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7"/>
  </p:notesMasterIdLst>
  <p:handoutMasterIdLst>
    <p:handoutMasterId r:id="rId18"/>
  </p:handoutMasterIdLst>
  <p:sldIdLst>
    <p:sldId id="834" r:id="rId2"/>
    <p:sldId id="833" r:id="rId3"/>
    <p:sldId id="840" r:id="rId4"/>
    <p:sldId id="841" r:id="rId5"/>
    <p:sldId id="763" r:id="rId6"/>
    <p:sldId id="842" r:id="rId7"/>
    <p:sldId id="805" r:id="rId8"/>
    <p:sldId id="838" r:id="rId9"/>
    <p:sldId id="843" r:id="rId10"/>
    <p:sldId id="813" r:id="rId11"/>
    <p:sldId id="836" r:id="rId12"/>
    <p:sldId id="814" r:id="rId13"/>
    <p:sldId id="819" r:id="rId14"/>
    <p:sldId id="823" r:id="rId15"/>
    <p:sldId id="837" r:id="rId16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600CC"/>
    <a:srgbClr val="0000FF"/>
    <a:srgbClr val="336600"/>
    <a:srgbClr val="E5CC9B"/>
    <a:srgbClr val="006600"/>
    <a:srgbClr val="68B7DA"/>
    <a:srgbClr val="3A9DCE"/>
    <a:srgbClr val="5DC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樣式 1 - 輔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8" autoAdjust="0"/>
    <p:restoredTop sz="94737" autoAdjust="0"/>
  </p:normalViewPr>
  <p:slideViewPr>
    <p:cSldViewPr>
      <p:cViewPr varScale="1">
        <p:scale>
          <a:sx n="83" d="100"/>
          <a:sy n="83" d="100"/>
        </p:scale>
        <p:origin x="-138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247" cy="496651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826" y="1"/>
            <a:ext cx="2946246" cy="496651"/>
          </a:xfrm>
          <a:prstGeom prst="rect">
            <a:avLst/>
          </a:prstGeom>
        </p:spPr>
        <p:txBody>
          <a:bodyPr vert="horz" lIns="91437" tIns="45718" rIns="91437" bIns="45718" rtlCol="0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3A6ADDF-91CA-4FD7-8FCE-A552666BD1F8}" type="datetimeFigureOut">
              <a:rPr lang="zh-TW" altLang="en-US"/>
              <a:pPr>
                <a:defRPr/>
              </a:pPr>
              <a:t>2015/11/9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9977"/>
            <a:ext cx="2946247" cy="49665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l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826" y="9429977"/>
            <a:ext cx="2946246" cy="496650"/>
          </a:xfrm>
          <a:prstGeom prst="rect">
            <a:avLst/>
          </a:prstGeom>
        </p:spPr>
        <p:txBody>
          <a:bodyPr vert="horz" lIns="91437" tIns="45718" rIns="91437" bIns="45718" rtlCol="0" anchor="b"/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DC495B82-7011-4AD8-88CE-CD334B2734D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0589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1053" cy="49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 defTabSz="909598" eaLnBrk="0" hangingPunct="0">
              <a:defRPr sz="1000" 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*</a:t>
            </a:r>
            <a:endParaRPr lang="zh-TW" altLang="en-US" sz="120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7837" y="0"/>
            <a:ext cx="2952655" cy="491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t" anchorCtr="0" compatLnSpc="1">
            <a:prstTxWarp prst="textNoShape">
              <a:avLst/>
            </a:prstTxWarp>
          </a:bodyPr>
          <a:lstStyle>
            <a:lvl1pPr algn="r" defTabSz="909598" eaLnBrk="0" hangingPunct="0">
              <a:defRPr sz="1000" 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07/16/96</a:t>
            </a:r>
            <a:endParaRPr lang="zh-TW" altLang="en-US" sz="1200"/>
          </a:p>
        </p:txBody>
      </p:sp>
      <p:sp>
        <p:nvSpPr>
          <p:cNvPr id="1331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936625" y="739775"/>
            <a:ext cx="4937125" cy="3703638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387" y="4687043"/>
            <a:ext cx="4992117" cy="4442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1" tIns="46035" rIns="92071" bIns="460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noProof="0" smtClean="0"/>
              <a:t>Click to edit Master text styles</a:t>
            </a:r>
          </a:p>
          <a:p>
            <a:pPr lvl="1"/>
            <a:r>
              <a:rPr lang="en-US" altLang="zh-TW" noProof="0" smtClean="0"/>
              <a:t>Second level</a:t>
            </a:r>
          </a:p>
          <a:p>
            <a:pPr lvl="2"/>
            <a:r>
              <a:rPr lang="en-US" altLang="zh-TW" noProof="0" smtClean="0"/>
              <a:t>Third level</a:t>
            </a:r>
          </a:p>
          <a:p>
            <a:pPr lvl="3"/>
            <a:r>
              <a:rPr lang="en-US" altLang="zh-TW" noProof="0" smtClean="0"/>
              <a:t>Fourth level</a:t>
            </a:r>
          </a:p>
          <a:p>
            <a:pPr lvl="4"/>
            <a:r>
              <a:rPr lang="en-US" altLang="zh-TW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5681"/>
            <a:ext cx="2951053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 defTabSz="909598" eaLnBrk="0" hangingPunct="0">
              <a:defRPr sz="1000" 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*</a:t>
            </a:r>
            <a:endParaRPr lang="zh-TW" altLang="en-US" sz="120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7837" y="9375681"/>
            <a:ext cx="2952655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49" tIns="0" rIns="19049" bIns="0" numCol="1" anchor="b" anchorCtr="0" compatLnSpc="1">
            <a:prstTxWarp prst="textNoShape">
              <a:avLst/>
            </a:prstTxWarp>
          </a:bodyPr>
          <a:lstStyle>
            <a:lvl1pPr algn="r" defTabSz="909598" eaLnBrk="0" hangingPunct="0">
              <a:defRPr sz="1000" i="1">
                <a:latin typeface="Times New Roman" pitchFamily="18" charset="0"/>
                <a:ea typeface="新細明體" charset="-120"/>
              </a:defRPr>
            </a:lvl1pPr>
          </a:lstStyle>
          <a:p>
            <a:pPr>
              <a:defRPr/>
            </a:pPr>
            <a:r>
              <a:rPr lang="zh-TW" altLang="en-US"/>
              <a:t>##</a:t>
            </a:r>
            <a:endParaRPr lang="zh-TW" altLang="en-US" sz="1200"/>
          </a:p>
        </p:txBody>
      </p:sp>
    </p:spTree>
    <p:extLst>
      <p:ext uri="{BB962C8B-B14F-4D97-AF65-F5344CB8AC3E}">
        <p14:creationId xmlns:p14="http://schemas.microsoft.com/office/powerpoint/2010/main" val="283674762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1pPr>
    <a:lvl2pPr marL="4556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2pPr>
    <a:lvl3pPr marL="912813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3pPr>
    <a:lvl4pPr marL="13684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4pPr>
    <a:lvl5pPr marL="1825625" algn="l" defTabSz="909638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6386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6387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*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16388" name="日期版面配置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07/16/96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16389" name="頁尾版面配置區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*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16390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##</a:t>
            </a:r>
            <a:endParaRPr lang="zh-TW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18435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*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18436" name="日期版面配置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07/16/96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18437" name="頁尾版面配置區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*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18438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##</a:t>
            </a:r>
            <a:endParaRPr lang="zh-TW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2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20483" name="頁首版面配置區 3"/>
          <p:cNvSpPr txBox="1">
            <a:spLocks noGrp="1"/>
          </p:cNvSpPr>
          <p:nvPr/>
        </p:nvSpPr>
        <p:spPr bwMode="auto">
          <a:xfrm>
            <a:off x="0" y="0"/>
            <a:ext cx="2951053" cy="4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/>
          <a:lstStyle>
            <a:lvl1pPr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hangingPunct="0"/>
            <a:r>
              <a:rPr lang="zh-TW" altLang="en-US" sz="1000" i="1">
                <a:latin typeface="Times New Roman" pitchFamily="18" charset="0"/>
              </a:rPr>
              <a:t>*</a:t>
            </a:r>
            <a:endParaRPr lang="zh-TW" altLang="en-US" sz="1300" i="1">
              <a:latin typeface="Times New Roman" pitchFamily="18" charset="0"/>
            </a:endParaRPr>
          </a:p>
        </p:txBody>
      </p:sp>
      <p:sp>
        <p:nvSpPr>
          <p:cNvPr id="20484" name="日期版面配置區 4"/>
          <p:cNvSpPr txBox="1">
            <a:spLocks noGrp="1"/>
          </p:cNvSpPr>
          <p:nvPr/>
        </p:nvSpPr>
        <p:spPr bwMode="auto">
          <a:xfrm>
            <a:off x="3857837" y="0"/>
            <a:ext cx="2952655" cy="491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/>
          <a:lstStyle>
            <a:lvl1pPr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07/16/96</a:t>
            </a:r>
            <a:endParaRPr lang="zh-TW" altLang="en-US" sz="1300" i="1">
              <a:latin typeface="Times New Roman" pitchFamily="18" charset="0"/>
            </a:endParaRPr>
          </a:p>
        </p:txBody>
      </p:sp>
      <p:sp>
        <p:nvSpPr>
          <p:cNvPr id="20485" name="頁尾版面配置區 5"/>
          <p:cNvSpPr txBox="1">
            <a:spLocks noGrp="1"/>
          </p:cNvSpPr>
          <p:nvPr/>
        </p:nvSpPr>
        <p:spPr bwMode="auto">
          <a:xfrm>
            <a:off x="0" y="9375681"/>
            <a:ext cx="2951053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0" hangingPunct="0"/>
            <a:r>
              <a:rPr lang="zh-TW" altLang="en-US" sz="1000" i="1">
                <a:latin typeface="Times New Roman" pitchFamily="18" charset="0"/>
              </a:rPr>
              <a:t>*</a:t>
            </a:r>
            <a:endParaRPr lang="zh-TW" altLang="en-US" sz="1300" i="1">
              <a:latin typeface="Times New Roman" pitchFamily="18" charset="0"/>
            </a:endParaRPr>
          </a:p>
        </p:txBody>
      </p:sp>
      <p:sp>
        <p:nvSpPr>
          <p:cNvPr id="20486" name="投影片編號版面配置區 6"/>
          <p:cNvSpPr txBox="1">
            <a:spLocks noGrp="1"/>
          </p:cNvSpPr>
          <p:nvPr/>
        </p:nvSpPr>
        <p:spPr bwMode="auto">
          <a:xfrm>
            <a:off x="3857837" y="9375681"/>
            <a:ext cx="2952655" cy="49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049" tIns="0" rIns="19049" bIns="0" anchor="b"/>
          <a:lstStyle>
            <a:lvl1pPr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defTabSz="9017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defTabSz="9017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 eaLnBrk="0" hangingPunct="0"/>
            <a:r>
              <a:rPr lang="zh-TW" altLang="en-US" sz="1000" i="1">
                <a:latin typeface="Times New Roman" pitchFamily="18" charset="0"/>
              </a:rPr>
              <a:t>##</a:t>
            </a:r>
            <a:endParaRPr lang="zh-TW" altLang="en-US" sz="1300" i="1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投影片圖像版面配置區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7890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pitchFamily="18" charset="-120"/>
            </a:endParaRPr>
          </a:p>
        </p:txBody>
      </p:sp>
      <p:sp>
        <p:nvSpPr>
          <p:cNvPr id="37891" name="頁首版面配置區 3"/>
          <p:cNvSpPr>
            <a:spLocks noGrp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*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37892" name="日期版面配置區 4"/>
          <p:cNvSpPr>
            <a:spLocks noGrp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07/16/96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37893" name="頁尾版面配置區 5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*</a:t>
            </a:r>
            <a:endParaRPr lang="zh-TW" altLang="en-US" sz="1300">
              <a:latin typeface="Times New Roman" pitchFamily="18" charset="0"/>
            </a:endParaRPr>
          </a:p>
        </p:txBody>
      </p:sp>
      <p:sp>
        <p:nvSpPr>
          <p:cNvPr id="37894" name="投影片編號版面配置區 6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8299" indent="-287807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51230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11721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72213" indent="-230246" defTabSz="908192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32705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93197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53689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914181" indent="-230246" defTabSz="908192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mtClean="0">
                <a:latin typeface="Times New Roman" pitchFamily="18" charset="0"/>
              </a:rPr>
              <a:t>##</a:t>
            </a:r>
            <a:endParaRPr lang="zh-TW" altLang="en-US" sz="130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7" descr="標準字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6311900"/>
            <a:ext cx="1577975" cy="38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6" descr="書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6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CE582-7A4D-4958-A694-5917E433077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672932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E5785-9A53-4747-B73C-C155FD0BD0E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476676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DB12F3-9AE5-4BB4-B97E-5D816C798AB1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00841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8FA6E-8CCE-4388-8205-FEA8353DFD35}" type="datetime1">
              <a:rPr lang="en-US"/>
              <a:pPr>
                <a:defRPr/>
              </a:pPr>
              <a:t>11/9/2015</a:t>
            </a:fld>
            <a:endParaRPr 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85050-81FE-4C2C-8B2F-BE84C9BCB02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01918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6B82B-131C-4094-82F8-AC40F3A999B9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34667324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A7FA3A-65BB-48AA-8256-58DF7F648D64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84803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E29F4-394C-46D1-9E3F-E8B309526EC0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94914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1B1C3-2502-43A5-8239-39F6EFE69248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7454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1BB8A-5E1B-41C1-861F-C517E194F0B2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2865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D9B34-AA5C-490E-B5D0-701329EF059D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392557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D4F172-671B-4F1C-B025-D2297F3F4FE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763657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1A843AFD-AF2B-400D-9519-A2D21DC191C7}" type="slidenum">
              <a:rPr lang="zh-TW" altLang="en-US"/>
              <a:pPr>
                <a:defRPr/>
              </a:pPr>
              <a:t>‹#›</a:t>
            </a:fld>
            <a:endParaRPr lang="en-US" alt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88" r:id="rId3"/>
    <p:sldLayoutId id="2147483687" r:id="rId4"/>
    <p:sldLayoutId id="2147483686" r:id="rId5"/>
    <p:sldLayoutId id="2147483685" r:id="rId6"/>
    <p:sldLayoutId id="2147483684" r:id="rId7"/>
    <p:sldLayoutId id="2147483683" r:id="rId8"/>
    <p:sldLayoutId id="2147483682" r:id="rId9"/>
    <p:sldLayoutId id="2147483681" r:id="rId10"/>
    <p:sldLayoutId id="214748368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9142412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2000" dirty="0">
              <a:solidFill>
                <a:srgbClr val="CC0000"/>
              </a:solidFill>
              <a:latin typeface="文鼎特明" panose="02020909000000000000" pitchFamily="49" charset="-120"/>
              <a:ea typeface="文鼎特明" panose="02020909000000000000" pitchFamily="49" charset="-120"/>
            </a:endParaRPr>
          </a:p>
        </p:txBody>
      </p:sp>
      <p:sp>
        <p:nvSpPr>
          <p:cNvPr id="15362" name="文字方塊 6"/>
          <p:cNvSpPr txBox="1">
            <a:spLocks noChangeArrowheads="1"/>
          </p:cNvSpPr>
          <p:nvPr/>
        </p:nvSpPr>
        <p:spPr bwMode="auto">
          <a:xfrm>
            <a:off x="900113" y="692150"/>
            <a:ext cx="7239000" cy="272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 sz="48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   李科永紀念圖書館</a:t>
            </a:r>
            <a:endParaRPr lang="en-US" altLang="zh-TW" sz="48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       專案報告</a:t>
            </a:r>
            <a:endParaRPr lang="en-US" altLang="zh-TW" sz="480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5363" name="投影片編號版面配置區 24"/>
          <p:cNvSpPr>
            <a:spLocks noGrp="1"/>
          </p:cNvSpPr>
          <p:nvPr>
            <p:ph type="sldNum" sz="quarter" idx="11"/>
          </p:nvPr>
        </p:nvSpPr>
        <p:spPr bwMode="auto">
          <a:xfrm>
            <a:off x="6791325" y="6575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mtClean="0">
                <a:solidFill>
                  <a:srgbClr val="898989"/>
                </a:solidFill>
              </a:rPr>
              <a:t>1</a:t>
            </a:r>
          </a:p>
        </p:txBody>
      </p:sp>
      <p:sp>
        <p:nvSpPr>
          <p:cNvPr id="15364" name="內容版面配置區 2"/>
          <p:cNvSpPr>
            <a:spLocks noGrp="1"/>
          </p:cNvSpPr>
          <p:nvPr>
            <p:ph idx="1"/>
          </p:nvPr>
        </p:nvSpPr>
        <p:spPr>
          <a:xfrm>
            <a:off x="1547813" y="1773238"/>
            <a:ext cx="7283450" cy="4525962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altLang="zh-TW" sz="2400" smtClean="0"/>
          </a:p>
          <a:p>
            <a:pPr marL="0" indent="0" eaLnBrk="1" hangingPunct="1">
              <a:buFont typeface="Arial" pitchFamily="34" charset="0"/>
              <a:buNone/>
            </a:pPr>
            <a:endParaRPr lang="zh-TW" altLang="en-US" smtClean="0"/>
          </a:p>
        </p:txBody>
      </p:sp>
      <p:sp>
        <p:nvSpPr>
          <p:cNvPr id="15365" name="矩形 5"/>
          <p:cNvSpPr>
            <a:spLocks noChangeArrowheads="1"/>
          </p:cNvSpPr>
          <p:nvPr/>
        </p:nvSpPr>
        <p:spPr bwMode="auto">
          <a:xfrm>
            <a:off x="1331913" y="5516563"/>
            <a:ext cx="5976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/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中 華 民 國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104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年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 月 </a:t>
            </a:r>
            <a:r>
              <a:rPr lang="en-US" altLang="zh-TW" sz="2800">
                <a:latin typeface="標楷體" pitchFamily="65" charset="-120"/>
                <a:ea typeface="標楷體" pitchFamily="65" charset="-120"/>
              </a:rPr>
              <a:t>11</a:t>
            </a:r>
            <a:r>
              <a:rPr lang="zh-TW" altLang="en-US" sz="2800">
                <a:latin typeface="標楷體" pitchFamily="65" charset="-120"/>
                <a:ea typeface="標楷體" pitchFamily="65" charset="-120"/>
              </a:rPr>
              <a:t>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標題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015288" cy="936625"/>
          </a:xfrm>
        </p:spPr>
        <p:txBody>
          <a:bodyPr/>
          <a:lstStyle/>
          <a:p>
            <a:pPr algn="l" eaLnBrk="1" hangingPunct="1"/>
            <a:r>
              <a:rPr lang="zh-TW" altLang="en-US" sz="3600" b="1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與民溝通協調：（一）</a:t>
            </a:r>
            <a:r>
              <a:rPr lang="zh-TW" altLang="zh-TW" sz="3600" b="1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en-US" altLang="zh-TW" sz="3600" b="1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3600" b="1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場說明會</a:t>
            </a:r>
            <a:endParaRPr lang="zh-TW" altLang="en-US" sz="3600" b="1" smtClean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22" name="內容版面配置區 2"/>
          <p:cNvSpPr>
            <a:spLocks noGrp="1"/>
          </p:cNvSpPr>
          <p:nvPr>
            <p:ph idx="1"/>
          </p:nvPr>
        </p:nvSpPr>
        <p:spPr>
          <a:xfrm>
            <a:off x="250825" y="1052513"/>
            <a:ext cx="8569325" cy="1512887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本案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月經前議長指示加強與民溝通。</a:t>
            </a:r>
          </a:p>
          <a:p>
            <a:pPr eaLnBrk="1" hangingPunct="1">
              <a:lnSpc>
                <a:spcPct val="13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高雄市立圖書館決定該工程立即停工</a:t>
            </a:r>
            <a:r>
              <a:rPr lang="zh-TW" altLang="en-US" sz="2400" dirty="0" smtClean="0">
                <a:latin typeface="新細明體" pitchFamily="18" charset="-120"/>
              </a:rPr>
              <a:t>。</a:t>
            </a:r>
            <a:endParaRPr lang="en-US" altLang="zh-TW" sz="2400" dirty="0" smtClean="0">
              <a:latin typeface="新細明體" pitchFamily="18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6-7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月市府辦理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場說明會</a:t>
            </a:r>
            <a:r>
              <a:rPr lang="zh-TW" altLang="en-US" sz="2400" dirty="0" smtClean="0">
                <a:latin typeface="新細明體" pitchFamily="18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732588" y="6376988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10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2781300"/>
            <a:ext cx="4032250" cy="1871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3010" name="Picture 2" descr="F:\李科永\李科永照片\說明會\DSC022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42654"/>
            <a:ext cx="3960440" cy="201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F:\李科永\李科永照片\說明會\DSC031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58685"/>
            <a:ext cx="4032250" cy="200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2" name="Picture 4" descr="F:\李科永\李科永照片\說明會\DSC0288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800764"/>
            <a:ext cx="396044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標題 1"/>
          <p:cNvSpPr>
            <a:spLocks noGrp="1"/>
          </p:cNvSpPr>
          <p:nvPr>
            <p:ph type="title"/>
          </p:nvPr>
        </p:nvSpPr>
        <p:spPr>
          <a:xfrm>
            <a:off x="250825" y="115888"/>
            <a:ext cx="8424863" cy="1081087"/>
          </a:xfrm>
        </p:spPr>
        <p:txBody>
          <a:bodyPr/>
          <a:lstStyle/>
          <a:p>
            <a:pPr algn="l" eaLnBrk="1" hangingPunct="1"/>
            <a:r>
              <a:rPr lang="zh-TW" altLang="en-US" sz="32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與民眾溝通協調：（二）</a:t>
            </a:r>
            <a:r>
              <a:rPr lang="zh-TW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辦理</a:t>
            </a:r>
            <a:r>
              <a:rPr lang="en-US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場次公聽會</a:t>
            </a:r>
            <a:endParaRPr lang="zh-TW" altLang="en-US" sz="3200" b="1" dirty="0" smtClean="0">
              <a:solidFill>
                <a:srgbClr val="17375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2770" name="內容版面配置區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4977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19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日市府辦理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場次公聽會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市議會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連立堅</a:t>
            </a:r>
            <a:r>
              <a:rPr lang="zh-TW" altLang="en-US" sz="2400" smtClean="0">
                <a:latin typeface="新細明體" pitchFamily="18" charset="-120"/>
              </a:rPr>
              <a:t>、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張豐藤</a:t>
            </a:r>
            <a:r>
              <a:rPr lang="zh-TW" altLang="en-US" sz="2400" smtClean="0">
                <a:latin typeface="新細明體" pitchFamily="18" charset="-120"/>
              </a:rPr>
              <a:t>、</a:t>
            </a:r>
            <a:r>
              <a:rPr lang="zh-TW" altLang="en-US" sz="2400" smtClean="0">
                <a:latin typeface="標楷體" pitchFamily="65" charset="-120"/>
                <a:ea typeface="標楷體" pitchFamily="65" charset="-120"/>
              </a:rPr>
              <a:t>蕭永達議員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發起</a:t>
            </a:r>
            <a:r>
              <a:rPr lang="en-US" altLang="zh-TW" sz="240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smtClean="0">
                <a:latin typeface="標楷體" pitchFamily="65" charset="-120"/>
                <a:ea typeface="標楷體" pitchFamily="65" charset="-120"/>
              </a:rPr>
              <a:t>場次公聽會。</a:t>
            </a:r>
            <a:endParaRPr lang="en-US" altLang="zh-TW" sz="240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732588" y="6376988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11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4724400"/>
            <a:ext cx="3889375" cy="2017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50" y="4724400"/>
            <a:ext cx="4032250" cy="20177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750" y="2781300"/>
            <a:ext cx="4032250" cy="1871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2781300"/>
            <a:ext cx="3889375" cy="187166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標題 1"/>
          <p:cNvSpPr>
            <a:spLocks noGrp="1"/>
          </p:cNvSpPr>
          <p:nvPr>
            <p:ph type="title"/>
          </p:nvPr>
        </p:nvSpPr>
        <p:spPr>
          <a:xfrm>
            <a:off x="250825" y="1"/>
            <a:ext cx="8893175" cy="980727"/>
          </a:xfrm>
        </p:spPr>
        <p:txBody>
          <a:bodyPr/>
          <a:lstStyle/>
          <a:p>
            <a:pPr algn="l" eaLnBrk="1" hangingPunct="1">
              <a:lnSpc>
                <a:spcPct val="130000"/>
              </a:lnSpc>
            </a:pPr>
            <a:r>
              <a:rPr lang="zh-TW" altLang="en-US" sz="3200" b="1" dirty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依</a:t>
            </a:r>
            <a:r>
              <a:rPr lang="zh-TW" altLang="en-US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各方協調後調整：</a:t>
            </a:r>
            <a:r>
              <a:rPr lang="en-US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(</a:t>
            </a:r>
            <a:r>
              <a:rPr lang="zh-TW" altLang="en-US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一</a:t>
            </a:r>
            <a:r>
              <a:rPr lang="en-US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  <a:sym typeface="Wingdings" panose="05000000000000000000" pitchFamily="2" charset="2"/>
              </a:rPr>
              <a:t>)</a:t>
            </a:r>
            <a:r>
              <a:rPr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基地面積調整</a:t>
            </a:r>
          </a:p>
        </p:txBody>
      </p:sp>
      <p:sp>
        <p:nvSpPr>
          <p:cNvPr id="33794" name="內容版面配置區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1584325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原設計李科永紀念圖書館所佔面積為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500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坪，幾經協商同意微調基地面積為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298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坪。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月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25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日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吳副市長宏謀召開第一次協調會指示微調設計，運用原基地不透水層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不增加任何硬鋪面，縮小基地面積為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213.6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坪、申請綠建築。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12</a:t>
            </a:r>
          </a:p>
        </p:txBody>
      </p:sp>
      <p:graphicFrame>
        <p:nvGraphicFramePr>
          <p:cNvPr id="33837" name="Group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795026"/>
              </p:ext>
            </p:extLst>
          </p:nvPr>
        </p:nvGraphicFramePr>
        <p:xfrm>
          <a:off x="179512" y="3500438"/>
          <a:ext cx="5688632" cy="3120231"/>
        </p:xfrm>
        <a:graphic>
          <a:graphicData uri="http://schemas.openxmlformats.org/drawingml/2006/table">
            <a:tbl>
              <a:tblPr/>
              <a:tblGrid>
                <a:gridCol w="1584176"/>
                <a:gridCol w="1728192"/>
                <a:gridCol w="2376264"/>
              </a:tblGrid>
              <a:tr h="677839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基地面積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佔中央公園比例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308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原設計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500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千分之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73081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第一次微調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298坪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千分之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8076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第二次微調</a:t>
                      </a:r>
                      <a:endParaRPr kumimoji="0" lang="zh-TW" altLang="zh-TW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213.6</a:t>
                      </a:r>
                      <a:r>
                        <a:rPr kumimoji="0" lang="zh-TW" altLang="zh-TW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坪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千分之</a:t>
                      </a: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6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pic>
        <p:nvPicPr>
          <p:cNvPr id="33817" name="Picture 2" descr="C:\Documents and Settings\101011\桌面\現有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06" b="19774"/>
          <a:stretch>
            <a:fillRect/>
          </a:stretch>
        </p:blipFill>
        <p:spPr bwMode="auto">
          <a:xfrm>
            <a:off x="5940152" y="3530738"/>
            <a:ext cx="2843213" cy="2843212"/>
          </a:xfrm>
          <a:prstGeom prst="rect">
            <a:avLst/>
          </a:prstGeom>
          <a:noFill/>
          <a:ln w="4445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Line 40"/>
          <p:cNvSpPr>
            <a:spLocks noChangeShapeType="1"/>
          </p:cNvSpPr>
          <p:nvPr/>
        </p:nvSpPr>
        <p:spPr bwMode="auto">
          <a:xfrm>
            <a:off x="5004048" y="4439761"/>
            <a:ext cx="0" cy="78943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10" name="Line 40"/>
          <p:cNvSpPr>
            <a:spLocks noChangeShapeType="1"/>
          </p:cNvSpPr>
          <p:nvPr/>
        </p:nvSpPr>
        <p:spPr bwMode="auto">
          <a:xfrm>
            <a:off x="5003705" y="5517232"/>
            <a:ext cx="0" cy="78943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980729"/>
            <a:ext cx="8496622" cy="2592287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原設計移植樹木數量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47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棵，幾經協調降至移植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22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棵，並於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公園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內進行現地移植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104年2月4日吳副市長宏謀召開協調會指示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移樹數量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降至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16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棵，其中為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15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棵黑板樹、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 smtClean="0">
                <a:latin typeface="標楷體" pitchFamily="65" charset="-120"/>
                <a:ea typeface="標楷體" pitchFamily="65" charset="-120"/>
              </a:rPr>
              <a:t>顆印度紫檀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，樹齡都在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10~20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年之間。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spcBef>
                <a:spcPts val="3600"/>
              </a:spcBef>
              <a:buFont typeface="Arial" pitchFamily="34" charset="0"/>
              <a:buNone/>
            </a:pP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2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875463" y="6232525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13</a:t>
            </a:r>
          </a:p>
        </p:txBody>
      </p:sp>
      <p:pic>
        <p:nvPicPr>
          <p:cNvPr id="34819" name="Picture 2" descr="D:\User\Desktop\樹8-15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88208"/>
            <a:ext cx="1729219" cy="2592586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20" name="Picture 3" descr="D:\User\Desktop\樹8-15\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163" y="3971353"/>
            <a:ext cx="1600424" cy="260944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1" name="標題 1"/>
          <p:cNvSpPr>
            <a:spLocks/>
          </p:cNvSpPr>
          <p:nvPr/>
        </p:nvSpPr>
        <p:spPr bwMode="auto">
          <a:xfrm>
            <a:off x="179388" y="1"/>
            <a:ext cx="8964612" cy="980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依各方協調後調整：</a:t>
            </a:r>
            <a:r>
              <a:rPr kumimoji="0" lang="en-US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二</a:t>
            </a:r>
            <a:r>
              <a:rPr kumimoji="0" lang="en-US" altLang="zh-TW" sz="3200" b="1" dirty="0" smtClean="0">
                <a:solidFill>
                  <a:srgbClr val="17375E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3200" b="1" dirty="0" smtClean="0">
                <a:solidFill>
                  <a:srgbClr val="C00000"/>
                </a:solidFill>
                <a:latin typeface="標楷體" pitchFamily="65" charset="-120"/>
                <a:ea typeface="標楷體" pitchFamily="65" charset="-120"/>
              </a:rPr>
              <a:t>減少移樹數量</a:t>
            </a:r>
            <a:endParaRPr kumimoji="0" lang="zh-TW" altLang="en-US" sz="3200" b="1" dirty="0">
              <a:solidFill>
                <a:srgbClr val="C0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4866" name="Group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0573266"/>
              </p:ext>
            </p:extLst>
          </p:nvPr>
        </p:nvGraphicFramePr>
        <p:xfrm>
          <a:off x="611560" y="3117056"/>
          <a:ext cx="3384550" cy="3648075"/>
        </p:xfrm>
        <a:graphic>
          <a:graphicData uri="http://schemas.openxmlformats.org/drawingml/2006/table">
            <a:tbl>
              <a:tblPr/>
              <a:tblGrid>
                <a:gridCol w="1231900"/>
                <a:gridCol w="2152650"/>
              </a:tblGrid>
              <a:tr h="828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 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現地移植樹木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911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原設計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47</a:t>
                      </a:r>
                      <a:r>
                        <a:rPr kumimoji="0" lang="zh-TW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棵</a:t>
                      </a:r>
                      <a:endParaRPr kumimoji="0" lang="zh-TW" altLang="zh-TW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112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第一次調整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22</a:t>
                      </a:r>
                      <a:r>
                        <a:rPr kumimoji="0" lang="zh-TW" altLang="zh-TW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棵</a:t>
                      </a: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</a:tr>
              <a:tr h="9969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第二次調整</a:t>
                      </a:r>
                      <a:endParaRPr kumimoji="0" lang="zh-TW" altLang="zh-TW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kumimoji="0" lang="zh-TW" alt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標楷體" pitchFamily="65" charset="-120"/>
                          <a:ea typeface="標楷體" pitchFamily="65" charset="-120"/>
                        </a:rPr>
                        <a:t>棵</a:t>
                      </a:r>
                      <a:endParaRPr kumimoji="0" lang="zh-TW" altLang="zh-TW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68400" marR="6840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/>
                    </a:solidFill>
                  </a:tcPr>
                </a:tc>
              </a:tr>
            </a:tbl>
          </a:graphicData>
        </a:graphic>
      </p:graphicFrame>
      <p:sp>
        <p:nvSpPr>
          <p:cNvPr id="34867" name="Line 51"/>
          <p:cNvSpPr>
            <a:spLocks noChangeShapeType="1"/>
          </p:cNvSpPr>
          <p:nvPr/>
        </p:nvSpPr>
        <p:spPr bwMode="auto">
          <a:xfrm>
            <a:off x="2771775" y="4364732"/>
            <a:ext cx="0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9" name="Line 51"/>
          <p:cNvSpPr>
            <a:spLocks noChangeShapeType="1"/>
          </p:cNvSpPr>
          <p:nvPr/>
        </p:nvSpPr>
        <p:spPr bwMode="auto">
          <a:xfrm>
            <a:off x="2771775" y="5453757"/>
            <a:ext cx="0" cy="9366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2" name="雲朵形 1"/>
          <p:cNvSpPr/>
          <p:nvPr/>
        </p:nvSpPr>
        <p:spPr>
          <a:xfrm>
            <a:off x="6597375" y="2862088"/>
            <a:ext cx="2448273" cy="144016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</a:rPr>
              <a:t>沒有一</a:t>
            </a:r>
            <a:r>
              <a:rPr lang="zh-TW" altLang="en-US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</a:rPr>
              <a:t>顆樹離開中央公園</a:t>
            </a:r>
            <a:endParaRPr lang="zh-TW" altLang="en-US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5"/>
          <p:cNvSpPr>
            <a:spLocks noChangeArrowheads="1"/>
          </p:cNvSpPr>
          <p:nvPr/>
        </p:nvSpPr>
        <p:spPr bwMode="auto">
          <a:xfrm>
            <a:off x="179388" y="0"/>
            <a:ext cx="5400675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30000"/>
              </a:lnSpc>
            </a:pP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運用原址興建  現地移植數木</a:t>
            </a:r>
            <a:endParaRPr lang="en-US" altLang="zh-TW" sz="2800" b="1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30000"/>
              </a:lnSpc>
            </a:pP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營造書香聚落  再現前金風華</a:t>
            </a:r>
            <a:endParaRPr lang="en-US" altLang="zh-TW" sz="2800" b="1">
              <a:solidFill>
                <a:srgbClr val="00660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endParaRPr lang="en-US" altLang="zh-TW" sz="2000" b="1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師法</a:t>
            </a:r>
            <a:r>
              <a:rPr lang="zh-TW" altLang="zh-TW" sz="2000">
                <a:latin typeface="標楷體" pitchFamily="65" charset="-120"/>
                <a:ea typeface="標楷體" pitchFamily="65" charset="-120"/>
              </a:rPr>
              <a:t>日本東京代官山蔦屋書店，參考生態工法，將圖書館建築設計保留中央公園的綠樹，建築優雅明亮，充滿美學意象，並以自然環保為核心。</a:t>
            </a:r>
            <a:endParaRPr lang="zh-TW" altLang="en-US" sz="20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未來新館與文學館仳鄰而居，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形成一個藝文聚落，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為中央公園散播書香的種子，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pPr>
              <a:lnSpc>
                <a:spcPct val="120000"/>
              </a:lnSpc>
            </a:pP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置身於樹林中</a:t>
            </a:r>
            <a:r>
              <a:rPr lang="en-US" altLang="zh-TW" sz="200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>
                <a:latin typeface="標楷體" pitchFamily="65" charset="-120"/>
                <a:ea typeface="標楷體" pitchFamily="65" charset="-120"/>
              </a:rPr>
              <a:t>享受綠林閱讀的情境。</a:t>
            </a:r>
            <a:endParaRPr lang="en-US" altLang="zh-TW" sz="2000">
              <a:latin typeface="標楷體" pitchFamily="65" charset="-120"/>
              <a:ea typeface="標楷體" pitchFamily="65" charset="-120"/>
            </a:endParaRPr>
          </a:p>
          <a:p>
            <a:endParaRPr lang="en-US" altLang="zh-TW" sz="2200">
              <a:latin typeface="標楷體" pitchFamily="65" charset="-120"/>
              <a:ea typeface="標楷體" pitchFamily="65" charset="-120"/>
            </a:endParaRPr>
          </a:p>
          <a:p>
            <a:endParaRPr lang="zh-TW" altLang="en-US">
              <a:latin typeface="Times New Roman" pitchFamily="18" charset="0"/>
              <a:ea typeface="華康細圓體" pitchFamily="49" charset="-120"/>
            </a:endParaRPr>
          </a:p>
        </p:txBody>
      </p:sp>
      <p:pic>
        <p:nvPicPr>
          <p:cNvPr id="35842" name="圖片 6" descr="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492375"/>
            <a:ext cx="3635375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13" descr="1312490714-11-oak-to-archda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0"/>
            <a:ext cx="3635375" cy="247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9" descr="d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98"/>
          <a:stretch>
            <a:fillRect/>
          </a:stretch>
        </p:blipFill>
        <p:spPr bwMode="auto">
          <a:xfrm>
            <a:off x="0" y="4989513"/>
            <a:ext cx="2987675" cy="186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10" descr="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002213"/>
            <a:ext cx="3313113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2" descr="d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014913"/>
            <a:ext cx="3635375" cy="184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矩形 1"/>
          <p:cNvSpPr>
            <a:spLocks noChangeArrowheads="1"/>
          </p:cNvSpPr>
          <p:nvPr/>
        </p:nvSpPr>
        <p:spPr bwMode="auto">
          <a:xfrm>
            <a:off x="8702675" y="6442075"/>
            <a:ext cx="3545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z="1200" dirty="0" smtClean="0"/>
              <a:t>14</a:t>
            </a:r>
            <a:endParaRPr lang="en-US" altLang="zh-TW" sz="12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9142412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2000" dirty="0">
              <a:solidFill>
                <a:srgbClr val="CC0000"/>
              </a:solidFill>
              <a:latin typeface="文鼎特明" panose="02020909000000000000" pitchFamily="49" charset="-120"/>
              <a:ea typeface="文鼎特明" panose="020209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971550" y="1844675"/>
            <a:ext cx="7239000" cy="15557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en-US" altLang="zh-TW" sz="480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     </a:t>
            </a:r>
            <a:r>
              <a:rPr lang="zh-TW" altLang="en-US" sz="4800" b="1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敬 請 指 教 </a:t>
            </a:r>
          </a:p>
        </p:txBody>
      </p:sp>
      <p:sp>
        <p:nvSpPr>
          <p:cNvPr id="17" name="投影片編號版面配置區 24"/>
          <p:cNvSpPr>
            <a:spLocks noGrp="1"/>
          </p:cNvSpPr>
          <p:nvPr>
            <p:ph type="sldNum" sz="quarter" idx="11"/>
          </p:nvPr>
        </p:nvSpPr>
        <p:spPr>
          <a:xfrm>
            <a:off x="6804025" y="6308725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15</a:t>
            </a:r>
          </a:p>
        </p:txBody>
      </p:sp>
      <p:sp>
        <p:nvSpPr>
          <p:cNvPr id="36868" name="內容版面配置區 2"/>
          <p:cNvSpPr>
            <a:spLocks noGrp="1"/>
          </p:cNvSpPr>
          <p:nvPr>
            <p:ph idx="1"/>
          </p:nvPr>
        </p:nvSpPr>
        <p:spPr>
          <a:xfrm>
            <a:off x="1692275" y="1916113"/>
            <a:ext cx="5832475" cy="936625"/>
          </a:xfrm>
        </p:spPr>
        <p:txBody>
          <a:bodyPr/>
          <a:lstStyle/>
          <a:p>
            <a:pPr marL="0" indent="0" eaLnBrk="1" hangingPunct="1">
              <a:buFont typeface="Arial" pitchFamily="34" charset="0"/>
              <a:buNone/>
            </a:pPr>
            <a:endParaRPr lang="en-US" altLang="zh-TW" sz="2400" smtClean="0"/>
          </a:p>
          <a:p>
            <a:pPr marL="0" indent="0" eaLnBrk="1" hangingPunct="1">
              <a:buFont typeface="Arial" pitchFamily="34" charset="0"/>
              <a:buNone/>
            </a:pPr>
            <a:endParaRPr lang="zh-TW" alt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9142412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2000" dirty="0">
              <a:solidFill>
                <a:srgbClr val="CC0000"/>
              </a:solidFill>
              <a:latin typeface="文鼎特明" panose="02020909000000000000" pitchFamily="49" charset="-120"/>
              <a:ea typeface="文鼎特明" panose="02020909000000000000" pitchFamily="49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3500" y="333375"/>
            <a:ext cx="3529013" cy="8239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48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簡報大綱</a:t>
            </a:r>
            <a:endParaRPr lang="zh-TW" altLang="en-US" sz="4000" b="1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411" name="投影片編號版面配置區 24"/>
          <p:cNvSpPr>
            <a:spLocks noGrp="1"/>
          </p:cNvSpPr>
          <p:nvPr>
            <p:ph type="sldNum" sz="quarter" idx="11"/>
          </p:nvPr>
        </p:nvSpPr>
        <p:spPr bwMode="auto">
          <a:xfrm>
            <a:off x="6791325" y="657542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mtClean="0">
                <a:solidFill>
                  <a:srgbClr val="898989"/>
                </a:solidFill>
              </a:rPr>
              <a:t>2</a:t>
            </a:r>
          </a:p>
        </p:txBody>
      </p:sp>
      <p:sp>
        <p:nvSpPr>
          <p:cNvPr id="15" name="內容版面配置區 2"/>
          <p:cNvSpPr>
            <a:spLocks noGrp="1"/>
          </p:cNvSpPr>
          <p:nvPr>
            <p:ph idx="1"/>
          </p:nvPr>
        </p:nvSpPr>
        <p:spPr>
          <a:xfrm>
            <a:off x="1116013" y="1412875"/>
            <a:ext cx="7283450" cy="3806825"/>
          </a:xfrm>
        </p:spPr>
        <p:txBody>
          <a:bodyPr>
            <a:normAutofit/>
          </a:bodyPr>
          <a:lstStyle/>
          <a:p>
            <a:pPr eaLnBrk="1" hangingPunct="1"/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地</a:t>
            </a:r>
            <a:r>
              <a:rPr lang="zh-TW" altLang="en-US" sz="3300" dirty="0">
                <a:latin typeface="標楷體" pitchFamily="65" charset="-120"/>
                <a:ea typeface="標楷體" pitchFamily="65" charset="-120"/>
              </a:rPr>
              <a:t>點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之適切性與合法性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          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zh-TW" altLang="en-US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與民溝通及協調</a:t>
            </a:r>
            <a:r>
              <a:rPr lang="en-US" altLang="zh-TW" sz="3300" dirty="0" smtClean="0">
                <a:latin typeface="標楷體" pitchFamily="65" charset="-120"/>
                <a:ea typeface="標楷體" pitchFamily="65" charset="-120"/>
              </a:rPr>
              <a:t>    </a:t>
            </a:r>
          </a:p>
          <a:p>
            <a:pPr eaLnBrk="1" hangingPunct="1"/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結語       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3300" dirty="0" smtClean="0">
                <a:latin typeface="標楷體" pitchFamily="65" charset="-120"/>
                <a:ea typeface="標楷體" pitchFamily="65" charset="-120"/>
              </a:rPr>
              <a:t>                     </a:t>
            </a:r>
            <a:endParaRPr lang="en-US" altLang="zh-TW" sz="3300" dirty="0" smtClean="0">
              <a:latin typeface="標楷體" pitchFamily="65" charset="-120"/>
              <a:ea typeface="標楷體" pitchFamily="65" charset="-120"/>
            </a:endParaRPr>
          </a:p>
          <a:p>
            <a:pPr eaLnBrk="1" hangingPunct="1"/>
            <a:endParaRPr lang="en-US" altLang="zh-TW" sz="2200" dirty="0" smtClean="0"/>
          </a:p>
          <a:p>
            <a:pPr eaLnBrk="1" hangingPunct="1"/>
            <a:endParaRPr lang="en-US" altLang="zh-TW" sz="2200" dirty="0" smtClean="0"/>
          </a:p>
          <a:p>
            <a:pPr eaLnBrk="1" hangingPunct="1"/>
            <a:endParaRPr lang="zh-TW" alt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1588" y="0"/>
            <a:ext cx="9142412" cy="6858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zh-TW" altLang="en-US" sz="2000" dirty="0">
              <a:solidFill>
                <a:srgbClr val="CC0000"/>
              </a:solidFill>
              <a:latin typeface="文鼎特明" panose="02020909000000000000" pitchFamily="49" charset="-120"/>
              <a:ea typeface="文鼎特明" panose="02020909000000000000" pitchFamily="49" charset="-120"/>
            </a:endParaRPr>
          </a:p>
        </p:txBody>
      </p:sp>
      <p:sp>
        <p:nvSpPr>
          <p:cNvPr id="19458" name="投影片編號版面配置區 24"/>
          <p:cNvSpPr txBox="1">
            <a:spLocks noGrp="1"/>
          </p:cNvSpPr>
          <p:nvPr/>
        </p:nvSpPr>
        <p:spPr bwMode="auto">
          <a:xfrm>
            <a:off x="6791325" y="657542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>
                <a:solidFill>
                  <a:srgbClr val="898989"/>
                </a:solidFill>
              </a:rPr>
              <a:t>3</a:t>
            </a:r>
          </a:p>
        </p:txBody>
      </p:sp>
      <p:sp>
        <p:nvSpPr>
          <p:cNvPr id="19459" name="內容版面配置區 2"/>
          <p:cNvSpPr>
            <a:spLocks noGrp="1"/>
          </p:cNvSpPr>
          <p:nvPr>
            <p:ph idx="4294967295"/>
          </p:nvPr>
        </p:nvSpPr>
        <p:spPr>
          <a:xfrm>
            <a:off x="179388" y="1052513"/>
            <a:ext cx="8785225" cy="1800225"/>
          </a:xfrm>
        </p:spPr>
        <p:txBody>
          <a:bodyPr/>
          <a:lstStyle/>
          <a:p>
            <a:pPr marL="609600" indent="-609600" eaLnBrk="1" hangingPunct="1">
              <a:spcBef>
                <a:spcPct val="40000"/>
              </a:spcBef>
              <a:spcAft>
                <a:spcPct val="10000"/>
              </a:spcAft>
              <a:buFont typeface="Arial" pitchFamily="34" charset="0"/>
              <a:buNone/>
            </a:pPr>
            <a:r>
              <a:rPr kumimoji="1" lang="en-US" altLang="zh-TW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kumimoji="1" lang="zh-TW" altLang="en-US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李科永曾在高雄發跡，關心高雄地方教育發展</a:t>
            </a:r>
          </a:p>
          <a:p>
            <a:pPr marL="609600" indent="-609600" eaLnBrk="1" hangingPunct="1">
              <a:spcBef>
                <a:spcPct val="40000"/>
              </a:spcBef>
              <a:spcAft>
                <a:spcPct val="10000"/>
              </a:spcAft>
              <a:buFont typeface="Arial" pitchFamily="34" charset="0"/>
              <a:buNone/>
            </a:pPr>
            <a:r>
              <a:rPr kumimoji="1" lang="en-US" altLang="zh-TW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‧99</a:t>
            </a:r>
            <a:r>
              <a:rPr kumimoji="1" lang="zh-TW" altLang="en-US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年</a:t>
            </a:r>
            <a:r>
              <a:rPr kumimoji="1" lang="en-US" altLang="zh-TW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3</a:t>
            </a:r>
            <a:r>
              <a:rPr kumimoji="1" lang="zh-TW" altLang="en-US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月台北市李科永紀念圖書館動土新聞報導</a:t>
            </a:r>
          </a:p>
          <a:p>
            <a:pPr marL="609600" indent="-609600" eaLnBrk="1" hangingPunct="1">
              <a:spcBef>
                <a:spcPct val="0"/>
              </a:spcBef>
              <a:spcAft>
                <a:spcPct val="10000"/>
              </a:spcAft>
              <a:buFont typeface="Arial" pitchFamily="34" charset="0"/>
              <a:buNone/>
            </a:pPr>
            <a:r>
              <a:rPr lang="en-US" altLang="zh-TW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‧</a:t>
            </a:r>
            <a:r>
              <a:rPr lang="zh-TW" altLang="en-US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同一時期，李</a:t>
            </a:r>
            <a:r>
              <a:rPr kumimoji="1" lang="zh-TW" altLang="en-US" sz="2400" smtClean="0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科永基金會主動與市府聯繫，有意願捐蓋圖書館</a:t>
            </a:r>
            <a:r>
              <a:rPr lang="zh-TW" altLang="en-US" sz="3600" smtClean="0">
                <a:latin typeface="標楷體" pitchFamily="65" charset="-120"/>
                <a:ea typeface="標楷體" pitchFamily="65" charset="-120"/>
              </a:rPr>
              <a:t>               </a:t>
            </a:r>
            <a:endParaRPr lang="zh-TW" altLang="en-US" smtClean="0"/>
          </a:p>
        </p:txBody>
      </p:sp>
      <p:pic>
        <p:nvPicPr>
          <p:cNvPr id="19460" name="Picture 6" descr="台北市李科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13100"/>
            <a:ext cx="4465638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7" descr="untitl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4464050" cy="334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矩形 33"/>
          <p:cNvSpPr/>
          <p:nvPr/>
        </p:nvSpPr>
        <p:spPr bwMode="auto">
          <a:xfrm>
            <a:off x="250825" y="260350"/>
            <a:ext cx="1187450" cy="7921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12700" cap="sq" cmpd="sng" algn="ctr">
            <a:solidFill>
              <a:schemeClr val="accent5">
                <a:lumMod val="40000"/>
                <a:lumOff val="6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defRPr/>
            </a:pPr>
            <a:r>
              <a:rPr lang="zh-TW" altLang="en-US" sz="3600" b="1">
                <a:ea typeface="標楷體" pitchFamily="65" charset="-120"/>
              </a:rPr>
              <a:t>緣起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字方塊 16"/>
          <p:cNvSpPr txBox="1"/>
          <p:nvPr/>
        </p:nvSpPr>
        <p:spPr>
          <a:xfrm>
            <a:off x="7983" y="1556792"/>
            <a:ext cx="4633137" cy="143885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2857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>
              <a:lnSpc>
                <a:spcPts val="3500"/>
              </a:lnSpc>
              <a:buClr>
                <a:srgbClr val="339933"/>
              </a:buClr>
              <a:buSzPct val="100000"/>
            </a:pPr>
            <a:r>
              <a:rPr lang="zh-TW" altLang="en-US" sz="2400" u="sng" dirty="0" smtClean="0">
                <a:ea typeface="標楷體" pitchFamily="65" charset="-120"/>
              </a:rPr>
              <a:t>原址玩具圖書館  </a:t>
            </a:r>
            <a:r>
              <a:rPr lang="zh-TW" altLang="en-US" sz="2400" b="1" u="sng" dirty="0" smtClean="0">
                <a:ea typeface="標楷體" pitchFamily="65" charset="-120"/>
              </a:rPr>
              <a:t>無</a:t>
            </a:r>
            <a:r>
              <a:rPr lang="zh-TW" altLang="en-US" sz="2400" b="1" u="sng" dirty="0">
                <a:ea typeface="標楷體" pitchFamily="65" charset="-120"/>
              </a:rPr>
              <a:t>使用執照</a:t>
            </a:r>
            <a:endParaRPr lang="en-US" altLang="zh-TW" sz="2400" b="1" u="sng" dirty="0">
              <a:ea typeface="標楷體" pitchFamily="65" charset="-120"/>
            </a:endParaRPr>
          </a:p>
          <a:p>
            <a:pPr>
              <a:lnSpc>
                <a:spcPts val="3500"/>
              </a:lnSpc>
              <a:buClr>
                <a:srgbClr val="339933"/>
              </a:buClr>
              <a:buSzPct val="100000"/>
            </a:pPr>
            <a:r>
              <a:rPr lang="zh-TW" altLang="en-US" sz="2400" u="sng" dirty="0">
                <a:latin typeface="標楷體" pitchFamily="65" charset="-120"/>
                <a:ea typeface="標楷體" pitchFamily="65" charset="-120"/>
              </a:rPr>
              <a:t>公園可作為</a:t>
            </a:r>
            <a:r>
              <a:rPr lang="zh-TW" altLang="en-US" sz="2400" b="1" u="sng" dirty="0">
                <a:latin typeface="標楷體" pitchFamily="65" charset="-120"/>
                <a:ea typeface="標楷體" pitchFamily="65" charset="-120"/>
              </a:rPr>
              <a:t>多目標使用</a:t>
            </a:r>
            <a:endParaRPr lang="en-US" altLang="zh-TW" sz="2400" b="1" u="sng" dirty="0">
              <a:ea typeface="標楷體" pitchFamily="65" charset="-120"/>
            </a:endParaRPr>
          </a:p>
          <a:p>
            <a:pPr>
              <a:lnSpc>
                <a:spcPts val="3500"/>
              </a:lnSpc>
              <a:buClr>
                <a:srgbClr val="339933"/>
              </a:buClr>
              <a:buSzPct val="100000"/>
            </a:pPr>
            <a:r>
              <a:rPr lang="zh-TW" altLang="en-US" sz="2400" u="sng" dirty="0">
                <a:ea typeface="標楷體" pitchFamily="65" charset="-120"/>
              </a:rPr>
              <a:t>交通便捷</a:t>
            </a:r>
            <a:r>
              <a:rPr lang="zh-TW" altLang="en-US" sz="2400" u="sng" dirty="0" smtClean="0">
                <a:latin typeface="新細明體" pitchFamily="18" charset="-120"/>
              </a:rPr>
              <a:t>、</a:t>
            </a:r>
            <a:r>
              <a:rPr lang="zh-TW" altLang="en-US" sz="2400" u="sng" dirty="0" smtClean="0">
                <a:ea typeface="標楷體" pitchFamily="65" charset="-120"/>
              </a:rPr>
              <a:t>提供</a:t>
            </a:r>
            <a:r>
              <a:rPr lang="zh-TW" altLang="en-US" sz="2400" u="sng" dirty="0">
                <a:ea typeface="標楷體" pitchFamily="65" charset="-120"/>
              </a:rPr>
              <a:t>民眾多元服務</a:t>
            </a:r>
            <a:endParaRPr lang="en-US" altLang="zh-TW" sz="3200" b="1" dirty="0">
              <a:solidFill>
                <a:srgbClr val="C00000"/>
              </a:solidFill>
              <a:ea typeface="標楷體" pitchFamily="65" charset="-120"/>
            </a:endParaRPr>
          </a:p>
        </p:txBody>
      </p:sp>
      <p:pic>
        <p:nvPicPr>
          <p:cNvPr id="40965" name="Picture 5" descr="map"/>
          <p:cNvPicPr>
            <a:picLocks noChangeAspect="1" noChangeArrowheads="1"/>
          </p:cNvPicPr>
          <p:nvPr/>
        </p:nvPicPr>
        <p:blipFill>
          <a:blip r:embed="rId2">
            <a:lum bright="10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3" b="11073"/>
          <a:stretch>
            <a:fillRect/>
          </a:stretch>
        </p:blipFill>
        <p:spPr bwMode="auto">
          <a:xfrm>
            <a:off x="0" y="3644900"/>
            <a:ext cx="9144000" cy="320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Freeform 6"/>
          <p:cNvSpPr>
            <a:spLocks/>
          </p:cNvSpPr>
          <p:nvPr/>
        </p:nvSpPr>
        <p:spPr bwMode="auto">
          <a:xfrm>
            <a:off x="3276600" y="4941888"/>
            <a:ext cx="574675" cy="196850"/>
          </a:xfrm>
          <a:custGeom>
            <a:avLst/>
            <a:gdLst>
              <a:gd name="T0" fmla="*/ 0 w 516"/>
              <a:gd name="T1" fmla="*/ 2147483647 h 520"/>
              <a:gd name="T2" fmla="*/ 2147483647 w 516"/>
              <a:gd name="T3" fmla="*/ 2147483647 h 520"/>
              <a:gd name="T4" fmla="*/ 2147483647 w 516"/>
              <a:gd name="T5" fmla="*/ 2147483647 h 520"/>
              <a:gd name="T6" fmla="*/ 2147483647 w 516"/>
              <a:gd name="T7" fmla="*/ 0 h 520"/>
              <a:gd name="T8" fmla="*/ 0 w 516"/>
              <a:gd name="T9" fmla="*/ 2147483647 h 5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16"/>
              <a:gd name="T16" fmla="*/ 0 h 520"/>
              <a:gd name="T17" fmla="*/ 516 w 516"/>
              <a:gd name="T18" fmla="*/ 520 h 52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16" h="520">
                <a:moveTo>
                  <a:pt x="0" y="132"/>
                </a:moveTo>
                <a:lnTo>
                  <a:pt x="156" y="520"/>
                </a:lnTo>
                <a:lnTo>
                  <a:pt x="516" y="388"/>
                </a:lnTo>
                <a:lnTo>
                  <a:pt x="360" y="0"/>
                </a:lnTo>
                <a:lnTo>
                  <a:pt x="0" y="132"/>
                </a:lnTo>
                <a:close/>
              </a:path>
            </a:pathLst>
          </a:custGeom>
          <a:solidFill>
            <a:srgbClr val="FF0000">
              <a:alpha val="4196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33" name="AutoShape 7"/>
          <p:cNvSpPr>
            <a:spLocks noChangeArrowheads="1"/>
          </p:cNvSpPr>
          <p:nvPr/>
        </p:nvSpPr>
        <p:spPr bwMode="auto">
          <a:xfrm>
            <a:off x="4140200" y="5445125"/>
            <a:ext cx="939800" cy="287338"/>
          </a:xfrm>
          <a:prstGeom prst="wedgeRectCallout">
            <a:avLst>
              <a:gd name="adj1" fmla="val -108782"/>
              <a:gd name="adj2" fmla="val -196963"/>
            </a:avLst>
          </a:prstGeom>
          <a:solidFill>
            <a:srgbClr val="37609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defRPr/>
            </a:pPr>
            <a:r>
              <a:rPr lang="zh-TW" altLang="en-US" sz="1400" dirty="0">
                <a:solidFill>
                  <a:srgbClr val="FFFFFF"/>
                </a:solidFill>
                <a:latin typeface="Times New Roman" pitchFamily="18" charset="0"/>
                <a:ea typeface="微軟正黑體" pitchFamily="34" charset="-120"/>
              </a:rPr>
              <a:t>基地位置</a:t>
            </a:r>
          </a:p>
        </p:txBody>
      </p:sp>
      <p:sp>
        <p:nvSpPr>
          <p:cNvPr id="34" name="文字方塊 8"/>
          <p:cNvSpPr txBox="1">
            <a:spLocks noChangeArrowheads="1"/>
          </p:cNvSpPr>
          <p:nvPr/>
        </p:nvSpPr>
        <p:spPr bwMode="auto">
          <a:xfrm>
            <a:off x="7235825" y="5445125"/>
            <a:ext cx="15827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1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捷運中央公園站</a:t>
            </a:r>
          </a:p>
        </p:txBody>
      </p:sp>
      <p:sp>
        <p:nvSpPr>
          <p:cNvPr id="35" name="文字方塊 9"/>
          <p:cNvSpPr txBox="1">
            <a:spLocks noChangeArrowheads="1"/>
          </p:cNvSpPr>
          <p:nvPr/>
        </p:nvSpPr>
        <p:spPr bwMode="auto">
          <a:xfrm>
            <a:off x="468313" y="3573463"/>
            <a:ext cx="158273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 b="1">
                <a:solidFill>
                  <a:srgbClr val="63252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微軟正黑體" pitchFamily="34" charset="-120"/>
                <a:ea typeface="微軟正黑體" pitchFamily="34" charset="-120"/>
              </a:rPr>
              <a:t>捷運站</a:t>
            </a:r>
          </a:p>
        </p:txBody>
      </p:sp>
      <p:sp>
        <p:nvSpPr>
          <p:cNvPr id="40970" name="文字方塊 35"/>
          <p:cNvSpPr txBox="1">
            <a:spLocks noChangeArrowheads="1"/>
          </p:cNvSpPr>
          <p:nvPr/>
        </p:nvSpPr>
        <p:spPr bwMode="auto">
          <a:xfrm>
            <a:off x="3203575" y="4581525"/>
            <a:ext cx="122396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民生二路</a:t>
            </a:r>
          </a:p>
        </p:txBody>
      </p:sp>
      <p:sp>
        <p:nvSpPr>
          <p:cNvPr id="40971" name="文字方塊 36"/>
          <p:cNvSpPr txBox="1">
            <a:spLocks noChangeArrowheads="1"/>
          </p:cNvSpPr>
          <p:nvPr/>
        </p:nvSpPr>
        <p:spPr bwMode="auto">
          <a:xfrm rot="-689704">
            <a:off x="2627313" y="5516563"/>
            <a:ext cx="7270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sz="12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華</a:t>
            </a:r>
            <a:endParaRPr lang="en-US" altLang="zh-TW" sz="12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三</a:t>
            </a:r>
            <a:endParaRPr lang="en-US" altLang="zh-TW" sz="12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40972" name="文字方塊 37"/>
          <p:cNvSpPr txBox="1">
            <a:spLocks noChangeArrowheads="1"/>
          </p:cNvSpPr>
          <p:nvPr/>
        </p:nvSpPr>
        <p:spPr bwMode="auto">
          <a:xfrm>
            <a:off x="8027988" y="4508500"/>
            <a:ext cx="40481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中</a:t>
            </a:r>
            <a:endParaRPr lang="en-US" altLang="zh-TW" sz="12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山</a:t>
            </a:r>
            <a:endParaRPr lang="en-US" altLang="zh-TW" sz="12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一</a:t>
            </a:r>
            <a:endParaRPr lang="en-US" altLang="zh-TW" sz="1200" b="1">
              <a:solidFill>
                <a:srgbClr val="FFC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200" b="1">
                <a:solidFill>
                  <a:srgbClr val="FFC000"/>
                </a:solidFill>
                <a:latin typeface="微軟正黑體" pitchFamily="34" charset="-120"/>
                <a:ea typeface="微軟正黑體" pitchFamily="34" charset="-120"/>
              </a:rPr>
              <a:t>路</a:t>
            </a:r>
          </a:p>
        </p:txBody>
      </p:sp>
      <p:sp>
        <p:nvSpPr>
          <p:cNvPr id="40973" name="文字方塊 38"/>
          <p:cNvSpPr txBox="1">
            <a:spLocks noChangeArrowheads="1"/>
          </p:cNvSpPr>
          <p:nvPr/>
        </p:nvSpPr>
        <p:spPr bwMode="auto">
          <a:xfrm>
            <a:off x="5580063" y="5734050"/>
            <a:ext cx="8858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1200" b="1">
                <a:solidFill>
                  <a:srgbClr val="FFFFCC"/>
                </a:solidFill>
                <a:latin typeface="微軟正黑體" pitchFamily="34" charset="-120"/>
                <a:ea typeface="微軟正黑體" pitchFamily="34" charset="-120"/>
              </a:rPr>
              <a:t>中央公園</a:t>
            </a:r>
          </a:p>
        </p:txBody>
      </p:sp>
      <p:sp>
        <p:nvSpPr>
          <p:cNvPr id="41" name="矩形 40"/>
          <p:cNvSpPr/>
          <p:nvPr/>
        </p:nvSpPr>
        <p:spPr>
          <a:xfrm>
            <a:off x="272902" y="387428"/>
            <a:ext cx="2231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zh-TW" altLang="en-US" sz="3200" b="1" dirty="0" smtClean="0">
                <a:solidFill>
                  <a:srgbClr val="000064"/>
                </a:solidFill>
                <a:latin typeface="標楷體" pitchFamily="65" charset="-120"/>
                <a:ea typeface="標楷體" pitchFamily="65" charset="-120"/>
                <a:cs typeface="+mj-cs"/>
              </a:rPr>
              <a:t>地點適切</a:t>
            </a:r>
            <a:endParaRPr lang="zh-TW" altLang="en-US" sz="3200" b="1" dirty="0">
              <a:latin typeface="Arial" charset="0"/>
              <a:ea typeface="新細明體" charset="-120"/>
            </a:endParaRPr>
          </a:p>
        </p:txBody>
      </p:sp>
      <p:pic>
        <p:nvPicPr>
          <p:cNvPr id="40979" name="圖片 44" descr="捷運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73688"/>
            <a:ext cx="468313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0" name="圖片 45" descr="捷運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644900"/>
            <a:ext cx="233363" cy="14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1" name="投影片編號版面配置區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r>
              <a:rPr lang="en-US" altLang="zh-TW" sz="1200">
                <a:latin typeface="Arial Black" pitchFamily="34" charset="0"/>
              </a:rPr>
              <a:t>4</a:t>
            </a:r>
          </a:p>
        </p:txBody>
      </p:sp>
      <p:pic>
        <p:nvPicPr>
          <p:cNvPr id="24" name="Picture 2" descr="V:\lib3a募書基金會\TO明昕\玩圖四周照片\圖1玩具圖書館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51739" y="0"/>
            <a:ext cx="4392262" cy="3573463"/>
          </a:xfrm>
          <a:prstGeom prst="rect">
            <a:avLst/>
          </a:prstGeom>
          <a:noFill/>
          <a:ln w="508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588" y="0"/>
            <a:ext cx="9142412" cy="68580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>
              <a:solidFill>
                <a:srgbClr val="EAC968"/>
              </a:solidFill>
            </a:endParaRPr>
          </a:p>
        </p:txBody>
      </p:sp>
      <p:sp>
        <p:nvSpPr>
          <p:cNvPr id="7" name="標題 1"/>
          <p:cNvSpPr txBox="1">
            <a:spLocks/>
          </p:cNvSpPr>
          <p:nvPr/>
        </p:nvSpPr>
        <p:spPr bwMode="auto">
          <a:xfrm>
            <a:off x="2771775" y="549275"/>
            <a:ext cx="6840538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3200" b="1">
                <a:solidFill>
                  <a:srgbClr val="403152"/>
                </a:solidFill>
                <a:latin typeface="標楷體" pitchFamily="65" charset="-120"/>
                <a:ea typeface="標楷體" pitchFamily="65" charset="-120"/>
              </a:rPr>
              <a:t>運用玩具圖書館原址興建</a:t>
            </a:r>
            <a:endParaRPr lang="zh-TW" altLang="en-US" sz="3200" b="1">
              <a:solidFill>
                <a:srgbClr val="663300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b="1">
                <a:solidFill>
                  <a:srgbClr val="4A452A"/>
                </a:solidFill>
                <a:latin typeface="新細明體" pitchFamily="18" charset="-120"/>
              </a:rPr>
              <a:t>              </a:t>
            </a:r>
            <a:endParaRPr kumimoji="0" lang="zh-TW" altLang="en-US" sz="3200" b="1">
              <a:solidFill>
                <a:srgbClr val="4A452A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3555" name="投影片編號版面配置區 3"/>
          <p:cNvSpPr txBox="1">
            <a:spLocks/>
          </p:cNvSpPr>
          <p:nvPr/>
        </p:nvSpPr>
        <p:spPr bwMode="auto">
          <a:xfrm>
            <a:off x="6705600" y="65087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r"/>
            <a:endParaRPr lang="en-US" altLang="zh-TW" sz="1200">
              <a:latin typeface="Arial Black" pitchFamily="34" charset="0"/>
            </a:endParaRPr>
          </a:p>
        </p:txBody>
      </p:sp>
      <p:pic>
        <p:nvPicPr>
          <p:cNvPr id="23556" name="Picture 7" descr="G:\專案\101826-李科永基金會\現況相片\壓縮\20101117143201-2[1]拷貝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35113"/>
            <a:ext cx="7345363" cy="496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橢圓 18"/>
          <p:cNvSpPr>
            <a:spLocks noChangeArrowheads="1"/>
          </p:cNvSpPr>
          <p:nvPr/>
        </p:nvSpPr>
        <p:spPr bwMode="auto">
          <a:xfrm>
            <a:off x="6156325" y="4076700"/>
            <a:ext cx="174625" cy="128588"/>
          </a:xfrm>
          <a:prstGeom prst="ellipse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sp>
        <p:nvSpPr>
          <p:cNvPr id="23559" name="投影片編號版面配置區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smtClean="0">
                <a:latin typeface="Arial Black" pitchFamily="34" charset="0"/>
              </a:rPr>
              <a:t>5</a:t>
            </a:r>
          </a:p>
        </p:txBody>
      </p:sp>
      <p:sp>
        <p:nvSpPr>
          <p:cNvPr id="18" name="文字方塊 17"/>
          <p:cNvSpPr txBox="1"/>
          <p:nvPr/>
        </p:nvSpPr>
        <p:spPr>
          <a:xfrm>
            <a:off x="5436096" y="5013325"/>
            <a:ext cx="3457079" cy="830997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zh-TW" sz="20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地基</a:t>
            </a:r>
            <a:r>
              <a:rPr lang="en-US" altLang="zh-TW" sz="20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213.6</a:t>
            </a:r>
            <a:r>
              <a:rPr lang="zh-TW" altLang="zh-TW" sz="20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坪</a:t>
            </a:r>
            <a:r>
              <a:rPr lang="zh-TW" altLang="zh-TW" sz="2000" b="1" dirty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en-US" sz="2000" b="1" dirty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佔中央</a:t>
            </a:r>
            <a:r>
              <a:rPr lang="zh-TW" altLang="en-US" sz="20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公園</a:t>
            </a:r>
            <a:r>
              <a:rPr lang="en-US" altLang="zh-TW" sz="20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6</a:t>
            </a:r>
            <a:r>
              <a:rPr lang="zh-TW" altLang="zh-TW" sz="24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‰</a:t>
            </a:r>
            <a:endParaRPr lang="zh-TW" altLang="en-US" sz="2400" b="1" dirty="0">
              <a:solidFill>
                <a:srgbClr val="953735"/>
              </a:solidFill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400" b="1" dirty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b="1" dirty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中央公園面積</a:t>
            </a:r>
            <a:r>
              <a:rPr lang="en-US" altLang="zh-TW" sz="2000" b="1" dirty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12.7</a:t>
            </a:r>
            <a:r>
              <a:rPr lang="zh-TW" altLang="en-US" sz="2000" b="1" dirty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公頃</a:t>
            </a:r>
            <a:r>
              <a:rPr lang="en-US" altLang="zh-TW" sz="2000" b="1" dirty="0" smtClean="0">
                <a:solidFill>
                  <a:srgbClr val="953735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lang="en-US" altLang="zh-TW" sz="2000" b="1" dirty="0">
              <a:solidFill>
                <a:srgbClr val="953735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468313" y="404813"/>
            <a:ext cx="1655762" cy="833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4800" b="1">
                <a:solidFill>
                  <a:schemeClr val="hlink"/>
                </a:solidFill>
                <a:ea typeface="標楷體" pitchFamily="65" charset="-120"/>
              </a:rPr>
              <a:t>基地</a:t>
            </a: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6227763" y="4221163"/>
            <a:ext cx="0" cy="792162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5" name="標題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015287" cy="792163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solidFill>
                  <a:srgbClr val="000064"/>
                </a:solidFill>
                <a:latin typeface="標楷體" pitchFamily="65" charset="-120"/>
                <a:ea typeface="標楷體" pitchFamily="65" charset="-120"/>
              </a:rPr>
              <a:t>程序合法</a:t>
            </a:r>
            <a:r>
              <a:rPr lang="en-US" altLang="zh-TW" b="1" smtClean="0">
                <a:solidFill>
                  <a:srgbClr val="000064"/>
                </a:solidFill>
                <a:latin typeface="標楷體" pitchFamily="65" charset="-120"/>
                <a:ea typeface="標楷體" pitchFamily="65" charset="-120"/>
              </a:rPr>
              <a:t>-</a:t>
            </a:r>
            <a:r>
              <a:rPr lang="zh-TW" altLang="en-US" b="1" smtClean="0">
                <a:solidFill>
                  <a:srgbClr val="000064"/>
                </a:solidFill>
                <a:latin typeface="標楷體" pitchFamily="65" charset="-120"/>
                <a:ea typeface="標楷體" pitchFamily="65" charset="-120"/>
              </a:rPr>
              <a:t>歷經三年半餘時程</a:t>
            </a:r>
          </a:p>
        </p:txBody>
      </p:sp>
      <p:sp>
        <p:nvSpPr>
          <p:cNvPr id="2076" name="內容版面配置區 2"/>
          <p:cNvSpPr>
            <a:spLocks noGrp="1"/>
          </p:cNvSpPr>
          <p:nvPr>
            <p:ph idx="1"/>
          </p:nvPr>
        </p:nvSpPr>
        <p:spPr>
          <a:xfrm>
            <a:off x="179388" y="1268413"/>
            <a:ext cx="8748712" cy="5327650"/>
          </a:xfrm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en-US" altLang="zh-TW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 99. 3    </a:t>
            </a: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李科永基金會主動與市府接洽有意捐建圖書館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101.11.24 </a:t>
            </a: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經市府批准同意設置於中央公園西北隅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102. 8.21 </a:t>
            </a: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通過公共設施用地多目標使用申請</a:t>
            </a:r>
            <a:endParaRPr lang="en-US" altLang="zh-TW" sz="2400" b="1" smtClean="0">
              <a:solidFill>
                <a:srgbClr val="77933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102. 9.12</a:t>
            </a: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 通過都市審議委員會</a:t>
            </a:r>
          </a:p>
          <a:p>
            <a:pPr eaLnBrk="1" hangingPunct="1">
              <a:lnSpc>
                <a:spcPct val="130000"/>
              </a:lnSpc>
            </a:pPr>
            <a:r>
              <a:rPr lang="en-US" altLang="zh-TW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102.11.12 </a:t>
            </a: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建照核准</a:t>
            </a:r>
            <a:endParaRPr lang="en-US" altLang="zh-TW" sz="2400" b="1" smtClean="0">
              <a:solidFill>
                <a:srgbClr val="77933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lnSpc>
                <a:spcPct val="130000"/>
              </a:lnSpc>
            </a:pPr>
            <a:r>
              <a:rPr lang="en-US" altLang="zh-TW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102.12.28 </a:t>
            </a: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動土典禮</a:t>
            </a:r>
          </a:p>
          <a:p>
            <a:pPr eaLnBrk="1" hangingPunct="1">
              <a:buFont typeface="Arial" pitchFamily="34" charset="0"/>
              <a:buNone/>
            </a:pP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2400" b="1" smtClean="0">
              <a:solidFill>
                <a:srgbClr val="77933C"/>
              </a:solidFill>
              <a:latin typeface="標楷體" pitchFamily="65" charset="-120"/>
              <a:ea typeface="標楷體" pitchFamily="65" charset="-120"/>
            </a:endParaRPr>
          </a:p>
          <a:p>
            <a:pPr eaLnBrk="1" hangingPunct="1">
              <a:buFont typeface="Arial" pitchFamily="34" charset="0"/>
              <a:buNone/>
            </a:pPr>
            <a:r>
              <a:rPr lang="zh-TW" altLang="en-US" sz="2400" b="1" smtClean="0">
                <a:solidFill>
                  <a:srgbClr val="77933C"/>
                </a:solidFill>
                <a:latin typeface="標楷體" pitchFamily="65" charset="-120"/>
                <a:ea typeface="標楷體" pitchFamily="65" charset="-120"/>
              </a:rPr>
              <a:t>                                 </a:t>
            </a:r>
          </a:p>
        </p:txBody>
      </p:sp>
      <p:graphicFrame>
        <p:nvGraphicFramePr>
          <p:cNvPr id="2074" name="Object 26"/>
          <p:cNvGraphicFramePr>
            <a:graphicFrameLocks noChangeAspect="1"/>
          </p:cNvGraphicFramePr>
          <p:nvPr/>
        </p:nvGraphicFramePr>
        <p:xfrm>
          <a:off x="5580063" y="2924175"/>
          <a:ext cx="3259137" cy="393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Acrobat Document" r:id="rId3" imgW="5715000" imgH="7381646" progId="AcroExch.Document.7">
                  <p:embed/>
                </p:oleObj>
              </mc:Choice>
              <mc:Fallback>
                <p:oleObj name="Acrobat Document" r:id="rId3" imgW="5715000" imgH="738164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2924175"/>
                        <a:ext cx="3259137" cy="393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7" name="投影片編號版面配置區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88353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矩形 5"/>
          <p:cNvSpPr>
            <a:spLocks noChangeArrowheads="1"/>
          </p:cNvSpPr>
          <p:nvPr/>
        </p:nvSpPr>
        <p:spPr bwMode="auto">
          <a:xfrm>
            <a:off x="-36513" y="-26988"/>
            <a:ext cx="9180513" cy="69564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endParaRPr lang="zh-TW" altLang="en-US"/>
          </a:p>
        </p:txBody>
      </p:sp>
      <p:pic>
        <p:nvPicPr>
          <p:cNvPr id="5" name="內容版面配置區 6" descr="P109037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94" y="-8657"/>
            <a:ext cx="9252521" cy="6858000"/>
          </a:xfrm>
          <a:effectLst>
            <a:softEdge rad="112500"/>
          </a:effectLst>
        </p:spPr>
      </p:pic>
      <p:sp>
        <p:nvSpPr>
          <p:cNvPr id="27651" name="投影片編號版面配置區 7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>
                <a:latin typeface="Arial Black" pitchFamily="34" charset="0"/>
              </a:rPr>
              <a:t>7</a:t>
            </a:r>
            <a:endParaRPr lang="en-US" altLang="zh-TW" dirty="0" smtClean="0">
              <a:latin typeface="Arial Black" pitchFamily="34" charset="0"/>
            </a:endParaRPr>
          </a:p>
        </p:txBody>
      </p:sp>
      <p:sp>
        <p:nvSpPr>
          <p:cNvPr id="9" name="圓角化對角線角落矩形 8"/>
          <p:cNvSpPr/>
          <p:nvPr/>
        </p:nvSpPr>
        <p:spPr>
          <a:xfrm>
            <a:off x="2843808" y="188640"/>
            <a:ext cx="5626219" cy="1191816"/>
          </a:xfrm>
          <a:prstGeom prst="round2DiagRect">
            <a:avLst/>
          </a:prstGeom>
          <a:gradFill>
            <a:gsLst>
              <a:gs pos="0">
                <a:srgbClr val="FFEFD1">
                  <a:alpha val="27000"/>
                </a:srgbClr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defRPr/>
            </a:pPr>
            <a:r>
              <a:rPr lang="zh-TW" altLang="zh-TW" sz="3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前金區終將擁有社區圖書館</a:t>
            </a:r>
          </a:p>
          <a:p>
            <a:pPr>
              <a:defRPr/>
            </a:pPr>
            <a:r>
              <a:rPr lang="zh-TW" altLang="zh-TW" sz="3200" b="1" dirty="0">
                <a:solidFill>
                  <a:schemeClr val="accent3">
                    <a:lumMod val="50000"/>
                  </a:schemeClr>
                </a:solidFill>
                <a:latin typeface="標楷體" pitchFamily="65" charset="-120"/>
                <a:ea typeface="標楷體" pitchFamily="65" charset="-120"/>
              </a:rPr>
              <a:t>一所全屬於高雄市民的圖書館</a:t>
            </a:r>
            <a:endParaRPr lang="zh-TW" altLang="en-US" sz="3200" b="1" dirty="0">
              <a:solidFill>
                <a:schemeClr val="accent3">
                  <a:lumMod val="50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7653" name="矩形 33"/>
          <p:cNvSpPr>
            <a:spLocks noChangeArrowheads="1"/>
          </p:cNvSpPr>
          <p:nvPr/>
        </p:nvSpPr>
        <p:spPr bwMode="auto">
          <a:xfrm>
            <a:off x="250825" y="260350"/>
            <a:ext cx="2305050" cy="1081088"/>
          </a:xfrm>
          <a:prstGeom prst="rect">
            <a:avLst/>
          </a:prstGeom>
          <a:solidFill>
            <a:srgbClr val="CCFFFF"/>
          </a:solidFill>
          <a:ln w="12700" cap="sq" algn="ctr">
            <a:solidFill>
              <a:srgbClr val="B7DEE8"/>
            </a:solidFill>
            <a:round/>
            <a:headEnd type="none" w="sm" len="sm"/>
            <a:tailEnd type="none" w="sm" len="sm"/>
          </a:ln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zh-TW" altLang="en-US" sz="3600" b="1">
                <a:ea typeface="標楷體" pitchFamily="65" charset="-120"/>
              </a:rPr>
              <a:t>動土儀式</a:t>
            </a:r>
          </a:p>
          <a:p>
            <a:r>
              <a:rPr lang="en-US" altLang="zh-TW" sz="2400" b="1">
                <a:ea typeface="標楷體" pitchFamily="65" charset="-120"/>
              </a:rPr>
              <a:t>102.12.28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內容版面配置區 2"/>
          <p:cNvSpPr>
            <a:spLocks noGrp="1"/>
          </p:cNvSpPr>
          <p:nvPr>
            <p:ph idx="1"/>
          </p:nvPr>
        </p:nvSpPr>
        <p:spPr>
          <a:xfrm>
            <a:off x="-10248" y="0"/>
            <a:ext cx="8229600" cy="836712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zh-TW" altLang="en-US" sz="4400" dirty="0" smtClean="0">
                <a:latin typeface="標楷體" pitchFamily="65" charset="-120"/>
                <a:ea typeface="標楷體" pitchFamily="65" charset="-120"/>
              </a:rPr>
              <a:t>１２０位里長連署支持興建</a:t>
            </a:r>
            <a:endParaRPr lang="en-US" altLang="zh-TW" sz="4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>
          <a:xfrm>
            <a:off x="6732588" y="6376988"/>
            <a:ext cx="2133600" cy="36512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r>
              <a:rPr lang="en-US" altLang="zh-TW" dirty="0" smtClean="0">
                <a:solidFill>
                  <a:srgbClr val="898989"/>
                </a:solidFill>
              </a:rPr>
              <a:t>8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9274" y="4221733"/>
            <a:ext cx="4249738" cy="244762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25" y="4221163"/>
            <a:ext cx="4249738" cy="25209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850" y="1539875"/>
            <a:ext cx="4176713" cy="26098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557338"/>
            <a:ext cx="4249737" cy="2592387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3270250" y="1325563"/>
            <a:ext cx="1144588" cy="461962"/>
          </a:xfrm>
          <a:prstGeom prst="rect">
            <a:avLst/>
          </a:prstGeom>
          <a:blipFill dpi="0" rotWithShape="1">
            <a:blip r:embed="rId6" cstate="print">
              <a:alphaModFix amt="88000"/>
            </a:blip>
            <a:srcRect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前金區</a:t>
            </a:r>
          </a:p>
        </p:txBody>
      </p:sp>
      <p:sp>
        <p:nvSpPr>
          <p:cNvPr id="11" name="文字方塊 10"/>
          <p:cNvSpPr txBox="1"/>
          <p:nvPr/>
        </p:nvSpPr>
        <p:spPr>
          <a:xfrm>
            <a:off x="7812088" y="1211263"/>
            <a:ext cx="1223962" cy="461962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66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新興區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3995738" y="4365625"/>
            <a:ext cx="1223962" cy="460375"/>
          </a:xfrm>
          <a:prstGeom prst="rect">
            <a:avLst/>
          </a:prstGeom>
          <a:blipFill>
            <a:blip r:embed="rId6" cstate="print"/>
            <a:tile tx="0" ty="0" sx="100000" sy="100000" flip="none" algn="tl"/>
          </a:blipFill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4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新細明體" charset="-120"/>
              </a:rPr>
              <a:t>苓雅區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404664"/>
            <a:ext cx="8015287" cy="914400"/>
          </a:xfrm>
        </p:spPr>
        <p:txBody>
          <a:bodyPr/>
          <a:lstStyle/>
          <a:p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中央公園是否為鳳頭蒼鷹棲息地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b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生態保育作為</a:t>
            </a:r>
            <a:r>
              <a:rPr lang="en-US" altLang="zh-TW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en-US" altLang="zh-TW" sz="32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3200" b="1" dirty="0">
                <a:latin typeface="標楷體" pitchFamily="65" charset="-120"/>
                <a:ea typeface="標楷體" pitchFamily="65" charset="-120"/>
              </a:rPr>
            </a:br>
            <a:endParaRPr lang="zh-TW" altLang="en-US" sz="2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340769"/>
            <a:ext cx="8856984" cy="1584176"/>
          </a:xfrm>
        </p:spPr>
        <p:txBody>
          <a:bodyPr/>
          <a:lstStyle/>
          <a:p>
            <a:pPr marL="342900" lvl="1" indent="-342900" eaLnBrk="1" hangingPunct="1">
              <a:lnSpc>
                <a:spcPct val="130000"/>
              </a:lnSpc>
              <a:buSzPct val="80000"/>
              <a:buFont typeface="Arial" pitchFamily="34" charset="0"/>
              <a:buChar char="•"/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目前興建之基地圍籬外曾有鳥友發現鳳頭蒼鷹築巢，學會及高雄市農業局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表示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尚未發現於中央公園內產卵，目前查無鳳頭蒼鷹於中央公園內之相關生態紀錄及資料。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 eaLnBrk="1" hangingPunct="1">
              <a:lnSpc>
                <a:spcPct val="130000"/>
              </a:lnSpc>
              <a:buSzPct val="80000"/>
              <a:buFont typeface="Arial" pitchFamily="34" charset="0"/>
              <a:buChar char="•"/>
            </a:pP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公聽會中曾亦有生態專家回應，鳳頭蒼鷹仍會自行覓巢，本案移樹並不會影響生態。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pPr marL="0" lvl="1" indent="0">
              <a:buClr>
                <a:schemeClr val="hlink"/>
              </a:buClr>
              <a:buSzPct val="80000"/>
              <a:buNone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pPr marL="342900" lvl="1" indent="-342900">
              <a:buClr>
                <a:schemeClr val="hlink"/>
              </a:buClr>
              <a:buSzPct val="80000"/>
            </a:pPr>
            <a:endParaRPr lang="en-US" altLang="zh-TW" dirty="0">
              <a:latin typeface="標楷體" pitchFamily="65" charset="-120"/>
              <a:ea typeface="標楷體" pitchFamily="65" charset="-120"/>
            </a:endParaRPr>
          </a:p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4294967295"/>
          </p:nvPr>
        </p:nvSpPr>
        <p:spPr>
          <a:xfrm>
            <a:off x="7740352" y="6453336"/>
            <a:ext cx="946448" cy="252264"/>
          </a:xfrm>
          <a:prstGeom prst="rect">
            <a:avLst/>
          </a:prstGeom>
        </p:spPr>
        <p:txBody>
          <a:bodyPr/>
          <a:lstStyle/>
          <a:p>
            <a:pPr algn="r"/>
            <a:fld id="{511849FA-F9EF-4283-807E-5FAAFFD297C5}" type="slidenum">
              <a:rPr lang="zh-TW" altLang="en-US" sz="1200">
                <a:solidFill>
                  <a:srgbClr val="898989"/>
                </a:solidFill>
              </a:rPr>
              <a:pPr algn="r"/>
              <a:t>9</a:t>
            </a:fld>
            <a:endParaRPr lang="en-US" altLang="zh-TW" sz="1200" dirty="0">
              <a:solidFill>
                <a:srgbClr val="898989"/>
              </a:solidFill>
            </a:endParaRPr>
          </a:p>
        </p:txBody>
      </p:sp>
      <p:pic>
        <p:nvPicPr>
          <p:cNvPr id="43010" name="Picture 2" descr="F:\高市圖\李科永\照片\HV8A03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39239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011" name="Picture 3" descr="F:\高市圖\李科永\照片\IMG_50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464" y="4088452"/>
            <a:ext cx="3836904" cy="258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7167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6726</TotalTime>
  <Words>751</Words>
  <Application>Microsoft Office PowerPoint</Application>
  <PresentationFormat>如螢幕大小 (4:3)</PresentationFormat>
  <Paragraphs>136</Paragraphs>
  <Slides>15</Slides>
  <Notes>4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7" baseType="lpstr">
      <vt:lpstr>Office 佈景主題</vt:lpstr>
      <vt:lpstr>Acrobat Document</vt:lpstr>
      <vt:lpstr>PowerPoint 簡報</vt:lpstr>
      <vt:lpstr>PowerPoint 簡報</vt:lpstr>
      <vt:lpstr>PowerPoint 簡報</vt:lpstr>
      <vt:lpstr>PowerPoint 簡報</vt:lpstr>
      <vt:lpstr>PowerPoint 簡報</vt:lpstr>
      <vt:lpstr>程序合法-歷經三年半餘時程</vt:lpstr>
      <vt:lpstr>PowerPoint 簡報</vt:lpstr>
      <vt:lpstr>PowerPoint 簡報</vt:lpstr>
      <vt:lpstr>中央公園是否為鳳頭蒼鷹棲息地? 生態保育作為? </vt:lpstr>
      <vt:lpstr>與民溝通協調：（一）辦理15場說明會</vt:lpstr>
      <vt:lpstr> 與民眾溝通協調：（二）辦理3場次公聽會</vt:lpstr>
      <vt:lpstr>依各方協調後調整：(一)基地面積調整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Windows 使用者</dc:creator>
  <cp:lastModifiedBy>User</cp:lastModifiedBy>
  <cp:revision>1357</cp:revision>
  <cp:lastPrinted>2015-11-06T05:08:28Z</cp:lastPrinted>
  <dcterms:created xsi:type="dcterms:W3CDTF">2013-04-21T03:22:58Z</dcterms:created>
  <dcterms:modified xsi:type="dcterms:W3CDTF">2015-11-09T02:04:54Z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TC011271081028</vt:lpwstr>
  </property>
</Properties>
</file>