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85" r:id="rId2"/>
    <p:sldId id="525" r:id="rId3"/>
    <p:sldId id="526" r:id="rId4"/>
    <p:sldId id="544" r:id="rId5"/>
    <p:sldId id="528" r:id="rId6"/>
    <p:sldId id="529" r:id="rId7"/>
    <p:sldId id="536" r:id="rId8"/>
    <p:sldId id="541" r:id="rId9"/>
    <p:sldId id="485" r:id="rId10"/>
    <p:sldId id="535" r:id="rId11"/>
    <p:sldId id="537" r:id="rId12"/>
    <p:sldId id="532" r:id="rId13"/>
    <p:sldId id="533" r:id="rId14"/>
    <p:sldId id="538" r:id="rId15"/>
    <p:sldId id="534" r:id="rId16"/>
    <p:sldId id="514" r:id="rId17"/>
    <p:sldId id="520" r:id="rId18"/>
    <p:sldId id="494" r:id="rId19"/>
    <p:sldId id="542" r:id="rId20"/>
    <p:sldId id="496" r:id="rId21"/>
    <p:sldId id="497" r:id="rId22"/>
    <p:sldId id="498" r:id="rId23"/>
    <p:sldId id="499" r:id="rId24"/>
    <p:sldId id="500" r:id="rId25"/>
    <p:sldId id="539" r:id="rId26"/>
    <p:sldId id="543" r:id="rId27"/>
    <p:sldId id="540" r:id="rId28"/>
    <p:sldId id="425" r:id="rId29"/>
  </p:sldIdLst>
  <p:sldSz cx="9144000" cy="6858000" type="screen4x3"/>
  <p:notesSz cx="6797675" cy="9926638"/>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0000"/>
    <a:srgbClr val="1E362E"/>
    <a:srgbClr val="FF3399"/>
    <a:srgbClr val="00FFFF"/>
    <a:srgbClr val="E741D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18" autoAdjust="0"/>
    <p:restoredTop sz="98791" autoAdjust="0"/>
  </p:normalViewPr>
  <p:slideViewPr>
    <p:cSldViewPr>
      <p:cViewPr>
        <p:scale>
          <a:sx n="66" d="100"/>
          <a:sy n="66" d="100"/>
        </p:scale>
        <p:origin x="-26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494"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TW" altLang="en-US" dirty="0">
                <a:latin typeface="標楷體" panose="03000509000000000000" pitchFamily="65" charset="-120"/>
                <a:ea typeface="標楷體" panose="03000509000000000000" pitchFamily="65" charset="-120"/>
              </a:rPr>
              <a:t>兩行政中心開放場次</a:t>
            </a:r>
          </a:p>
        </c:rich>
      </c:tx>
      <c:layout>
        <c:manualLayout>
          <c:xMode val="edge"/>
          <c:yMode val="edge"/>
          <c:x val="0.16662812037978683"/>
          <c:y val="1.763692923008555E-2"/>
        </c:manualLayout>
      </c:layout>
      <c:overlay val="0"/>
    </c:title>
    <c:autoTitleDeleted val="0"/>
    <c:plotArea>
      <c:layout/>
      <c:barChart>
        <c:barDir val="col"/>
        <c:grouping val="clustered"/>
        <c:varyColors val="0"/>
        <c:ser>
          <c:idx val="0"/>
          <c:order val="0"/>
          <c:tx>
            <c:strRef>
              <c:f>工作表1!$B$1</c:f>
              <c:strCache>
                <c:ptCount val="1"/>
                <c:pt idx="0">
                  <c:v>兩行政中心開放場次</c:v>
                </c:pt>
              </c:strCache>
            </c:strRef>
          </c:tx>
          <c:invertIfNegative val="0"/>
          <c:cat>
            <c:strRef>
              <c:f>工作表1!$A$2:$A$3</c:f>
              <c:strCache>
                <c:ptCount val="2"/>
                <c:pt idx="0">
                  <c:v>中庭、廣場</c:v>
                </c:pt>
                <c:pt idx="1">
                  <c:v>大禮堂、會議室</c:v>
                </c:pt>
              </c:strCache>
            </c:strRef>
          </c:cat>
          <c:val>
            <c:numRef>
              <c:f>工作表1!$B$2:$B$3</c:f>
              <c:numCache>
                <c:formatCode>General</c:formatCode>
                <c:ptCount val="2"/>
                <c:pt idx="0">
                  <c:v>78</c:v>
                </c:pt>
                <c:pt idx="1">
                  <c:v>1040</c:v>
                </c:pt>
              </c:numCache>
            </c:numRef>
          </c:val>
        </c:ser>
        <c:dLbls>
          <c:showLegendKey val="0"/>
          <c:showVal val="0"/>
          <c:showCatName val="0"/>
          <c:showSerName val="0"/>
          <c:showPercent val="0"/>
          <c:showBubbleSize val="0"/>
        </c:dLbls>
        <c:gapWidth val="150"/>
        <c:axId val="216936832"/>
        <c:axId val="217677184"/>
      </c:barChart>
      <c:catAx>
        <c:axId val="216936832"/>
        <c:scaling>
          <c:orientation val="minMax"/>
        </c:scaling>
        <c:delete val="0"/>
        <c:axPos val="b"/>
        <c:majorTickMark val="out"/>
        <c:minorTickMark val="none"/>
        <c:tickLblPos val="nextTo"/>
        <c:txPr>
          <a:bodyPr/>
          <a:lstStyle/>
          <a:p>
            <a:pPr>
              <a:defRPr>
                <a:latin typeface="標楷體" panose="03000509000000000000" pitchFamily="65" charset="-120"/>
                <a:ea typeface="標楷體" panose="03000509000000000000" pitchFamily="65" charset="-120"/>
              </a:defRPr>
            </a:pPr>
            <a:endParaRPr lang="zh-TW"/>
          </a:p>
        </c:txPr>
        <c:crossAx val="217677184"/>
        <c:crosses val="autoZero"/>
        <c:auto val="1"/>
        <c:lblAlgn val="ctr"/>
        <c:lblOffset val="100"/>
        <c:noMultiLvlLbl val="0"/>
      </c:catAx>
      <c:valAx>
        <c:axId val="217677184"/>
        <c:scaling>
          <c:orientation val="minMax"/>
        </c:scaling>
        <c:delete val="0"/>
        <c:axPos val="l"/>
        <c:majorGridlines/>
        <c:numFmt formatCode="General" sourceLinked="1"/>
        <c:majorTickMark val="out"/>
        <c:minorTickMark val="none"/>
        <c:tickLblPos val="nextTo"/>
        <c:txPr>
          <a:bodyPr/>
          <a:lstStyle/>
          <a:p>
            <a:pPr>
              <a:defRPr>
                <a:latin typeface="標楷體" panose="03000509000000000000" pitchFamily="65" charset="-120"/>
                <a:ea typeface="標楷體" panose="03000509000000000000" pitchFamily="65" charset="-120"/>
              </a:defRPr>
            </a:pPr>
            <a:endParaRPr lang="zh-TW"/>
          </a:p>
        </c:txPr>
        <c:crossAx val="216936832"/>
        <c:crosses val="autoZero"/>
        <c:crossBetween val="between"/>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03200">
        <a:schemeClr val="accent1">
          <a:alpha val="65000"/>
        </a:schemeClr>
      </a:glow>
      <a:outerShdw dist="50800" dir="1860000" sx="26000" sy="26000" algn="ctr" rotWithShape="0">
        <a:srgbClr val="000000"/>
      </a:outerShdw>
    </a:effectLst>
  </c:spPr>
  <c:txPr>
    <a:bodyPr/>
    <a:lstStyle/>
    <a:p>
      <a:pPr>
        <a:defRPr sz="1800"/>
      </a:pPr>
      <a:endParaRPr lang="zh-TW"/>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8123418385613"/>
          <c:y val="0"/>
          <c:w val="0.89221876581614368"/>
          <c:h val="0.63999447592242853"/>
        </c:manualLayout>
      </c:layout>
      <c:barChart>
        <c:barDir val="col"/>
        <c:grouping val="clustered"/>
        <c:varyColors val="0"/>
        <c:ser>
          <c:idx val="0"/>
          <c:order val="0"/>
          <c:tx>
            <c:strRef>
              <c:f>Sheet1!$B$1</c:f>
              <c:strCache>
                <c:ptCount val="1"/>
                <c:pt idx="0">
                  <c:v>人</c:v>
                </c:pt>
              </c:strCache>
            </c:strRef>
          </c:tx>
          <c:invertIfNegative val="0"/>
          <c:dPt>
            <c:idx val="0"/>
            <c:invertIfNegative val="0"/>
            <c:bubble3D val="0"/>
            <c:spPr>
              <a:solidFill>
                <a:srgbClr val="D60093"/>
              </a:solidFill>
            </c:spPr>
          </c:dPt>
          <c:dPt>
            <c:idx val="1"/>
            <c:invertIfNegative val="0"/>
            <c:bubble3D val="0"/>
            <c:spPr>
              <a:solidFill>
                <a:srgbClr val="FFC000"/>
              </a:solidFill>
            </c:spPr>
          </c:dPt>
          <c:dLbls>
            <c:dLbl>
              <c:idx val="0"/>
              <c:layout/>
              <c:tx>
                <c:rich>
                  <a:bodyPr/>
                  <a:lstStyle/>
                  <a:p>
                    <a:r>
                      <a:rPr lang="en-US" altLang="en-US" sz="2000" dirty="0"/>
                      <a:t>2.17%</a:t>
                    </a:r>
                  </a:p>
                </c:rich>
              </c:tx>
              <c:dLblPos val="outEnd"/>
              <c:showLegendKey val="0"/>
              <c:showVal val="1"/>
              <c:showCatName val="0"/>
              <c:showSerName val="0"/>
              <c:showPercent val="0"/>
              <c:showBubbleSize val="0"/>
            </c:dLbl>
            <c:dLbl>
              <c:idx val="1"/>
              <c:layout/>
              <c:tx>
                <c:rich>
                  <a:bodyPr/>
                  <a:lstStyle/>
                  <a:p>
                    <a:r>
                      <a:rPr lang="en-US" altLang="en-US" sz="2000" dirty="0"/>
                      <a:t>9.16%</a:t>
                    </a:r>
                  </a:p>
                </c:rich>
              </c:tx>
              <c:dLblPos val="outEnd"/>
              <c:showLegendKey val="0"/>
              <c:showVal val="1"/>
              <c:showCatName val="0"/>
              <c:showSerName val="0"/>
              <c:showPercent val="0"/>
              <c:showBubbleSize val="0"/>
            </c:dLbl>
            <c:txPr>
              <a:bodyPr/>
              <a:lstStyle/>
              <a:p>
                <a:pPr>
                  <a:defRPr>
                    <a:solidFill>
                      <a:srgbClr val="C00000"/>
                    </a:solidFill>
                  </a:defRPr>
                </a:pPr>
                <a:endParaRPr lang="zh-TW"/>
              </a:p>
            </c:txPr>
            <c:dLblPos val="outEnd"/>
            <c:showLegendKey val="0"/>
            <c:showVal val="1"/>
            <c:showCatName val="0"/>
            <c:showSerName val="0"/>
            <c:showPercent val="0"/>
            <c:showBubbleSize val="0"/>
            <c:showLeaderLines val="0"/>
          </c:dLbls>
          <c:cat>
            <c:strRef>
              <c:f>Sheet1!$A$2:$A$3</c:f>
              <c:strCache>
                <c:ptCount val="2"/>
                <c:pt idx="0">
                  <c:v>節電率</c:v>
                </c:pt>
                <c:pt idx="1">
                  <c:v>節水率</c:v>
                </c:pt>
              </c:strCache>
            </c:strRef>
          </c:cat>
          <c:val>
            <c:numRef>
              <c:f>Sheet1!$B$2:$B$3</c:f>
              <c:numCache>
                <c:formatCode>0.00%</c:formatCode>
                <c:ptCount val="2"/>
                <c:pt idx="0">
                  <c:v>2.1700000000000001E-2</c:v>
                </c:pt>
                <c:pt idx="1">
                  <c:v>9.1600000000000015E-2</c:v>
                </c:pt>
              </c:numCache>
            </c:numRef>
          </c:val>
        </c:ser>
        <c:dLbls>
          <c:showLegendKey val="0"/>
          <c:showVal val="1"/>
          <c:showCatName val="0"/>
          <c:showSerName val="0"/>
          <c:showPercent val="0"/>
          <c:showBubbleSize val="0"/>
        </c:dLbls>
        <c:gapWidth val="150"/>
        <c:axId val="217546752"/>
        <c:axId val="217550208"/>
      </c:barChart>
      <c:catAx>
        <c:axId val="217546752"/>
        <c:scaling>
          <c:orientation val="minMax"/>
        </c:scaling>
        <c:delete val="0"/>
        <c:axPos val="b"/>
        <c:majorTickMark val="out"/>
        <c:minorTickMark val="none"/>
        <c:tickLblPos val="nextTo"/>
        <c:txPr>
          <a:bodyPr/>
          <a:lstStyle/>
          <a:p>
            <a:pPr>
              <a:defRPr>
                <a:solidFill>
                  <a:srgbClr val="002060"/>
                </a:solidFill>
              </a:defRPr>
            </a:pPr>
            <a:endParaRPr lang="zh-TW"/>
          </a:p>
        </c:txPr>
        <c:crossAx val="217550208"/>
        <c:crosses val="autoZero"/>
        <c:auto val="1"/>
        <c:lblAlgn val="ctr"/>
        <c:lblOffset val="100"/>
        <c:noMultiLvlLbl val="0"/>
      </c:catAx>
      <c:valAx>
        <c:axId val="217550208"/>
        <c:scaling>
          <c:orientation val="minMax"/>
        </c:scaling>
        <c:delete val="1"/>
        <c:axPos val="l"/>
        <c:numFmt formatCode="0.00%" sourceLinked="1"/>
        <c:majorTickMark val="out"/>
        <c:minorTickMark val="none"/>
        <c:tickLblPos val="none"/>
        <c:crossAx val="217546752"/>
        <c:crosses val="autoZero"/>
        <c:crossBetween val="between"/>
      </c:valAx>
    </c:plotArea>
    <c:plotVisOnly val="1"/>
    <c:dispBlanksAs val="gap"/>
    <c:showDLblsOverMax val="0"/>
  </c:chart>
  <c:txPr>
    <a:bodyPr/>
    <a:lstStyle/>
    <a:p>
      <a:pPr>
        <a:defRPr sz="2400" b="1">
          <a:solidFill>
            <a:srgbClr val="7030A0"/>
          </a:solidFill>
          <a:latin typeface="+mj-ea"/>
          <a:ea typeface="+mj-ea"/>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42857142857141E-2"/>
          <c:y val="8.8729016786570747E-2"/>
          <c:w val="0.38730158730158737"/>
          <c:h val="0.58513189448441261"/>
        </c:manualLayout>
      </c:layout>
      <c:pieChart>
        <c:varyColors val="1"/>
        <c:ser>
          <c:idx val="0"/>
          <c:order val="0"/>
          <c:tx>
            <c:strRef>
              <c:f>Sheet1!$A$2</c:f>
              <c:strCache>
                <c:ptCount val="1"/>
              </c:strCache>
            </c:strRef>
          </c:tx>
          <c:spPr>
            <a:solidFill>
              <a:schemeClr val="accent1"/>
            </a:solidFill>
            <a:ln w="12779">
              <a:solidFill>
                <a:schemeClr val="tx1"/>
              </a:solidFill>
              <a:prstDash val="solid"/>
            </a:ln>
          </c:spPr>
          <c:dPt>
            <c:idx val="1"/>
            <c:bubble3D val="0"/>
            <c:spPr>
              <a:solidFill>
                <a:schemeClr val="accent2"/>
              </a:solidFill>
              <a:ln w="12779">
                <a:solidFill>
                  <a:schemeClr val="tx1"/>
                </a:solidFill>
                <a:prstDash val="solid"/>
              </a:ln>
            </c:spPr>
          </c:dPt>
          <c:dPt>
            <c:idx val="2"/>
            <c:bubble3D val="0"/>
            <c:spPr>
              <a:solidFill>
                <a:schemeClr val="hlink"/>
              </a:solidFill>
              <a:ln w="12779">
                <a:solidFill>
                  <a:schemeClr val="tx1"/>
                </a:solidFill>
                <a:prstDash val="solid"/>
              </a:ln>
            </c:spPr>
          </c:dPt>
          <c:dPt>
            <c:idx val="3"/>
            <c:bubble3D val="0"/>
            <c:spPr>
              <a:solidFill>
                <a:schemeClr val="folHlink"/>
              </a:solidFill>
              <a:ln w="12779">
                <a:solidFill>
                  <a:schemeClr val="tx1"/>
                </a:solidFill>
                <a:prstDash val="solid"/>
              </a:ln>
            </c:spPr>
          </c:dPt>
          <c:cat>
            <c:strRef>
              <c:f>Sheet1!$B$1:$E$1</c:f>
              <c:strCache>
                <c:ptCount val="3"/>
                <c:pt idx="0">
                  <c:v>首長宿舍(35間)</c:v>
                </c:pt>
                <c:pt idx="1">
                  <c:v>單房間職務宿舍(6間)</c:v>
                </c:pt>
                <c:pt idx="2">
                  <c:v>眷屬宿舍(35間)</c:v>
                </c:pt>
              </c:strCache>
            </c:strRef>
          </c:cat>
          <c:val>
            <c:numRef>
              <c:f>Sheet1!$B$2:$E$2</c:f>
              <c:numCache>
                <c:formatCode>General</c:formatCode>
                <c:ptCount val="4"/>
                <c:pt idx="0">
                  <c:v>35</c:v>
                </c:pt>
                <c:pt idx="1">
                  <c:v>6</c:v>
                </c:pt>
                <c:pt idx="2">
                  <c:v>35</c:v>
                </c:pt>
              </c:numCache>
            </c:numRef>
          </c:val>
        </c:ser>
        <c:ser>
          <c:idx val="1"/>
          <c:order val="1"/>
          <c:tx>
            <c:strRef>
              <c:f>Sheet1!$A$3</c:f>
              <c:strCache>
                <c:ptCount val="1"/>
              </c:strCache>
            </c:strRef>
          </c:tx>
          <c:spPr>
            <a:solidFill>
              <a:schemeClr val="accent2"/>
            </a:solidFill>
            <a:ln w="12779">
              <a:solidFill>
                <a:schemeClr val="tx1"/>
              </a:solidFill>
              <a:prstDash val="solid"/>
            </a:ln>
          </c:spPr>
          <c:dPt>
            <c:idx val="0"/>
            <c:bubble3D val="0"/>
            <c:spPr>
              <a:solidFill>
                <a:schemeClr val="accent1"/>
              </a:solidFill>
              <a:ln w="12779">
                <a:solidFill>
                  <a:schemeClr val="tx1"/>
                </a:solidFill>
                <a:prstDash val="solid"/>
              </a:ln>
            </c:spPr>
          </c:dPt>
          <c:dPt>
            <c:idx val="2"/>
            <c:bubble3D val="0"/>
            <c:spPr>
              <a:solidFill>
                <a:schemeClr val="hlink"/>
              </a:solidFill>
              <a:ln w="12779">
                <a:solidFill>
                  <a:schemeClr val="tx1"/>
                </a:solidFill>
                <a:prstDash val="solid"/>
              </a:ln>
            </c:spPr>
          </c:dPt>
          <c:dPt>
            <c:idx val="3"/>
            <c:bubble3D val="0"/>
            <c:spPr>
              <a:solidFill>
                <a:schemeClr val="folHlink"/>
              </a:solidFill>
              <a:ln w="12779">
                <a:solidFill>
                  <a:schemeClr val="tx1"/>
                </a:solidFill>
                <a:prstDash val="solid"/>
              </a:ln>
            </c:spPr>
          </c:dPt>
          <c:cat>
            <c:strRef>
              <c:f>Sheet1!$B$1:$E$1</c:f>
              <c:strCache>
                <c:ptCount val="3"/>
                <c:pt idx="0">
                  <c:v>首長宿舍(35間)</c:v>
                </c:pt>
                <c:pt idx="1">
                  <c:v>單房間職務宿舍(6間)</c:v>
                </c:pt>
                <c:pt idx="2">
                  <c:v>眷屬宿舍(35間)</c:v>
                </c:pt>
              </c:strCache>
            </c:strRef>
          </c:cat>
          <c:val>
            <c:numRef>
              <c:f>Sheet1!$B$3:$E$3</c:f>
              <c:numCache>
                <c:formatCode>General</c:formatCode>
                <c:ptCount val="4"/>
              </c:numCache>
            </c:numRef>
          </c:val>
        </c:ser>
        <c:dLbls>
          <c:showLegendKey val="0"/>
          <c:showVal val="0"/>
          <c:showCatName val="0"/>
          <c:showSerName val="0"/>
          <c:showPercent val="0"/>
          <c:showBubbleSize val="0"/>
          <c:showLeaderLines val="0"/>
        </c:dLbls>
        <c:firstSliceAng val="0"/>
      </c:pieChart>
      <c:spPr>
        <a:noFill/>
        <a:ln w="12779">
          <a:solidFill>
            <a:schemeClr val="tx1"/>
          </a:solidFill>
          <a:prstDash val="solid"/>
        </a:ln>
      </c:spPr>
    </c:plotArea>
    <c:legend>
      <c:legendPos val="r"/>
      <c:legendEntry>
        <c:idx val="0"/>
        <c:txPr>
          <a:bodyPr/>
          <a:lstStyle/>
          <a:p>
            <a:pPr>
              <a:defRPr sz="2000" b="0" i="0" u="none" strike="noStrike" baseline="0">
                <a:solidFill>
                  <a:schemeClr val="tx1"/>
                </a:solidFill>
                <a:latin typeface="Impact"/>
                <a:ea typeface="新細明體" panose="02020300000000000000" pitchFamily="18" charset="-120"/>
                <a:cs typeface="Impact"/>
              </a:defRPr>
            </a:pPr>
            <a:endParaRPr lang="zh-TW"/>
          </a:p>
        </c:txPr>
      </c:legendEntry>
      <c:legendEntry>
        <c:idx val="1"/>
        <c:txPr>
          <a:bodyPr/>
          <a:lstStyle/>
          <a:p>
            <a:pPr>
              <a:defRPr sz="2000" b="0" i="0" u="none" strike="noStrike" baseline="0">
                <a:solidFill>
                  <a:schemeClr val="tx1"/>
                </a:solidFill>
                <a:latin typeface="Impact"/>
                <a:ea typeface="新細明體" panose="02020300000000000000" pitchFamily="18" charset="-120"/>
                <a:cs typeface="Impact"/>
              </a:defRPr>
            </a:pPr>
            <a:endParaRPr lang="zh-TW"/>
          </a:p>
        </c:txPr>
      </c:legendEntry>
      <c:legendEntry>
        <c:idx val="2"/>
        <c:txPr>
          <a:bodyPr/>
          <a:lstStyle/>
          <a:p>
            <a:pPr>
              <a:defRPr sz="2000" b="0" i="0" u="none" strike="noStrike" baseline="0">
                <a:solidFill>
                  <a:schemeClr val="tx1"/>
                </a:solidFill>
                <a:latin typeface="Impact"/>
                <a:ea typeface="Impact"/>
                <a:cs typeface="Impact"/>
              </a:defRPr>
            </a:pPr>
            <a:endParaRPr lang="zh-TW"/>
          </a:p>
        </c:txPr>
      </c:legendEntry>
      <c:legendEntry>
        <c:idx val="3"/>
        <c:delete val="1"/>
      </c:legendEntry>
      <c:layout>
        <c:manualLayout>
          <c:xMode val="edge"/>
          <c:yMode val="edge"/>
          <c:x val="0.52380952380952384"/>
          <c:y val="0.19424460431654678"/>
          <c:w val="0.45873015873015865"/>
          <c:h val="0.53956834532374087"/>
        </c:manualLayout>
      </c:layout>
      <c:overlay val="0"/>
      <c:spPr>
        <a:noFill/>
        <a:ln w="3195">
          <a:solidFill>
            <a:schemeClr val="tx1"/>
          </a:solidFill>
          <a:prstDash val="solid"/>
        </a:ln>
      </c:spPr>
      <c:txPr>
        <a:bodyPr/>
        <a:lstStyle/>
        <a:p>
          <a:pPr>
            <a:defRPr sz="1665" b="1" i="0" u="none" strike="noStrike" baseline="0">
              <a:solidFill>
                <a:schemeClr val="tx1"/>
              </a:solidFill>
              <a:latin typeface="Impact"/>
              <a:ea typeface="Impact"/>
              <a:cs typeface="Impact"/>
            </a:defRPr>
          </a:pPr>
          <a:endParaRPr lang="zh-TW"/>
        </a:p>
      </c:txPr>
    </c:legend>
    <c:plotVisOnly val="1"/>
    <c:dispBlanksAs val="zero"/>
    <c:showDLblsOverMax val="0"/>
  </c:chart>
  <c:spPr>
    <a:noFill/>
    <a:ln>
      <a:noFill/>
    </a:ln>
  </c:spPr>
  <c:txPr>
    <a:bodyPr/>
    <a:lstStyle/>
    <a:p>
      <a:pPr>
        <a:defRPr sz="1811" b="1" i="0" u="none" strike="noStrike" baseline="0">
          <a:solidFill>
            <a:schemeClr val="tx1"/>
          </a:solidFill>
          <a:latin typeface="Impact"/>
          <a:ea typeface="Impact"/>
          <a:cs typeface="Impact"/>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0630702868764"/>
          <c:y val="0"/>
          <c:w val="0.88339369297131232"/>
          <c:h val="0.62326696404801973"/>
        </c:manualLayout>
      </c:layout>
      <c:barChart>
        <c:barDir val="col"/>
        <c:grouping val="clustered"/>
        <c:varyColors val="0"/>
        <c:ser>
          <c:idx val="0"/>
          <c:order val="0"/>
          <c:tx>
            <c:strRef>
              <c:f>Sheet1!$B$1</c:f>
              <c:strCache>
                <c:ptCount val="1"/>
                <c:pt idx="0">
                  <c:v>人</c:v>
                </c:pt>
              </c:strCache>
            </c:strRef>
          </c:tx>
          <c:invertIfNegative val="0"/>
          <c:dPt>
            <c:idx val="0"/>
            <c:invertIfNegative val="0"/>
            <c:bubble3D val="0"/>
            <c:spPr>
              <a:solidFill>
                <a:srgbClr val="D60093"/>
              </a:solidFill>
            </c:spPr>
          </c:dPt>
          <c:dPt>
            <c:idx val="1"/>
            <c:invertIfNegative val="0"/>
            <c:bubble3D val="0"/>
            <c:spPr>
              <a:solidFill>
                <a:srgbClr val="FFC000"/>
              </a:solidFill>
            </c:spPr>
          </c:dPt>
          <c:dLbls>
            <c:dLbl>
              <c:idx val="0"/>
              <c:layout/>
              <c:tx>
                <c:rich>
                  <a:bodyPr/>
                  <a:lstStyle/>
                  <a:p>
                    <a:r>
                      <a:rPr lang="en-US" altLang="en-US" sz="1800" dirty="0" smtClean="0"/>
                      <a:t>11.51%</a:t>
                    </a:r>
                    <a:endParaRPr lang="en-US" altLang="en-US" sz="1800" dirty="0"/>
                  </a:p>
                </c:rich>
              </c:tx>
              <c:dLblPos val="outEnd"/>
              <c:showLegendKey val="0"/>
              <c:showVal val="1"/>
              <c:showCatName val="0"/>
              <c:showSerName val="0"/>
              <c:showPercent val="0"/>
              <c:showBubbleSize val="0"/>
            </c:dLbl>
            <c:dLbl>
              <c:idx val="1"/>
              <c:layout/>
              <c:tx>
                <c:rich>
                  <a:bodyPr/>
                  <a:lstStyle/>
                  <a:p>
                    <a:r>
                      <a:rPr lang="en-US" altLang="en-US" sz="2000" dirty="0" smtClean="0"/>
                      <a:t>14.1%</a:t>
                    </a:r>
                    <a:endParaRPr lang="en-US" altLang="en-US" sz="2000" dirty="0"/>
                  </a:p>
                </c:rich>
              </c:tx>
              <c:dLblPos val="outEnd"/>
              <c:showLegendKey val="0"/>
              <c:showVal val="1"/>
              <c:showCatName val="0"/>
              <c:showSerName val="0"/>
              <c:showPercent val="0"/>
              <c:showBubbleSize val="0"/>
            </c:dLbl>
            <c:dLbl>
              <c:idx val="2"/>
              <c:layout/>
              <c:tx>
                <c:rich>
                  <a:bodyPr/>
                  <a:lstStyle/>
                  <a:p>
                    <a:r>
                      <a:rPr lang="en-US" altLang="en-US" sz="1800" dirty="0" smtClean="0"/>
                      <a:t>22.59%</a:t>
                    </a:r>
                    <a:endParaRPr lang="en-US" altLang="en-US" sz="1800" dirty="0"/>
                  </a:p>
                </c:rich>
              </c:tx>
              <c:dLblPos val="outEnd"/>
              <c:showLegendKey val="0"/>
              <c:showVal val="1"/>
              <c:showCatName val="0"/>
              <c:showSerName val="0"/>
              <c:showPercent val="0"/>
              <c:showBubbleSize val="0"/>
            </c:dLbl>
            <c:txPr>
              <a:bodyPr/>
              <a:lstStyle/>
              <a:p>
                <a:pPr>
                  <a:defRPr>
                    <a:solidFill>
                      <a:srgbClr val="C00000"/>
                    </a:solidFill>
                  </a:defRPr>
                </a:pPr>
                <a:endParaRPr lang="zh-TW"/>
              </a:p>
            </c:txPr>
            <c:dLblPos val="outEnd"/>
            <c:showLegendKey val="0"/>
            <c:showVal val="1"/>
            <c:showCatName val="0"/>
            <c:showSerName val="0"/>
            <c:showPercent val="0"/>
            <c:showBubbleSize val="0"/>
            <c:showLeaderLines val="0"/>
          </c:dLbls>
          <c:cat>
            <c:strRef>
              <c:f>Sheet1!$A$2:$A$4</c:f>
              <c:strCache>
                <c:ptCount val="3"/>
                <c:pt idx="0">
                  <c:v>工級人員</c:v>
                </c:pt>
                <c:pt idx="1">
                  <c:v>臨時人員</c:v>
                </c:pt>
                <c:pt idx="2">
                  <c:v>業務助理</c:v>
                </c:pt>
              </c:strCache>
            </c:strRef>
          </c:cat>
          <c:val>
            <c:numRef>
              <c:f>Sheet1!$B$2:$B$4</c:f>
              <c:numCache>
                <c:formatCode>0.00%</c:formatCode>
                <c:ptCount val="3"/>
                <c:pt idx="0">
                  <c:v>0.11509999999999998</c:v>
                </c:pt>
                <c:pt idx="1">
                  <c:v>0.14100000000000001</c:v>
                </c:pt>
                <c:pt idx="2">
                  <c:v>0.11509999999999998</c:v>
                </c:pt>
              </c:numCache>
            </c:numRef>
          </c:val>
        </c:ser>
        <c:dLbls>
          <c:showLegendKey val="0"/>
          <c:showVal val="1"/>
          <c:showCatName val="0"/>
          <c:showSerName val="0"/>
          <c:showPercent val="0"/>
          <c:showBubbleSize val="0"/>
        </c:dLbls>
        <c:gapWidth val="150"/>
        <c:axId val="224469760"/>
        <c:axId val="224473472"/>
      </c:barChart>
      <c:catAx>
        <c:axId val="224469760"/>
        <c:scaling>
          <c:orientation val="minMax"/>
        </c:scaling>
        <c:delete val="0"/>
        <c:axPos val="b"/>
        <c:majorTickMark val="out"/>
        <c:minorTickMark val="none"/>
        <c:tickLblPos val="nextTo"/>
        <c:txPr>
          <a:bodyPr/>
          <a:lstStyle/>
          <a:p>
            <a:pPr>
              <a:defRPr>
                <a:solidFill>
                  <a:srgbClr val="002060"/>
                </a:solidFill>
              </a:defRPr>
            </a:pPr>
            <a:endParaRPr lang="zh-TW"/>
          </a:p>
        </c:txPr>
        <c:crossAx val="224473472"/>
        <c:crosses val="autoZero"/>
        <c:auto val="1"/>
        <c:lblAlgn val="ctr"/>
        <c:lblOffset val="100"/>
        <c:noMultiLvlLbl val="0"/>
      </c:catAx>
      <c:valAx>
        <c:axId val="224473472"/>
        <c:scaling>
          <c:orientation val="minMax"/>
        </c:scaling>
        <c:delete val="1"/>
        <c:axPos val="l"/>
        <c:numFmt formatCode="0.00%" sourceLinked="1"/>
        <c:majorTickMark val="out"/>
        <c:minorTickMark val="none"/>
        <c:tickLblPos val="none"/>
        <c:crossAx val="224469760"/>
        <c:crosses val="autoZero"/>
        <c:crossBetween val="between"/>
      </c:valAx>
    </c:plotArea>
    <c:plotVisOnly val="1"/>
    <c:dispBlanksAs val="gap"/>
    <c:showDLblsOverMax val="0"/>
  </c:chart>
  <c:txPr>
    <a:bodyPr/>
    <a:lstStyle/>
    <a:p>
      <a:pPr>
        <a:defRPr sz="2400" b="1">
          <a:solidFill>
            <a:srgbClr val="7030A0"/>
          </a:solidFill>
          <a:latin typeface="+mj-ea"/>
          <a:ea typeface="+mj-ea"/>
        </a:defRPr>
      </a:pPr>
      <a:endParaRPr lang="zh-TW"/>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0.29787</cdr:x>
      <cdr:y>0.47458</cdr:y>
    </cdr:from>
    <cdr:to>
      <cdr:x>0.54133</cdr:x>
      <cdr:y>0.57803</cdr:y>
    </cdr:to>
    <cdr:sp macro="" textlink="">
      <cdr:nvSpPr>
        <cdr:cNvPr id="2" name="文字方塊 1"/>
        <cdr:cNvSpPr txBox="1"/>
      </cdr:nvSpPr>
      <cdr:spPr>
        <a:xfrm xmlns:a="http://schemas.openxmlformats.org/drawingml/2006/main">
          <a:off x="1008112" y="2016224"/>
          <a:ext cx="823943" cy="4395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000" b="1" dirty="0" smtClean="0">
              <a:latin typeface="標楷體" panose="03000509000000000000" pitchFamily="65" charset="-120"/>
              <a:ea typeface="標楷體" panose="03000509000000000000" pitchFamily="65" charset="-120"/>
            </a:rPr>
            <a:t>59</a:t>
          </a:r>
          <a:r>
            <a:rPr lang="zh-TW" altLang="en-US" sz="2000" b="1" dirty="0" smtClean="0">
              <a:latin typeface="標楷體" panose="03000509000000000000" pitchFamily="65" charset="-120"/>
              <a:ea typeface="標楷體" panose="03000509000000000000" pitchFamily="65" charset="-120"/>
            </a:rPr>
            <a:t>次</a:t>
          </a:r>
          <a:endParaRPr lang="zh-TW" altLang="en-US" sz="2000" b="1" dirty="0">
            <a:latin typeface="標楷體" panose="03000509000000000000" pitchFamily="65" charset="-120"/>
            <a:ea typeface="標楷體" panose="03000509000000000000" pitchFamily="65" charset="-120"/>
          </a:endParaRPr>
        </a:p>
      </cdr:txBody>
    </cdr:sp>
  </cdr:relSizeAnchor>
  <cdr:relSizeAnchor xmlns:cdr="http://schemas.openxmlformats.org/drawingml/2006/chartDrawing">
    <cdr:from>
      <cdr:x>0.62598</cdr:x>
      <cdr:y>0.12069</cdr:y>
    </cdr:from>
    <cdr:to>
      <cdr:x>0.97872</cdr:x>
      <cdr:y>0.22414</cdr:y>
    </cdr:to>
    <cdr:sp macro="" textlink="">
      <cdr:nvSpPr>
        <cdr:cNvPr id="3" name="文字方塊 2"/>
        <cdr:cNvSpPr txBox="1"/>
      </cdr:nvSpPr>
      <cdr:spPr>
        <a:xfrm xmlns:a="http://schemas.openxmlformats.org/drawingml/2006/main">
          <a:off x="2118552" y="512748"/>
          <a:ext cx="1193816" cy="4395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000" b="1" dirty="0" smtClean="0">
              <a:latin typeface="標楷體" panose="03000509000000000000" pitchFamily="65" charset="-120"/>
              <a:ea typeface="標楷體" panose="03000509000000000000" pitchFamily="65" charset="-120"/>
            </a:rPr>
            <a:t>813</a:t>
          </a:r>
          <a:r>
            <a:rPr lang="zh-TW" altLang="en-US" sz="2000" b="1" dirty="0" smtClean="0">
              <a:latin typeface="標楷體" panose="03000509000000000000" pitchFamily="65" charset="-120"/>
              <a:ea typeface="標楷體" panose="03000509000000000000" pitchFamily="65" charset="-120"/>
            </a:rPr>
            <a:t>次</a:t>
          </a:r>
          <a:endParaRPr lang="zh-TW" altLang="en-US" sz="2000" b="1" dirty="0">
            <a:latin typeface="標楷體" panose="03000509000000000000" pitchFamily="65" charset="-120"/>
            <a:ea typeface="標楷體" panose="03000509000000000000" pitchFamily="65" charset="-12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1"/>
            <a:ext cx="2946400"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t" anchorCtr="0" compatLnSpc="1">
            <a:prstTxWarp prst="textNoShape">
              <a:avLst/>
            </a:prstTxWarp>
          </a:bodyPr>
          <a:lstStyle>
            <a:lvl1pPr algn="l" defTabSz="920611">
              <a:defRPr sz="1200"/>
            </a:lvl1pPr>
          </a:lstStyle>
          <a:p>
            <a:pPr>
              <a:defRPr/>
            </a:pPr>
            <a:endParaRPr lang="en-US" altLang="zh-TW"/>
          </a:p>
        </p:txBody>
      </p:sp>
      <p:sp>
        <p:nvSpPr>
          <p:cNvPr id="107523" name="Rectangle 3"/>
          <p:cNvSpPr>
            <a:spLocks noGrp="1" noChangeArrowheads="1"/>
          </p:cNvSpPr>
          <p:nvPr>
            <p:ph type="dt" sz="quarter" idx="1"/>
          </p:nvPr>
        </p:nvSpPr>
        <p:spPr bwMode="auto">
          <a:xfrm>
            <a:off x="3849689" y="1"/>
            <a:ext cx="2946400"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t" anchorCtr="0" compatLnSpc="1">
            <a:prstTxWarp prst="textNoShape">
              <a:avLst/>
            </a:prstTxWarp>
          </a:bodyPr>
          <a:lstStyle>
            <a:lvl1pPr defTabSz="920611">
              <a:defRPr sz="1200"/>
            </a:lvl1pPr>
          </a:lstStyle>
          <a:p>
            <a:pPr>
              <a:defRPr/>
            </a:pPr>
            <a:fld id="{E740B94D-26FC-45A0-8A19-DF82DFFF2E82}" type="datetimeFigureOut">
              <a:rPr lang="en-US" altLang="zh-TW"/>
              <a:pPr>
                <a:defRPr/>
              </a:pPr>
              <a:t>10/28/2015</a:t>
            </a:fld>
            <a:endParaRPr lang="en-US" altLang="zh-TW" dirty="0"/>
          </a:p>
        </p:txBody>
      </p:sp>
      <p:sp>
        <p:nvSpPr>
          <p:cNvPr id="107524" name="Rectangle 4"/>
          <p:cNvSpPr>
            <a:spLocks noGrp="1" noChangeArrowheads="1"/>
          </p:cNvSpPr>
          <p:nvPr>
            <p:ph type="ftr" sz="quarter" idx="2"/>
          </p:nvPr>
        </p:nvSpPr>
        <p:spPr bwMode="auto">
          <a:xfrm>
            <a:off x="0"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b" anchorCtr="0" compatLnSpc="1">
            <a:prstTxWarp prst="textNoShape">
              <a:avLst/>
            </a:prstTxWarp>
          </a:bodyPr>
          <a:lstStyle>
            <a:lvl1pPr algn="l" defTabSz="920611">
              <a:defRPr sz="1200"/>
            </a:lvl1pPr>
          </a:lstStyle>
          <a:p>
            <a:pPr>
              <a:defRPr/>
            </a:pPr>
            <a:endParaRPr lang="en-US" altLang="zh-TW"/>
          </a:p>
        </p:txBody>
      </p:sp>
      <p:sp>
        <p:nvSpPr>
          <p:cNvPr id="107525" name="Rectangle 5"/>
          <p:cNvSpPr>
            <a:spLocks noGrp="1" noChangeArrowheads="1"/>
          </p:cNvSpPr>
          <p:nvPr>
            <p:ph type="sldNum" sz="quarter" idx="3"/>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b" anchorCtr="0" compatLnSpc="1">
            <a:prstTxWarp prst="textNoShape">
              <a:avLst/>
            </a:prstTxWarp>
          </a:bodyPr>
          <a:lstStyle>
            <a:lvl1pPr defTabSz="920611">
              <a:defRPr sz="1200"/>
            </a:lvl1pPr>
          </a:lstStyle>
          <a:p>
            <a:pPr>
              <a:defRPr/>
            </a:pPr>
            <a:fld id="{2297183C-B0E4-4307-A86B-EB5323996231}" type="slidenum">
              <a:rPr lang="en-US" altLang="zh-TW"/>
              <a:pPr>
                <a:defRPr/>
              </a:pPr>
              <a:t>‹#›</a:t>
            </a:fld>
            <a:endParaRPr lang="en-US" altLang="zh-TW" dirty="0"/>
          </a:p>
        </p:txBody>
      </p:sp>
    </p:spTree>
    <p:extLst>
      <p:ext uri="{BB962C8B-B14F-4D97-AF65-F5344CB8AC3E}">
        <p14:creationId xmlns:p14="http://schemas.microsoft.com/office/powerpoint/2010/main" val="1485405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1"/>
            <a:ext cx="2946400"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t" anchorCtr="0" compatLnSpc="1">
            <a:prstTxWarp prst="textNoShape">
              <a:avLst/>
            </a:prstTxWarp>
          </a:bodyPr>
          <a:lstStyle>
            <a:lvl1pPr algn="l" defTabSz="920611">
              <a:defRPr sz="1200"/>
            </a:lvl1pPr>
          </a:lstStyle>
          <a:p>
            <a:pPr>
              <a:defRPr/>
            </a:pPr>
            <a:endParaRPr lang="en-US" altLang="zh-TW"/>
          </a:p>
        </p:txBody>
      </p:sp>
      <p:sp>
        <p:nvSpPr>
          <p:cNvPr id="3" name="日期版面配置區 2"/>
          <p:cNvSpPr>
            <a:spLocks noGrp="1"/>
          </p:cNvSpPr>
          <p:nvPr>
            <p:ph type="dt" idx="1"/>
          </p:nvPr>
        </p:nvSpPr>
        <p:spPr bwMode="auto">
          <a:xfrm>
            <a:off x="3849689" y="1"/>
            <a:ext cx="2946400"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t" anchorCtr="0" compatLnSpc="1">
            <a:prstTxWarp prst="textNoShape">
              <a:avLst/>
            </a:prstTxWarp>
          </a:bodyPr>
          <a:lstStyle>
            <a:lvl1pPr defTabSz="920611">
              <a:defRPr sz="1200"/>
            </a:lvl1pPr>
          </a:lstStyle>
          <a:p>
            <a:pPr>
              <a:defRPr/>
            </a:pPr>
            <a:fld id="{F0DA254E-FE5C-460B-9A72-7520637452CC}" type="datetimeFigureOut">
              <a:rPr lang="zh-TW" altLang="en-US"/>
              <a:pPr>
                <a:defRPr/>
              </a:pPr>
              <a:t>2015/10/28</a:t>
            </a:fld>
            <a:endParaRPr lang="en-US" altLang="zh-TW" dirty="0"/>
          </a:p>
        </p:txBody>
      </p:sp>
      <p:sp>
        <p:nvSpPr>
          <p:cNvPr id="4" name="投影片圖像版面配置區 3"/>
          <p:cNvSpPr>
            <a:spLocks noGrp="1" noRot="1" noChangeAspect="1"/>
          </p:cNvSpPr>
          <p:nvPr>
            <p:ph type="sldImg" idx="2"/>
          </p:nvPr>
        </p:nvSpPr>
        <p:spPr>
          <a:xfrm>
            <a:off x="919163" y="744538"/>
            <a:ext cx="4962525" cy="3722687"/>
          </a:xfrm>
          <a:prstGeom prst="rect">
            <a:avLst/>
          </a:prstGeom>
          <a:noFill/>
          <a:ln w="12700">
            <a:solidFill>
              <a:prstClr val="black"/>
            </a:solidFill>
          </a:ln>
        </p:spPr>
        <p:txBody>
          <a:bodyPr vert="horz" lIns="91427" tIns="45713" rIns="91427" bIns="45713" rtlCol="0" anchor="ctr"/>
          <a:lstStyle/>
          <a:p>
            <a:pPr lvl="0"/>
            <a:endParaRPr lang="zh-TW" altLang="en-US" noProof="0" smtClean="0"/>
          </a:p>
        </p:txBody>
      </p:sp>
      <p:sp>
        <p:nvSpPr>
          <p:cNvPr id="5" name="備忘稿版面配置區 4"/>
          <p:cNvSpPr>
            <a:spLocks noGrp="1"/>
          </p:cNvSpPr>
          <p:nvPr>
            <p:ph type="body" sz="quarter" idx="3"/>
          </p:nvPr>
        </p:nvSpPr>
        <p:spPr bwMode="auto">
          <a:xfrm>
            <a:off x="679451" y="4714876"/>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bwMode="auto">
          <a:xfrm>
            <a:off x="0"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b" anchorCtr="0" compatLnSpc="1">
            <a:prstTxWarp prst="textNoShape">
              <a:avLst/>
            </a:prstTxWarp>
          </a:bodyPr>
          <a:lstStyle>
            <a:lvl1pPr algn="l" defTabSz="920611">
              <a:defRPr sz="1200"/>
            </a:lvl1pPr>
          </a:lstStyle>
          <a:p>
            <a:pPr>
              <a:defRPr/>
            </a:pPr>
            <a:endParaRPr lang="en-US" altLang="zh-TW"/>
          </a:p>
        </p:txBody>
      </p:sp>
      <p:sp>
        <p:nvSpPr>
          <p:cNvPr id="7" name="投影片編號版面配置區 6"/>
          <p:cNvSpPr>
            <a:spLocks noGrp="1"/>
          </p:cNvSpPr>
          <p:nvPr>
            <p:ph type="sldNum" sz="quarter" idx="5"/>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80" tIns="46040" rIns="92080" bIns="46040" numCol="1" anchor="b" anchorCtr="0" compatLnSpc="1">
            <a:prstTxWarp prst="textNoShape">
              <a:avLst/>
            </a:prstTxWarp>
          </a:bodyPr>
          <a:lstStyle>
            <a:lvl1pPr defTabSz="920611">
              <a:defRPr sz="1200"/>
            </a:lvl1pPr>
          </a:lstStyle>
          <a:p>
            <a:pPr>
              <a:defRPr/>
            </a:pPr>
            <a:fld id="{AD01FD40-2E89-48B3-921D-08F8877C9A02}" type="slidenum">
              <a:rPr lang="zh-TW" altLang="en-US"/>
              <a:pPr>
                <a:defRPr/>
              </a:pPr>
              <a:t>‹#›</a:t>
            </a:fld>
            <a:endParaRPr lang="en-US" altLang="zh-TW" dirty="0"/>
          </a:p>
        </p:txBody>
      </p:sp>
    </p:spTree>
    <p:extLst>
      <p:ext uri="{BB962C8B-B14F-4D97-AF65-F5344CB8AC3E}">
        <p14:creationId xmlns:p14="http://schemas.microsoft.com/office/powerpoint/2010/main" val="1496102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6"/>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8224B6D6-6D2C-4FDC-AEE1-8DE2D3304BAF}" type="slidenum">
              <a:rPr lang="zh-TW" altLang="en-US" smtClean="0">
                <a:latin typeface="Arial" charset="0"/>
              </a:rPr>
              <a:pPr/>
              <a:t>1</a:t>
            </a:fld>
            <a:endParaRPr lang="en-US" altLang="zh-TW" smtClean="0">
              <a:latin typeface="Arial" charset="0"/>
            </a:endParaRPr>
          </a:p>
        </p:txBody>
      </p:sp>
      <p:sp>
        <p:nvSpPr>
          <p:cNvPr id="37891" name="投影片編號版面配置區 6"/>
          <p:cNvSpPr txBox="1">
            <a:spLocks noGrp="1"/>
          </p:cNvSpPr>
          <p:nvPr/>
        </p:nvSpPr>
        <p:spPr bwMode="auto">
          <a:xfrm>
            <a:off x="3849689" y="9428164"/>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0" tIns="46040" rIns="92080" bIns="46040" anchor="b"/>
          <a:lstStyle>
            <a:lvl1pPr defTabSz="920750">
              <a:defRPr sz="1200">
                <a:solidFill>
                  <a:schemeClr val="tx1"/>
                </a:solidFill>
                <a:latin typeface="Calibri" pitchFamily="34" charset="0"/>
              </a:defRPr>
            </a:lvl1pPr>
            <a:lvl2pPr marL="742950" indent="-285750" defTabSz="920750">
              <a:defRPr sz="1200">
                <a:solidFill>
                  <a:schemeClr val="tx1"/>
                </a:solidFill>
                <a:latin typeface="Calibri" pitchFamily="34" charset="0"/>
              </a:defRPr>
            </a:lvl2pPr>
            <a:lvl3pPr marL="1143000" indent="-228600" defTabSz="920750">
              <a:defRPr sz="1200">
                <a:solidFill>
                  <a:schemeClr val="tx1"/>
                </a:solidFill>
                <a:latin typeface="Calibri" pitchFamily="34" charset="0"/>
              </a:defRPr>
            </a:lvl3pPr>
            <a:lvl4pPr marL="1600200" indent="-228600" defTabSz="920750">
              <a:defRPr sz="1200">
                <a:solidFill>
                  <a:schemeClr val="tx1"/>
                </a:solidFill>
                <a:latin typeface="Calibri" pitchFamily="34" charset="0"/>
              </a:defRPr>
            </a:lvl4pPr>
            <a:lvl5pPr marL="2057400" indent="-228600" defTabSz="920750">
              <a:defRPr sz="1200">
                <a:solidFill>
                  <a:schemeClr val="tx1"/>
                </a:solidFill>
                <a:latin typeface="Calibri" pitchFamily="34" charset="0"/>
              </a:defRPr>
            </a:lvl5pPr>
            <a:lvl6pPr marL="2514600" indent="-228600" defTabSz="920750" eaLnBrk="0" fontAlgn="base" hangingPunct="0">
              <a:spcBef>
                <a:spcPct val="30000"/>
              </a:spcBef>
              <a:spcAft>
                <a:spcPct val="0"/>
              </a:spcAft>
              <a:defRPr sz="1200">
                <a:solidFill>
                  <a:schemeClr val="tx1"/>
                </a:solidFill>
                <a:latin typeface="Calibri" pitchFamily="34" charset="0"/>
              </a:defRPr>
            </a:lvl6pPr>
            <a:lvl7pPr marL="2971800" indent="-228600" defTabSz="920750" eaLnBrk="0" fontAlgn="base" hangingPunct="0">
              <a:spcBef>
                <a:spcPct val="30000"/>
              </a:spcBef>
              <a:spcAft>
                <a:spcPct val="0"/>
              </a:spcAft>
              <a:defRPr sz="1200">
                <a:solidFill>
                  <a:schemeClr val="tx1"/>
                </a:solidFill>
                <a:latin typeface="Calibri" pitchFamily="34" charset="0"/>
              </a:defRPr>
            </a:lvl7pPr>
            <a:lvl8pPr marL="3429000" indent="-228600" defTabSz="920750" eaLnBrk="0" fontAlgn="base" hangingPunct="0">
              <a:spcBef>
                <a:spcPct val="30000"/>
              </a:spcBef>
              <a:spcAft>
                <a:spcPct val="0"/>
              </a:spcAft>
              <a:defRPr sz="1200">
                <a:solidFill>
                  <a:schemeClr val="tx1"/>
                </a:solidFill>
                <a:latin typeface="Calibri" pitchFamily="34" charset="0"/>
              </a:defRPr>
            </a:lvl8pPr>
            <a:lvl9pPr marL="3886200" indent="-228600" defTabSz="920750" eaLnBrk="0" fontAlgn="base" hangingPunct="0">
              <a:spcBef>
                <a:spcPct val="30000"/>
              </a:spcBef>
              <a:spcAft>
                <a:spcPct val="0"/>
              </a:spcAft>
              <a:defRPr sz="1200">
                <a:solidFill>
                  <a:schemeClr val="tx1"/>
                </a:solidFill>
                <a:latin typeface="Calibri" pitchFamily="34" charset="0"/>
              </a:defRPr>
            </a:lvl9pPr>
          </a:lstStyle>
          <a:p>
            <a:fld id="{F300945A-894C-43F9-8439-7E67A7E3F40C}" type="slidenum">
              <a:rPr lang="zh-TW" altLang="en-US">
                <a:latin typeface="Arial" charset="0"/>
              </a:rPr>
              <a:pPr/>
              <a:t>1</a:t>
            </a:fld>
            <a:endParaRPr lang="en-US" altLang="zh-TW">
              <a:latin typeface="Arial" charset="0"/>
            </a:endParaRPr>
          </a:p>
        </p:txBody>
      </p:sp>
      <p:sp>
        <p:nvSpPr>
          <p:cNvPr id="3789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p:cNvSpPr>
          <p:nvPr>
            <p:ph type="body" idx="1"/>
          </p:nvPr>
        </p:nvSpPr>
        <p:spPr>
          <a:noFill/>
        </p:spPr>
        <p:txBody>
          <a:bodyPr/>
          <a:lstStyle/>
          <a:p>
            <a:r>
              <a:rPr lang="zh-TW" altLang="en-US" sz="1800" b="1" smtClean="0">
                <a:latin typeface="標楷體" pitchFamily="65" charset="-120"/>
                <a:ea typeface="標楷體" pitchFamily="65" charset="-120"/>
              </a:rPr>
              <a:t>    很榮幸帶領秘書處主管到大會接受大高雄最新的民意檢驗，以下介紹本處本會期調任的主管，職工管理科蘇枝田科長；視察室侯燕嬌主任。</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a:xfrm>
            <a:off x="230188" y="4603751"/>
            <a:ext cx="6408737" cy="4467225"/>
          </a:xfrm>
          <a:noFill/>
        </p:spPr>
        <p:txBody>
          <a:bodyPr/>
          <a:lstStyle/>
          <a:p>
            <a:r>
              <a:rPr lang="zh-TW" altLang="en-US" sz="1800" b="1" smtClean="0">
                <a:latin typeface="標楷體" pitchFamily="65" charset="-120"/>
                <a:ea typeface="標楷體" pitchFamily="65" charset="-120"/>
              </a:rPr>
              <a:t>　　每年燈會市長都會舉辦聯合午宴歡迎來訪的姐妹市，今年首度擴大辦理，以高雄在地食材、地方文化演出，結合內門總舖師功夫，我們在亞洲新灣區的起點「高雄展覽館」，請今年來訪的國際友人吃辦桌，更擴大邀請與高雄往來密切的駐台或駐高使節、代表、高雄外僑組織負責人共享「高雄國際午宴」，這樣在地特色的辦理方式讓國際友人不只是吃到高雄、看到高雄、更是對高雄意猶未盡，未來每一年我們都將為高雄辦理這樣一場國際饗宴，成為高雄每年定期與國際人士聚會、對話的場合。</a:t>
            </a:r>
            <a:endParaRPr lang="en-US" altLang="zh-TW" sz="1800" b="1" smtClean="0">
              <a:latin typeface="標楷體" pitchFamily="65" charset="-120"/>
              <a:ea typeface="標楷體" pitchFamily="65" charset="-120"/>
            </a:endParaRPr>
          </a:p>
          <a:p>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我們也透過邀請國際人士參與高雄市政活動來增強國際行銷和認同，所以繼去年「駐台使節參訪高雄市政暨推廣足球運動」，這個週六觀光局舉辦「內門宋江陣創意大賽」、我們也邀請美國</a:t>
            </a:r>
            <a:r>
              <a:rPr lang="en-US" altLang="zh-TW" sz="1800" b="1" smtClean="0">
                <a:latin typeface="標楷體" pitchFamily="65" charset="-120"/>
                <a:ea typeface="標楷體" pitchFamily="65" charset="-120"/>
              </a:rPr>
              <a:t>AIT</a:t>
            </a:r>
            <a:r>
              <a:rPr lang="zh-TW" altLang="en-US" sz="1800" b="1" smtClean="0">
                <a:latin typeface="標楷體" pitchFamily="65" charset="-120"/>
                <a:ea typeface="標楷體" pitchFamily="65" charset="-120"/>
              </a:rPr>
              <a:t>高雄分處、日本交流協會高雄事務所等駐高代表共赴內門宋江陣武林盛會、在廟埕品嚐內門飯湯。</a:t>
            </a:r>
          </a:p>
        </p:txBody>
      </p:sp>
      <p:sp>
        <p:nvSpPr>
          <p:cNvPr id="46084"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EFDAE5B8-1F02-496B-BEDF-C161596DA22C}" type="slidenum">
              <a:rPr lang="zh-TW" altLang="en-US" smtClean="0">
                <a:latin typeface="Arial" charset="0"/>
              </a:rPr>
              <a:pPr/>
              <a:t>10</a:t>
            </a:fld>
            <a:endParaRPr lang="en-US" altLang="zh-TW"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a:xfrm>
            <a:off x="446089" y="4714876"/>
            <a:ext cx="6048375" cy="4467225"/>
          </a:xfrm>
          <a:noFill/>
        </p:spPr>
        <p:txBody>
          <a:bodyPr/>
          <a:lstStyle/>
          <a:p>
            <a:r>
              <a:rPr lang="zh-TW" altLang="en-US" sz="1800" b="1" smtClean="0">
                <a:latin typeface="標楷體" pitchFamily="65" charset="-120"/>
                <a:ea typeface="標楷體" pitchFamily="65" charset="-120"/>
              </a:rPr>
              <a:t>　　提升與姐妹市交流的品質與頻率，就是進行各種實務交流，所以透過局處業務進行兩個城市間更有主題性的互動，感謝民政局率團參加日本八王子祭活動，文化局去年圖書總館開幕也創造了姐妹市參與的平台。</a:t>
            </a:r>
          </a:p>
        </p:txBody>
      </p:sp>
      <p:sp>
        <p:nvSpPr>
          <p:cNvPr id="47108"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049A46EF-CEDE-41AC-9E94-6A16A78E1A1E}" type="slidenum">
              <a:rPr lang="zh-TW" altLang="en-US" smtClean="0">
                <a:latin typeface="Arial" charset="0"/>
              </a:rPr>
              <a:pPr/>
              <a:t>12</a:t>
            </a:fld>
            <a:endParaRPr lang="en-US" altLang="zh-TW"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a:noFill/>
        </p:spPr>
        <p:txBody>
          <a:bodyPr/>
          <a:lstStyle/>
          <a:p>
            <a:r>
              <a:rPr lang="zh-TW" altLang="en-US" sz="1800" b="1" smtClean="0">
                <a:latin typeface="標楷體" pitchFamily="65" charset="-120"/>
                <a:ea typeface="標楷體" pitchFamily="65" charset="-120"/>
              </a:rPr>
              <a:t>　　我們也推動了觀光局、經發局同仁前往韓國釜山進行公務人力交換學習、本市第一科大學生參加「釜山未來領袖營」。</a:t>
            </a:r>
          </a:p>
          <a:p>
            <a:endParaRPr lang="zh-TW" altLang="en-US" smtClean="0"/>
          </a:p>
        </p:txBody>
      </p:sp>
      <p:sp>
        <p:nvSpPr>
          <p:cNvPr id="48132"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DC65A5E6-B67B-4A7E-A50C-BDF6FE54B41F}" type="slidenum">
              <a:rPr lang="zh-TW" altLang="en-US" smtClean="0">
                <a:latin typeface="Arial" charset="0"/>
              </a:rPr>
              <a:pPr/>
              <a:t>13</a:t>
            </a:fld>
            <a:endParaRPr lang="en-US" altLang="zh-TW"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a:xfrm>
            <a:off x="519113" y="4675189"/>
            <a:ext cx="5903912" cy="4467225"/>
          </a:xfrm>
          <a:noFill/>
        </p:spPr>
        <p:txBody>
          <a:bodyPr/>
          <a:lstStyle/>
          <a:p>
            <a:r>
              <a:rPr lang="zh-TW" altLang="en-US" sz="1800" b="1" smtClean="0">
                <a:latin typeface="標楷體" pitchFamily="65" charset="-120"/>
                <a:ea typeface="標楷體" pitchFamily="65" charset="-120"/>
              </a:rPr>
              <a:t>國際交流的</a:t>
            </a:r>
            <a:r>
              <a:rPr lang="en-US" altLang="zh-TW" sz="1800" b="1" smtClean="0">
                <a:latin typeface="標楷體" pitchFamily="65" charset="-120"/>
                <a:ea typeface="標楷體" pitchFamily="65" charset="-120"/>
              </a:rPr>
              <a:t>3</a:t>
            </a:r>
            <a:r>
              <a:rPr lang="zh-TW" altLang="en-US" sz="1800" b="1" smtClean="0">
                <a:latin typeface="標楷體" pitchFamily="65" charset="-120"/>
                <a:ea typeface="標楷體" pitchFamily="65" charset="-120"/>
              </a:rPr>
              <a:t>個主要收穫</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一、透過城市友好與觀光局的努力，去年</a:t>
            </a:r>
            <a:r>
              <a:rPr lang="en-US" altLang="zh-TW" sz="1800" b="1" smtClean="0">
                <a:latin typeface="標楷體" pitchFamily="65" charset="-120"/>
                <a:ea typeface="標楷體" pitchFamily="65" charset="-120"/>
              </a:rPr>
              <a:t>10</a:t>
            </a:r>
            <a:r>
              <a:rPr lang="zh-TW" altLang="en-US" sz="1800" b="1" smtClean="0">
                <a:latin typeface="標楷體" pitchFamily="65" charset="-120"/>
                <a:ea typeface="標楷體" pitchFamily="65" charset="-120"/>
              </a:rPr>
              <a:t>月小港機場與</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之前陌生的熊本開起每週</a:t>
            </a:r>
            <a:r>
              <a:rPr lang="en-US" altLang="zh-TW" sz="1800" b="1" smtClean="0">
                <a:latin typeface="標楷體" pitchFamily="65" charset="-120"/>
                <a:ea typeface="標楷體" pitchFamily="65" charset="-120"/>
              </a:rPr>
              <a:t>3</a:t>
            </a:r>
            <a:r>
              <a:rPr lang="zh-TW" altLang="en-US" sz="1800" b="1" smtClean="0">
                <a:latin typeface="標楷體" pitchFamily="65" charset="-120"/>
                <a:ea typeface="標楷體" pitchFamily="65" charset="-120"/>
              </a:rPr>
              <a:t>班定期包機，今年</a:t>
            </a:r>
            <a:r>
              <a:rPr lang="en-US" altLang="zh-TW" sz="1800" b="1" smtClean="0">
                <a:latin typeface="標楷體" pitchFamily="65" charset="-120"/>
                <a:ea typeface="標楷體" pitchFamily="65" charset="-120"/>
              </a:rPr>
              <a:t>10</a:t>
            </a:r>
            <a:r>
              <a:rPr lang="zh-TW" altLang="en-US" sz="1800" b="1" smtClean="0">
                <a:latin typeface="標楷體" pitchFamily="65" charset="-120"/>
                <a:ea typeface="標楷體" pitchFamily="65" charset="-120"/>
              </a:rPr>
              <a:t>月更</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將推動定期航線，縮短兩市距離促進觀光農業等務實</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往來。</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二、高雄成為日本人海外旅遊成長率第</a:t>
            </a:r>
            <a:r>
              <a:rPr lang="en-US" altLang="zh-TW" sz="1800" b="1" smtClean="0">
                <a:latin typeface="標楷體" pitchFamily="65" charset="-120"/>
                <a:ea typeface="標楷體" pitchFamily="65" charset="-120"/>
              </a:rPr>
              <a:t>2</a:t>
            </a:r>
            <a:r>
              <a:rPr lang="zh-TW" altLang="en-US" sz="1800" b="1" smtClean="0">
                <a:latin typeface="標楷體" pitchFamily="65" charset="-120"/>
                <a:ea typeface="標楷體" pitchFamily="65" charset="-120"/>
              </a:rPr>
              <a:t>名的新興旅遊地</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區。</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三、去年</a:t>
            </a:r>
            <a:r>
              <a:rPr lang="en-US" altLang="zh-TW" sz="1800" b="1" smtClean="0">
                <a:latin typeface="標楷體" pitchFamily="65" charset="-120"/>
                <a:ea typeface="標楷體" pitchFamily="65" charset="-120"/>
              </a:rPr>
              <a:t>81</a:t>
            </a:r>
            <a:r>
              <a:rPr lang="zh-TW" altLang="en-US" sz="1800" b="1" smtClean="0">
                <a:latin typeface="標楷體" pitchFamily="65" charset="-120"/>
                <a:ea typeface="標楷體" pitchFamily="65" charset="-120"/>
              </a:rPr>
              <a:t>氣爆八王子、熊本與波特蘭等姐妹或友好城市</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發動官方或民間捐款。</a:t>
            </a:r>
            <a:endParaRPr lang="en-US" altLang="zh-TW" sz="1800" b="1" smtClean="0">
              <a:latin typeface="標楷體" pitchFamily="65" charset="-120"/>
              <a:ea typeface="標楷體" pitchFamily="65" charset="-120"/>
            </a:endParaRPr>
          </a:p>
        </p:txBody>
      </p:sp>
      <p:sp>
        <p:nvSpPr>
          <p:cNvPr id="49156"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91E135AB-EB04-42E6-929B-5C59C8EB2E05}" type="slidenum">
              <a:rPr lang="zh-TW" altLang="en-US" smtClean="0">
                <a:latin typeface="Arial" charset="0"/>
              </a:rPr>
              <a:pPr/>
              <a:t>15</a:t>
            </a:fld>
            <a:endParaRPr lang="en-US" altLang="zh-TW"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a:noFill/>
        </p:spPr>
        <p:txBody>
          <a:bodyPr/>
          <a:lstStyle/>
          <a:p>
            <a:pPr>
              <a:buFont typeface="Wingdings" pitchFamily="2" charset="2"/>
              <a:buNone/>
            </a:pPr>
            <a:r>
              <a:rPr lang="zh-TW" altLang="en-US" sz="1800" b="1" smtClean="0">
                <a:solidFill>
                  <a:srgbClr val="000000"/>
                </a:solidFill>
                <a:latin typeface="標楷體" pitchFamily="65" charset="-120"/>
                <a:ea typeface="標楷體" pitchFamily="65" charset="-120"/>
              </a:rPr>
              <a:t>　　維管四維鳳山兩大行政中心是秘書處的本業，除了維繫高雄大部分市政運作，秘書處致力於其他公共空間（中庭、廣場），更為市民所用，更公共、共公益、更開放。</a:t>
            </a:r>
          </a:p>
          <a:p>
            <a:endParaRPr lang="zh-TW" altLang="en-US" smtClean="0"/>
          </a:p>
        </p:txBody>
      </p:sp>
      <p:sp>
        <p:nvSpPr>
          <p:cNvPr id="50180"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E3FB579A-D912-4132-A50E-1CC43317CCDF}" type="slidenum">
              <a:rPr lang="zh-TW" altLang="en-US" smtClean="0">
                <a:latin typeface="Arial" charset="0"/>
              </a:rPr>
              <a:pPr/>
              <a:t>16</a:t>
            </a:fld>
            <a:endParaRPr lang="en-US" altLang="zh-TW"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a:noFill/>
        </p:spPr>
        <p:txBody>
          <a:bodyPr/>
          <a:lstStyle/>
          <a:p>
            <a:pPr>
              <a:buFont typeface="Wingdings" pitchFamily="2" charset="2"/>
              <a:buNone/>
            </a:pPr>
            <a:r>
              <a:rPr lang="zh-TW" altLang="en-US" sz="1800" b="1" smtClean="0">
                <a:solidFill>
                  <a:srgbClr val="000000"/>
                </a:solidFill>
                <a:latin typeface="標楷體" pitchFamily="65" charset="-120"/>
                <a:ea typeface="標楷體" pitchFamily="65" charset="-120"/>
              </a:rPr>
              <a:t>　　鳳山四維兩行政中心保留一定空間委託弱勢團體經營，並配合市府鼓勵生育政策，廣設懷孕婦女親善停車位。</a:t>
            </a:r>
            <a:endParaRPr lang="en-US" altLang="zh-TW" sz="1800" b="1" smtClean="0">
              <a:solidFill>
                <a:srgbClr val="000000"/>
              </a:solidFill>
              <a:latin typeface="標楷體" pitchFamily="65" charset="-120"/>
              <a:ea typeface="標楷體" pitchFamily="65" charset="-120"/>
            </a:endParaRPr>
          </a:p>
        </p:txBody>
      </p:sp>
      <p:sp>
        <p:nvSpPr>
          <p:cNvPr id="51204"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0BCE0638-2D20-4994-AA69-3A392404F3DE}" type="slidenum">
              <a:rPr lang="zh-TW" altLang="en-US" smtClean="0">
                <a:latin typeface="Arial" charset="0"/>
              </a:rPr>
              <a:pPr/>
              <a:t>17</a:t>
            </a:fld>
            <a:endParaRPr lang="en-US" altLang="zh-TW"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a:xfrm>
            <a:off x="374651" y="4714876"/>
            <a:ext cx="6048375" cy="4467225"/>
          </a:xfrm>
          <a:noFill/>
        </p:spPr>
        <p:txBody>
          <a:bodyPr/>
          <a:lstStyle/>
          <a:p>
            <a:r>
              <a:rPr lang="zh-TW" altLang="en-US" sz="1800" b="1" smtClean="0">
                <a:latin typeface="標楷體" pitchFamily="65" charset="-120"/>
                <a:ea typeface="標楷體" pitchFamily="65" charset="-120"/>
              </a:rPr>
              <a:t>　　兩大行政中心不只是公務空間，更是市政價值的呈現，所以除了例行的維修工作力保市民朋友在安全環境中洽公，我們也在空間改造上，去突顯本府致力於追求節能、跟上科技、保障弱勢公共參與和高雄迎向國際等市政目標。</a:t>
            </a:r>
            <a:endParaRPr lang="en-US" altLang="zh-TW" sz="1800" b="1" smtClean="0">
              <a:latin typeface="標楷體" pitchFamily="65" charset="-120"/>
              <a:ea typeface="標楷體" pitchFamily="65" charset="-120"/>
            </a:endParaRPr>
          </a:p>
          <a:p>
            <a:pPr>
              <a:buFont typeface="Wingdings" pitchFamily="2" charset="2"/>
              <a:buNone/>
            </a:pPr>
            <a:r>
              <a:rPr lang="zh-TW" altLang="en-US" sz="1800" b="1" smtClean="0">
                <a:latin typeface="標楷體" pitchFamily="65" charset="-120"/>
                <a:ea typeface="標楷體" pitchFamily="65" charset="-120"/>
              </a:rPr>
              <a:t>　　</a:t>
            </a:r>
            <a:r>
              <a:rPr lang="zh-TW" altLang="en-US" sz="1800" b="1" smtClean="0">
                <a:solidFill>
                  <a:srgbClr val="000000"/>
                </a:solidFill>
                <a:latin typeface="標楷體" pitchFamily="65" charset="-120"/>
                <a:ea typeface="標楷體" pitchFamily="65" charset="-120"/>
              </a:rPr>
              <a:t>為了推動市府空間呈現各種價值，我們逐步改善了無障礙空間來實現保護行動不便市民洽公及參與公共事務的權益。</a:t>
            </a:r>
            <a:endParaRPr lang="en-US" altLang="zh-TW" sz="1800" b="1" smtClean="0">
              <a:solidFill>
                <a:srgbClr val="000000"/>
              </a:solidFill>
              <a:latin typeface="標楷體" pitchFamily="65" charset="-120"/>
              <a:ea typeface="標楷體" pitchFamily="65" charset="-120"/>
            </a:endParaRPr>
          </a:p>
          <a:p>
            <a:pPr>
              <a:buFont typeface="Wingdings" pitchFamily="2" charset="2"/>
              <a:buNone/>
            </a:pPr>
            <a:r>
              <a:rPr lang="en-US" altLang="zh-TW" sz="1800" b="1" smtClean="0">
                <a:solidFill>
                  <a:srgbClr val="000000"/>
                </a:solidFill>
                <a:latin typeface="標楷體" pitchFamily="65" charset="-120"/>
                <a:ea typeface="標楷體" pitchFamily="65" charset="-120"/>
              </a:rPr>
              <a:t> </a:t>
            </a:r>
            <a:r>
              <a:rPr lang="zh-TW" altLang="en-US" sz="1800" b="1" smtClean="0">
                <a:solidFill>
                  <a:srgbClr val="000000"/>
                </a:solidFill>
                <a:latin typeface="標楷體" pitchFamily="65" charset="-120"/>
                <a:ea typeface="標楷體" pitchFamily="65" charset="-120"/>
              </a:rPr>
              <a:t> 　中央空調汰換來追求節能效率提升；行政指標，逐步多語化，來迎接更國際化的高雄，另商請在地外語學院規劃行政中心各項指標外語化。</a:t>
            </a:r>
            <a:endParaRPr lang="en-US" altLang="zh-TW" sz="1800" b="1" smtClean="0">
              <a:solidFill>
                <a:srgbClr val="000000"/>
              </a:solidFill>
              <a:latin typeface="標楷體" pitchFamily="65" charset="-120"/>
              <a:ea typeface="標楷體" pitchFamily="65" charset="-120"/>
            </a:endParaRPr>
          </a:p>
          <a:p>
            <a:endParaRPr lang="zh-TW" altLang="en-US" sz="1800" b="1" smtClean="0">
              <a:latin typeface="標楷體" pitchFamily="65" charset="-120"/>
              <a:ea typeface="標楷體" pitchFamily="65" charset="-120"/>
            </a:endParaRPr>
          </a:p>
        </p:txBody>
      </p:sp>
      <p:sp>
        <p:nvSpPr>
          <p:cNvPr id="52228"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E0CD0F21-EEA2-49CA-9F45-C518350B747F}" type="slidenum">
              <a:rPr lang="zh-TW" altLang="en-US" smtClean="0">
                <a:latin typeface="Arial" charset="0"/>
              </a:rPr>
              <a:pPr/>
              <a:t>18</a:t>
            </a:fld>
            <a:endParaRPr lang="en-US" altLang="zh-TW"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a:xfrm>
            <a:off x="374651" y="4714876"/>
            <a:ext cx="6048375" cy="4467225"/>
          </a:xfrm>
          <a:noFill/>
        </p:spPr>
        <p:txBody>
          <a:bodyPr/>
          <a:lstStyle/>
          <a:p>
            <a:r>
              <a:rPr lang="zh-TW" altLang="en-US" sz="1800" b="1" smtClean="0">
                <a:latin typeface="標楷體" pitchFamily="65" charset="-120"/>
                <a:ea typeface="標楷體" pitchFamily="65" charset="-120"/>
              </a:rPr>
              <a:t>　　兩大行政中心不只是公務空間，更是市政價值的呈現，所以除了例行的維修工作力保市民朋友在安全環境中洽公，我們也在空間改造上，去突顯本府致力於追求節能、跟上科技、保障弱勢公共參與和高雄迎向國際等市政目標。</a:t>
            </a:r>
            <a:endParaRPr lang="en-US" altLang="zh-TW" sz="1800" b="1" smtClean="0">
              <a:latin typeface="標楷體" pitchFamily="65" charset="-120"/>
              <a:ea typeface="標楷體" pitchFamily="65" charset="-120"/>
            </a:endParaRPr>
          </a:p>
          <a:p>
            <a:pPr>
              <a:buFont typeface="Wingdings" pitchFamily="2" charset="2"/>
              <a:buNone/>
            </a:pPr>
            <a:r>
              <a:rPr lang="zh-TW" altLang="en-US" sz="1800" b="1" smtClean="0">
                <a:latin typeface="標楷體" pitchFamily="65" charset="-120"/>
                <a:ea typeface="標楷體" pitchFamily="65" charset="-120"/>
              </a:rPr>
              <a:t>　　</a:t>
            </a:r>
            <a:r>
              <a:rPr lang="zh-TW" altLang="en-US" sz="1800" b="1" smtClean="0">
                <a:solidFill>
                  <a:srgbClr val="000000"/>
                </a:solidFill>
                <a:latin typeface="標楷體" pitchFamily="65" charset="-120"/>
                <a:ea typeface="標楷體" pitchFamily="65" charset="-120"/>
              </a:rPr>
              <a:t>為了推動市府空間呈現各種價值，我們逐步改善了無障礙空間來實現保護行動不便市民洽公及參與公共事務的權益。</a:t>
            </a:r>
            <a:endParaRPr lang="en-US" altLang="zh-TW" sz="1800" b="1" smtClean="0">
              <a:solidFill>
                <a:srgbClr val="000000"/>
              </a:solidFill>
              <a:latin typeface="標楷體" pitchFamily="65" charset="-120"/>
              <a:ea typeface="標楷體" pitchFamily="65" charset="-120"/>
            </a:endParaRPr>
          </a:p>
          <a:p>
            <a:pPr>
              <a:buFont typeface="Wingdings" pitchFamily="2" charset="2"/>
              <a:buNone/>
            </a:pPr>
            <a:r>
              <a:rPr lang="en-US" altLang="zh-TW" sz="1800" b="1" smtClean="0">
                <a:solidFill>
                  <a:srgbClr val="000000"/>
                </a:solidFill>
                <a:latin typeface="標楷體" pitchFamily="65" charset="-120"/>
                <a:ea typeface="標楷體" pitchFamily="65" charset="-120"/>
              </a:rPr>
              <a:t> </a:t>
            </a:r>
            <a:r>
              <a:rPr lang="zh-TW" altLang="en-US" sz="1800" b="1" smtClean="0">
                <a:solidFill>
                  <a:srgbClr val="000000"/>
                </a:solidFill>
                <a:latin typeface="標楷體" pitchFamily="65" charset="-120"/>
                <a:ea typeface="標楷體" pitchFamily="65" charset="-120"/>
              </a:rPr>
              <a:t> 　中央空調汰換來追求節能效率提升；行政指標，逐步多語化，來迎接更國際化的高雄，另商請在地外語學院規劃行政中心各項指標外語化。</a:t>
            </a:r>
            <a:endParaRPr lang="en-US" altLang="zh-TW" sz="1800" b="1" smtClean="0">
              <a:solidFill>
                <a:srgbClr val="000000"/>
              </a:solidFill>
              <a:latin typeface="標楷體" pitchFamily="65" charset="-120"/>
              <a:ea typeface="標楷體" pitchFamily="65" charset="-120"/>
            </a:endParaRPr>
          </a:p>
          <a:p>
            <a:endParaRPr lang="zh-TW" altLang="en-US" sz="1800" b="1" smtClean="0">
              <a:latin typeface="標楷體" pitchFamily="65" charset="-120"/>
              <a:ea typeface="標楷體" pitchFamily="65" charset="-120"/>
            </a:endParaRPr>
          </a:p>
        </p:txBody>
      </p:sp>
      <p:sp>
        <p:nvSpPr>
          <p:cNvPr id="52228"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E0CD0F21-EEA2-49CA-9F45-C518350B747F}" type="slidenum">
              <a:rPr lang="zh-TW" altLang="en-US" smtClean="0">
                <a:latin typeface="Arial" charset="0"/>
              </a:rPr>
              <a:pPr/>
              <a:t>19</a:t>
            </a:fld>
            <a:endParaRPr lang="en-US" altLang="zh-TW"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a:xfrm>
            <a:off x="303213" y="4714876"/>
            <a:ext cx="6191250" cy="4467225"/>
          </a:xfrm>
          <a:noFill/>
        </p:spPr>
        <p:txBody>
          <a:bodyPr/>
          <a:lstStyle/>
          <a:p>
            <a:r>
              <a:rPr lang="zh-TW" altLang="en-US" smtClean="0">
                <a:solidFill>
                  <a:srgbClr val="000000"/>
                </a:solidFill>
                <a:latin typeface="標楷體" pitchFamily="65" charset="-120"/>
                <a:ea typeface="標楷體" pitchFamily="65" charset="-120"/>
              </a:rPr>
              <a:t>　　</a:t>
            </a:r>
            <a:r>
              <a:rPr lang="zh-TW" altLang="en-US" sz="1800" b="1" smtClean="0">
                <a:solidFill>
                  <a:srgbClr val="000000"/>
                </a:solidFill>
                <a:latin typeface="標楷體" pitchFamily="65" charset="-120"/>
                <a:ea typeface="標楷體" pitchFamily="65" charset="-120"/>
              </a:rPr>
              <a:t>設有首長宿舍有</a:t>
            </a:r>
            <a:r>
              <a:rPr lang="en-US" altLang="zh-TW" sz="1800" b="1" smtClean="0">
                <a:solidFill>
                  <a:srgbClr val="000000"/>
                </a:solidFill>
                <a:latin typeface="標楷體" pitchFamily="65" charset="-120"/>
                <a:ea typeface="標楷體" pitchFamily="65" charset="-120"/>
              </a:rPr>
              <a:t>35</a:t>
            </a:r>
            <a:r>
              <a:rPr lang="zh-TW" altLang="en-US" sz="1800" b="1" smtClean="0">
                <a:solidFill>
                  <a:srgbClr val="000000"/>
                </a:solidFill>
                <a:latin typeface="標楷體" pitchFamily="65" charset="-120"/>
                <a:ea typeface="標楷體" pitchFamily="65" charset="-120"/>
              </a:rPr>
              <a:t>間，均花費相當人力維修，務求延長使用期限，節省公帑。</a:t>
            </a:r>
            <a:endParaRPr lang="en-US" altLang="zh-TW" sz="1800" b="1" smtClean="0">
              <a:solidFill>
                <a:srgbClr val="000000"/>
              </a:solidFill>
              <a:latin typeface="標楷體" pitchFamily="65" charset="-120"/>
              <a:ea typeface="標楷體" pitchFamily="65" charset="-120"/>
            </a:endParaRPr>
          </a:p>
          <a:p>
            <a:r>
              <a:rPr lang="zh-TW" altLang="en-US" sz="1800" b="1" smtClean="0">
                <a:solidFill>
                  <a:srgbClr val="000000"/>
                </a:solidFill>
                <a:latin typeface="標楷體" pitchFamily="65" charset="-120"/>
                <a:ea typeface="標楷體" pitchFamily="65" charset="-120"/>
              </a:rPr>
              <a:t>　　對於早年眷舍制度下所留下的</a:t>
            </a:r>
            <a:r>
              <a:rPr lang="en-US" altLang="zh-TW" sz="1800" b="1" smtClean="0">
                <a:solidFill>
                  <a:srgbClr val="000000"/>
                </a:solidFill>
                <a:latin typeface="標楷體" pitchFamily="65" charset="-120"/>
                <a:ea typeface="標楷體" pitchFamily="65" charset="-120"/>
              </a:rPr>
              <a:t>40</a:t>
            </a:r>
            <a:r>
              <a:rPr lang="zh-TW" altLang="en-US" sz="1800" b="1" smtClean="0">
                <a:solidFill>
                  <a:srgbClr val="000000"/>
                </a:solidFill>
                <a:latin typeface="標楷體" pitchFamily="65" charset="-120"/>
                <a:ea typeface="標楷體" pitchFamily="65" charset="-120"/>
              </a:rPr>
              <a:t>間宿舍，秘書處與財政局合作，依據「高雄市市有眷舍房地加速處理要點」，未於前年</a:t>
            </a:r>
            <a:r>
              <a:rPr lang="en-US" altLang="zh-TW" sz="1800" b="1" smtClean="0">
                <a:solidFill>
                  <a:srgbClr val="000000"/>
                </a:solidFill>
                <a:latin typeface="標楷體" pitchFamily="65" charset="-120"/>
                <a:ea typeface="標楷體" pitchFamily="65" charset="-120"/>
              </a:rPr>
              <a:t>102</a:t>
            </a:r>
            <a:r>
              <a:rPr lang="zh-TW" altLang="en-US" sz="1800" b="1" smtClean="0">
                <a:solidFill>
                  <a:srgbClr val="000000"/>
                </a:solidFill>
                <a:latin typeface="標楷體" pitchFamily="65" charset="-120"/>
                <a:ea typeface="標楷體" pitchFamily="65" charset="-120"/>
              </a:rPr>
              <a:t>年</a:t>
            </a:r>
            <a:r>
              <a:rPr lang="en-US" altLang="zh-TW" sz="1800" b="1" smtClean="0">
                <a:solidFill>
                  <a:srgbClr val="000000"/>
                </a:solidFill>
                <a:latin typeface="標楷體" pitchFamily="65" charset="-120"/>
                <a:ea typeface="標楷體" pitchFamily="65" charset="-120"/>
              </a:rPr>
              <a:t>10</a:t>
            </a:r>
            <a:r>
              <a:rPr lang="zh-TW" altLang="en-US" sz="1800" b="1" smtClean="0">
                <a:solidFill>
                  <a:srgbClr val="000000"/>
                </a:solidFill>
                <a:latin typeface="標楷體" pitchFamily="65" charset="-120"/>
                <a:ea typeface="標楷體" pitchFamily="65" charset="-120"/>
              </a:rPr>
              <a:t>月</a:t>
            </a:r>
            <a:r>
              <a:rPr lang="en-US" altLang="zh-TW" sz="1800" b="1" smtClean="0">
                <a:solidFill>
                  <a:srgbClr val="000000"/>
                </a:solidFill>
                <a:latin typeface="標楷體" pitchFamily="65" charset="-120"/>
                <a:ea typeface="標楷體" pitchFamily="65" charset="-120"/>
              </a:rPr>
              <a:t>31</a:t>
            </a:r>
            <a:r>
              <a:rPr lang="zh-TW" altLang="en-US" sz="1800" b="1" smtClean="0">
                <a:solidFill>
                  <a:srgbClr val="000000"/>
                </a:solidFill>
                <a:latin typeface="標楷體" pitchFamily="65" charset="-120"/>
                <a:ea typeface="標楷體" pitchFamily="65" charset="-120"/>
              </a:rPr>
              <a:t>日歸還眷舍之占住人，由秘書處清查、造冊，請財政局訴請歸還。此政策方向現已加速處理中，務求市有財產運用更正義，更有公共利益。</a:t>
            </a:r>
            <a:endParaRPr lang="en-US" altLang="zh-TW" sz="1800" b="1" smtClean="0">
              <a:solidFill>
                <a:srgbClr val="000000"/>
              </a:solidFill>
              <a:latin typeface="標楷體" pitchFamily="65" charset="-120"/>
              <a:ea typeface="標楷體" pitchFamily="65" charset="-120"/>
            </a:endParaRPr>
          </a:p>
          <a:p>
            <a:endParaRPr lang="zh-TW" altLang="en-US" smtClean="0"/>
          </a:p>
        </p:txBody>
      </p:sp>
      <p:sp>
        <p:nvSpPr>
          <p:cNvPr id="53252"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7D29C3E1-39D6-4FA6-8DAB-3AA69B8A7A9D}" type="slidenum">
              <a:rPr lang="zh-TW" altLang="en-US" smtClean="0">
                <a:latin typeface="Arial" charset="0"/>
              </a:rPr>
              <a:pPr/>
              <a:t>20</a:t>
            </a:fld>
            <a:endParaRPr lang="en-US" altLang="zh-TW"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a:noFill/>
        </p:spPr>
        <p:txBody>
          <a:bodyPr/>
          <a:lstStyle/>
          <a:p>
            <a:endParaRPr lang="zh-TW" altLang="en-US" smtClean="0"/>
          </a:p>
        </p:txBody>
      </p:sp>
      <p:sp>
        <p:nvSpPr>
          <p:cNvPr id="54276"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BA58DCF2-7347-44C3-B090-EE5B4AAB8D05}" type="slidenum">
              <a:rPr lang="zh-TW" altLang="en-US" smtClean="0">
                <a:latin typeface="Arial" charset="0"/>
              </a:rPr>
              <a:pPr/>
              <a:t>21</a:t>
            </a:fld>
            <a:endParaRPr lang="en-US" altLang="zh-TW"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a:noFill/>
        </p:spPr>
        <p:txBody>
          <a:bodyPr/>
          <a:lstStyle/>
          <a:p>
            <a:r>
              <a:rPr lang="zh-TW" altLang="en-US" sz="1800" b="1" smtClean="0">
                <a:latin typeface="標楷體" pitchFamily="65" charset="-120"/>
                <a:ea typeface="標楷體" pitchFamily="65" charset="-120"/>
              </a:rPr>
              <a:t>秘書處業務共有七個核心內容</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1.</a:t>
            </a:r>
            <a:r>
              <a:rPr lang="zh-TW" altLang="en-US" sz="1800" b="1" smtClean="0">
                <a:latin typeface="標楷體" pitchFamily="65" charset="-120"/>
                <a:ea typeface="標楷體" pitchFamily="65" charset="-120"/>
              </a:rPr>
              <a:t>公文檔案電子化</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2.</a:t>
            </a:r>
            <a:r>
              <a:rPr lang="zh-TW" altLang="en-US" sz="1800" b="1" smtClean="0">
                <a:latin typeface="標楷體" pitchFamily="65" charset="-120"/>
                <a:ea typeface="標楷體" pitchFamily="65" charset="-120"/>
              </a:rPr>
              <a:t>國際事務積極化</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3.</a:t>
            </a:r>
            <a:r>
              <a:rPr lang="zh-TW" altLang="en-US" sz="1800" b="1" smtClean="0">
                <a:latin typeface="標楷體" pitchFamily="65" charset="-120"/>
                <a:ea typeface="標楷體" pitchFamily="65" charset="-120"/>
              </a:rPr>
              <a:t>提升公務環境品質</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4.</a:t>
            </a:r>
            <a:r>
              <a:rPr lang="zh-TW" altLang="en-US" sz="1800" b="1" smtClean="0">
                <a:latin typeface="標楷體" pitchFamily="65" charset="-120"/>
                <a:ea typeface="標楷體" pitchFamily="65" charset="-120"/>
              </a:rPr>
              <a:t>宿舍管理制度化</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5.</a:t>
            </a:r>
            <a:r>
              <a:rPr lang="zh-TW" altLang="en-US" sz="1800" b="1" smtClean="0">
                <a:latin typeface="標楷體" pitchFamily="65" charset="-120"/>
                <a:ea typeface="標楷體" pitchFamily="65" charset="-120"/>
              </a:rPr>
              <a:t>機要業務彈性化</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6.</a:t>
            </a:r>
            <a:r>
              <a:rPr lang="zh-TW" altLang="en-US" sz="1800" b="1" smtClean="0">
                <a:latin typeface="標楷體" pitchFamily="65" charset="-120"/>
                <a:ea typeface="標楷體" pitchFamily="65" charset="-120"/>
              </a:rPr>
              <a:t>職工管理人性化</a:t>
            </a:r>
            <a:endParaRPr lang="en-US" altLang="zh-TW" sz="1800" b="1" smtClean="0">
              <a:latin typeface="標楷體" pitchFamily="65" charset="-120"/>
              <a:ea typeface="標楷體" pitchFamily="65" charset="-120"/>
            </a:endParaRPr>
          </a:p>
          <a:p>
            <a:r>
              <a:rPr lang="en-US" altLang="zh-TW" sz="1800" b="1" smtClean="0">
                <a:latin typeface="標楷體" pitchFamily="65" charset="-120"/>
                <a:ea typeface="標楷體" pitchFamily="65" charset="-120"/>
              </a:rPr>
              <a:t>7.</a:t>
            </a:r>
            <a:r>
              <a:rPr lang="zh-TW" altLang="en-US" sz="1800" b="1" smtClean="0">
                <a:latin typeface="標楷體" pitchFamily="65" charset="-120"/>
                <a:ea typeface="標楷體" pitchFamily="65" charset="-120"/>
              </a:rPr>
              <a:t>消費保護合理化</a:t>
            </a:r>
          </a:p>
        </p:txBody>
      </p:sp>
      <p:sp>
        <p:nvSpPr>
          <p:cNvPr id="38916"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8213DE4A-5DF2-41E8-A3ED-B10D27913F98}" type="slidenum">
              <a:rPr lang="zh-TW" altLang="en-US" smtClean="0">
                <a:latin typeface="Arial" charset="0"/>
              </a:rPr>
              <a:pPr/>
              <a:t>2</a:t>
            </a:fld>
            <a:endParaRPr lang="en-US" altLang="zh-TW"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a:noFill/>
        </p:spPr>
        <p:txBody>
          <a:bodyPr/>
          <a:lstStyle/>
          <a:p>
            <a:r>
              <a:rPr lang="zh-TW" altLang="en-US" sz="1800" b="1" smtClean="0">
                <a:latin typeface="標楷體" pitchFamily="65" charset="-120"/>
                <a:ea typeface="標楷體" pitchFamily="65" charset="-120"/>
              </a:rPr>
              <a:t>　　機要業務核心就是市長行程安排與陳情事件處理效能，結合研考會聯服中心進行追蹤列管，力求民意心聲獲得舒解和回應。</a:t>
            </a:r>
          </a:p>
        </p:txBody>
      </p:sp>
      <p:sp>
        <p:nvSpPr>
          <p:cNvPr id="55300"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C12C7DA0-A84F-46E1-880F-9C667E408617}" type="slidenum">
              <a:rPr lang="zh-TW" altLang="en-US" smtClean="0">
                <a:latin typeface="Arial" charset="0"/>
              </a:rPr>
              <a:pPr/>
              <a:t>22</a:t>
            </a:fld>
            <a:endParaRPr lang="en-US" altLang="zh-TW"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a:xfrm>
            <a:off x="230188" y="4746627"/>
            <a:ext cx="6337300" cy="4467225"/>
          </a:xfrm>
          <a:noFill/>
        </p:spPr>
        <p:txBody>
          <a:bodyPr/>
          <a:lstStyle/>
          <a:p>
            <a:r>
              <a:rPr lang="en-US" altLang="zh-TW" sz="1800" b="1" smtClean="0">
                <a:latin typeface="標楷體" pitchFamily="65" charset="-120"/>
                <a:ea typeface="標楷體" pitchFamily="65" charset="-120"/>
              </a:rPr>
              <a:t>1.</a:t>
            </a:r>
            <a:r>
              <a:rPr lang="zh-TW" altLang="en-US" sz="1800" b="1" smtClean="0">
                <a:latin typeface="標楷體" pitchFamily="65" charset="-120"/>
                <a:ea typeface="標楷體" pitchFamily="65" charset="-120"/>
              </a:rPr>
              <a:t>市府所屬機關學校職工與臨時人員共</a:t>
            </a:r>
            <a:r>
              <a:rPr lang="en-US" altLang="zh-TW" sz="1800" b="1" smtClean="0">
                <a:latin typeface="標楷體" pitchFamily="65" charset="-120"/>
                <a:ea typeface="標楷體" pitchFamily="65" charset="-120"/>
              </a:rPr>
              <a:t>1</a:t>
            </a:r>
            <a:r>
              <a:rPr lang="zh-TW" altLang="en-US" sz="1800" b="1" smtClean="0">
                <a:latin typeface="標楷體" pitchFamily="65" charset="-120"/>
                <a:ea typeface="標楷體" pitchFamily="65" charset="-120"/>
              </a:rPr>
              <a:t>萬</a:t>
            </a:r>
            <a:r>
              <a:rPr lang="en-US" altLang="zh-TW" sz="1800" b="1" smtClean="0">
                <a:latin typeface="標楷體" pitchFamily="65" charset="-120"/>
                <a:ea typeface="標楷體" pitchFamily="65" charset="-120"/>
              </a:rPr>
              <a:t>0444</a:t>
            </a:r>
            <a:r>
              <a:rPr lang="zh-TW" altLang="en-US" sz="1800" b="1" smtClean="0">
                <a:latin typeface="標楷體" pitchFamily="65" charset="-120"/>
                <a:ea typeface="標楷體" pitchFamily="65" charset="-120"/>
              </a:rPr>
              <a:t>人，進用上均</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分別遵守「員額管控」、「出缺不補」原則，數額逐年降</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低。</a:t>
            </a:r>
          </a:p>
          <a:p>
            <a:r>
              <a:rPr lang="en-US" altLang="zh-TW" sz="1800" b="1" smtClean="0">
                <a:latin typeface="標楷體" pitchFamily="65" charset="-120"/>
                <a:ea typeface="標楷體" pitchFamily="65" charset="-120"/>
              </a:rPr>
              <a:t>2.</a:t>
            </a:r>
            <a:r>
              <a:rPr lang="zh-TW" altLang="en-US" sz="1800" b="1" smtClean="0">
                <a:latin typeface="標楷體" pitchFamily="65" charset="-120"/>
                <a:ea typeface="標楷體" pitchFamily="65" charset="-120"/>
              </a:rPr>
              <a:t>配合市府公車民營化政策，秘書處協助</a:t>
            </a:r>
            <a:r>
              <a:rPr lang="en-US" altLang="zh-TW" sz="1800" b="1" smtClean="0">
                <a:latin typeface="標楷體" pitchFamily="65" charset="-120"/>
                <a:ea typeface="標楷體" pitchFamily="65" charset="-120"/>
              </a:rPr>
              <a:t>412</a:t>
            </a:r>
            <a:r>
              <a:rPr lang="zh-TW" altLang="en-US" sz="1800" b="1" smtClean="0">
                <a:latin typeface="標楷體" pitchFamily="65" charset="-120"/>
                <a:ea typeface="標楷體" pitchFamily="65" charset="-120"/>
              </a:rPr>
              <a:t>位職工移撥，</a:t>
            </a:r>
            <a:endParaRPr lang="en-US" altLang="zh-TW" sz="1800" b="1" smtClean="0">
              <a:latin typeface="標楷體" pitchFamily="65" charset="-120"/>
              <a:ea typeface="標楷體" pitchFamily="65" charset="-120"/>
            </a:endParaRPr>
          </a:p>
          <a:p>
            <a:r>
              <a:rPr lang="zh-TW" altLang="en-US" sz="1800" b="1" smtClean="0">
                <a:latin typeface="標楷體" pitchFamily="65" charset="-120"/>
                <a:ea typeface="標楷體" pitchFamily="65" charset="-120"/>
              </a:rPr>
              <a:t>  也於今年</a:t>
            </a:r>
            <a:r>
              <a:rPr lang="en-US" altLang="zh-TW" sz="1800" b="1" smtClean="0">
                <a:latin typeface="標楷體" pitchFamily="65" charset="-120"/>
                <a:ea typeface="標楷體" pitchFamily="65" charset="-120"/>
              </a:rPr>
              <a:t>1</a:t>
            </a:r>
            <a:r>
              <a:rPr lang="zh-TW" altLang="en-US" sz="1800" b="1" smtClean="0">
                <a:latin typeface="標楷體" pitchFamily="65" charset="-120"/>
                <a:ea typeface="標楷體" pitchFamily="65" charset="-120"/>
              </a:rPr>
              <a:t>月份完成最後安置，務求職技工「壯有所用」。</a:t>
            </a:r>
          </a:p>
        </p:txBody>
      </p:sp>
      <p:sp>
        <p:nvSpPr>
          <p:cNvPr id="56324"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5814133A-C10C-4668-8A33-11BBE1AAD24F}" type="slidenum">
              <a:rPr lang="zh-TW" altLang="en-US" smtClean="0">
                <a:latin typeface="Arial" charset="0"/>
              </a:rPr>
              <a:pPr/>
              <a:t>23</a:t>
            </a:fld>
            <a:endParaRPr lang="en-US" altLang="zh-TW"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a:noFill/>
        </p:spPr>
        <p:txBody>
          <a:bodyPr/>
          <a:lstStyle/>
          <a:p>
            <a:r>
              <a:rPr lang="zh-TW" altLang="en-US" sz="1800" b="1" smtClean="0">
                <a:latin typeface="標楷體" pitchFamily="65" charset="-120"/>
                <a:ea typeface="標楷體" pitchFamily="65" charset="-120"/>
              </a:rPr>
              <a:t>    增進基層公務同仁專業度和光榮感，也定期舉辦選拔績優職工表揚與管理階層受訓。</a:t>
            </a:r>
          </a:p>
        </p:txBody>
      </p:sp>
      <p:sp>
        <p:nvSpPr>
          <p:cNvPr id="57348"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9BE0005D-4E47-4989-99CD-C87763E8FE85}" type="slidenum">
              <a:rPr lang="zh-TW" altLang="en-US" smtClean="0">
                <a:latin typeface="Arial" charset="0"/>
              </a:rPr>
              <a:pPr/>
              <a:t>24</a:t>
            </a:fld>
            <a:endParaRPr lang="en-US" altLang="zh-TW"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a:noFill/>
        </p:spPr>
        <p:txBody>
          <a:bodyPr/>
          <a:lstStyle/>
          <a:p>
            <a:endParaRPr lang="zh-TW" altLang="en-US" smtClean="0"/>
          </a:p>
        </p:txBody>
      </p:sp>
      <p:sp>
        <p:nvSpPr>
          <p:cNvPr id="59396"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8554E8C4-D5D5-4859-9514-9E0604CC3B29}" type="slidenum">
              <a:rPr lang="zh-TW" altLang="en-US" smtClean="0">
                <a:latin typeface="Arial" charset="0"/>
              </a:rPr>
              <a:pPr/>
              <a:t>26</a:t>
            </a:fld>
            <a:endParaRPr lang="en-US" altLang="zh-TW"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a:xfrm>
            <a:off x="446089" y="4746627"/>
            <a:ext cx="5976937" cy="4467225"/>
          </a:xfrm>
          <a:noFill/>
        </p:spPr>
        <p:txBody>
          <a:bodyPr/>
          <a:lstStyle/>
          <a:p>
            <a:r>
              <a:rPr lang="zh-TW" altLang="en-US" sz="1800" b="1" smtClean="0">
                <a:latin typeface="標楷體" pitchFamily="65" charset="-120"/>
                <a:ea typeface="標楷體" pitchFamily="65" charset="-120"/>
              </a:rPr>
              <a:t>    消費意識抬頭，市府提供申訴調解管道，讓市民朋友在處理消費糾紛減少「小蝦米對抗大鯨魚」的無力感，本府消保室持續受理各項消費咨詢調解，也會同本府各業務局處進行主動查核，去年餿水油等食安危機，更參與機關稽查與民眾團體訴訟登記等，未來將結合南台灣其他縣市政府消保機關，在重大食安、消費爭議事件中共同立場、集體行動。</a:t>
            </a:r>
          </a:p>
        </p:txBody>
      </p:sp>
      <p:sp>
        <p:nvSpPr>
          <p:cNvPr id="58372"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70EFC01D-6D4B-463D-B050-243B93526554}" type="slidenum">
              <a:rPr lang="zh-TW" altLang="en-US" smtClean="0">
                <a:latin typeface="Arial" charset="0"/>
              </a:rPr>
              <a:pPr/>
              <a:t>27</a:t>
            </a:fld>
            <a:endParaRPr lang="en-US" altLang="zh-TW"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a:noFill/>
        </p:spPr>
        <p:txBody>
          <a:bodyPr/>
          <a:lstStyle/>
          <a:p>
            <a:endParaRPr lang="zh-TW" altLang="en-US" smtClean="0"/>
          </a:p>
        </p:txBody>
      </p:sp>
      <p:sp>
        <p:nvSpPr>
          <p:cNvPr id="60420"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A8E2EB9A-A5EF-4872-BCA1-F7943F3156FF}" type="slidenum">
              <a:rPr lang="zh-TW" altLang="en-US" smtClean="0">
                <a:latin typeface="Arial" charset="0"/>
              </a:rPr>
              <a:pPr/>
              <a:t>28</a:t>
            </a:fld>
            <a:endParaRPr lang="en-US" altLang="zh-TW"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a:xfrm>
            <a:off x="519113" y="4675188"/>
            <a:ext cx="5903912" cy="4506912"/>
          </a:xfrm>
          <a:noFill/>
        </p:spPr>
        <p:txBody>
          <a:bodyPr/>
          <a:lstStyle/>
          <a:p>
            <a:r>
              <a:rPr lang="zh-TW" altLang="en-US" sz="1800" b="1" smtClean="0">
                <a:latin typeface="標楷體" pitchFamily="65" charset="-120"/>
                <a:ea typeface="標楷體" pitchFamily="65" charset="-120"/>
              </a:rPr>
              <a:t>    公文是市政運作基礎，為了更迅速、更節能，近年來本市努力在各機關推動公文電子交換、線上簽核。</a:t>
            </a:r>
          </a:p>
        </p:txBody>
      </p:sp>
      <p:sp>
        <p:nvSpPr>
          <p:cNvPr id="39940"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FC3B861A-B02F-4248-A84C-A54B7C598CAD}" type="slidenum">
              <a:rPr lang="zh-TW" altLang="en-US" smtClean="0">
                <a:latin typeface="Arial" charset="0"/>
              </a:rPr>
              <a:pPr/>
              <a:t>3</a:t>
            </a:fld>
            <a:endParaRPr lang="en-US" altLang="zh-TW"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6084" name="投影片編號版面配置區 3"/>
          <p:cNvSpPr>
            <a:spLocks noGrp="1"/>
          </p:cNvSpPr>
          <p:nvPr>
            <p:ph type="sldNum" sz="quarter" idx="5"/>
          </p:nvPr>
        </p:nvSpPr>
        <p:spPr>
          <a:ln>
            <a:miter lim="800000"/>
            <a:headEnd/>
            <a:tailEnd/>
          </a:ln>
        </p:spPr>
        <p:txBody>
          <a:bodyPr/>
          <a:lstStyle/>
          <a:p>
            <a:pPr defTabSz="919163">
              <a:defRPr/>
            </a:pPr>
            <a:fld id="{9AA83BF3-1135-445A-A9A7-E05AA100FD96}" type="slidenum">
              <a:rPr lang="zh-TW" altLang="en-US" smtClean="0">
                <a:latin typeface="Arial" pitchFamily="34" charset="0"/>
              </a:rPr>
              <a:pPr defTabSz="919163">
                <a:defRPr/>
              </a:pPr>
              <a:t>4</a:t>
            </a:fld>
            <a:endParaRPr lang="en-US" altLang="zh-TW"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a:noFill/>
        </p:spPr>
        <p:txBody>
          <a:bodyPr/>
          <a:lstStyle/>
          <a:p>
            <a:endParaRPr lang="zh-TW" altLang="en-US" smtClean="0"/>
          </a:p>
        </p:txBody>
      </p:sp>
      <p:sp>
        <p:nvSpPr>
          <p:cNvPr id="41988"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1B144FAF-C8B4-4889-AA99-C3AEFC3E9A96}" type="slidenum">
              <a:rPr lang="zh-TW" altLang="en-US" smtClean="0">
                <a:latin typeface="Arial" charset="0"/>
              </a:rPr>
              <a:pPr/>
              <a:t>5</a:t>
            </a:fld>
            <a:endParaRPr lang="en-US" altLang="zh-TW"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備忘稿版面配置區 2"/>
          <p:cNvSpPr>
            <a:spLocks noGrp="1"/>
          </p:cNvSpPr>
          <p:nvPr>
            <p:ph type="body" idx="1"/>
          </p:nvPr>
        </p:nvSpPr>
        <p:spPr>
          <a:xfrm>
            <a:off x="446088" y="4746625"/>
            <a:ext cx="5905500" cy="4435476"/>
          </a:xfrm>
          <a:noFill/>
        </p:spPr>
        <p:txBody>
          <a:bodyPr/>
          <a:lstStyle/>
          <a:p>
            <a:r>
              <a:rPr lang="zh-TW" altLang="en-US" sz="1800" b="1" smtClean="0">
                <a:latin typeface="標楷體" pitchFamily="65" charset="-120"/>
                <a:ea typeface="標楷體" pitchFamily="65" charset="-120"/>
              </a:rPr>
              <a:t>    檔案保存了市政運作的歷程，為時代發展的證物之一，為了讓檔案不會束之高閣，而是有更專業的保存管理運用，本處自</a:t>
            </a:r>
            <a:r>
              <a:rPr lang="en-US" altLang="zh-TW" sz="1800" b="1" smtClean="0">
                <a:latin typeface="標楷體" pitchFamily="65" charset="-120"/>
                <a:ea typeface="標楷體" pitchFamily="65" charset="-120"/>
              </a:rPr>
              <a:t>101</a:t>
            </a:r>
            <a:r>
              <a:rPr lang="zh-TW" altLang="en-US" sz="1800" b="1" smtClean="0">
                <a:latin typeface="標楷體" pitchFamily="65" charset="-120"/>
                <a:ea typeface="標楷體" pitchFamily="65" charset="-120"/>
              </a:rPr>
              <a:t>年底開始進行檔案移交，每年均訂定移交時程及完成比例，將檔案回歸於各局處。</a:t>
            </a:r>
          </a:p>
        </p:txBody>
      </p:sp>
      <p:sp>
        <p:nvSpPr>
          <p:cNvPr id="43012"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6A9B7617-17A8-40C2-AD31-FF4383329226}" type="slidenum">
              <a:rPr lang="zh-TW" altLang="en-US" smtClean="0">
                <a:latin typeface="Arial" charset="0"/>
              </a:rPr>
              <a:pPr/>
              <a:t>6</a:t>
            </a:fld>
            <a:endParaRPr lang="en-US" altLang="zh-TW"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a:xfrm>
            <a:off x="374651" y="4714876"/>
            <a:ext cx="6119813" cy="4467225"/>
          </a:xfrm>
          <a:noFill/>
        </p:spPr>
        <p:txBody>
          <a:bodyPr/>
          <a:lstStyle/>
          <a:p>
            <a:r>
              <a:rPr lang="zh-TW" altLang="en-US" sz="1800" b="1" smtClean="0">
                <a:solidFill>
                  <a:srgbClr val="000000"/>
                </a:solidFill>
                <a:latin typeface="標楷體" pitchFamily="65" charset="-120"/>
                <a:ea typeface="標楷體" pitchFamily="65" charset="-120"/>
              </a:rPr>
              <a:t>    為鼓勵各機關積極推動檔案管理制度，提升檔案管理績效並表彰績效卓越之機關與個人，配合中央國發會檔管局進行全國金檔獎、金質獎選拔，也於本府各機關進行機關與個人檔案保存的獎勵，今年更首度創新評獎方式，邀請府外委員包含資訊、鑑定及實務領域的專家、學者，期許給本市檔案管理更專業的評選，更客觀的推薦。</a:t>
            </a:r>
            <a:endParaRPr lang="en-US" altLang="zh-TW" sz="1800" b="1" smtClean="0">
              <a:solidFill>
                <a:srgbClr val="000000"/>
              </a:solidFill>
              <a:latin typeface="標楷體" pitchFamily="65" charset="-120"/>
              <a:ea typeface="標楷體" pitchFamily="65" charset="-120"/>
            </a:endParaRPr>
          </a:p>
          <a:p>
            <a:r>
              <a:rPr lang="zh-TW" altLang="en-US" sz="1800" b="1" smtClean="0">
                <a:solidFill>
                  <a:srgbClr val="000000"/>
                </a:solidFill>
                <a:latin typeface="標楷體" pitchFamily="65" charset="-120"/>
                <a:ea typeface="標楷體" pitchFamily="65" charset="-120"/>
              </a:rPr>
              <a:t>    今年評選結果薦送五個機關（勞工局、捷運局、新興地政事務所、鹽埕地政事務所、楠梓地政事務所）參加國發會檔管局的第</a:t>
            </a:r>
            <a:r>
              <a:rPr lang="en-US" altLang="zh-TW" sz="1800" b="1" smtClean="0">
                <a:solidFill>
                  <a:srgbClr val="000000"/>
                </a:solidFill>
                <a:latin typeface="標楷體" pitchFamily="65" charset="-120"/>
                <a:ea typeface="標楷體" pitchFamily="65" charset="-120"/>
              </a:rPr>
              <a:t>13</a:t>
            </a:r>
            <a:r>
              <a:rPr lang="zh-TW" altLang="en-US" sz="1800" b="1" smtClean="0">
                <a:solidFill>
                  <a:srgbClr val="000000"/>
                </a:solidFill>
                <a:latin typeface="標楷體" pitchFamily="65" charset="-120"/>
                <a:ea typeface="標楷體" pitchFamily="65" charset="-120"/>
              </a:rPr>
              <a:t>屆金檔獎複評；薦送市府同仁勞工局紀惠文及路竹地政事務所張詠怡參加金質獎選拔</a:t>
            </a:r>
          </a:p>
        </p:txBody>
      </p:sp>
      <p:sp>
        <p:nvSpPr>
          <p:cNvPr id="44036" name="投影片編號版面配置區 3"/>
          <p:cNvSpPr>
            <a:spLocks noGrp="1"/>
          </p:cNvSpPr>
          <p:nvPr>
            <p:ph type="sldNum" sz="quarter" idx="5"/>
          </p:nvPr>
        </p:nvSpPr>
        <p:spPr>
          <a:noFill/>
        </p:spPr>
        <p:txBody>
          <a:bodyPr/>
          <a:lstStyle>
            <a:lvl1pPr algn="l" defTabSz="919163" eaLnBrk="0" hangingPunct="0">
              <a:spcBef>
                <a:spcPct val="30000"/>
              </a:spcBef>
              <a:defRPr sz="1200">
                <a:solidFill>
                  <a:schemeClr val="tx1"/>
                </a:solidFill>
                <a:latin typeface="Calibri" pitchFamily="34" charset="0"/>
              </a:defRPr>
            </a:lvl1pPr>
            <a:lvl2pPr marL="742950" indent="-285750" algn="l" defTabSz="919163" eaLnBrk="0" hangingPunct="0">
              <a:spcBef>
                <a:spcPct val="30000"/>
              </a:spcBef>
              <a:defRPr sz="1200">
                <a:solidFill>
                  <a:schemeClr val="tx1"/>
                </a:solidFill>
                <a:latin typeface="Calibri" pitchFamily="34" charset="0"/>
              </a:defRPr>
            </a:lvl2pPr>
            <a:lvl3pPr marL="1143000" indent="-228600" algn="l" defTabSz="919163" eaLnBrk="0" hangingPunct="0">
              <a:spcBef>
                <a:spcPct val="30000"/>
              </a:spcBef>
              <a:defRPr sz="1200">
                <a:solidFill>
                  <a:schemeClr val="tx1"/>
                </a:solidFill>
                <a:latin typeface="Calibri" pitchFamily="34" charset="0"/>
              </a:defRPr>
            </a:lvl3pPr>
            <a:lvl4pPr marL="1600200" indent="-228600" algn="l" defTabSz="919163" eaLnBrk="0" hangingPunct="0">
              <a:spcBef>
                <a:spcPct val="30000"/>
              </a:spcBef>
              <a:defRPr sz="1200">
                <a:solidFill>
                  <a:schemeClr val="tx1"/>
                </a:solidFill>
                <a:latin typeface="Calibri" pitchFamily="34" charset="0"/>
              </a:defRPr>
            </a:lvl4pPr>
            <a:lvl5pPr marL="2057400" indent="-228600" algn="l"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24F2FE-B1E5-4790-9407-75D03429840F}" type="slidenum">
              <a:rPr lang="zh-TW" altLang="en-US" smtClean="0">
                <a:latin typeface="Arial" charset="0"/>
              </a:rPr>
              <a:pPr algn="r" eaLnBrk="1" hangingPunct="1">
                <a:spcBef>
                  <a:spcPct val="0"/>
                </a:spcBef>
              </a:pPr>
              <a:t>7</a:t>
            </a:fld>
            <a:endParaRPr lang="en-US" altLang="zh-TW"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a:xfrm>
            <a:off x="374651" y="4714876"/>
            <a:ext cx="6119813" cy="4467225"/>
          </a:xfrm>
          <a:noFill/>
        </p:spPr>
        <p:txBody>
          <a:bodyPr/>
          <a:lstStyle/>
          <a:p>
            <a:r>
              <a:rPr lang="zh-TW" altLang="en-US" sz="1800" b="1" smtClean="0">
                <a:solidFill>
                  <a:srgbClr val="000000"/>
                </a:solidFill>
                <a:latin typeface="標楷體" pitchFamily="65" charset="-120"/>
                <a:ea typeface="標楷體" pitchFamily="65" charset="-120"/>
              </a:rPr>
              <a:t>    為鼓勵各機關積極推動檔案管理制度，提升檔案管理績效並表彰績效卓越之機關與個人，配合中央國發會檔管局進行全國金檔獎、金質獎選拔，也於本府各機關進行機關與個人檔案保存的獎勵，今年更首度創新評獎方式，邀請府外委員包含資訊、鑑定及實務領域的專家、學者，期許給本市檔案管理更專業的評選，更客觀的推薦。</a:t>
            </a:r>
            <a:endParaRPr lang="en-US" altLang="zh-TW" sz="1800" b="1" smtClean="0">
              <a:solidFill>
                <a:srgbClr val="000000"/>
              </a:solidFill>
              <a:latin typeface="標楷體" pitchFamily="65" charset="-120"/>
              <a:ea typeface="標楷體" pitchFamily="65" charset="-120"/>
            </a:endParaRPr>
          </a:p>
          <a:p>
            <a:r>
              <a:rPr lang="zh-TW" altLang="en-US" sz="1800" b="1" smtClean="0">
                <a:solidFill>
                  <a:srgbClr val="000000"/>
                </a:solidFill>
                <a:latin typeface="標楷體" pitchFamily="65" charset="-120"/>
                <a:ea typeface="標楷體" pitchFamily="65" charset="-120"/>
              </a:rPr>
              <a:t>    今年評選結果薦送五個機關（勞工局、捷運局、新興地政事務所、鹽埕地政事務所、楠梓地政事務所）參加國發會檔管局的第</a:t>
            </a:r>
            <a:r>
              <a:rPr lang="en-US" altLang="zh-TW" sz="1800" b="1" smtClean="0">
                <a:solidFill>
                  <a:srgbClr val="000000"/>
                </a:solidFill>
                <a:latin typeface="標楷體" pitchFamily="65" charset="-120"/>
                <a:ea typeface="標楷體" pitchFamily="65" charset="-120"/>
              </a:rPr>
              <a:t>13</a:t>
            </a:r>
            <a:r>
              <a:rPr lang="zh-TW" altLang="en-US" sz="1800" b="1" smtClean="0">
                <a:solidFill>
                  <a:srgbClr val="000000"/>
                </a:solidFill>
                <a:latin typeface="標楷體" pitchFamily="65" charset="-120"/>
                <a:ea typeface="標楷體" pitchFamily="65" charset="-120"/>
              </a:rPr>
              <a:t>屆金檔獎複評；薦送市府同仁勞工局紀惠文及路竹地政事務所張詠怡參加金質獎選拔</a:t>
            </a:r>
          </a:p>
        </p:txBody>
      </p:sp>
      <p:sp>
        <p:nvSpPr>
          <p:cNvPr id="44036" name="投影片編號版面配置區 3"/>
          <p:cNvSpPr>
            <a:spLocks noGrp="1"/>
          </p:cNvSpPr>
          <p:nvPr>
            <p:ph type="sldNum" sz="quarter" idx="5"/>
          </p:nvPr>
        </p:nvSpPr>
        <p:spPr>
          <a:noFill/>
        </p:spPr>
        <p:txBody>
          <a:bodyPr/>
          <a:lstStyle>
            <a:lvl1pPr algn="l" defTabSz="919163" eaLnBrk="0" hangingPunct="0">
              <a:spcBef>
                <a:spcPct val="30000"/>
              </a:spcBef>
              <a:defRPr sz="1200">
                <a:solidFill>
                  <a:schemeClr val="tx1"/>
                </a:solidFill>
                <a:latin typeface="Calibri" pitchFamily="34" charset="0"/>
              </a:defRPr>
            </a:lvl1pPr>
            <a:lvl2pPr marL="742950" indent="-285750" algn="l" defTabSz="919163" eaLnBrk="0" hangingPunct="0">
              <a:spcBef>
                <a:spcPct val="30000"/>
              </a:spcBef>
              <a:defRPr sz="1200">
                <a:solidFill>
                  <a:schemeClr val="tx1"/>
                </a:solidFill>
                <a:latin typeface="Calibri" pitchFamily="34" charset="0"/>
              </a:defRPr>
            </a:lvl2pPr>
            <a:lvl3pPr marL="1143000" indent="-228600" algn="l" defTabSz="919163" eaLnBrk="0" hangingPunct="0">
              <a:spcBef>
                <a:spcPct val="30000"/>
              </a:spcBef>
              <a:defRPr sz="1200">
                <a:solidFill>
                  <a:schemeClr val="tx1"/>
                </a:solidFill>
                <a:latin typeface="Calibri" pitchFamily="34" charset="0"/>
              </a:defRPr>
            </a:lvl3pPr>
            <a:lvl4pPr marL="1600200" indent="-228600" algn="l" defTabSz="919163" eaLnBrk="0" hangingPunct="0">
              <a:spcBef>
                <a:spcPct val="30000"/>
              </a:spcBef>
              <a:defRPr sz="1200">
                <a:solidFill>
                  <a:schemeClr val="tx1"/>
                </a:solidFill>
                <a:latin typeface="Calibri" pitchFamily="34" charset="0"/>
              </a:defRPr>
            </a:lvl4pPr>
            <a:lvl5pPr marL="2057400" indent="-228600" algn="l" defTabSz="919163" eaLnBrk="0" hangingPunct="0">
              <a:spcBef>
                <a:spcPct val="30000"/>
              </a:spcBef>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824F2FE-B1E5-4790-9407-75D03429840F}" type="slidenum">
              <a:rPr lang="zh-TW" altLang="en-US" smtClean="0">
                <a:latin typeface="Arial" charset="0"/>
              </a:rPr>
              <a:pPr algn="r" eaLnBrk="1" hangingPunct="1">
                <a:spcBef>
                  <a:spcPct val="0"/>
                </a:spcBef>
              </a:pPr>
              <a:t>8</a:t>
            </a:fld>
            <a:endParaRPr lang="en-US" altLang="zh-TW"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備忘稿版面配置區 2"/>
          <p:cNvSpPr>
            <a:spLocks noGrp="1"/>
          </p:cNvSpPr>
          <p:nvPr>
            <p:ph type="body" idx="1"/>
          </p:nvPr>
        </p:nvSpPr>
        <p:spPr>
          <a:xfrm>
            <a:off x="446089" y="4714876"/>
            <a:ext cx="5976937" cy="4467225"/>
          </a:xfrm>
        </p:spPr>
        <p:txBody>
          <a:bodyPr/>
          <a:lstStyle/>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　　國際事務業務，將從國際接待提升成高雄市推動國際</a:t>
            </a:r>
            <a:endParaRPr lang="en-US" altLang="zh-TW" sz="1800" b="1" dirty="0" smtClean="0">
              <a:solidFill>
                <a:srgbClr val="000000"/>
              </a:solidFill>
              <a:latin typeface="標楷體" pitchFamily="65" charset="-120"/>
              <a:ea typeface="標楷體" pitchFamily="65" charset="-120"/>
            </a:endParaRPr>
          </a:p>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化的核心，創造與國際更多元、更務實、更互惠的交流。</a:t>
            </a:r>
            <a:endParaRPr lang="en-US" altLang="zh-TW" sz="1800" b="1" dirty="0" smtClean="0">
              <a:solidFill>
                <a:srgbClr val="000000"/>
              </a:solidFill>
              <a:latin typeface="標楷體" pitchFamily="65" charset="-120"/>
              <a:ea typeface="標楷體" pitchFamily="65" charset="-120"/>
            </a:endParaRPr>
          </a:p>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首先，提升市府同仁語文能力，從英日韓語言班為起點，</a:t>
            </a:r>
            <a:endParaRPr lang="en-US" altLang="zh-TW" sz="1800" b="1" dirty="0" smtClean="0">
              <a:solidFill>
                <a:srgbClr val="000000"/>
              </a:solidFill>
              <a:latin typeface="標楷體" pitchFamily="65" charset="-120"/>
              <a:ea typeface="標楷體" pitchFamily="65" charset="-120"/>
            </a:endParaRPr>
          </a:p>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未來更將與高雄電台合作，透過空中教育方式提高公務同</a:t>
            </a:r>
            <a:endParaRPr lang="en-US" altLang="zh-TW" sz="1800" b="1" dirty="0" smtClean="0">
              <a:solidFill>
                <a:srgbClr val="000000"/>
              </a:solidFill>
              <a:latin typeface="標楷體" pitchFamily="65" charset="-120"/>
              <a:ea typeface="標楷體" pitchFamily="65" charset="-120"/>
            </a:endParaRPr>
          </a:p>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仁、洽公民眾、接觸外語機會，以公務語言能力提升作為</a:t>
            </a:r>
            <a:endParaRPr lang="en-US" altLang="zh-TW" sz="1800" b="1" dirty="0" smtClean="0">
              <a:solidFill>
                <a:srgbClr val="000000"/>
              </a:solidFill>
              <a:latin typeface="標楷體" pitchFamily="65" charset="-120"/>
              <a:ea typeface="標楷體" pitchFamily="65" charset="-120"/>
            </a:endParaRPr>
          </a:p>
          <a:p>
            <a:pPr marL="1074738" indent="-1074738">
              <a:buFont typeface="Wingdings" pitchFamily="2" charset="2"/>
              <a:buNone/>
              <a:defRPr/>
            </a:pPr>
            <a:r>
              <a:rPr lang="zh-TW" altLang="en-US" sz="1800" b="1" dirty="0" smtClean="0">
                <a:solidFill>
                  <a:srgbClr val="000000"/>
                </a:solidFill>
                <a:latin typeface="標楷體" pitchFamily="65" charset="-120"/>
                <a:ea typeface="標楷體" pitchFamily="65" charset="-120"/>
              </a:rPr>
              <a:t>擴大國際接觸能力的基礎。</a:t>
            </a:r>
          </a:p>
          <a:p>
            <a:pPr>
              <a:defRPr/>
            </a:pPr>
            <a:endParaRPr lang="zh-TW" altLang="en-US" dirty="0" smtClean="0"/>
          </a:p>
        </p:txBody>
      </p:sp>
      <p:sp>
        <p:nvSpPr>
          <p:cNvPr id="45060" name="投影片編號版面配置區 3"/>
          <p:cNvSpPr>
            <a:spLocks noGrp="1"/>
          </p:cNvSpPr>
          <p:nvPr>
            <p:ph type="sldNum" sz="quarter" idx="5"/>
          </p:nvPr>
        </p:nvSpPr>
        <p:spPr>
          <a:noFill/>
        </p:spPr>
        <p:txBody>
          <a:bodyPr/>
          <a:lstStyle>
            <a:lvl1pPr defTabSz="919163">
              <a:defRPr sz="1200">
                <a:solidFill>
                  <a:schemeClr val="tx1"/>
                </a:solidFill>
                <a:latin typeface="Calibri" pitchFamily="34" charset="0"/>
              </a:defRPr>
            </a:lvl1pPr>
            <a:lvl2pPr marL="742950" indent="-285750" defTabSz="919163">
              <a:defRPr sz="1200">
                <a:solidFill>
                  <a:schemeClr val="tx1"/>
                </a:solidFill>
                <a:latin typeface="Calibri" pitchFamily="34" charset="0"/>
              </a:defRPr>
            </a:lvl2pPr>
            <a:lvl3pPr marL="1143000" indent="-228600" defTabSz="919163">
              <a:defRPr sz="1200">
                <a:solidFill>
                  <a:schemeClr val="tx1"/>
                </a:solidFill>
                <a:latin typeface="Calibri" pitchFamily="34" charset="0"/>
              </a:defRPr>
            </a:lvl3pPr>
            <a:lvl4pPr marL="1600200" indent="-228600" defTabSz="919163">
              <a:defRPr sz="1200">
                <a:solidFill>
                  <a:schemeClr val="tx1"/>
                </a:solidFill>
                <a:latin typeface="Calibri" pitchFamily="34" charset="0"/>
              </a:defRPr>
            </a:lvl4pPr>
            <a:lvl5pPr marL="2057400" indent="-228600" defTabSz="919163">
              <a:defRPr sz="1200">
                <a:solidFill>
                  <a:schemeClr val="tx1"/>
                </a:solidFill>
                <a:latin typeface="Calibri" pitchFamily="34" charset="0"/>
              </a:defRPr>
            </a:lvl5pPr>
            <a:lvl6pPr marL="2514600" indent="-228600" defTabSz="919163" eaLnBrk="0" fontAlgn="base" hangingPunct="0">
              <a:spcBef>
                <a:spcPct val="30000"/>
              </a:spcBef>
              <a:spcAft>
                <a:spcPct val="0"/>
              </a:spcAft>
              <a:defRPr sz="1200">
                <a:solidFill>
                  <a:schemeClr val="tx1"/>
                </a:solidFill>
                <a:latin typeface="Calibri" pitchFamily="34" charset="0"/>
              </a:defRPr>
            </a:lvl6pPr>
            <a:lvl7pPr marL="2971800" indent="-228600" defTabSz="919163" eaLnBrk="0" fontAlgn="base" hangingPunct="0">
              <a:spcBef>
                <a:spcPct val="30000"/>
              </a:spcBef>
              <a:spcAft>
                <a:spcPct val="0"/>
              </a:spcAft>
              <a:defRPr sz="1200">
                <a:solidFill>
                  <a:schemeClr val="tx1"/>
                </a:solidFill>
                <a:latin typeface="Calibri" pitchFamily="34" charset="0"/>
              </a:defRPr>
            </a:lvl7pPr>
            <a:lvl8pPr marL="3429000" indent="-228600" defTabSz="919163" eaLnBrk="0" fontAlgn="base" hangingPunct="0">
              <a:spcBef>
                <a:spcPct val="30000"/>
              </a:spcBef>
              <a:spcAft>
                <a:spcPct val="0"/>
              </a:spcAft>
              <a:defRPr sz="1200">
                <a:solidFill>
                  <a:schemeClr val="tx1"/>
                </a:solidFill>
                <a:latin typeface="Calibri" pitchFamily="34" charset="0"/>
              </a:defRPr>
            </a:lvl8pPr>
            <a:lvl9pPr marL="3886200" indent="-228600" defTabSz="919163" eaLnBrk="0" fontAlgn="base" hangingPunct="0">
              <a:spcBef>
                <a:spcPct val="30000"/>
              </a:spcBef>
              <a:spcAft>
                <a:spcPct val="0"/>
              </a:spcAft>
              <a:defRPr sz="1200">
                <a:solidFill>
                  <a:schemeClr val="tx1"/>
                </a:solidFill>
                <a:latin typeface="Calibri" pitchFamily="34" charset="0"/>
              </a:defRPr>
            </a:lvl9pPr>
          </a:lstStyle>
          <a:p>
            <a:fld id="{5E288DD8-F979-450D-A5B8-9EBB44E414BA}" type="slidenum">
              <a:rPr lang="zh-TW" altLang="en-US" smtClean="0">
                <a:latin typeface="Arial" charset="0"/>
              </a:rPr>
              <a:pPr/>
              <a:t>9</a:t>
            </a:fld>
            <a:endParaRPr lang="en-US" altLang="zh-TW"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37"/>
          <p:cNvSpPr>
            <a:spLocks noChangeArrowheads="1"/>
          </p:cNvSpPr>
          <p:nvPr/>
        </p:nvSpPr>
        <p:spPr bwMode="auto">
          <a:xfrm>
            <a:off x="179388" y="188913"/>
            <a:ext cx="8785225" cy="6480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zh-TW" altLang="en-US" smtClean="0"/>
          </a:p>
        </p:txBody>
      </p:sp>
      <p:pic>
        <p:nvPicPr>
          <p:cNvPr id="5" name="Picture 40" descr="10_b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7025" y="260350"/>
            <a:ext cx="47561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71500" y="3162300"/>
            <a:ext cx="7124700" cy="381000"/>
          </a:xfrm>
          <a:noFill/>
        </p:spPr>
        <p:txBody>
          <a:bodyPr/>
          <a:lstStyle>
            <a:lvl1pPr algn="l">
              <a:defRPr sz="3800" b="1">
                <a:solidFill>
                  <a:schemeClr val="tx1"/>
                </a:solidFill>
              </a:defRPr>
            </a:lvl1pPr>
          </a:lstStyle>
          <a:p>
            <a:r>
              <a:rPr lang="zh-TW" altLang="en-US" smtClean="0"/>
              <a:t>按一下以編輯母片標題樣式</a:t>
            </a:r>
            <a:endParaRPr lang="en-US" altLang="zh-TW"/>
          </a:p>
        </p:txBody>
      </p:sp>
      <p:sp>
        <p:nvSpPr>
          <p:cNvPr id="3075" name="Rectangle 3"/>
          <p:cNvSpPr>
            <a:spLocks noGrp="1" noChangeArrowheads="1"/>
          </p:cNvSpPr>
          <p:nvPr>
            <p:ph type="subTitle" idx="1"/>
          </p:nvPr>
        </p:nvSpPr>
        <p:spPr>
          <a:xfrm>
            <a:off x="685800" y="3962400"/>
            <a:ext cx="4343400" cy="304800"/>
          </a:xfrm>
        </p:spPr>
        <p:txBody>
          <a:bodyPr/>
          <a:lstStyle>
            <a:lvl1pPr marL="0" indent="0" algn="r">
              <a:buFont typeface="Wingdings" pitchFamily="2" charset="2"/>
              <a:buNone/>
              <a:defRPr sz="1600">
                <a:solidFill>
                  <a:srgbClr val="000000"/>
                </a:solidFill>
              </a:defRPr>
            </a:lvl1pPr>
          </a:lstStyle>
          <a:p>
            <a:r>
              <a:rPr lang="zh-TW" altLang="en-US" smtClean="0"/>
              <a:t>按一下以編輯母片副標題樣式</a:t>
            </a:r>
            <a:endParaRPr lang="en-US" altLang="zh-TW"/>
          </a:p>
        </p:txBody>
      </p:sp>
      <p:sp>
        <p:nvSpPr>
          <p:cNvPr id="6" name="Rectangle 5"/>
          <p:cNvSpPr>
            <a:spLocks noGrp="1" noChangeArrowheads="1"/>
          </p:cNvSpPr>
          <p:nvPr>
            <p:ph type="ftr" sz="quarter" idx="10"/>
          </p:nvPr>
        </p:nvSpPr>
        <p:spPr>
          <a:xfrm>
            <a:off x="6248400" y="6689725"/>
            <a:ext cx="2895600" cy="168275"/>
          </a:xfrm>
          <a:prstGeom prst="rect">
            <a:avLst/>
          </a:prstGeom>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fld id="{42021709-60FB-4CEA-ABD3-B53CC3CDAB3A}" type="slidenum">
              <a:rPr lang="en-US" altLang="zh-TW"/>
              <a:pPr>
                <a:defRPr/>
              </a:pPr>
              <a:t>‹#›</a:t>
            </a:fld>
            <a:r>
              <a:rPr lang="en-US" altLang="zh-TW" sz="1400" dirty="0"/>
              <a:t>LOGO</a:t>
            </a:r>
          </a:p>
        </p:txBody>
      </p:sp>
    </p:spTree>
    <p:extLst>
      <p:ext uri="{BB962C8B-B14F-4D97-AF65-F5344CB8AC3E}">
        <p14:creationId xmlns:p14="http://schemas.microsoft.com/office/powerpoint/2010/main" val="1516392122"/>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0F6BA860-DBBC-4F10-BDA8-30D3ABFA1449}" type="datetime1">
              <a:rPr lang="zh-TW" altLang="en-US"/>
              <a:pPr>
                <a:defRPr/>
              </a:pPr>
              <a:t>2015/10/28</a:t>
            </a:fld>
            <a:endParaRPr lang="en-US" altLang="zh-TW" dirty="0"/>
          </a:p>
        </p:txBody>
      </p:sp>
      <p:sp>
        <p:nvSpPr>
          <p:cNvPr id="5"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6" name="Rectangle 6"/>
          <p:cNvSpPr>
            <a:spLocks noGrp="1" noChangeArrowheads="1"/>
          </p:cNvSpPr>
          <p:nvPr>
            <p:ph type="sldNum" sz="quarter" idx="12"/>
          </p:nvPr>
        </p:nvSpPr>
        <p:spPr/>
        <p:txBody>
          <a:bodyPr/>
          <a:lstStyle>
            <a:lvl1pPr>
              <a:defRPr/>
            </a:lvl1pPr>
          </a:lstStyle>
          <a:p>
            <a:pPr>
              <a:defRPr/>
            </a:pPr>
            <a:fld id="{EF919C05-0D8A-4609-B7CA-3C082DCFD3E6}" type="slidenum">
              <a:rPr lang="en-US" altLang="zh-TW"/>
              <a:pPr>
                <a:defRPr/>
              </a:pPr>
              <a:t>‹#›</a:t>
            </a:fld>
            <a:endParaRPr lang="en-US" altLang="zh-TW" dirty="0"/>
          </a:p>
        </p:txBody>
      </p:sp>
    </p:spTree>
    <p:extLst>
      <p:ext uri="{BB962C8B-B14F-4D97-AF65-F5344CB8AC3E}">
        <p14:creationId xmlns:p14="http://schemas.microsoft.com/office/powerpoint/2010/main" val="548714966"/>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990600" y="228600"/>
            <a:ext cx="4495800" cy="563563"/>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66800"/>
            <a:ext cx="8229600" cy="5334000"/>
          </a:xfrm>
        </p:spPr>
        <p:txBody>
          <a:bodyPr/>
          <a:lstStyle/>
          <a:p>
            <a:pPr lvl="0"/>
            <a:r>
              <a:rPr lang="zh-TW" altLang="en-US" noProof="0" smtClean="0"/>
              <a:t>按一下圖示以新增表格</a:t>
            </a:r>
          </a:p>
        </p:txBody>
      </p:sp>
      <p:sp>
        <p:nvSpPr>
          <p:cNvPr id="4"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AD7642D-B266-458D-A38A-824C1821E164}" type="datetime1">
              <a:rPr lang="zh-TW" altLang="en-US"/>
              <a:pPr>
                <a:defRPr/>
              </a:pPr>
              <a:t>2015/10/28</a:t>
            </a:fld>
            <a:endParaRPr lang="en-US" altLang="zh-TW" dirty="0"/>
          </a:p>
        </p:txBody>
      </p:sp>
      <p:sp>
        <p:nvSpPr>
          <p:cNvPr id="5"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6" name="Rectangle 6"/>
          <p:cNvSpPr>
            <a:spLocks noGrp="1" noChangeArrowheads="1"/>
          </p:cNvSpPr>
          <p:nvPr>
            <p:ph type="sldNum" sz="quarter" idx="12"/>
          </p:nvPr>
        </p:nvSpPr>
        <p:spPr/>
        <p:txBody>
          <a:bodyPr/>
          <a:lstStyle>
            <a:lvl1pPr>
              <a:defRPr/>
            </a:lvl1pPr>
          </a:lstStyle>
          <a:p>
            <a:pPr>
              <a:defRPr/>
            </a:pPr>
            <a:fld id="{0E07DD91-E378-4491-8A1B-CB4DCE4EC3C5}" type="slidenum">
              <a:rPr lang="en-US" altLang="zh-TW"/>
              <a:pPr>
                <a:defRPr/>
              </a:pPr>
              <a:t>‹#›</a:t>
            </a:fld>
            <a:endParaRPr lang="en-US" altLang="zh-TW" dirty="0"/>
          </a:p>
        </p:txBody>
      </p:sp>
    </p:spTree>
    <p:extLst>
      <p:ext uri="{BB962C8B-B14F-4D97-AF65-F5344CB8AC3E}">
        <p14:creationId xmlns:p14="http://schemas.microsoft.com/office/powerpoint/2010/main" val="54621490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pic>
        <p:nvPicPr>
          <p:cNvPr id="4" name="Picture 75" descr="10_back_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5175"/>
            <a:ext cx="33242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1"/>
          <p:cNvSpPr>
            <a:spLocks noChangeArrowheads="1"/>
          </p:cNvSpPr>
          <p:nvPr/>
        </p:nvSpPr>
        <p:spPr bwMode="auto">
          <a:xfrm>
            <a:off x="228600" y="404813"/>
            <a:ext cx="8686800" cy="61928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zh-TW" altLang="en-US" smtClean="0"/>
          </a:p>
        </p:txBody>
      </p:sp>
      <p:sp>
        <p:nvSpPr>
          <p:cNvPr id="6" name="Rectangle 55"/>
          <p:cNvSpPr>
            <a:spLocks noChangeArrowheads="1"/>
          </p:cNvSpPr>
          <p:nvPr/>
        </p:nvSpPr>
        <p:spPr bwMode="white">
          <a:xfrm>
            <a:off x="5981700" y="6667500"/>
            <a:ext cx="3009900" cy="11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fld id="{5413CEE5-9E39-4B63-9AE8-58B26BFF65AD}" type="slidenum">
              <a:rPr lang="zh-TW" altLang="en-US" smtClean="0"/>
              <a:pPr eaLnBrk="1" hangingPunct="1">
                <a:defRPr/>
              </a:pPr>
              <a:t>‹#›</a:t>
            </a:fld>
            <a:endParaRPr lang="en-US" altLang="zh-TW" dirty="0" smtClean="0"/>
          </a:p>
        </p:txBody>
      </p:sp>
      <p:pic>
        <p:nvPicPr>
          <p:cNvPr id="7" name="Picture 6" descr="都字(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685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259632" y="116632"/>
            <a:ext cx="4176464" cy="563563"/>
          </a:xfrm>
        </p:spPr>
        <p:txBody>
          <a:bodyPr/>
          <a:lstStyle/>
          <a:p>
            <a:r>
              <a:rPr lang="zh-TW" altLang="en-US" dirty="0" smtClean="0"/>
              <a:t>按一下以編輯母片標題</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377020407"/>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D5A386C3-F013-4A04-BBB7-5F3C4E5635C2}" type="datetime1">
              <a:rPr lang="zh-TW" altLang="en-US"/>
              <a:pPr>
                <a:defRPr/>
              </a:pPr>
              <a:t>2015/10/28</a:t>
            </a:fld>
            <a:endParaRPr lang="en-US" altLang="zh-TW" dirty="0"/>
          </a:p>
        </p:txBody>
      </p:sp>
      <p:sp>
        <p:nvSpPr>
          <p:cNvPr id="6"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7" name="Rectangle 6"/>
          <p:cNvSpPr>
            <a:spLocks noGrp="1" noChangeArrowheads="1"/>
          </p:cNvSpPr>
          <p:nvPr>
            <p:ph type="sldNum" sz="quarter" idx="12"/>
          </p:nvPr>
        </p:nvSpPr>
        <p:spPr/>
        <p:txBody>
          <a:bodyPr/>
          <a:lstStyle>
            <a:lvl1pPr>
              <a:defRPr/>
            </a:lvl1pPr>
          </a:lstStyle>
          <a:p>
            <a:pPr>
              <a:defRPr/>
            </a:pPr>
            <a:fld id="{C8CF109C-A587-4E33-B100-64289E2FE8C2}" type="slidenum">
              <a:rPr lang="en-US" altLang="zh-TW"/>
              <a:pPr>
                <a:defRPr/>
              </a:pPr>
              <a:t>‹#›</a:t>
            </a:fld>
            <a:endParaRPr lang="en-US" altLang="zh-TW" dirty="0"/>
          </a:p>
        </p:txBody>
      </p:sp>
    </p:spTree>
    <p:extLst>
      <p:ext uri="{BB962C8B-B14F-4D97-AF65-F5344CB8AC3E}">
        <p14:creationId xmlns:p14="http://schemas.microsoft.com/office/powerpoint/2010/main" val="2328783411"/>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37C33AAC-91BE-4B23-919C-A2B1489BA7C2}" type="datetime1">
              <a:rPr lang="zh-TW" altLang="en-US"/>
              <a:pPr>
                <a:defRPr/>
              </a:pPr>
              <a:t>2015/10/28</a:t>
            </a:fld>
            <a:endParaRPr lang="en-US" altLang="zh-TW" dirty="0"/>
          </a:p>
        </p:txBody>
      </p:sp>
      <p:sp>
        <p:nvSpPr>
          <p:cNvPr id="8"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9" name="Rectangle 6"/>
          <p:cNvSpPr>
            <a:spLocks noGrp="1" noChangeArrowheads="1"/>
          </p:cNvSpPr>
          <p:nvPr>
            <p:ph type="sldNum" sz="quarter" idx="12"/>
          </p:nvPr>
        </p:nvSpPr>
        <p:spPr/>
        <p:txBody>
          <a:bodyPr/>
          <a:lstStyle>
            <a:lvl1pPr>
              <a:defRPr/>
            </a:lvl1pPr>
          </a:lstStyle>
          <a:p>
            <a:pPr>
              <a:defRPr/>
            </a:pPr>
            <a:fld id="{04C89700-4CC4-491A-9463-3F4427C95CAA}" type="slidenum">
              <a:rPr lang="en-US" altLang="zh-TW"/>
              <a:pPr>
                <a:defRPr/>
              </a:pPr>
              <a:t>‹#›</a:t>
            </a:fld>
            <a:endParaRPr lang="en-US" altLang="zh-TW" dirty="0"/>
          </a:p>
        </p:txBody>
      </p:sp>
    </p:spTree>
    <p:extLst>
      <p:ext uri="{BB962C8B-B14F-4D97-AF65-F5344CB8AC3E}">
        <p14:creationId xmlns:p14="http://schemas.microsoft.com/office/powerpoint/2010/main" val="2363594313"/>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81E26607-6058-4D29-A0D0-205BE7793A5C}" type="datetime1">
              <a:rPr lang="zh-TW" altLang="en-US"/>
              <a:pPr>
                <a:defRPr/>
              </a:pPr>
              <a:t>2015/10/28</a:t>
            </a:fld>
            <a:endParaRPr lang="en-US" altLang="zh-TW" dirty="0"/>
          </a:p>
        </p:txBody>
      </p:sp>
      <p:sp>
        <p:nvSpPr>
          <p:cNvPr id="4"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5" name="Rectangle 6"/>
          <p:cNvSpPr>
            <a:spLocks noGrp="1" noChangeArrowheads="1"/>
          </p:cNvSpPr>
          <p:nvPr>
            <p:ph type="sldNum" sz="quarter" idx="12"/>
          </p:nvPr>
        </p:nvSpPr>
        <p:spPr/>
        <p:txBody>
          <a:bodyPr/>
          <a:lstStyle>
            <a:lvl1pPr>
              <a:defRPr/>
            </a:lvl1pPr>
          </a:lstStyle>
          <a:p>
            <a:pPr>
              <a:defRPr/>
            </a:pPr>
            <a:fld id="{BF024C90-B682-4D73-B865-75892979AD01}" type="slidenum">
              <a:rPr lang="en-US" altLang="zh-TW"/>
              <a:pPr>
                <a:defRPr/>
              </a:pPr>
              <a:t>‹#›</a:t>
            </a:fld>
            <a:endParaRPr lang="en-US" altLang="zh-TW" dirty="0"/>
          </a:p>
        </p:txBody>
      </p:sp>
    </p:spTree>
    <p:extLst>
      <p:ext uri="{BB962C8B-B14F-4D97-AF65-F5344CB8AC3E}">
        <p14:creationId xmlns:p14="http://schemas.microsoft.com/office/powerpoint/2010/main" val="1843392992"/>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DA891A8-7F74-41FB-92A3-375608C9DED6}" type="datetime1">
              <a:rPr lang="zh-TW" altLang="en-US"/>
              <a:pPr>
                <a:defRPr/>
              </a:pPr>
              <a:t>2015/10/28</a:t>
            </a:fld>
            <a:endParaRPr lang="en-US" altLang="zh-TW" dirty="0"/>
          </a:p>
        </p:txBody>
      </p:sp>
      <p:sp>
        <p:nvSpPr>
          <p:cNvPr id="3"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4" name="Rectangle 6"/>
          <p:cNvSpPr>
            <a:spLocks noGrp="1" noChangeArrowheads="1"/>
          </p:cNvSpPr>
          <p:nvPr>
            <p:ph type="sldNum" sz="quarter" idx="12"/>
          </p:nvPr>
        </p:nvSpPr>
        <p:spPr/>
        <p:txBody>
          <a:bodyPr/>
          <a:lstStyle>
            <a:lvl1pPr>
              <a:defRPr/>
            </a:lvl1pPr>
          </a:lstStyle>
          <a:p>
            <a:pPr>
              <a:defRPr/>
            </a:pPr>
            <a:fld id="{256F4928-E6C8-40DE-850B-7A8C31FA00A1}" type="slidenum">
              <a:rPr lang="en-US" altLang="zh-TW"/>
              <a:pPr>
                <a:defRPr/>
              </a:pPr>
              <a:t>‹#›</a:t>
            </a:fld>
            <a:endParaRPr lang="en-US" altLang="zh-TW" dirty="0"/>
          </a:p>
        </p:txBody>
      </p:sp>
    </p:spTree>
    <p:extLst>
      <p:ext uri="{BB962C8B-B14F-4D97-AF65-F5344CB8AC3E}">
        <p14:creationId xmlns:p14="http://schemas.microsoft.com/office/powerpoint/2010/main" val="708900533"/>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94CF7AEC-1C08-4E7F-A3D7-CE84945555DE}" type="datetime1">
              <a:rPr lang="zh-TW" altLang="en-US"/>
              <a:pPr>
                <a:defRPr/>
              </a:pPr>
              <a:t>2015/10/28</a:t>
            </a:fld>
            <a:endParaRPr lang="en-US" altLang="zh-TW" dirty="0"/>
          </a:p>
        </p:txBody>
      </p:sp>
      <p:sp>
        <p:nvSpPr>
          <p:cNvPr id="6"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7" name="Rectangle 6"/>
          <p:cNvSpPr>
            <a:spLocks noGrp="1" noChangeArrowheads="1"/>
          </p:cNvSpPr>
          <p:nvPr>
            <p:ph type="sldNum" sz="quarter" idx="12"/>
          </p:nvPr>
        </p:nvSpPr>
        <p:spPr/>
        <p:txBody>
          <a:bodyPr/>
          <a:lstStyle>
            <a:lvl1pPr>
              <a:defRPr/>
            </a:lvl1pPr>
          </a:lstStyle>
          <a:p>
            <a:pPr>
              <a:defRPr/>
            </a:pPr>
            <a:fld id="{3CF75DB6-7998-4BC8-AB51-5834A6FF131B}" type="slidenum">
              <a:rPr lang="en-US" altLang="zh-TW"/>
              <a:pPr>
                <a:defRPr/>
              </a:pPr>
              <a:t>‹#›</a:t>
            </a:fld>
            <a:endParaRPr lang="en-US" altLang="zh-TW" dirty="0"/>
          </a:p>
        </p:txBody>
      </p:sp>
    </p:spTree>
    <p:extLst>
      <p:ext uri="{BB962C8B-B14F-4D97-AF65-F5344CB8AC3E}">
        <p14:creationId xmlns:p14="http://schemas.microsoft.com/office/powerpoint/2010/main" val="2683259352"/>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BCBFBBCE-0623-49BD-B4B9-8058DBEC7F63}" type="datetime1">
              <a:rPr lang="zh-TW" altLang="en-US"/>
              <a:pPr>
                <a:defRPr/>
              </a:pPr>
              <a:t>2015/10/28</a:t>
            </a:fld>
            <a:endParaRPr lang="en-US" altLang="zh-TW" dirty="0"/>
          </a:p>
        </p:txBody>
      </p:sp>
      <p:sp>
        <p:nvSpPr>
          <p:cNvPr id="6"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7" name="Rectangle 6"/>
          <p:cNvSpPr>
            <a:spLocks noGrp="1" noChangeArrowheads="1"/>
          </p:cNvSpPr>
          <p:nvPr>
            <p:ph type="sldNum" sz="quarter" idx="12"/>
          </p:nvPr>
        </p:nvSpPr>
        <p:spPr/>
        <p:txBody>
          <a:bodyPr/>
          <a:lstStyle>
            <a:lvl1pPr>
              <a:defRPr/>
            </a:lvl1pPr>
          </a:lstStyle>
          <a:p>
            <a:pPr>
              <a:defRPr/>
            </a:pPr>
            <a:fld id="{199AB694-1410-4A09-88BE-BDCD0D08CC11}" type="slidenum">
              <a:rPr lang="en-US" altLang="zh-TW"/>
              <a:pPr>
                <a:defRPr/>
              </a:pPr>
              <a:t>‹#›</a:t>
            </a:fld>
            <a:endParaRPr lang="en-US" altLang="zh-TW" dirty="0"/>
          </a:p>
        </p:txBody>
      </p:sp>
    </p:spTree>
    <p:extLst>
      <p:ext uri="{BB962C8B-B14F-4D97-AF65-F5344CB8AC3E}">
        <p14:creationId xmlns:p14="http://schemas.microsoft.com/office/powerpoint/2010/main" val="4073443102"/>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5905500" y="6534150"/>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7E427B4A-8A52-4A3A-AE64-FA0EAF96C3AB}" type="datetime1">
              <a:rPr lang="zh-TW" altLang="en-US"/>
              <a:pPr>
                <a:defRPr/>
              </a:pPr>
              <a:t>2015/10/28</a:t>
            </a:fld>
            <a:endParaRPr lang="en-US" altLang="zh-TW" dirty="0"/>
          </a:p>
        </p:txBody>
      </p:sp>
      <p:sp>
        <p:nvSpPr>
          <p:cNvPr id="5" name="Rectangle 5"/>
          <p:cNvSpPr>
            <a:spLocks noGrp="1" noChangeArrowheads="1"/>
          </p:cNvSpPr>
          <p:nvPr>
            <p:ph type="ftr" sz="quarter" idx="11"/>
          </p:nvPr>
        </p:nvSpPr>
        <p:spPr>
          <a:xfrm>
            <a:off x="6057900" y="6467475"/>
            <a:ext cx="2895600" cy="2444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r>
              <a:rPr lang="en-US" altLang="zh-TW"/>
              <a:t>LOGO</a:t>
            </a:r>
          </a:p>
        </p:txBody>
      </p:sp>
      <p:sp>
        <p:nvSpPr>
          <p:cNvPr id="6" name="Rectangle 6"/>
          <p:cNvSpPr>
            <a:spLocks noGrp="1" noChangeArrowheads="1"/>
          </p:cNvSpPr>
          <p:nvPr>
            <p:ph type="sldNum" sz="quarter" idx="12"/>
          </p:nvPr>
        </p:nvSpPr>
        <p:spPr/>
        <p:txBody>
          <a:bodyPr/>
          <a:lstStyle>
            <a:lvl1pPr>
              <a:defRPr/>
            </a:lvl1pPr>
          </a:lstStyle>
          <a:p>
            <a:pPr>
              <a:defRPr/>
            </a:pPr>
            <a:fld id="{B8FABE85-4548-467D-825E-AD70DCC111F1}" type="slidenum">
              <a:rPr lang="en-US" altLang="zh-TW"/>
              <a:pPr>
                <a:defRPr/>
              </a:pPr>
              <a:t>‹#›</a:t>
            </a:fld>
            <a:endParaRPr lang="en-US" altLang="zh-TW" dirty="0"/>
          </a:p>
        </p:txBody>
      </p:sp>
    </p:spTree>
    <p:extLst>
      <p:ext uri="{BB962C8B-B14F-4D97-AF65-F5344CB8AC3E}">
        <p14:creationId xmlns:p14="http://schemas.microsoft.com/office/powerpoint/2010/main" val="842689105"/>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75" descr="10_back_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765175"/>
            <a:ext cx="33242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1"/>
          <p:cNvSpPr>
            <a:spLocks noChangeArrowheads="1"/>
          </p:cNvSpPr>
          <p:nvPr/>
        </p:nvSpPr>
        <p:spPr bwMode="auto">
          <a:xfrm>
            <a:off x="228600" y="404813"/>
            <a:ext cx="8686800" cy="61928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zh-TW" altLang="en-US" smtClean="0"/>
          </a:p>
        </p:txBody>
      </p:sp>
      <p:sp>
        <p:nvSpPr>
          <p:cNvPr id="1028" name="Rectangle 55"/>
          <p:cNvSpPr>
            <a:spLocks noChangeArrowheads="1"/>
          </p:cNvSpPr>
          <p:nvPr/>
        </p:nvSpPr>
        <p:spPr bwMode="white">
          <a:xfrm>
            <a:off x="5981700" y="6667500"/>
            <a:ext cx="3009900" cy="11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endParaRPr lang="zh-TW" altLang="en-US" smtClean="0"/>
          </a:p>
        </p:txBody>
      </p:sp>
      <p:sp>
        <p:nvSpPr>
          <p:cNvPr id="1029" name="Rectangle 3"/>
          <p:cNvSpPr>
            <a:spLocks noGrp="1" noChangeArrowheads="1"/>
          </p:cNvSpPr>
          <p:nvPr>
            <p:ph type="body" idx="1"/>
          </p:nvPr>
        </p:nvSpPr>
        <p:spPr bwMode="gray">
          <a:xfrm>
            <a:off x="457200" y="10668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gray">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latin typeface="+mn-lt"/>
                <a:ea typeface="新細明體" charset="-120"/>
              </a:defRPr>
            </a:lvl1pPr>
          </a:lstStyle>
          <a:p>
            <a:pPr>
              <a:defRPr/>
            </a:pPr>
            <a:fld id="{02796D4A-E5C7-4529-82C5-CDF7C97C3676}" type="slidenum">
              <a:rPr lang="en-US" altLang="zh-TW"/>
              <a:pPr>
                <a:defRPr/>
              </a:pPr>
              <a:t>‹#›</a:t>
            </a:fld>
            <a:endParaRPr lang="en-US" altLang="zh-TW" dirty="0"/>
          </a:p>
        </p:txBody>
      </p:sp>
      <p:sp>
        <p:nvSpPr>
          <p:cNvPr id="1031" name="Rectangle 2"/>
          <p:cNvSpPr>
            <a:spLocks noGrp="1" noChangeArrowheads="1"/>
          </p:cNvSpPr>
          <p:nvPr>
            <p:ph type="title"/>
          </p:nvPr>
        </p:nvSpPr>
        <p:spPr bwMode="gray">
          <a:xfrm>
            <a:off x="1116013" y="115888"/>
            <a:ext cx="4495800" cy="563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a:t>
            </a:r>
            <a:endParaRPr lang="en-US" altLang="zh-TW" smtClean="0"/>
          </a:p>
        </p:txBody>
      </p:sp>
      <p:pic>
        <p:nvPicPr>
          <p:cNvPr id="1032" name="Picture 74" descr="09_ico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288" y="115888"/>
            <a:ext cx="622300" cy="760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6" descr="都字(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2685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Lst>
  <p:transition spd="slow">
    <p:pull/>
  </p:transition>
  <p:hf hdr="0" ftr="0" dt="0"/>
  <p:txStyles>
    <p:titleStyle>
      <a:lvl1pPr algn="ctr" rtl="0" eaLnBrk="0" fontAlgn="base" hangingPunct="0">
        <a:spcBef>
          <a:spcPct val="0"/>
        </a:spcBef>
        <a:spcAft>
          <a:spcPct val="0"/>
        </a:spcAft>
        <a:defRPr sz="3200">
          <a:solidFill>
            <a:srgbClr val="000000"/>
          </a:solidFill>
          <a:latin typeface="+mj-lt"/>
          <a:ea typeface="+mj-ea"/>
          <a:cs typeface="+mj-cs"/>
        </a:defRPr>
      </a:lvl1pPr>
      <a:lvl2pPr algn="ctr" rtl="0" eaLnBrk="0" fontAlgn="base" hangingPunct="0">
        <a:spcBef>
          <a:spcPct val="0"/>
        </a:spcBef>
        <a:spcAft>
          <a:spcPct val="0"/>
        </a:spcAft>
        <a:defRPr sz="3200">
          <a:solidFill>
            <a:srgbClr val="000000"/>
          </a:solidFill>
          <a:latin typeface="Impact" pitchFamily="34" charset="0"/>
        </a:defRPr>
      </a:lvl2pPr>
      <a:lvl3pPr algn="ctr" rtl="0" eaLnBrk="0" fontAlgn="base" hangingPunct="0">
        <a:spcBef>
          <a:spcPct val="0"/>
        </a:spcBef>
        <a:spcAft>
          <a:spcPct val="0"/>
        </a:spcAft>
        <a:defRPr sz="3200">
          <a:solidFill>
            <a:srgbClr val="000000"/>
          </a:solidFill>
          <a:latin typeface="Impact" pitchFamily="34" charset="0"/>
        </a:defRPr>
      </a:lvl3pPr>
      <a:lvl4pPr algn="ctr" rtl="0" eaLnBrk="0" fontAlgn="base" hangingPunct="0">
        <a:spcBef>
          <a:spcPct val="0"/>
        </a:spcBef>
        <a:spcAft>
          <a:spcPct val="0"/>
        </a:spcAft>
        <a:defRPr sz="3200">
          <a:solidFill>
            <a:srgbClr val="000000"/>
          </a:solidFill>
          <a:latin typeface="Impact" pitchFamily="34" charset="0"/>
        </a:defRPr>
      </a:lvl4pPr>
      <a:lvl5pPr algn="ctr" rtl="0" eaLnBrk="0" fontAlgn="base" hangingPunct="0">
        <a:spcBef>
          <a:spcPct val="0"/>
        </a:spcBef>
        <a:spcAft>
          <a:spcPct val="0"/>
        </a:spcAft>
        <a:defRPr sz="3200">
          <a:solidFill>
            <a:srgbClr val="000000"/>
          </a:solidFill>
          <a:latin typeface="Impact" pitchFamily="34" charset="0"/>
        </a:defRPr>
      </a:lvl5pPr>
      <a:lvl6pPr marL="457200" algn="ctr" rtl="0" eaLnBrk="1" fontAlgn="base" hangingPunct="1">
        <a:spcBef>
          <a:spcPct val="0"/>
        </a:spcBef>
        <a:spcAft>
          <a:spcPct val="0"/>
        </a:spcAft>
        <a:defRPr sz="3200">
          <a:solidFill>
            <a:srgbClr val="000000"/>
          </a:solidFill>
          <a:latin typeface="Verdana" pitchFamily="34" charset="0"/>
        </a:defRPr>
      </a:lvl6pPr>
      <a:lvl7pPr marL="914400" algn="ctr" rtl="0" eaLnBrk="1" fontAlgn="base" hangingPunct="1">
        <a:spcBef>
          <a:spcPct val="0"/>
        </a:spcBef>
        <a:spcAft>
          <a:spcPct val="0"/>
        </a:spcAft>
        <a:defRPr sz="3200">
          <a:solidFill>
            <a:srgbClr val="000000"/>
          </a:solidFill>
          <a:latin typeface="Verdana" pitchFamily="34" charset="0"/>
        </a:defRPr>
      </a:lvl7pPr>
      <a:lvl8pPr marL="1371600" algn="ctr" rtl="0" eaLnBrk="1" fontAlgn="base" hangingPunct="1">
        <a:spcBef>
          <a:spcPct val="0"/>
        </a:spcBef>
        <a:spcAft>
          <a:spcPct val="0"/>
        </a:spcAft>
        <a:defRPr sz="3200">
          <a:solidFill>
            <a:srgbClr val="000000"/>
          </a:solidFill>
          <a:latin typeface="Verdana" pitchFamily="34" charset="0"/>
        </a:defRPr>
      </a:lvl8pPr>
      <a:lvl9pPr marL="1828800" algn="ctr" rtl="0" eaLnBrk="1" fontAlgn="base" hangingPunct="1">
        <a:spcBef>
          <a:spcPct val="0"/>
        </a:spcBef>
        <a:spcAft>
          <a:spcPct val="0"/>
        </a:spcAft>
        <a:defRPr sz="3200">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2"/>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2"/>
          </a:solidFill>
          <a:latin typeface="Arial" charset="0"/>
        </a:defRPr>
      </a:lvl3pPr>
      <a:lvl4pPr marL="1600200" indent="-228600" algn="l" rtl="0" eaLnBrk="0" fontAlgn="base" hangingPunct="0">
        <a:spcBef>
          <a:spcPct val="20000"/>
        </a:spcBef>
        <a:spcAft>
          <a:spcPct val="0"/>
        </a:spcAft>
        <a:buChar char="–"/>
        <a:defRPr sz="2000">
          <a:solidFill>
            <a:schemeClr val="tx2"/>
          </a:solidFill>
          <a:latin typeface="Arial" charset="0"/>
        </a:defRPr>
      </a:lvl4pPr>
      <a:lvl5pPr marL="2057400" indent="-228600" algn="l" rtl="0" eaLnBrk="0" fontAlgn="base" hangingPunct="0">
        <a:spcBef>
          <a:spcPct val="20000"/>
        </a:spcBef>
        <a:spcAft>
          <a:spcPct val="0"/>
        </a:spcAft>
        <a:buChar char="»"/>
        <a:defRPr sz="2000">
          <a:solidFill>
            <a:schemeClr val="tx2"/>
          </a:solidFill>
          <a:latin typeface="Arial" charset="0"/>
        </a:defRPr>
      </a:lvl5pPr>
      <a:lvl6pPr marL="2514600" indent="-228600" algn="l" rtl="0" eaLnBrk="1" fontAlgn="base" hangingPunct="1">
        <a:spcBef>
          <a:spcPct val="20000"/>
        </a:spcBef>
        <a:spcAft>
          <a:spcPct val="0"/>
        </a:spcAft>
        <a:buChar char="»"/>
        <a:defRPr sz="2000">
          <a:solidFill>
            <a:schemeClr val="tx2"/>
          </a:solidFill>
          <a:latin typeface="Arial" charset="0"/>
        </a:defRPr>
      </a:lvl6pPr>
      <a:lvl7pPr marL="2971800" indent="-228600" algn="l" rtl="0" eaLnBrk="1" fontAlgn="base" hangingPunct="1">
        <a:spcBef>
          <a:spcPct val="20000"/>
        </a:spcBef>
        <a:spcAft>
          <a:spcPct val="0"/>
        </a:spcAft>
        <a:buChar char="»"/>
        <a:defRPr sz="2000">
          <a:solidFill>
            <a:schemeClr val="tx2"/>
          </a:solidFill>
          <a:latin typeface="Arial" charset="0"/>
        </a:defRPr>
      </a:lvl7pPr>
      <a:lvl8pPr marL="3429000" indent="-228600" algn="l" rtl="0" eaLnBrk="1" fontAlgn="base" hangingPunct="1">
        <a:spcBef>
          <a:spcPct val="20000"/>
        </a:spcBef>
        <a:spcAft>
          <a:spcPct val="0"/>
        </a:spcAft>
        <a:buChar char="»"/>
        <a:defRPr sz="2000">
          <a:solidFill>
            <a:schemeClr val="tx2"/>
          </a:solidFill>
          <a:latin typeface="Arial" charset="0"/>
        </a:defRPr>
      </a:lvl8pPr>
      <a:lvl9pPr marL="3886200" indent="-228600" algn="l" rtl="0" eaLnBrk="1" fontAlgn="base" hangingPunct="1">
        <a:spcBef>
          <a:spcPct val="20000"/>
        </a:spcBef>
        <a:spcAft>
          <a:spcPct val="0"/>
        </a:spcAft>
        <a:buChar char="»"/>
        <a:defRPr sz="2000">
          <a:solidFill>
            <a:schemeClr val="tx2"/>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395288" y="1484313"/>
            <a:ext cx="7993062" cy="2736850"/>
          </a:xfrm>
          <a:noFill/>
          <a:extLst>
            <a:ext uri="{909E8E84-426E-40DD-AFC4-6F175D3DCCD1}">
              <a14:hiddenFill xmlns:a14="http://schemas.microsoft.com/office/drawing/2010/main">
                <a:solidFill>
                  <a:schemeClr val="bg1"/>
                </a:solidFill>
              </a14:hiddenFill>
            </a:ext>
          </a:extLst>
        </p:spPr>
        <p:txBody>
          <a:bodyPr/>
          <a:lstStyle/>
          <a:p>
            <a:pPr algn="ctr" eaLnBrk="1" hangingPunct="1">
              <a:lnSpc>
                <a:spcPct val="150000"/>
              </a:lnSpc>
            </a:pPr>
            <a:r>
              <a:rPr lang="zh-TW" altLang="en-US" sz="3200" b="0" dirty="0" smtClean="0">
                <a:ea typeface="標楷體" pitchFamily="65" charset="-120"/>
              </a:rPr>
              <a:t>            </a:t>
            </a:r>
            <a:r>
              <a:rPr lang="zh-TW" altLang="en-US" sz="3200" dirty="0" smtClean="0">
                <a:solidFill>
                  <a:schemeClr val="tx2"/>
                </a:solidFill>
                <a:ea typeface="標楷體" pitchFamily="65" charset="-120"/>
              </a:rPr>
              <a:t>高雄市議會</a:t>
            </a:r>
            <a:r>
              <a:rPr lang="zh-TW" altLang="en-US" sz="3200" dirty="0" smtClean="0">
                <a:solidFill>
                  <a:schemeClr val="tx2"/>
                </a:solidFill>
                <a:latin typeface="標楷體" pitchFamily="65" charset="-120"/>
                <a:ea typeface="標楷體" pitchFamily="65" charset="-120"/>
              </a:rPr>
              <a:t>第</a:t>
            </a:r>
            <a:r>
              <a:rPr lang="en-US" altLang="zh-TW" sz="3200" dirty="0" smtClean="0">
                <a:solidFill>
                  <a:schemeClr val="tx2"/>
                </a:solidFill>
                <a:latin typeface="標楷體" pitchFamily="65" charset="-120"/>
                <a:ea typeface="標楷體" pitchFamily="65" charset="-120"/>
              </a:rPr>
              <a:t>2</a:t>
            </a:r>
            <a:r>
              <a:rPr lang="zh-TW" altLang="en-US" sz="3200" dirty="0" smtClean="0">
                <a:solidFill>
                  <a:schemeClr val="tx2"/>
                </a:solidFill>
                <a:latin typeface="標楷體" pitchFamily="65" charset="-120"/>
                <a:ea typeface="標楷體" pitchFamily="65" charset="-120"/>
              </a:rPr>
              <a:t>屆第</a:t>
            </a:r>
            <a:r>
              <a:rPr lang="en-US" altLang="zh-TW" sz="3200" dirty="0">
                <a:solidFill>
                  <a:schemeClr val="tx2"/>
                </a:solidFill>
                <a:latin typeface="標楷體" pitchFamily="65" charset="-120"/>
                <a:ea typeface="標楷體" pitchFamily="65" charset="-120"/>
              </a:rPr>
              <a:t>2</a:t>
            </a:r>
            <a:r>
              <a:rPr lang="zh-TW" altLang="en-US" sz="3200" dirty="0" smtClean="0">
                <a:solidFill>
                  <a:schemeClr val="tx2"/>
                </a:solidFill>
                <a:latin typeface="標楷體" pitchFamily="65" charset="-120"/>
                <a:ea typeface="標楷體" pitchFamily="65" charset="-120"/>
              </a:rPr>
              <a:t>次</a:t>
            </a:r>
            <a:r>
              <a:rPr lang="zh-TW" altLang="en-US" sz="3200" dirty="0" smtClean="0">
                <a:solidFill>
                  <a:schemeClr val="tx2"/>
                </a:solidFill>
                <a:ea typeface="標楷體" pitchFamily="65" charset="-120"/>
              </a:rPr>
              <a:t>定期大會</a:t>
            </a:r>
            <a:endParaRPr lang="en-US" altLang="zh-TW" sz="3200" dirty="0" smtClean="0">
              <a:solidFill>
                <a:schemeClr val="tx2"/>
              </a:solidFill>
              <a:ea typeface="標楷體" pitchFamily="65" charset="-120"/>
            </a:endParaRPr>
          </a:p>
        </p:txBody>
      </p:sp>
      <p:pic>
        <p:nvPicPr>
          <p:cNvPr id="13315" name="Picture 6" descr="都字(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4357688"/>
            <a:ext cx="20716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5"/>
          <p:cNvSpPr>
            <a:spLocks noGrp="1" noChangeArrowheads="1"/>
          </p:cNvSpPr>
          <p:nvPr>
            <p:ph type="subTitle" idx="1"/>
          </p:nvPr>
        </p:nvSpPr>
        <p:spPr>
          <a:xfrm>
            <a:off x="1433513" y="3997325"/>
            <a:ext cx="6594475" cy="720725"/>
          </a:xfrm>
        </p:spPr>
        <p:txBody>
          <a:bodyPr/>
          <a:lstStyle/>
          <a:p>
            <a:pPr algn="ctr">
              <a:lnSpc>
                <a:spcPct val="90000"/>
              </a:lnSpc>
              <a:defRPr/>
            </a:pPr>
            <a:r>
              <a:rPr lang="zh-TW" altLang="en-US" sz="4000" dirty="0" smtClean="0">
                <a:solidFill>
                  <a:schemeClr val="tx2"/>
                </a:solidFill>
                <a:ea typeface="標楷體" pitchFamily="65" charset="-120"/>
              </a:rPr>
              <a:t>高雄市政府秘書處業務報告</a:t>
            </a:r>
          </a:p>
          <a:p>
            <a:pPr algn="ctr">
              <a:lnSpc>
                <a:spcPct val="90000"/>
              </a:lnSpc>
              <a:defRPr/>
            </a:pPr>
            <a:r>
              <a:rPr lang="zh-TW" altLang="en-US" sz="2800" dirty="0" smtClean="0">
                <a:solidFill>
                  <a:schemeClr val="tx2"/>
                </a:solidFill>
                <a:ea typeface="標楷體" pitchFamily="65" charset="-120"/>
              </a:rPr>
              <a:t>報告人：處長陳瓊華</a:t>
            </a:r>
          </a:p>
          <a:p>
            <a:pPr algn="ctr" eaLnBrk="1" hangingPunct="1">
              <a:lnSpc>
                <a:spcPct val="90000"/>
              </a:lnSpc>
              <a:defRPr/>
            </a:pPr>
            <a:r>
              <a:rPr lang="en-US" altLang="zh-TW"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104</a:t>
            </a:r>
            <a:r>
              <a:rPr lang="zh-TW" altLang="en-US"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年</a:t>
            </a:r>
            <a:r>
              <a:rPr lang="en-US" altLang="zh-TW"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10</a:t>
            </a:r>
            <a:r>
              <a:rPr lang="zh-TW" altLang="en-US"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月</a:t>
            </a:r>
            <a:r>
              <a:rPr lang="en-US" altLang="zh-TW"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29</a:t>
            </a:r>
            <a:r>
              <a:rPr lang="zh-TW" altLang="en-US"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rPr>
              <a:t>日</a:t>
            </a:r>
            <a:endParaRPr lang="en-US" altLang="zh-TW" sz="2800" dirty="0" smtClean="0">
              <a:solidFill>
                <a:schemeClr val="tx2"/>
              </a:solidFill>
              <a:effectLst>
                <a:outerShdw blurRad="38100" dist="38100" dir="2700000" algn="tl">
                  <a:srgbClr val="C0C0C0"/>
                </a:outerShdw>
              </a:effectLst>
              <a:latin typeface="標楷體" pitchFamily="65" charset="-120"/>
              <a:ea typeface="標楷體" pitchFamily="65" charset="-120"/>
              <a:cs typeface="華康行楷體W5" pitchFamily="65" charset="-120"/>
            </a:endParaRPr>
          </a:p>
        </p:txBody>
      </p:sp>
      <p:pic>
        <p:nvPicPr>
          <p:cNvPr id="13317" name="Picture 6" descr="彩帶高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375" y="260350"/>
            <a:ext cx="17859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554031"/>
            <a:ext cx="8659813" cy="3465512"/>
          </a:xfrm>
        </p:spPr>
        <p:txBody>
          <a:bodyPr/>
          <a:lstStyle/>
          <a:p>
            <a:pPr marL="900113" indent="-900113">
              <a:buNone/>
              <a:defRPr/>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二</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配合</a:t>
            </a:r>
            <a:r>
              <a:rPr lang="zh-TW" altLang="en-US" sz="3400" dirty="0">
                <a:solidFill>
                  <a:schemeClr val="tx2"/>
                </a:solidFill>
                <a:latin typeface="標楷體" pitchFamily="65" charset="-120"/>
                <a:ea typeface="標楷體" pitchFamily="65" charset="-120"/>
              </a:rPr>
              <a:t>「</a:t>
            </a:r>
            <a:r>
              <a:rPr lang="en-US" altLang="zh-TW" sz="3400" dirty="0">
                <a:solidFill>
                  <a:schemeClr val="tx2"/>
                </a:solidFill>
                <a:latin typeface="標楷體" pitchFamily="65" charset="-120"/>
                <a:ea typeface="標楷體" pitchFamily="65" charset="-120"/>
              </a:rPr>
              <a:t>2015</a:t>
            </a:r>
            <a:r>
              <a:rPr lang="zh-TW" altLang="en-US" sz="3400" dirty="0">
                <a:solidFill>
                  <a:schemeClr val="tx2"/>
                </a:solidFill>
                <a:latin typeface="標楷體" pitchFamily="65" charset="-120"/>
                <a:ea typeface="標楷體" pitchFamily="65" charset="-120"/>
              </a:rPr>
              <a:t>國際港灣</a:t>
            </a:r>
            <a:r>
              <a:rPr lang="zh-TW" altLang="en-US" sz="3400" dirty="0" smtClean="0">
                <a:solidFill>
                  <a:schemeClr val="tx2"/>
                </a:solidFill>
                <a:latin typeface="標楷體" pitchFamily="65" charset="-120"/>
                <a:ea typeface="標楷體" pitchFamily="65" charset="-120"/>
              </a:rPr>
              <a:t>城</a:t>
            </a:r>
            <a:endParaRPr lang="en-US" altLang="zh-TW" sz="3400" dirty="0" smtClean="0">
              <a:solidFill>
                <a:schemeClr val="tx2"/>
              </a:solidFill>
              <a:latin typeface="標楷體" pitchFamily="65" charset="-120"/>
              <a:ea typeface="標楷體" pitchFamily="65" charset="-120"/>
            </a:endParaRPr>
          </a:p>
          <a:p>
            <a:pPr marL="900113" indent="-900113">
              <a:buNone/>
              <a:defRPr/>
            </a:pPr>
            <a:r>
              <a:rPr lang="en-US" altLang="zh-TW" sz="3400" dirty="0">
                <a:solidFill>
                  <a:schemeClr val="tx2"/>
                </a:solidFill>
                <a:latin typeface="標楷體" pitchFamily="65" charset="-120"/>
                <a:ea typeface="標楷體" pitchFamily="65" charset="-120"/>
              </a:rPr>
              <a:t> </a:t>
            </a:r>
            <a:r>
              <a:rPr lang="en-US" altLang="zh-TW" sz="3400" dirty="0" smtClean="0">
                <a:solidFill>
                  <a:schemeClr val="tx2"/>
                </a:solidFill>
                <a:latin typeface="標楷體" pitchFamily="65" charset="-120"/>
                <a:ea typeface="標楷體" pitchFamily="65" charset="-120"/>
              </a:rPr>
              <a:t>   </a:t>
            </a:r>
            <a:r>
              <a:rPr lang="zh-TW" altLang="en-US" sz="3400" dirty="0" smtClean="0">
                <a:solidFill>
                  <a:schemeClr val="tx2"/>
                </a:solidFill>
                <a:latin typeface="標楷體" pitchFamily="65" charset="-120"/>
                <a:ea typeface="標楷體" pitchFamily="65" charset="-120"/>
              </a:rPr>
              <a:t>市</a:t>
            </a:r>
            <a:r>
              <a:rPr lang="zh-TW" altLang="en-US" sz="3400" dirty="0">
                <a:solidFill>
                  <a:schemeClr val="tx2"/>
                </a:solidFill>
                <a:latin typeface="標楷體" pitchFamily="65" charset="-120"/>
                <a:ea typeface="標楷體" pitchFamily="65" charset="-120"/>
              </a:rPr>
              <a:t>研討會」辦理國際</a:t>
            </a:r>
            <a:r>
              <a:rPr lang="zh-TW" altLang="en-US" sz="3400" dirty="0" smtClean="0">
                <a:solidFill>
                  <a:schemeClr val="tx2"/>
                </a:solidFill>
                <a:latin typeface="標楷體" pitchFamily="65" charset="-120"/>
                <a:ea typeface="標楷體" pitchFamily="65" charset="-120"/>
              </a:rPr>
              <a:t>迎</a:t>
            </a:r>
            <a:endParaRPr lang="en-US" altLang="zh-TW" sz="3400" dirty="0" smtClean="0">
              <a:solidFill>
                <a:schemeClr val="tx2"/>
              </a:solidFill>
              <a:latin typeface="標楷體" pitchFamily="65" charset="-120"/>
              <a:ea typeface="標楷體" pitchFamily="65" charset="-120"/>
            </a:endParaRPr>
          </a:p>
          <a:p>
            <a:pPr marL="900113" indent="-900113">
              <a:buNone/>
              <a:defRPr/>
            </a:pPr>
            <a:r>
              <a:rPr lang="en-US" altLang="zh-TW" sz="3400" dirty="0">
                <a:solidFill>
                  <a:schemeClr val="tx2"/>
                </a:solidFill>
                <a:latin typeface="標楷體" pitchFamily="65" charset="-120"/>
                <a:ea typeface="標楷體" pitchFamily="65" charset="-120"/>
              </a:rPr>
              <a:t> </a:t>
            </a:r>
            <a:r>
              <a:rPr lang="en-US" altLang="zh-TW" sz="3400" dirty="0" smtClean="0">
                <a:solidFill>
                  <a:schemeClr val="tx2"/>
                </a:solidFill>
                <a:latin typeface="標楷體" pitchFamily="65" charset="-120"/>
                <a:ea typeface="標楷體" pitchFamily="65" charset="-120"/>
              </a:rPr>
              <a:t>   </a:t>
            </a:r>
            <a:r>
              <a:rPr lang="zh-TW" altLang="en-US" sz="3400" dirty="0" smtClean="0">
                <a:solidFill>
                  <a:schemeClr val="tx2"/>
                </a:solidFill>
                <a:latin typeface="標楷體" pitchFamily="65" charset="-120"/>
                <a:ea typeface="標楷體" pitchFamily="65" charset="-120"/>
              </a:rPr>
              <a:t>賓：</a:t>
            </a:r>
            <a:endParaRPr lang="en-US" altLang="zh-TW" sz="3400" dirty="0" smtClean="0">
              <a:solidFill>
                <a:schemeClr val="tx2"/>
              </a:solidFill>
              <a:latin typeface="標楷體" pitchFamily="65" charset="-120"/>
              <a:ea typeface="標楷體" pitchFamily="65" charset="-120"/>
            </a:endParaRPr>
          </a:p>
          <a:p>
            <a:pPr marL="900113" indent="-900113">
              <a:buNone/>
              <a:defRPr/>
            </a:pPr>
            <a:endParaRPr lang="en-US" altLang="zh-TW" sz="3400" dirty="0" smtClean="0">
              <a:solidFill>
                <a:schemeClr val="tx2"/>
              </a:solidFill>
              <a:latin typeface="標楷體" pitchFamily="65" charset="-120"/>
              <a:ea typeface="標楷體" pitchFamily="65" charset="-120"/>
            </a:endParaRPr>
          </a:p>
          <a:p>
            <a:pPr marL="900113" indent="-900113">
              <a:buNone/>
              <a:defRPr/>
            </a:pPr>
            <a:r>
              <a:rPr lang="zh-TW" altLang="en-US" dirty="0" smtClean="0">
                <a:solidFill>
                  <a:schemeClr val="tx2"/>
                </a:solidFill>
                <a:latin typeface="標楷體" pitchFamily="65" charset="-120"/>
                <a:ea typeface="標楷體" pitchFamily="65" charset="-120"/>
              </a:rPr>
              <a:t>     期盼透過</a:t>
            </a:r>
            <a:r>
              <a:rPr lang="zh-TW" altLang="en-US" dirty="0">
                <a:solidFill>
                  <a:schemeClr val="tx2"/>
                </a:solidFill>
                <a:latin typeface="標楷體" pitchFamily="65" charset="-120"/>
                <a:ea typeface="標楷體" pitchFamily="65" charset="-120"/>
              </a:rPr>
              <a:t>此一</a:t>
            </a:r>
            <a:r>
              <a:rPr lang="zh-TW" altLang="en-US" dirty="0" smtClean="0">
                <a:solidFill>
                  <a:schemeClr val="tx2"/>
                </a:solidFill>
                <a:latin typeface="標楷體" pitchFamily="65" charset="-120"/>
                <a:ea typeface="標楷體" pitchFamily="65" charset="-120"/>
              </a:rPr>
              <a:t>論壇</a:t>
            </a:r>
            <a:r>
              <a:rPr lang="zh-TW" altLang="en-US" dirty="0">
                <a:solidFill>
                  <a:schemeClr val="tx2"/>
                </a:solidFill>
                <a:latin typeface="標楷體" pitchFamily="65" charset="-120"/>
                <a:ea typeface="標楷體" pitchFamily="65" charset="-120"/>
              </a:rPr>
              <a:t>平台</a:t>
            </a:r>
            <a:r>
              <a:rPr lang="zh-TW" altLang="en-US" dirty="0" smtClean="0">
                <a:solidFill>
                  <a:schemeClr val="tx2"/>
                </a:solidFill>
                <a:latin typeface="標楷體" pitchFamily="65" charset="-120"/>
                <a:ea typeface="標楷體" pitchFamily="65" charset="-120"/>
              </a:rPr>
              <a:t>，</a:t>
            </a:r>
            <a:endParaRPr lang="en-US" altLang="zh-TW" dirty="0" smtClean="0">
              <a:solidFill>
                <a:schemeClr val="tx2"/>
              </a:solidFill>
              <a:latin typeface="標楷體" pitchFamily="65" charset="-120"/>
              <a:ea typeface="標楷體" pitchFamily="65" charset="-120"/>
            </a:endParaRPr>
          </a:p>
          <a:p>
            <a:pPr marL="900113" indent="-900113">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進一步爭取</a:t>
            </a:r>
            <a:r>
              <a:rPr lang="zh-TW" altLang="en-US" dirty="0">
                <a:solidFill>
                  <a:schemeClr val="tx2"/>
                </a:solidFill>
                <a:latin typeface="標楷體" pitchFamily="65" charset="-120"/>
                <a:ea typeface="標楷體" pitchFamily="65" charset="-120"/>
              </a:rPr>
              <a:t>與相關城市</a:t>
            </a:r>
            <a:r>
              <a:rPr lang="zh-TW" altLang="en-US" dirty="0" smtClean="0">
                <a:solidFill>
                  <a:schemeClr val="tx2"/>
                </a:solidFill>
                <a:latin typeface="標楷體" pitchFamily="65" charset="-120"/>
                <a:ea typeface="標楷體" pitchFamily="65" charset="-120"/>
              </a:rPr>
              <a:t>結</a:t>
            </a:r>
            <a:endParaRPr lang="en-US" altLang="zh-TW" dirty="0" smtClean="0">
              <a:solidFill>
                <a:schemeClr val="tx2"/>
              </a:solidFill>
              <a:latin typeface="標楷體" pitchFamily="65" charset="-120"/>
              <a:ea typeface="標楷體" pitchFamily="65" charset="-120"/>
            </a:endParaRPr>
          </a:p>
          <a:p>
            <a:pPr marL="900113" indent="-900113">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盟</a:t>
            </a:r>
            <a:r>
              <a:rPr lang="zh-TW" altLang="en-US" dirty="0">
                <a:solidFill>
                  <a:schemeClr val="tx2"/>
                </a:solidFill>
                <a:latin typeface="標楷體" pitchFamily="65" charset="-120"/>
                <a:ea typeface="標楷體" pitchFamily="65" charset="-120"/>
              </a:rPr>
              <a:t>並</a:t>
            </a:r>
            <a:r>
              <a:rPr lang="zh-TW" altLang="en-US" dirty="0" smtClean="0">
                <a:solidFill>
                  <a:schemeClr val="tx2"/>
                </a:solidFill>
                <a:latin typeface="標楷體" pitchFamily="65" charset="-120"/>
                <a:ea typeface="標楷體" pitchFamily="65" charset="-120"/>
              </a:rPr>
              <a:t>深化</a:t>
            </a:r>
            <a:r>
              <a:rPr lang="zh-TW" altLang="en-US" dirty="0">
                <a:solidFill>
                  <a:schemeClr val="tx2"/>
                </a:solidFill>
                <a:latin typeface="標楷體" pitchFamily="65" charset="-120"/>
                <a:ea typeface="標楷體" pitchFamily="65" charset="-120"/>
              </a:rPr>
              <a:t>各項交流業務</a:t>
            </a:r>
            <a:r>
              <a:rPr lang="zh-TW" altLang="en-US" dirty="0" smtClean="0">
                <a:solidFill>
                  <a:schemeClr val="tx2"/>
                </a:solidFill>
                <a:latin typeface="標楷體" pitchFamily="65" charset="-120"/>
                <a:ea typeface="標楷體" pitchFamily="65" charset="-120"/>
              </a:rPr>
              <a:t>之</a:t>
            </a:r>
            <a:endParaRPr lang="en-US" altLang="zh-TW" dirty="0" smtClean="0">
              <a:solidFill>
                <a:schemeClr val="tx2"/>
              </a:solidFill>
              <a:latin typeface="標楷體" pitchFamily="65" charset="-120"/>
              <a:ea typeface="標楷體" pitchFamily="65" charset="-120"/>
            </a:endParaRPr>
          </a:p>
          <a:p>
            <a:pPr marL="900113" indent="-900113">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合作關係</a:t>
            </a:r>
            <a:r>
              <a:rPr lang="zh-TW" altLang="en-US" dirty="0" smtClean="0">
                <a:solidFill>
                  <a:schemeClr val="tx2"/>
                </a:solidFill>
              </a:rPr>
              <a:t>。</a:t>
            </a:r>
            <a:r>
              <a:rPr lang="zh-TW" altLang="en-US" dirty="0" smtClean="0">
                <a:solidFill>
                  <a:schemeClr val="tx2"/>
                </a:solidFill>
                <a:latin typeface="標楷體" pitchFamily="65" charset="-120"/>
                <a:ea typeface="標楷體" pitchFamily="65" charset="-120"/>
              </a:rPr>
              <a:t>   </a:t>
            </a: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defRPr/>
            </a:pPr>
            <a:endParaRPr lang="zh-TW" altLang="en-US" dirty="0"/>
          </a:p>
        </p:txBody>
      </p:sp>
      <p:pic>
        <p:nvPicPr>
          <p:cNvPr id="6" name="圖片 5" descr="照片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421" y="3402544"/>
            <a:ext cx="3314569" cy="2126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圖片 6" descr="照片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16632"/>
            <a:ext cx="3323878" cy="2270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字方塊 8"/>
          <p:cNvSpPr txBox="1">
            <a:spLocks noChangeArrowheads="1"/>
          </p:cNvSpPr>
          <p:nvPr/>
        </p:nvSpPr>
        <p:spPr bwMode="auto">
          <a:xfrm>
            <a:off x="5580112" y="2386881"/>
            <a:ext cx="33238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法國馬賽副</a:t>
            </a:r>
            <a:r>
              <a:rPr lang="zh-TW" altLang="en-US" sz="2000" dirty="0" smtClean="0">
                <a:solidFill>
                  <a:srgbClr val="006600"/>
                </a:solidFill>
                <a:latin typeface="標楷體" pitchFamily="65" charset="-120"/>
                <a:ea typeface="標楷體" pitchFamily="65" charset="-120"/>
              </a:rPr>
              <a:t>市長參加</a:t>
            </a:r>
            <a:r>
              <a:rPr lang="zh-TW" altLang="en-US" sz="2000" dirty="0">
                <a:solidFill>
                  <a:srgbClr val="006600"/>
                </a:solidFill>
                <a:latin typeface="標楷體" pitchFamily="65" charset="-120"/>
                <a:ea typeface="標楷體" pitchFamily="65" charset="-120"/>
              </a:rPr>
              <a:t>本市</a:t>
            </a:r>
            <a:r>
              <a:rPr lang="en-US" altLang="zh-TW" sz="2000" dirty="0">
                <a:solidFill>
                  <a:srgbClr val="006600"/>
                </a:solidFill>
                <a:latin typeface="標楷體" pitchFamily="65" charset="-120"/>
                <a:ea typeface="標楷體" pitchFamily="65" charset="-120"/>
              </a:rPr>
              <a:t>2015</a:t>
            </a:r>
            <a:r>
              <a:rPr lang="zh-TW" altLang="en-US" sz="2000" dirty="0">
                <a:solidFill>
                  <a:srgbClr val="006600"/>
                </a:solidFill>
                <a:latin typeface="標楷體" pitchFamily="65" charset="-120"/>
                <a:ea typeface="標楷體" pitchFamily="65" charset="-120"/>
              </a:rPr>
              <a:t>國際港灣城市研討會，並拜會陳菊市長</a:t>
            </a:r>
            <a:endParaRPr lang="zh-TW" altLang="en-US" sz="2000" dirty="0">
              <a:solidFill>
                <a:srgbClr val="008000"/>
              </a:solidFill>
              <a:latin typeface="標楷體" pitchFamily="65" charset="-120"/>
              <a:ea typeface="標楷體" pitchFamily="65" charset="-120"/>
            </a:endParaRPr>
          </a:p>
        </p:txBody>
      </p:sp>
      <p:sp>
        <p:nvSpPr>
          <p:cNvPr id="9" name="文字方塊 8"/>
          <p:cNvSpPr txBox="1">
            <a:spLocks noChangeArrowheads="1"/>
          </p:cNvSpPr>
          <p:nvPr/>
        </p:nvSpPr>
        <p:spPr bwMode="auto">
          <a:xfrm>
            <a:off x="5599294" y="5528777"/>
            <a:ext cx="33145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美國洛杉磯副</a:t>
            </a:r>
            <a:r>
              <a:rPr lang="zh-TW" altLang="en-US" sz="2000" dirty="0" smtClean="0">
                <a:solidFill>
                  <a:srgbClr val="006600"/>
                </a:solidFill>
                <a:latin typeface="標楷體" pitchFamily="65" charset="-120"/>
                <a:ea typeface="標楷體" pitchFamily="65" charset="-120"/>
              </a:rPr>
              <a:t>市長參加</a:t>
            </a:r>
            <a:r>
              <a:rPr lang="zh-TW" altLang="en-US" sz="2000" dirty="0">
                <a:solidFill>
                  <a:srgbClr val="006600"/>
                </a:solidFill>
                <a:latin typeface="標楷體" pitchFamily="65" charset="-120"/>
                <a:ea typeface="標楷體" pitchFamily="65" charset="-120"/>
              </a:rPr>
              <a:t>本市</a:t>
            </a:r>
            <a:r>
              <a:rPr lang="en-US" altLang="zh-TW" sz="2000" dirty="0">
                <a:solidFill>
                  <a:srgbClr val="006600"/>
                </a:solidFill>
                <a:latin typeface="標楷體" pitchFamily="65" charset="-120"/>
                <a:ea typeface="標楷體" pitchFamily="65" charset="-120"/>
              </a:rPr>
              <a:t>2015</a:t>
            </a:r>
            <a:r>
              <a:rPr lang="zh-TW" altLang="en-US" sz="2000" dirty="0">
                <a:solidFill>
                  <a:srgbClr val="006600"/>
                </a:solidFill>
                <a:latin typeface="標楷體" pitchFamily="65" charset="-120"/>
                <a:ea typeface="標楷體" pitchFamily="65" charset="-120"/>
              </a:rPr>
              <a:t>國際港灣城市研討會，並拜會陳菊市長</a:t>
            </a:r>
            <a:endParaRPr lang="zh-TW" altLang="en-US" sz="2000" dirty="0">
              <a:solidFill>
                <a:srgbClr val="008000"/>
              </a:solidFill>
              <a:latin typeface="標楷體" pitchFamily="65" charset="-120"/>
              <a:ea typeface="標楷體" pitchFamily="65" charset="-12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66800"/>
            <a:ext cx="7138988" cy="5334000"/>
          </a:xfrm>
        </p:spPr>
        <p:txBody>
          <a:bodyPr/>
          <a:lstStyle/>
          <a:p>
            <a:pPr marL="0" indent="0">
              <a:buNone/>
              <a:defRPr/>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三</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城市</a:t>
            </a:r>
            <a:r>
              <a:rPr lang="zh-TW" altLang="en-US" sz="3400" dirty="0">
                <a:solidFill>
                  <a:schemeClr val="tx2"/>
                </a:solidFill>
                <a:latin typeface="標楷體" pitchFamily="65" charset="-120"/>
                <a:ea typeface="標楷體" pitchFamily="65" charset="-120"/>
              </a:rPr>
              <a:t>外交與出席國際會議：</a:t>
            </a:r>
            <a:endParaRPr lang="en-US" altLang="zh-TW" sz="3400" dirty="0">
              <a:solidFill>
                <a:schemeClr val="tx2"/>
              </a:solidFill>
              <a:latin typeface="標楷體" pitchFamily="65" charset="-120"/>
              <a:ea typeface="標楷體" pitchFamily="65" charset="-120"/>
            </a:endParaRPr>
          </a:p>
          <a:p>
            <a:pPr marL="0" indent="174625">
              <a:buNone/>
              <a:defRPr/>
            </a:pPr>
            <a:r>
              <a:rPr lang="zh-TW" altLang="en-US" dirty="0">
                <a:solidFill>
                  <a:schemeClr val="tx2"/>
                </a:solidFill>
                <a:latin typeface="標楷體" pitchFamily="65" charset="-120"/>
                <a:ea typeface="標楷體" pitchFamily="65" charset="-120"/>
              </a:rPr>
              <a:t>　</a:t>
            </a:r>
            <a:r>
              <a:rPr lang="en-US" altLang="zh-TW" dirty="0">
                <a:solidFill>
                  <a:schemeClr val="tx2"/>
                </a:solidFill>
                <a:latin typeface="標楷體" pitchFamily="65" charset="-120"/>
                <a:ea typeface="標楷體" pitchFamily="65" charset="-120"/>
              </a:rPr>
              <a:t>1.</a:t>
            </a:r>
            <a:r>
              <a:rPr lang="zh-TW" altLang="en-US" dirty="0">
                <a:solidFill>
                  <a:schemeClr val="tx2"/>
                </a:solidFill>
                <a:latin typeface="標楷體" pitchFamily="65" charset="-120"/>
                <a:ea typeface="標楷體" pitchFamily="65" charset="-120"/>
              </a:rPr>
              <a:t>出訪美國夏威夷</a:t>
            </a:r>
            <a:r>
              <a:rPr lang="zh-TW" altLang="en-US" dirty="0" smtClean="0">
                <a:solidFill>
                  <a:schemeClr val="tx2"/>
                </a:solidFill>
                <a:latin typeface="標楷體" pitchFamily="65" charset="-120"/>
                <a:ea typeface="標楷體" pitchFamily="65" charset="-120"/>
              </a:rPr>
              <a:t>檀香山</a:t>
            </a:r>
            <a:endParaRPr lang="en-US" altLang="zh-TW" dirty="0" smtClean="0">
              <a:solidFill>
                <a:schemeClr val="tx2"/>
              </a:solidFill>
              <a:latin typeface="標楷體" pitchFamily="65" charset="-120"/>
              <a:ea typeface="標楷體" pitchFamily="65" charset="-120"/>
            </a:endParaRPr>
          </a:p>
          <a:p>
            <a:pPr marL="0" indent="0">
              <a:buNone/>
              <a:defRPr/>
            </a:pPr>
            <a:r>
              <a:rPr lang="en-US" altLang="zh-TW" dirty="0" smtClean="0">
                <a:solidFill>
                  <a:schemeClr val="tx2"/>
                </a:solidFill>
                <a:latin typeface="標楷體" pitchFamily="65" charset="-120"/>
                <a:ea typeface="標楷體" pitchFamily="65" charset="-120"/>
              </a:rPr>
              <a:t>   2</a:t>
            </a:r>
            <a:r>
              <a:rPr lang="en-US" altLang="zh-TW" dirty="0">
                <a:solidFill>
                  <a:schemeClr val="tx2"/>
                </a:solidFill>
                <a:latin typeface="標楷體" pitchFamily="65" charset="-120"/>
                <a:ea typeface="標楷體" pitchFamily="65" charset="-120"/>
              </a:rPr>
              <a:t>.</a:t>
            </a:r>
            <a:r>
              <a:rPr lang="zh-TW" altLang="en-US" dirty="0">
                <a:solidFill>
                  <a:schemeClr val="tx2"/>
                </a:solidFill>
                <a:latin typeface="標楷體" pitchFamily="65" charset="-120"/>
                <a:ea typeface="標楷體" pitchFamily="65" charset="-120"/>
              </a:rPr>
              <a:t>參加</a:t>
            </a:r>
            <a:r>
              <a:rPr lang="en-US" altLang="zh-TW" dirty="0">
                <a:solidFill>
                  <a:schemeClr val="tx2"/>
                </a:solidFill>
                <a:latin typeface="標楷體" pitchFamily="65" charset="-120"/>
                <a:ea typeface="標楷體" pitchFamily="65" charset="-120"/>
              </a:rPr>
              <a:t>2015</a:t>
            </a:r>
            <a:r>
              <a:rPr lang="zh-TW" altLang="en-US" dirty="0">
                <a:solidFill>
                  <a:schemeClr val="tx2"/>
                </a:solidFill>
                <a:latin typeface="標楷體" pitchFamily="65" charset="-120"/>
                <a:ea typeface="標楷體" pitchFamily="65" charset="-120"/>
              </a:rPr>
              <a:t>亞太城市高峰</a:t>
            </a:r>
            <a:r>
              <a:rPr lang="zh-TW" altLang="en-US" dirty="0" smtClean="0">
                <a:solidFill>
                  <a:schemeClr val="tx2"/>
                </a:solidFill>
                <a:latin typeface="標楷體" pitchFamily="65" charset="-120"/>
                <a:ea typeface="標楷體" pitchFamily="65" charset="-120"/>
              </a:rPr>
              <a:t>會</a:t>
            </a:r>
            <a:endParaRPr lang="en-US" altLang="zh-TW" dirty="0" smtClean="0">
              <a:solidFill>
                <a:schemeClr val="tx2"/>
              </a:solidFill>
              <a:latin typeface="標楷體" pitchFamily="65" charset="-120"/>
              <a:ea typeface="標楷體" pitchFamily="65" charset="-120"/>
            </a:endParaRPr>
          </a:p>
        </p:txBody>
      </p:sp>
      <p:pic>
        <p:nvPicPr>
          <p:cNvPr id="5" name="圖片 4" descr="照片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757973"/>
            <a:ext cx="3905335" cy="3047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圖片 5" descr="M:\第三科\[議會]業務報告\2-2\雁茹的部份\APCS\許副市長率團參加2015亞太城市高峰會，並邀請布里斯本市參加「2016全球港灣城市論壇」.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622265"/>
            <a:ext cx="3744416" cy="3194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字方塊 8"/>
          <p:cNvSpPr txBox="1">
            <a:spLocks noChangeArrowheads="1"/>
          </p:cNvSpPr>
          <p:nvPr/>
        </p:nvSpPr>
        <p:spPr bwMode="auto">
          <a:xfrm>
            <a:off x="4788024" y="2625333"/>
            <a:ext cx="4052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許立明副市長率團參加</a:t>
            </a:r>
            <a:r>
              <a:rPr lang="en-US" altLang="zh-TW" sz="2000" dirty="0">
                <a:solidFill>
                  <a:srgbClr val="006600"/>
                </a:solidFill>
                <a:latin typeface="標楷體" pitchFamily="65" charset="-120"/>
                <a:ea typeface="標楷體" pitchFamily="65" charset="-120"/>
              </a:rPr>
              <a:t>2015</a:t>
            </a:r>
            <a:r>
              <a:rPr lang="zh-TW" altLang="en-US" sz="2000" dirty="0">
                <a:solidFill>
                  <a:srgbClr val="006600"/>
                </a:solidFill>
                <a:latin typeface="標楷體" pitchFamily="65" charset="-120"/>
                <a:ea typeface="標楷體" pitchFamily="65" charset="-120"/>
              </a:rPr>
              <a:t>亞太城市高峰會，並邀請布里斯本市參加「</a:t>
            </a:r>
            <a:r>
              <a:rPr lang="en-US" altLang="zh-TW" sz="2000" dirty="0">
                <a:solidFill>
                  <a:srgbClr val="006600"/>
                </a:solidFill>
                <a:latin typeface="標楷體" pitchFamily="65" charset="-120"/>
                <a:ea typeface="標楷體" pitchFamily="65" charset="-120"/>
              </a:rPr>
              <a:t>2016</a:t>
            </a:r>
            <a:r>
              <a:rPr lang="zh-TW" altLang="en-US" sz="2000" dirty="0">
                <a:solidFill>
                  <a:srgbClr val="006600"/>
                </a:solidFill>
                <a:latin typeface="標楷體" pitchFamily="65" charset="-120"/>
                <a:ea typeface="標楷體" pitchFamily="65" charset="-120"/>
              </a:rPr>
              <a:t>全球港灣城市論壇」</a:t>
            </a:r>
            <a:endParaRPr lang="zh-TW" altLang="en-US" sz="2000" dirty="0">
              <a:solidFill>
                <a:srgbClr val="008000"/>
              </a:solidFill>
              <a:latin typeface="標楷體" pitchFamily="65" charset="-120"/>
              <a:ea typeface="標楷體" pitchFamily="65" charset="-120"/>
            </a:endParaRPr>
          </a:p>
        </p:txBody>
      </p:sp>
      <p:sp>
        <p:nvSpPr>
          <p:cNvPr id="8" name="文字方塊 8"/>
          <p:cNvSpPr txBox="1">
            <a:spLocks noChangeArrowheads="1"/>
          </p:cNvSpPr>
          <p:nvPr/>
        </p:nvSpPr>
        <p:spPr bwMode="auto">
          <a:xfrm>
            <a:off x="355455" y="5820176"/>
            <a:ext cx="4052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陳菊市長所領市府代表團於訪問美國夏威夷州時</a:t>
            </a:r>
            <a:r>
              <a:rPr lang="zh-TW" altLang="en-US" sz="2000" dirty="0" smtClean="0">
                <a:solidFill>
                  <a:srgbClr val="006600"/>
                </a:solidFill>
                <a:latin typeface="標楷體" pitchFamily="65" charset="-120"/>
                <a:ea typeface="標楷體" pitchFamily="65" charset="-120"/>
              </a:rPr>
              <a:t>拜會州長</a:t>
            </a:r>
            <a:endParaRPr lang="zh-TW" altLang="en-US" sz="2000" dirty="0">
              <a:solidFill>
                <a:srgbClr val="008000"/>
              </a:solidFill>
              <a:latin typeface="標楷體" pitchFamily="65" charset="-120"/>
              <a:ea typeface="標楷體" pitchFamily="65" charset="-120"/>
            </a:endParaRPr>
          </a:p>
        </p:txBody>
      </p:sp>
    </p:spTree>
    <p:extLst>
      <p:ext uri="{BB962C8B-B14F-4D97-AF65-F5344CB8AC3E}">
        <p14:creationId xmlns:p14="http://schemas.microsoft.com/office/powerpoint/2010/main" val="68014958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1613" y="1052513"/>
            <a:ext cx="8763000" cy="5348287"/>
          </a:xfrm>
        </p:spPr>
        <p:txBody>
          <a:bodyPr/>
          <a:lstStyle/>
          <a:p>
            <a:pPr marL="1436688" indent="-1436688">
              <a:buFont typeface="Wingdings" pitchFamily="2" charset="2"/>
              <a:buNone/>
              <a:defRPr/>
            </a:pPr>
            <a:r>
              <a:rPr lang="zh-TW" altLang="en-US" sz="3000" dirty="0" smtClean="0">
                <a:solidFill>
                  <a:srgbClr val="000000"/>
                </a:solidFill>
                <a:latin typeface="標楷體" pitchFamily="65" charset="-120"/>
                <a:ea typeface="標楷體" pitchFamily="65" charset="-120"/>
              </a:rPr>
              <a:t>（四</a:t>
            </a:r>
            <a:r>
              <a:rPr lang="en-US" altLang="zh-TW" sz="3000" dirty="0" smtClean="0">
                <a:solidFill>
                  <a:srgbClr val="000000"/>
                </a:solidFill>
                <a:latin typeface="標楷體" pitchFamily="65" charset="-120"/>
                <a:ea typeface="標楷體" pitchFamily="65" charset="-120"/>
              </a:rPr>
              <a:t>)</a:t>
            </a:r>
            <a:r>
              <a:rPr lang="zh-TW" altLang="en-US" sz="3000" dirty="0" smtClean="0">
                <a:solidFill>
                  <a:srgbClr val="000000"/>
                </a:solidFill>
                <a:latin typeface="標楷體" pitchFamily="65" charset="-120"/>
                <a:ea typeface="標楷體" pitchFamily="65" charset="-120"/>
              </a:rPr>
              <a:t>提昇與姊妹市、友好城市交流之品質與頻率</a:t>
            </a:r>
          </a:p>
          <a:p>
            <a:pPr marL="1436688" indent="-1349375">
              <a:buFont typeface="Wingdings" pitchFamily="2" charset="2"/>
              <a:buNone/>
              <a:tabLst>
                <a:tab pos="363538" algn="l"/>
              </a:tabLst>
              <a:defRPr/>
            </a:pPr>
            <a:r>
              <a:rPr lang="zh-TW" altLang="en-US"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1.</a:t>
            </a:r>
            <a:r>
              <a:rPr lang="zh-TW" altLang="en-US" dirty="0" smtClean="0">
                <a:solidFill>
                  <a:srgbClr val="000000"/>
                </a:solidFill>
                <a:latin typeface="標楷體" pitchFamily="65" charset="-120"/>
                <a:ea typeface="標楷體" pitchFamily="65" charset="-120"/>
              </a:rPr>
              <a:t>協助局處與姊妹市交流</a:t>
            </a:r>
          </a:p>
          <a:p>
            <a:pPr marL="0" indent="0">
              <a:buFont typeface="Wingdings" pitchFamily="2" charset="2"/>
              <a:buNone/>
              <a:defRPr/>
            </a:pPr>
            <a:endParaRPr lang="zh-TW" altLang="en-US" dirty="0"/>
          </a:p>
        </p:txBody>
      </p:sp>
      <p:sp>
        <p:nvSpPr>
          <p:cNvPr id="22534" name="文字方塊 7"/>
          <p:cNvSpPr txBox="1">
            <a:spLocks noChangeArrowheads="1"/>
          </p:cNvSpPr>
          <p:nvPr/>
        </p:nvSpPr>
        <p:spPr bwMode="auto">
          <a:xfrm>
            <a:off x="539750" y="5549900"/>
            <a:ext cx="3514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smtClean="0">
                <a:solidFill>
                  <a:srgbClr val="006600"/>
                </a:solidFill>
                <a:latin typeface="標楷體" panose="03000509000000000000" pitchFamily="65" charset="-120"/>
                <a:ea typeface="標楷體" panose="03000509000000000000" pitchFamily="65" charset="-120"/>
              </a:rPr>
              <a:t>教育局主辦參加八王子市舉辦</a:t>
            </a:r>
            <a:r>
              <a:rPr lang="zh-TW" altLang="zh-TW" sz="2000" dirty="0">
                <a:solidFill>
                  <a:srgbClr val="006600"/>
                </a:solidFill>
              </a:rPr>
              <a:t>「</a:t>
            </a:r>
            <a:r>
              <a:rPr lang="zh-TW" altLang="zh-TW" sz="2000" dirty="0" smtClean="0">
                <a:solidFill>
                  <a:srgbClr val="006600"/>
                </a:solidFill>
                <a:latin typeface="標楷體" panose="03000509000000000000" pitchFamily="65" charset="-120"/>
                <a:ea typeface="標楷體" panose="03000509000000000000" pitchFamily="65" charset="-120"/>
              </a:rPr>
              <a:t>友好</a:t>
            </a:r>
            <a:r>
              <a:rPr lang="zh-TW" altLang="zh-TW" sz="2000" dirty="0">
                <a:solidFill>
                  <a:srgbClr val="006600"/>
                </a:solidFill>
                <a:latin typeface="標楷體" panose="03000509000000000000" pitchFamily="65" charset="-120"/>
                <a:ea typeface="標楷體" panose="03000509000000000000" pitchFamily="65" charset="-120"/>
              </a:rPr>
              <a:t>城市海外兒童</a:t>
            </a:r>
            <a:r>
              <a:rPr lang="zh-TW" altLang="zh-TW" sz="2000" dirty="0" smtClean="0">
                <a:solidFill>
                  <a:srgbClr val="006600"/>
                </a:solidFill>
                <a:latin typeface="標楷體" panose="03000509000000000000" pitchFamily="65" charset="-120"/>
                <a:ea typeface="標楷體" panose="03000509000000000000" pitchFamily="65" charset="-120"/>
              </a:rPr>
              <a:t>畫展</a:t>
            </a:r>
            <a:r>
              <a:rPr lang="zh-TW" altLang="zh-TW" sz="2000" dirty="0">
                <a:solidFill>
                  <a:srgbClr val="006600"/>
                </a:solidFill>
              </a:rPr>
              <a:t>」</a:t>
            </a:r>
            <a:endParaRPr lang="zh-TW" altLang="en-US" sz="2000" dirty="0">
              <a:solidFill>
                <a:srgbClr val="006600"/>
              </a:solidFill>
              <a:latin typeface="標楷體" pitchFamily="65" charset="-120"/>
              <a:ea typeface="標楷體" pitchFamily="65" charset="-120"/>
            </a:endParaRPr>
          </a:p>
        </p:txBody>
      </p:sp>
      <p:sp>
        <p:nvSpPr>
          <p:cNvPr id="22535" name="文字方塊 8"/>
          <p:cNvSpPr txBox="1">
            <a:spLocks noChangeArrowheads="1"/>
          </p:cNvSpPr>
          <p:nvPr/>
        </p:nvSpPr>
        <p:spPr bwMode="auto">
          <a:xfrm>
            <a:off x="4709068" y="2780928"/>
            <a:ext cx="4052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l"/>
            <a:r>
              <a:rPr lang="zh-TW" altLang="en-US" sz="2000" dirty="0" smtClean="0">
                <a:solidFill>
                  <a:srgbClr val="008000"/>
                </a:solidFill>
                <a:latin typeface="標楷體" pitchFamily="65" charset="-120"/>
                <a:ea typeface="標楷體" pitchFamily="65" charset="-120"/>
              </a:rPr>
              <a:t>原民會率團參加</a:t>
            </a:r>
            <a:r>
              <a:rPr lang="zh-TW" altLang="en-US" sz="2000" dirty="0">
                <a:solidFill>
                  <a:srgbClr val="008000"/>
                </a:solidFill>
                <a:latin typeface="標楷體" pitchFamily="65" charset="-120"/>
                <a:ea typeface="標楷體" pitchFamily="65" charset="-120"/>
              </a:rPr>
              <a:t>日本八王子祭</a:t>
            </a:r>
            <a:r>
              <a:rPr lang="zh-TW" altLang="en-US" sz="2000" dirty="0" smtClean="0">
                <a:solidFill>
                  <a:srgbClr val="008000"/>
                </a:solidFill>
                <a:latin typeface="標楷體" pitchFamily="65" charset="-120"/>
                <a:ea typeface="標楷體" pitchFamily="65" charset="-120"/>
              </a:rPr>
              <a:t>活動</a:t>
            </a:r>
            <a:endParaRPr lang="zh-TW" altLang="en-US" sz="2000" dirty="0">
              <a:solidFill>
                <a:srgbClr val="008000"/>
              </a:solidFill>
              <a:latin typeface="標楷體" pitchFamily="65" charset="-120"/>
              <a:ea typeface="標楷體" pitchFamily="65" charset="-120"/>
            </a:endParaRPr>
          </a:p>
        </p:txBody>
      </p:sp>
      <p:pic>
        <p:nvPicPr>
          <p:cNvPr id="8" name="圖片 7" descr="M:\第三科\[議會]業務報告\2-2\姿婷\IMG_23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284538"/>
            <a:ext cx="4122941" cy="3346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698" name="Picture 2" descr="C:\Documents and Settings\USER\桌面\pi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2489536"/>
            <a:ext cx="4142553" cy="3106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2"/>
          <p:cNvSpPr>
            <a:spLocks noGrp="1"/>
          </p:cNvSpPr>
          <p:nvPr>
            <p:ph idx="1"/>
          </p:nvPr>
        </p:nvSpPr>
        <p:spPr>
          <a:xfrm>
            <a:off x="117588" y="1556400"/>
            <a:ext cx="4742444" cy="4484687"/>
          </a:xfrm>
        </p:spPr>
        <p:txBody>
          <a:bodyPr/>
          <a:lstStyle/>
          <a:p>
            <a:pPr marL="449263" indent="-449263">
              <a:lnSpc>
                <a:spcPts val="3000"/>
              </a:lnSpc>
              <a:buFont typeface="Wingdings" pitchFamily="2" charset="2"/>
              <a:buNone/>
            </a:pPr>
            <a:r>
              <a:rPr lang="en-US" altLang="zh-TW" dirty="0" smtClean="0">
                <a:solidFill>
                  <a:schemeClr val="tx2"/>
                </a:solidFill>
                <a:latin typeface="標楷體" pitchFamily="65" charset="-120"/>
                <a:ea typeface="標楷體" pitchFamily="65" charset="-120"/>
              </a:rPr>
              <a:t>2.</a:t>
            </a:r>
            <a:r>
              <a:rPr lang="zh-TW" altLang="zh-TW" dirty="0" smtClean="0">
                <a:solidFill>
                  <a:schemeClr val="tx2"/>
                </a:solidFill>
                <a:latin typeface="標楷體" pitchFamily="65" charset="-120"/>
                <a:ea typeface="標楷體" pitchFamily="65" charset="-120"/>
              </a:rPr>
              <a:t>姊妹市交流</a:t>
            </a:r>
            <a:r>
              <a:rPr lang="zh-TW" altLang="en-US" dirty="0" smtClean="0">
                <a:solidFill>
                  <a:schemeClr val="tx2"/>
                </a:solidFill>
                <a:latin typeface="標楷體" pitchFamily="65" charset="-120"/>
                <a:ea typeface="標楷體" pitchFamily="65" charset="-120"/>
              </a:rPr>
              <a:t>實務化</a:t>
            </a:r>
            <a:endParaRPr lang="en-US" altLang="zh-TW" dirty="0" smtClean="0">
              <a:solidFill>
                <a:schemeClr val="tx2"/>
              </a:solidFill>
              <a:latin typeface="標楷體" pitchFamily="65" charset="-120"/>
              <a:ea typeface="標楷體" pitchFamily="65" charset="-120"/>
            </a:endParaRPr>
          </a:p>
          <a:p>
            <a:pPr marL="623888" indent="-623888" algn="just">
              <a:lnSpc>
                <a:spcPts val="3000"/>
              </a:lnSpc>
              <a:buNone/>
            </a:pPr>
            <a:r>
              <a:rPr lang="zh-TW" altLang="en-US" sz="2400" dirty="0" smtClean="0">
                <a:solidFill>
                  <a:schemeClr val="tx2"/>
                </a:solidFill>
                <a:latin typeface="標楷體" pitchFamily="65" charset="-120"/>
                <a:ea typeface="標楷體" pitchFamily="65" charset="-120"/>
              </a:rPr>
              <a:t> </a:t>
            </a:r>
            <a:r>
              <a:rPr lang="en-US" altLang="zh-TW" sz="2600" dirty="0" smtClean="0">
                <a:solidFill>
                  <a:schemeClr val="tx2"/>
                </a:solidFill>
                <a:latin typeface="標楷體" pitchFamily="65" charset="-120"/>
                <a:ea typeface="標楷體" pitchFamily="65" charset="-120"/>
              </a:rPr>
              <a:t>(1)</a:t>
            </a:r>
            <a:r>
              <a:rPr lang="zh-TW" altLang="en-US" sz="2600" dirty="0" smtClean="0">
                <a:solidFill>
                  <a:schemeClr val="tx2"/>
                </a:solidFill>
                <a:latin typeface="標楷體" pitchFamily="65" charset="-120"/>
                <a:ea typeface="標楷體" pitchFamily="65" charset="-120"/>
              </a:rPr>
              <a:t>教育局</a:t>
            </a:r>
            <a:r>
              <a:rPr lang="zh-TW" altLang="en-US" sz="2600" dirty="0">
                <a:solidFill>
                  <a:schemeClr val="tx2"/>
                </a:solidFill>
                <a:latin typeface="標楷體" pitchFamily="65" charset="-120"/>
                <a:ea typeface="標楷體" pitchFamily="65" charset="-120"/>
              </a:rPr>
              <a:t>、秘書處與農業局共同組團參加</a:t>
            </a:r>
            <a:r>
              <a:rPr lang="zh-TW" altLang="en-US" sz="2600" dirty="0" smtClean="0">
                <a:solidFill>
                  <a:schemeClr val="tx2"/>
                </a:solidFill>
                <a:latin typeface="標楷體" pitchFamily="65" charset="-120"/>
                <a:ea typeface="標楷體" pitchFamily="65" charset="-120"/>
              </a:rPr>
              <a:t>美國奧勒</a:t>
            </a:r>
            <a:r>
              <a:rPr lang="zh-TW" altLang="en-US" sz="2600" dirty="0">
                <a:solidFill>
                  <a:schemeClr val="tx2"/>
                </a:solidFill>
                <a:latin typeface="標楷體" pitchFamily="65" charset="-120"/>
                <a:ea typeface="標楷體" pitchFamily="65" charset="-120"/>
              </a:rPr>
              <a:t>崗州</a:t>
            </a:r>
            <a:r>
              <a:rPr lang="zh-TW" altLang="en-US" sz="2600" dirty="0" smtClean="0">
                <a:solidFill>
                  <a:schemeClr val="tx2"/>
                </a:solidFill>
                <a:latin typeface="標楷體" pitchFamily="65" charset="-120"/>
                <a:ea typeface="標楷體" pitchFamily="65" charset="-120"/>
              </a:rPr>
              <a:t>波特</a:t>
            </a:r>
            <a:r>
              <a:rPr lang="zh-TW" altLang="en-US" sz="2600" dirty="0">
                <a:solidFill>
                  <a:schemeClr val="tx2"/>
                </a:solidFill>
                <a:latin typeface="標楷體" pitchFamily="65" charset="-120"/>
                <a:ea typeface="標楷體" pitchFamily="65" charset="-120"/>
              </a:rPr>
              <a:t>蘭姊妹市第</a:t>
            </a:r>
            <a:r>
              <a:rPr lang="en-US" altLang="zh-TW" sz="2600" dirty="0">
                <a:solidFill>
                  <a:schemeClr val="tx2"/>
                </a:solidFill>
                <a:latin typeface="標楷體" pitchFamily="65" charset="-120"/>
                <a:ea typeface="標楷體" pitchFamily="65" charset="-120"/>
              </a:rPr>
              <a:t>108</a:t>
            </a:r>
            <a:r>
              <a:rPr lang="zh-TW" altLang="en-US" sz="2600" dirty="0">
                <a:solidFill>
                  <a:schemeClr val="tx2"/>
                </a:solidFill>
                <a:latin typeface="標楷體" pitchFamily="65" charset="-120"/>
                <a:ea typeface="標楷體" pitchFamily="65" charset="-120"/>
              </a:rPr>
              <a:t>屆玫瑰節慶</a:t>
            </a:r>
            <a:r>
              <a:rPr lang="zh-TW" altLang="en-US" sz="2600" dirty="0" smtClean="0">
                <a:solidFill>
                  <a:schemeClr val="tx2"/>
                </a:solidFill>
                <a:latin typeface="標楷體" pitchFamily="65" charset="-120"/>
                <a:ea typeface="標楷體" pitchFamily="65" charset="-120"/>
              </a:rPr>
              <a:t>活動</a:t>
            </a:r>
            <a:endParaRPr lang="en-US" altLang="zh-TW" sz="2600" dirty="0" smtClean="0">
              <a:solidFill>
                <a:schemeClr val="tx2"/>
              </a:solidFill>
              <a:latin typeface="標楷體" panose="03000509000000000000" pitchFamily="65" charset="-120"/>
              <a:ea typeface="標楷體" panose="03000509000000000000" pitchFamily="65" charset="-120"/>
            </a:endParaRPr>
          </a:p>
          <a:p>
            <a:pPr marL="623888" indent="-623888" algn="just">
              <a:lnSpc>
                <a:spcPts val="3000"/>
              </a:lnSpc>
              <a:buNone/>
            </a:pPr>
            <a:r>
              <a:rPr lang="en-US" altLang="zh-TW" sz="2600" dirty="0">
                <a:solidFill>
                  <a:schemeClr val="tx2"/>
                </a:solidFill>
                <a:latin typeface="標楷體" panose="03000509000000000000" pitchFamily="65" charset="-120"/>
                <a:ea typeface="標楷體" panose="03000509000000000000" pitchFamily="65" charset="-120"/>
              </a:rPr>
              <a:t> </a:t>
            </a:r>
            <a:r>
              <a:rPr lang="en-US" altLang="zh-TW" sz="2600" dirty="0" smtClean="0">
                <a:solidFill>
                  <a:schemeClr val="tx2"/>
                </a:solidFill>
                <a:latin typeface="標楷體" panose="03000509000000000000" pitchFamily="65" charset="-120"/>
                <a:ea typeface="標楷體" panose="03000509000000000000" pitchFamily="65" charset="-120"/>
              </a:rPr>
              <a:t>(2)</a:t>
            </a:r>
            <a:r>
              <a:rPr lang="zh-TW" altLang="en-US" sz="2600" dirty="0" smtClean="0">
                <a:solidFill>
                  <a:schemeClr val="tx2"/>
                </a:solidFill>
                <a:latin typeface="標楷體" pitchFamily="65" charset="-120"/>
                <a:ea typeface="標楷體" pitchFamily="65" charset="-120"/>
              </a:rPr>
              <a:t>本市議會康裕成議長於今年受封爵士頭銜並帶領議員共同參與。</a:t>
            </a:r>
            <a:endParaRPr lang="en-US" altLang="zh-TW" sz="2600" dirty="0" smtClean="0">
              <a:solidFill>
                <a:schemeClr val="tx2"/>
              </a:solidFill>
              <a:latin typeface="標楷體" pitchFamily="65" charset="-120"/>
              <a:ea typeface="標楷體" pitchFamily="65" charset="-120"/>
            </a:endParaRPr>
          </a:p>
          <a:p>
            <a:pPr marL="623888" indent="-623888">
              <a:lnSpc>
                <a:spcPts val="3000"/>
              </a:lnSpc>
              <a:buNone/>
            </a:pPr>
            <a:r>
              <a:rPr lang="en-US" altLang="zh-TW" sz="2600" dirty="0" smtClean="0">
                <a:solidFill>
                  <a:schemeClr val="tx2"/>
                </a:solidFill>
                <a:latin typeface="標楷體" pitchFamily="65" charset="-120"/>
                <a:ea typeface="標楷體" pitchFamily="65" charset="-120"/>
              </a:rPr>
              <a:t> (3)</a:t>
            </a:r>
            <a:r>
              <a:rPr lang="zh-TW" altLang="en-US" sz="2600" dirty="0" smtClean="0">
                <a:solidFill>
                  <a:schemeClr val="tx2"/>
                </a:solidFill>
                <a:latin typeface="標楷體" pitchFamily="65" charset="-120"/>
                <a:ea typeface="標楷體" pitchFamily="65" charset="-120"/>
              </a:rPr>
              <a:t>同行演出</a:t>
            </a:r>
            <a:r>
              <a:rPr lang="zh-TW" altLang="en-US" sz="2600" dirty="0">
                <a:solidFill>
                  <a:schemeClr val="tx2"/>
                </a:solidFill>
                <a:latin typeface="標楷體" pitchFamily="65" charset="-120"/>
                <a:ea typeface="標楷體" pitchFamily="65" charset="-120"/>
              </a:rPr>
              <a:t>的樹德家商</a:t>
            </a:r>
            <a:r>
              <a:rPr lang="zh-TW" altLang="en-US" sz="2600" dirty="0" smtClean="0">
                <a:solidFill>
                  <a:schemeClr val="tx2"/>
                </a:solidFill>
                <a:latin typeface="標楷體" pitchFamily="65" charset="-120"/>
                <a:ea typeface="標楷體" pitchFamily="65" charset="-120"/>
              </a:rPr>
              <a:t>師生榮獲</a:t>
            </a:r>
            <a:r>
              <a:rPr lang="zh-TW" altLang="en-US" sz="2600" dirty="0">
                <a:solidFill>
                  <a:schemeClr val="tx2"/>
                </a:solidFill>
                <a:latin typeface="標楷體" pitchFamily="65" charset="-120"/>
                <a:ea typeface="標楷體" pitchFamily="65" charset="-120"/>
              </a:rPr>
              <a:t>花車遊行行進樂團比賽總冠軍，並且勇奪龍舟競賽之國際友誼組冠</a:t>
            </a:r>
            <a:endParaRPr lang="zh-TW" altLang="en-US" sz="2600" dirty="0" smtClean="0"/>
          </a:p>
        </p:txBody>
      </p:sp>
      <p:pic>
        <p:nvPicPr>
          <p:cNvPr id="6" name="圖片 5" descr="照片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49582"/>
            <a:ext cx="3240360" cy="2475362"/>
          </a:xfrm>
          <a:prstGeom prst="rect">
            <a:avLst/>
          </a:prstGeom>
          <a:ln>
            <a:noFill/>
          </a:ln>
          <a:effectLst>
            <a:outerShdw blurRad="292100" dist="139700" dir="2700000" algn="tl" rotWithShape="0">
              <a:srgbClr val="333333">
                <a:alpha val="65000"/>
              </a:srgbClr>
            </a:outerShdw>
          </a:effectLst>
        </p:spPr>
      </p:pic>
      <p:pic>
        <p:nvPicPr>
          <p:cNvPr id="5122" name="Picture 2" descr="C:\Documents and Settings\USER\桌面\2-2簡報照片\國際事務科\波特蘭__高通通遊行中.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741790"/>
            <a:ext cx="3142048" cy="2744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文字方塊 8"/>
          <p:cNvSpPr txBox="1">
            <a:spLocks noChangeArrowheads="1"/>
          </p:cNvSpPr>
          <p:nvPr/>
        </p:nvSpPr>
        <p:spPr bwMode="auto">
          <a:xfrm>
            <a:off x="4716017" y="5517232"/>
            <a:ext cx="4104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l"/>
            <a:r>
              <a:rPr lang="zh-TW" altLang="en-US" sz="2000" dirty="0">
                <a:solidFill>
                  <a:srgbClr val="008000"/>
                </a:solidFill>
                <a:latin typeface="標楷體" pitchFamily="65" charset="-120"/>
                <a:ea typeface="標楷體" pitchFamily="65" charset="-120"/>
              </a:rPr>
              <a:t>本市「型農」擔綱「高通通」隨行演出，</a:t>
            </a:r>
            <a:r>
              <a:rPr lang="zh-TW" altLang="en-US" sz="2000" dirty="0" smtClean="0">
                <a:solidFill>
                  <a:srgbClr val="008000"/>
                </a:solidFill>
                <a:latin typeface="標楷體" pitchFamily="65" charset="-120"/>
                <a:ea typeface="標楷體" pitchFamily="65" charset="-120"/>
              </a:rPr>
              <a:t>另在</a:t>
            </a:r>
            <a:r>
              <a:rPr lang="zh-TW" altLang="en-US" sz="2000" dirty="0">
                <a:solidFill>
                  <a:srgbClr val="008000"/>
                </a:solidFill>
                <a:latin typeface="標楷體" pitchFamily="65" charset="-120"/>
                <a:ea typeface="標楷體" pitchFamily="65" charset="-120"/>
              </a:rPr>
              <a:t>花車上加入高雄「天際線」，花材使用了</a:t>
            </a:r>
            <a:r>
              <a:rPr lang="zh-TW" altLang="en-US" sz="2000" dirty="0" smtClean="0">
                <a:solidFill>
                  <a:srgbClr val="008000"/>
                </a:solidFill>
                <a:latin typeface="標楷體" pitchFamily="65" charset="-120"/>
                <a:ea typeface="標楷體" pitchFamily="65" charset="-120"/>
              </a:rPr>
              <a:t>一半的火</a:t>
            </a:r>
            <a:r>
              <a:rPr lang="zh-TW" altLang="en-US" sz="2000" dirty="0">
                <a:solidFill>
                  <a:srgbClr val="008000"/>
                </a:solidFill>
                <a:latin typeface="標楷體" pitchFamily="65" charset="-120"/>
                <a:ea typeface="標楷體" pitchFamily="65" charset="-120"/>
              </a:rPr>
              <a:t>鶴花。</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txBox="1">
            <a:spLocks/>
          </p:cNvSpPr>
          <p:nvPr/>
        </p:nvSpPr>
        <p:spPr bwMode="gray">
          <a:xfrm>
            <a:off x="179388" y="1916113"/>
            <a:ext cx="5400724"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2"/>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2"/>
                </a:solidFill>
                <a:latin typeface="Arial" charset="0"/>
              </a:defRPr>
            </a:lvl3pPr>
            <a:lvl4pPr marL="1600200" indent="-228600" algn="l" rtl="0" eaLnBrk="0" fontAlgn="base" hangingPunct="0">
              <a:spcBef>
                <a:spcPct val="20000"/>
              </a:spcBef>
              <a:spcAft>
                <a:spcPct val="0"/>
              </a:spcAft>
              <a:buChar char="–"/>
              <a:defRPr sz="2000">
                <a:solidFill>
                  <a:schemeClr val="tx2"/>
                </a:solidFill>
                <a:latin typeface="Arial" charset="0"/>
              </a:defRPr>
            </a:lvl4pPr>
            <a:lvl5pPr marL="2057400" indent="-228600" algn="l" rtl="0" eaLnBrk="0" fontAlgn="base" hangingPunct="0">
              <a:spcBef>
                <a:spcPct val="20000"/>
              </a:spcBef>
              <a:spcAft>
                <a:spcPct val="0"/>
              </a:spcAft>
              <a:buChar char="»"/>
              <a:defRPr sz="2000">
                <a:solidFill>
                  <a:schemeClr val="tx2"/>
                </a:solidFill>
                <a:latin typeface="Arial" charset="0"/>
              </a:defRPr>
            </a:lvl5pPr>
            <a:lvl6pPr marL="2514600" indent="-228600" algn="l" rtl="0" eaLnBrk="1" fontAlgn="base" hangingPunct="1">
              <a:spcBef>
                <a:spcPct val="20000"/>
              </a:spcBef>
              <a:spcAft>
                <a:spcPct val="0"/>
              </a:spcAft>
              <a:buChar char="»"/>
              <a:defRPr sz="2000">
                <a:solidFill>
                  <a:schemeClr val="tx2"/>
                </a:solidFill>
                <a:latin typeface="Arial" charset="0"/>
              </a:defRPr>
            </a:lvl6pPr>
            <a:lvl7pPr marL="2971800" indent="-228600" algn="l" rtl="0" eaLnBrk="1" fontAlgn="base" hangingPunct="1">
              <a:spcBef>
                <a:spcPct val="20000"/>
              </a:spcBef>
              <a:spcAft>
                <a:spcPct val="0"/>
              </a:spcAft>
              <a:buChar char="»"/>
              <a:defRPr sz="2000">
                <a:solidFill>
                  <a:schemeClr val="tx2"/>
                </a:solidFill>
                <a:latin typeface="Arial" charset="0"/>
              </a:defRPr>
            </a:lvl7pPr>
            <a:lvl8pPr marL="3429000" indent="-228600" algn="l" rtl="0" eaLnBrk="1" fontAlgn="base" hangingPunct="1">
              <a:spcBef>
                <a:spcPct val="20000"/>
              </a:spcBef>
              <a:spcAft>
                <a:spcPct val="0"/>
              </a:spcAft>
              <a:buChar char="»"/>
              <a:defRPr sz="2000">
                <a:solidFill>
                  <a:schemeClr val="tx2"/>
                </a:solidFill>
                <a:latin typeface="Arial" charset="0"/>
              </a:defRPr>
            </a:lvl8pPr>
            <a:lvl9pPr marL="3886200" indent="-228600" algn="l" rtl="0" eaLnBrk="1" fontAlgn="base" hangingPunct="1">
              <a:spcBef>
                <a:spcPct val="20000"/>
              </a:spcBef>
              <a:spcAft>
                <a:spcPct val="0"/>
              </a:spcAft>
              <a:buChar char="»"/>
              <a:defRPr sz="2000">
                <a:solidFill>
                  <a:schemeClr val="tx2"/>
                </a:solidFill>
                <a:latin typeface="Arial" charset="0"/>
              </a:defRPr>
            </a:lvl9pPr>
          </a:lstStyle>
          <a:p>
            <a:pPr marL="449263" indent="-449263">
              <a:lnSpc>
                <a:spcPts val="3000"/>
              </a:lnSpc>
              <a:buNone/>
            </a:pPr>
            <a:r>
              <a:rPr lang="en-US" altLang="zh-TW" kern="0" dirty="0">
                <a:solidFill>
                  <a:schemeClr val="tx2"/>
                </a:solidFill>
                <a:latin typeface="標楷體" pitchFamily="65" charset="-120"/>
                <a:ea typeface="標楷體" pitchFamily="65" charset="-120"/>
              </a:rPr>
              <a:t>3</a:t>
            </a:r>
            <a:r>
              <a:rPr lang="en-US" altLang="zh-TW" kern="0" dirty="0" smtClean="0">
                <a:solidFill>
                  <a:schemeClr val="tx2"/>
                </a:solidFill>
                <a:latin typeface="標楷體" pitchFamily="65" charset="-120"/>
                <a:ea typeface="標楷體" pitchFamily="65" charset="-120"/>
              </a:rPr>
              <a:t>.</a:t>
            </a:r>
            <a:r>
              <a:rPr lang="zh-TW" altLang="en-US" kern="0" dirty="0" smtClean="0">
                <a:solidFill>
                  <a:schemeClr val="tx2"/>
                </a:solidFill>
                <a:latin typeface="標楷體" pitchFamily="65" charset="-120"/>
                <a:ea typeface="標楷體" pitchFamily="65" charset="-120"/>
              </a:rPr>
              <a:t>賡</a:t>
            </a:r>
            <a:r>
              <a:rPr lang="zh-TW" altLang="en-US" kern="0" dirty="0">
                <a:solidFill>
                  <a:schemeClr val="tx2"/>
                </a:solidFill>
                <a:latin typeface="標楷體" pitchFamily="65" charset="-120"/>
                <a:ea typeface="標楷體" pitchFamily="65" charset="-120"/>
              </a:rPr>
              <a:t>續推動與國際城市締結姊妹市或友好城市</a:t>
            </a:r>
            <a:endParaRPr lang="zh-TW" altLang="zh-TW" kern="0" dirty="0" smtClean="0">
              <a:solidFill>
                <a:schemeClr val="tx2"/>
              </a:solidFill>
              <a:latin typeface="標楷體" pitchFamily="65" charset="-120"/>
              <a:ea typeface="標楷體" pitchFamily="65" charset="-120"/>
            </a:endParaRPr>
          </a:p>
          <a:p>
            <a:pPr marL="623888" indent="-623888" algn="just">
              <a:lnSpc>
                <a:spcPts val="3000"/>
              </a:lnSpc>
              <a:buNone/>
            </a:pPr>
            <a:r>
              <a:rPr lang="zh-TW" altLang="en-US" sz="2400" kern="0" dirty="0" smtClean="0">
                <a:solidFill>
                  <a:schemeClr val="tx2"/>
                </a:solidFill>
                <a:latin typeface="標楷體" pitchFamily="65" charset="-120"/>
                <a:ea typeface="標楷體" pitchFamily="65" charset="-120"/>
              </a:rPr>
              <a:t> </a:t>
            </a:r>
            <a:r>
              <a:rPr lang="en-US" altLang="zh-TW" sz="2600" kern="0" dirty="0" smtClean="0">
                <a:solidFill>
                  <a:schemeClr val="tx2"/>
                </a:solidFill>
                <a:latin typeface="標楷體" pitchFamily="65" charset="-120"/>
                <a:ea typeface="標楷體" pitchFamily="65" charset="-120"/>
              </a:rPr>
              <a:t>(1)</a:t>
            </a:r>
            <a:r>
              <a:rPr lang="zh-TW" altLang="en-US" sz="2600" kern="0" dirty="0" smtClean="0">
                <a:solidFill>
                  <a:schemeClr val="tx2"/>
                </a:solidFill>
                <a:latin typeface="標楷體" pitchFamily="65" charset="-120"/>
                <a:ea typeface="標楷體" pitchFamily="65" charset="-120"/>
              </a:rPr>
              <a:t>除</a:t>
            </a:r>
            <a:r>
              <a:rPr lang="zh-TW" altLang="en-US" sz="2600" kern="0" dirty="0">
                <a:solidFill>
                  <a:schemeClr val="tx2"/>
                </a:solidFill>
                <a:latin typeface="標楷體" pitchFamily="65" charset="-120"/>
                <a:ea typeface="標楷體" pitchFamily="65" charset="-120"/>
              </a:rPr>
              <a:t>現有姊妹市外，本處將增進與其他國際</a:t>
            </a:r>
            <a:r>
              <a:rPr lang="zh-TW" altLang="en-US" sz="2600" kern="0" dirty="0" smtClean="0">
                <a:solidFill>
                  <a:schemeClr val="tx2"/>
                </a:solidFill>
                <a:latin typeface="標楷體" pitchFamily="65" charset="-120"/>
                <a:ea typeface="標楷體" pitchFamily="65" charset="-120"/>
              </a:rPr>
              <a:t>友 誼城市</a:t>
            </a:r>
            <a:r>
              <a:rPr lang="zh-TW" altLang="en-US" sz="2600" kern="0" dirty="0">
                <a:solidFill>
                  <a:schemeClr val="tx2"/>
                </a:solidFill>
                <a:latin typeface="標楷體" pitchFamily="65" charset="-120"/>
                <a:ea typeface="標楷體" pitchFamily="65" charset="-120"/>
              </a:rPr>
              <a:t>之交流，並視雙方城市規模、屬性及交流效益，賡續推動與國際城市締結姊妹市或友好</a:t>
            </a:r>
            <a:r>
              <a:rPr lang="zh-TW" altLang="en-US" sz="2600" kern="0" dirty="0" smtClean="0">
                <a:solidFill>
                  <a:schemeClr val="tx2"/>
                </a:solidFill>
                <a:latin typeface="標楷體" pitchFamily="65" charset="-120"/>
                <a:ea typeface="標楷體" pitchFamily="65" charset="-120"/>
              </a:rPr>
              <a:t>城市。</a:t>
            </a:r>
            <a:endParaRPr lang="en-US" altLang="zh-TW" sz="2600" kern="0" dirty="0" smtClean="0">
              <a:solidFill>
                <a:schemeClr val="tx2"/>
              </a:solidFill>
              <a:latin typeface="標楷體" pitchFamily="65" charset="-120"/>
              <a:ea typeface="標楷體" pitchFamily="65" charset="-120"/>
            </a:endParaRPr>
          </a:p>
          <a:p>
            <a:pPr marL="623888" indent="-623888">
              <a:lnSpc>
                <a:spcPts val="3000"/>
              </a:lnSpc>
              <a:buNone/>
            </a:pPr>
            <a:r>
              <a:rPr lang="en-US" altLang="zh-TW" sz="2600" kern="0" dirty="0">
                <a:solidFill>
                  <a:schemeClr val="tx2"/>
                </a:solidFill>
                <a:latin typeface="標楷體" pitchFamily="65" charset="-120"/>
                <a:ea typeface="標楷體" pitchFamily="65" charset="-120"/>
              </a:rPr>
              <a:t> </a:t>
            </a:r>
            <a:r>
              <a:rPr lang="en-US" altLang="zh-TW" sz="2600" kern="0" dirty="0" smtClean="0">
                <a:solidFill>
                  <a:schemeClr val="tx2"/>
                </a:solidFill>
                <a:latin typeface="標楷體" pitchFamily="65" charset="-120"/>
                <a:ea typeface="標楷體" pitchFamily="65" charset="-120"/>
              </a:rPr>
              <a:t>(2)</a:t>
            </a:r>
            <a:r>
              <a:rPr lang="zh-TW" altLang="en-US" sz="2600" kern="0" dirty="0" smtClean="0">
                <a:solidFill>
                  <a:schemeClr val="tx2"/>
                </a:solidFill>
                <a:latin typeface="標楷體" pitchFamily="65" charset="-120"/>
                <a:ea typeface="標楷體" pitchFamily="65" charset="-120"/>
              </a:rPr>
              <a:t>持續</a:t>
            </a:r>
            <a:r>
              <a:rPr lang="zh-TW" altLang="en-US" sz="2600" kern="0" dirty="0">
                <a:solidFill>
                  <a:schemeClr val="tx2"/>
                </a:solidFill>
                <a:latin typeface="標楷體" pitchFamily="65" charset="-120"/>
                <a:ea typeface="標楷體" pitchFamily="65" charset="-120"/>
              </a:rPr>
              <a:t>以「</a:t>
            </a:r>
            <a:r>
              <a:rPr lang="en-US" altLang="zh-TW" sz="2600" kern="0" dirty="0">
                <a:solidFill>
                  <a:schemeClr val="tx2"/>
                </a:solidFill>
                <a:latin typeface="標楷體" pitchFamily="65" charset="-120"/>
                <a:ea typeface="標楷體" pitchFamily="65" charset="-120"/>
              </a:rPr>
              <a:t>2016</a:t>
            </a:r>
            <a:r>
              <a:rPr lang="zh-TW" altLang="en-US" sz="2600" kern="0" dirty="0">
                <a:solidFill>
                  <a:schemeClr val="tx2"/>
                </a:solidFill>
                <a:latin typeface="標楷體" pitchFamily="65" charset="-120"/>
                <a:ea typeface="標楷體" pitchFamily="65" charset="-120"/>
              </a:rPr>
              <a:t>國際港灣城市論壇」為</a:t>
            </a:r>
            <a:r>
              <a:rPr lang="zh-TW" altLang="en-US" sz="2600" kern="0" dirty="0" smtClean="0">
                <a:solidFill>
                  <a:schemeClr val="tx2"/>
                </a:solidFill>
                <a:latin typeface="標楷體" pitchFamily="65" charset="-120"/>
                <a:ea typeface="標楷體" pitchFamily="65" charset="-120"/>
              </a:rPr>
              <a:t>平台 ，</a:t>
            </a:r>
            <a:r>
              <a:rPr lang="zh-TW" altLang="en-US" sz="2600" kern="0" dirty="0">
                <a:solidFill>
                  <a:schemeClr val="tx2"/>
                </a:solidFill>
                <a:latin typeface="標楷體" pitchFamily="65" charset="-120"/>
                <a:ea typeface="標楷體" pitchFamily="65" charset="-120"/>
              </a:rPr>
              <a:t>推動與國際港灣城市建立合作關係</a:t>
            </a:r>
            <a:endParaRPr lang="zh-TW" altLang="en-US" sz="2600" kern="0" dirty="0" smtClean="0"/>
          </a:p>
        </p:txBody>
      </p:sp>
      <p:pic>
        <p:nvPicPr>
          <p:cNvPr id="6146" name="Picture 2" descr="C:\Documents and Settings\USER\桌面\未命名.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47127"/>
            <a:ext cx="1944216" cy="2937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文字方塊 8"/>
          <p:cNvSpPr txBox="1">
            <a:spLocks noChangeArrowheads="1"/>
          </p:cNvSpPr>
          <p:nvPr/>
        </p:nvSpPr>
        <p:spPr bwMode="auto">
          <a:xfrm>
            <a:off x="5580112" y="3461254"/>
            <a:ext cx="2455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zh-TW" sz="2000" dirty="0">
                <a:solidFill>
                  <a:srgbClr val="008000"/>
                </a:solidFill>
                <a:latin typeface="標楷體" pitchFamily="65" charset="-120"/>
                <a:ea typeface="標楷體" pitchFamily="65" charset="-120"/>
              </a:rPr>
              <a:t>2016</a:t>
            </a:r>
            <a:r>
              <a:rPr lang="zh-TW" altLang="en-US" sz="2000" dirty="0">
                <a:solidFill>
                  <a:srgbClr val="008000"/>
                </a:solidFill>
                <a:latin typeface="標楷體" pitchFamily="65" charset="-120"/>
                <a:ea typeface="標楷體" pitchFamily="65" charset="-120"/>
              </a:rPr>
              <a:t>國際港灣論壇大會宣傳手冊 </a:t>
            </a:r>
          </a:p>
        </p:txBody>
      </p:sp>
      <p:pic>
        <p:nvPicPr>
          <p:cNvPr id="6147" name="Picture 3" descr="C:\Documents and Settings\USER\桌面\2-2簡報照片\國際事務科\kaohsiung 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365105"/>
            <a:ext cx="1569385" cy="2035695"/>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8"/>
          <p:cNvSpPr txBox="1">
            <a:spLocks noChangeArrowheads="1"/>
          </p:cNvSpPr>
          <p:nvPr/>
        </p:nvSpPr>
        <p:spPr bwMode="auto">
          <a:xfrm>
            <a:off x="5921816" y="6200745"/>
            <a:ext cx="2455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en-US" altLang="zh-TW" sz="2000" dirty="0">
                <a:solidFill>
                  <a:srgbClr val="008000"/>
                </a:solidFill>
                <a:latin typeface="標楷體" pitchFamily="65" charset="-120"/>
                <a:ea typeface="標楷體" pitchFamily="65" charset="-120"/>
              </a:rPr>
              <a:t>2016</a:t>
            </a:r>
            <a:r>
              <a:rPr lang="zh-TW" altLang="en-US" sz="2000" dirty="0">
                <a:solidFill>
                  <a:srgbClr val="008000"/>
                </a:solidFill>
                <a:latin typeface="標楷體" pitchFamily="65" charset="-120"/>
                <a:ea typeface="標楷體" pitchFamily="65" charset="-120"/>
              </a:rPr>
              <a:t>港灣論壇</a:t>
            </a:r>
            <a:r>
              <a:rPr lang="en-US" altLang="zh-TW" sz="2000" dirty="0" smtClean="0">
                <a:solidFill>
                  <a:srgbClr val="008000"/>
                </a:solidFill>
                <a:latin typeface="標楷體" pitchFamily="65" charset="-120"/>
                <a:ea typeface="標楷體" pitchFamily="65" charset="-120"/>
              </a:rPr>
              <a:t>logo</a:t>
            </a:r>
            <a:endParaRPr lang="zh-TW" altLang="en-US" sz="2000" dirty="0">
              <a:solidFill>
                <a:srgbClr val="008000"/>
              </a:solidFill>
              <a:latin typeface="標楷體" pitchFamily="65" charset="-120"/>
              <a:ea typeface="標楷體" pitchFamily="65" charset="-120"/>
            </a:endParaRPr>
          </a:p>
        </p:txBody>
      </p:sp>
      <p:pic>
        <p:nvPicPr>
          <p:cNvPr id="6148" name="Picture 4" descr="C:\Documents and Settings\USER\桌面\2-2簡報照片\國際事務科\2016 logo檔.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497" y="4365105"/>
            <a:ext cx="1454951" cy="167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8440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066800"/>
            <a:ext cx="8446294" cy="5602288"/>
          </a:xfrm>
        </p:spPr>
        <p:txBody>
          <a:bodyPr/>
          <a:lstStyle/>
          <a:p>
            <a:pPr marL="533400" indent="-533400">
              <a:buNone/>
              <a:defRPr/>
            </a:pPr>
            <a:r>
              <a:rPr lang="en-US" altLang="zh-TW" sz="3400" dirty="0" smtClean="0">
                <a:solidFill>
                  <a:schemeClr val="tx2"/>
                </a:solidFill>
                <a:latin typeface="標楷體" pitchFamily="65" charset="-120"/>
                <a:ea typeface="標楷體" pitchFamily="65" charset="-120"/>
              </a:rPr>
              <a:t>(</a:t>
            </a:r>
            <a:r>
              <a:rPr lang="zh-TW" altLang="en-US" sz="3400" dirty="0">
                <a:solidFill>
                  <a:schemeClr val="tx2"/>
                </a:solidFill>
                <a:latin typeface="標楷體" pitchFamily="65" charset="-120"/>
                <a:ea typeface="標楷體" pitchFamily="65" charset="-120"/>
              </a:rPr>
              <a:t>五</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提昇</a:t>
            </a:r>
            <a:r>
              <a:rPr lang="zh-TW" altLang="en-US" sz="3400" dirty="0">
                <a:solidFill>
                  <a:schemeClr val="tx2"/>
                </a:solidFill>
                <a:latin typeface="標楷體" pitchFamily="65" charset="-120"/>
                <a:ea typeface="標楷體" pitchFamily="65" charset="-120"/>
              </a:rPr>
              <a:t>城市國際化能力及國際能見度</a:t>
            </a:r>
            <a:r>
              <a:rPr lang="zh-TW" altLang="en-US" dirty="0" smtClean="0">
                <a:solidFill>
                  <a:schemeClr val="tx2"/>
                </a:solidFill>
                <a:latin typeface="標楷體" pitchFamily="65" charset="-120"/>
                <a:ea typeface="標楷體" pitchFamily="65" charset="-120"/>
              </a:rPr>
              <a:t>　</a:t>
            </a:r>
            <a:endParaRPr lang="en-US" altLang="zh-TW" dirty="0" smtClean="0">
              <a:solidFill>
                <a:schemeClr val="tx2"/>
              </a:solidFill>
              <a:latin typeface="標楷體" pitchFamily="65" charset="-120"/>
              <a:ea typeface="標楷體" pitchFamily="65" charset="-120"/>
            </a:endParaRPr>
          </a:p>
          <a:p>
            <a:pPr marL="468000" indent="-533400">
              <a:buNone/>
              <a:defRPr/>
            </a:pPr>
            <a:r>
              <a:rPr lang="en-US" altLang="zh-TW" sz="2400" dirty="0">
                <a:solidFill>
                  <a:schemeClr val="tx2"/>
                </a:solidFill>
                <a:latin typeface="標楷體" pitchFamily="65" charset="-120"/>
                <a:ea typeface="標楷體" pitchFamily="65" charset="-120"/>
              </a:rPr>
              <a:t>  </a:t>
            </a:r>
            <a:r>
              <a:rPr lang="zh-TW" altLang="en-US" sz="2400" dirty="0" smtClean="0">
                <a:solidFill>
                  <a:schemeClr val="tx2"/>
                </a:solidFill>
                <a:latin typeface="標楷體" pitchFamily="65" charset="-120"/>
                <a:ea typeface="標楷體" pitchFamily="65" charset="-120"/>
              </a:rPr>
              <a:t> 為</a:t>
            </a:r>
            <a:r>
              <a:rPr lang="zh-TW" altLang="en-US" sz="2400" dirty="0">
                <a:solidFill>
                  <a:schemeClr val="tx2"/>
                </a:solidFill>
                <a:latin typeface="標楷體" pitchFamily="65" charset="-120"/>
                <a:ea typeface="標楷體" pitchFamily="65" charset="-120"/>
              </a:rPr>
              <a:t>協助各局處推動有關國際合作計畫，以靈活多元方式，開拓本府國際交流人才，更進一步與國際友好城市建立經貿、觀光、</a:t>
            </a:r>
            <a:r>
              <a:rPr lang="zh-TW" altLang="en-US" sz="2400" dirty="0" smtClean="0">
                <a:solidFill>
                  <a:schemeClr val="tx2"/>
                </a:solidFill>
                <a:latin typeface="標楷體" pitchFamily="65" charset="-120"/>
                <a:ea typeface="標楷體" pitchFamily="65" charset="-120"/>
              </a:rPr>
              <a:t>文化、</a:t>
            </a:r>
            <a:r>
              <a:rPr lang="zh-TW" altLang="en-US" sz="2400" dirty="0">
                <a:solidFill>
                  <a:schemeClr val="tx2"/>
                </a:solidFill>
                <a:latin typeface="標楷體" pitchFamily="65" charset="-120"/>
                <a:ea typeface="標楷體" pitchFamily="65" charset="-120"/>
              </a:rPr>
              <a:t>教育、環保等廣泛而密切交流之</a:t>
            </a:r>
            <a:r>
              <a:rPr lang="zh-TW" altLang="en-US" sz="2400" dirty="0" smtClean="0">
                <a:solidFill>
                  <a:schemeClr val="tx2"/>
                </a:solidFill>
                <a:latin typeface="標楷體" pitchFamily="65" charset="-120"/>
                <a:ea typeface="標楷體" pitchFamily="65" charset="-120"/>
              </a:rPr>
              <a:t>管道。</a:t>
            </a:r>
            <a:endParaRPr lang="en-US" altLang="zh-TW" sz="2600" dirty="0" smtClean="0">
              <a:solidFill>
                <a:srgbClr val="008000"/>
              </a:solidFill>
              <a:latin typeface="標楷體" panose="03000509000000000000" pitchFamily="65" charset="-120"/>
              <a:ea typeface="標楷體" panose="03000509000000000000" pitchFamily="65" charset="-120"/>
            </a:endParaRPr>
          </a:p>
          <a:p>
            <a:pPr marL="468000" indent="-533400">
              <a:buNone/>
              <a:defRPr/>
            </a:pPr>
            <a:r>
              <a:rPr lang="en-US" altLang="zh-TW" sz="2600" dirty="0">
                <a:solidFill>
                  <a:srgbClr val="008000"/>
                </a:solidFill>
                <a:latin typeface="標楷體" panose="03000509000000000000" pitchFamily="65" charset="-120"/>
                <a:ea typeface="標楷體" panose="03000509000000000000" pitchFamily="65" charset="-120"/>
              </a:rPr>
              <a:t> </a:t>
            </a:r>
            <a:endParaRPr lang="zh-TW" altLang="en-US" sz="2600" dirty="0">
              <a:solidFill>
                <a:srgbClr val="008000"/>
              </a:solidFill>
              <a:latin typeface="標楷體" panose="03000509000000000000" pitchFamily="65" charset="-120"/>
              <a:ea typeface="標楷體" panose="03000509000000000000" pitchFamily="65" charset="-120"/>
            </a:endParaRPr>
          </a:p>
        </p:txBody>
      </p:sp>
      <p:pic>
        <p:nvPicPr>
          <p:cNvPr id="4" name="圖片 3" descr="照片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140968"/>
            <a:ext cx="3312368"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圖片 4" descr="M:\第三科\[議會]業務報告\2-2\0810熊本青少年大使\31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3756614"/>
            <a:ext cx="2808313" cy="26581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文字方塊 8"/>
          <p:cNvSpPr txBox="1">
            <a:spLocks noChangeArrowheads="1"/>
          </p:cNvSpPr>
          <p:nvPr/>
        </p:nvSpPr>
        <p:spPr bwMode="auto">
          <a:xfrm>
            <a:off x="157836" y="5877272"/>
            <a:ext cx="3622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l"/>
            <a:r>
              <a:rPr lang="zh-TW" altLang="en-US" sz="2000" dirty="0">
                <a:solidFill>
                  <a:srgbClr val="008000"/>
                </a:solidFill>
                <a:latin typeface="標楷體" pitchFamily="65" charset="-120"/>
                <a:ea typeface="標楷體" pitchFamily="65" charset="-120"/>
              </a:rPr>
              <a:t>外國駐高機構人員暨眷屬文化之旅」：</a:t>
            </a:r>
            <a:r>
              <a:rPr lang="en-US" altLang="zh-TW" sz="2000" dirty="0">
                <a:solidFill>
                  <a:srgbClr val="008000"/>
                </a:solidFill>
                <a:latin typeface="標楷體" pitchFamily="65" charset="-120"/>
                <a:ea typeface="標楷體" pitchFamily="65" charset="-120"/>
              </a:rPr>
              <a:t>2015</a:t>
            </a:r>
            <a:r>
              <a:rPr lang="zh-TW" altLang="en-US" sz="2000" dirty="0">
                <a:solidFill>
                  <a:srgbClr val="008000"/>
                </a:solidFill>
                <a:latin typeface="標楷體" pitchFamily="65" charset="-120"/>
                <a:ea typeface="標楷體" pitchFamily="65" charset="-120"/>
              </a:rPr>
              <a:t>高雄內門宋江陣</a:t>
            </a:r>
          </a:p>
        </p:txBody>
      </p:sp>
      <p:sp>
        <p:nvSpPr>
          <p:cNvPr id="7" name="文字方塊 8"/>
          <p:cNvSpPr txBox="1">
            <a:spLocks noChangeArrowheads="1"/>
          </p:cNvSpPr>
          <p:nvPr/>
        </p:nvSpPr>
        <p:spPr bwMode="auto">
          <a:xfrm>
            <a:off x="3779913" y="3003050"/>
            <a:ext cx="2664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zh-TW" altLang="zh-TW" sz="2000" dirty="0">
                <a:solidFill>
                  <a:srgbClr val="008000"/>
                </a:solidFill>
                <a:latin typeface="標楷體" panose="03000509000000000000" pitchFamily="65" charset="-120"/>
                <a:ea typeface="標楷體" panose="03000509000000000000" pitchFamily="65" charset="-120"/>
              </a:rPr>
              <a:t>熊本青少年大使</a:t>
            </a:r>
            <a:r>
              <a:rPr lang="zh-TW" altLang="zh-TW" sz="2000" dirty="0" smtClean="0">
                <a:solidFill>
                  <a:srgbClr val="008000"/>
                </a:solidFill>
                <a:latin typeface="標楷體" panose="03000509000000000000" pitchFamily="65" charset="-120"/>
                <a:ea typeface="標楷體" panose="03000509000000000000" pitchFamily="65" charset="-120"/>
              </a:rPr>
              <a:t>拜會</a:t>
            </a:r>
            <a:endParaRPr lang="en-US" altLang="zh-TW" sz="2000" dirty="0" smtClean="0">
              <a:solidFill>
                <a:srgbClr val="008000"/>
              </a:solidFill>
              <a:latin typeface="標楷體" panose="03000509000000000000" pitchFamily="65" charset="-120"/>
              <a:ea typeface="標楷體" panose="03000509000000000000" pitchFamily="65" charset="-120"/>
            </a:endParaRPr>
          </a:p>
          <a:p>
            <a:pPr marL="468000" indent="-533400"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高雄市</a:t>
            </a:r>
            <a:r>
              <a:rPr lang="zh-TW" altLang="en-US" sz="2000" dirty="0">
                <a:solidFill>
                  <a:srgbClr val="008000"/>
                </a:solidFill>
                <a:latin typeface="標楷體" panose="03000509000000000000" pitchFamily="65" charset="-120"/>
                <a:ea typeface="標楷體" panose="03000509000000000000" pitchFamily="65" charset="-120"/>
              </a:rPr>
              <a:t>政</a:t>
            </a:r>
            <a:r>
              <a:rPr lang="zh-TW" altLang="zh-TW" sz="2000" dirty="0">
                <a:solidFill>
                  <a:srgbClr val="008000"/>
                </a:solidFill>
                <a:latin typeface="標楷體" panose="03000509000000000000" pitchFamily="65" charset="-120"/>
                <a:ea typeface="標楷體" panose="03000509000000000000" pitchFamily="65" charset="-120"/>
              </a:rPr>
              <a:t>府</a:t>
            </a:r>
            <a:endParaRPr lang="en-US" altLang="zh-TW" sz="2000" dirty="0">
              <a:solidFill>
                <a:srgbClr val="008000"/>
              </a:solidFill>
              <a:latin typeface="標楷體" panose="03000509000000000000" pitchFamily="65" charset="-120"/>
              <a:ea typeface="標楷體" panose="03000509000000000000" pitchFamily="65" charset="-120"/>
            </a:endParaRPr>
          </a:p>
        </p:txBody>
      </p:sp>
      <p:pic>
        <p:nvPicPr>
          <p:cNvPr id="8" name="圖片 7" descr="M:\第三科\[議會]業務報告\2-2\0820自民黨青年局\1040820自民黨青年局拜會-通稿04.jp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5214" y="2780927"/>
            <a:ext cx="2678785" cy="25922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文字方塊 8"/>
          <p:cNvSpPr txBox="1">
            <a:spLocks noChangeArrowheads="1"/>
          </p:cNvSpPr>
          <p:nvPr/>
        </p:nvSpPr>
        <p:spPr bwMode="auto">
          <a:xfrm>
            <a:off x="6456199" y="5393580"/>
            <a:ext cx="25082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日本</a:t>
            </a:r>
            <a:r>
              <a:rPr lang="zh-TW" altLang="en-US" sz="2000" dirty="0">
                <a:solidFill>
                  <a:srgbClr val="008000"/>
                </a:solidFill>
                <a:latin typeface="標楷體" panose="03000509000000000000" pitchFamily="65" charset="-120"/>
                <a:ea typeface="標楷體" panose="03000509000000000000" pitchFamily="65" charset="-120"/>
              </a:rPr>
              <a:t>自民黨青年局代理局長牧原秀樹拜會本市陳菊市長</a:t>
            </a:r>
            <a:endParaRPr lang="en-US" altLang="zh-TW" sz="2000" dirty="0">
              <a:solidFill>
                <a:srgbClr val="008000"/>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4294967295"/>
          </p:nvPr>
        </p:nvSpPr>
        <p:spPr>
          <a:xfrm>
            <a:off x="179388" y="1773238"/>
            <a:ext cx="5112692" cy="4749800"/>
          </a:xfrm>
        </p:spPr>
        <p:txBody>
          <a:bodyPr/>
          <a:lstStyle/>
          <a:p>
            <a:pPr>
              <a:buFont typeface="Wingdings" pitchFamily="2" charset="2"/>
              <a:buNone/>
            </a:pPr>
            <a:r>
              <a:rPr lang="zh-TW" altLang="en-US" sz="3600" dirty="0" smtClean="0">
                <a:solidFill>
                  <a:schemeClr val="tx2"/>
                </a:solidFill>
                <a:latin typeface="標楷體" pitchFamily="65" charset="-120"/>
                <a:ea typeface="標楷體" pitchFamily="65" charset="-120"/>
              </a:rPr>
              <a:t>三、公務環境品質化</a:t>
            </a:r>
          </a:p>
          <a:p>
            <a:pPr marL="900113" indent="-900113">
              <a:buFont typeface="Wingdings" pitchFamily="2" charset="2"/>
              <a:buNone/>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一</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加強集會場所之管理 利用</a:t>
            </a:r>
          </a:p>
          <a:p>
            <a:pPr marL="900113" indent="-900113">
              <a:buFont typeface="Wingdings" pitchFamily="2" charset="2"/>
              <a:buNone/>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對外開放中庭、廣場、大禮堂及會議室等集會場所申請使用，營造友善城市意象。</a:t>
            </a:r>
          </a:p>
          <a:p>
            <a:pPr>
              <a:buFont typeface="Wingdings" pitchFamily="2" charset="2"/>
              <a:buNone/>
            </a:pPr>
            <a:endParaRPr lang="zh-TW" altLang="en-US" sz="2400" dirty="0" smtClean="0"/>
          </a:p>
        </p:txBody>
      </p:sp>
      <p:graphicFrame>
        <p:nvGraphicFramePr>
          <p:cNvPr id="5" name="圖表 4"/>
          <p:cNvGraphicFramePr/>
          <p:nvPr>
            <p:extLst>
              <p:ext uri="{D42A27DB-BD31-4B8C-83A1-F6EECF244321}">
                <p14:modId xmlns:p14="http://schemas.microsoft.com/office/powerpoint/2010/main" val="1312583277"/>
              </p:ext>
            </p:extLst>
          </p:nvPr>
        </p:nvGraphicFramePr>
        <p:xfrm>
          <a:off x="5436096" y="2132856"/>
          <a:ext cx="3384376" cy="42484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內容版面配置區 2"/>
          <p:cNvSpPr>
            <a:spLocks noGrp="1"/>
          </p:cNvSpPr>
          <p:nvPr>
            <p:ph idx="4294967295"/>
          </p:nvPr>
        </p:nvSpPr>
        <p:spPr>
          <a:xfrm>
            <a:off x="395288" y="1052513"/>
            <a:ext cx="8497887" cy="5459412"/>
          </a:xfrm>
        </p:spPr>
        <p:txBody>
          <a:bodyPr/>
          <a:lstStyle/>
          <a:p>
            <a:pPr marL="0" indent="0">
              <a:buNone/>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二</a:t>
            </a:r>
            <a:r>
              <a:rPr lang="en-US" altLang="zh-TW" sz="3400" dirty="0" smtClean="0">
                <a:solidFill>
                  <a:schemeClr val="tx2"/>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落實照顧弱勢團體之社福政策</a:t>
            </a:r>
            <a:endParaRPr lang="en-US" altLang="zh-TW" sz="3400"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en-US" dirty="0" smtClean="0"/>
          </a:p>
        </p:txBody>
      </p:sp>
      <p:graphicFrame>
        <p:nvGraphicFramePr>
          <p:cNvPr id="5" name="表格 4"/>
          <p:cNvGraphicFramePr>
            <a:graphicFrameLocks noGrp="1"/>
          </p:cNvGraphicFramePr>
          <p:nvPr>
            <p:extLst>
              <p:ext uri="{D42A27DB-BD31-4B8C-83A1-F6EECF244321}">
                <p14:modId xmlns:p14="http://schemas.microsoft.com/office/powerpoint/2010/main" val="2371491730"/>
              </p:ext>
            </p:extLst>
          </p:nvPr>
        </p:nvGraphicFramePr>
        <p:xfrm>
          <a:off x="449263" y="1773239"/>
          <a:ext cx="8137525" cy="2580787"/>
        </p:xfrm>
        <a:graphic>
          <a:graphicData uri="http://schemas.openxmlformats.org/drawingml/2006/table">
            <a:tbl>
              <a:tblPr firstRow="1" bandRow="1">
                <a:tableStyleId>{5C22544A-7EE6-4342-B048-85BDC9FD1C3A}</a:tableStyleId>
              </a:tblPr>
              <a:tblGrid>
                <a:gridCol w="8137525"/>
              </a:tblGrid>
              <a:tr h="487723">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3000" dirty="0" smtClean="0">
                          <a:solidFill>
                            <a:schemeClr val="bg1"/>
                          </a:solidFill>
                          <a:latin typeface="標楷體" panose="03000509000000000000" pitchFamily="65" charset="-120"/>
                          <a:ea typeface="標楷體" panose="03000509000000000000" pitchFamily="65" charset="-120"/>
                        </a:rPr>
                        <a:t>四維行政中心政策</a:t>
                      </a:r>
                    </a:p>
                  </a:txBody>
                  <a:tcPr marL="91434" marR="91434" marT="45726" marB="45726"/>
                </a:tc>
              </a:tr>
              <a:tr h="568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1" dirty="0" smtClean="0">
                          <a:solidFill>
                            <a:schemeClr val="tx1">
                              <a:lumMod val="75000"/>
                            </a:schemeClr>
                          </a:solidFill>
                          <a:latin typeface="標楷體" panose="03000509000000000000" pitchFamily="65" charset="-120"/>
                          <a:ea typeface="標楷體" panose="03000509000000000000" pitchFamily="65" charset="-120"/>
                        </a:rPr>
                        <a:t>1.</a:t>
                      </a:r>
                      <a:r>
                        <a:rPr lang="zh-TW" altLang="en-US" sz="2600" b="1" dirty="0" smtClean="0">
                          <a:solidFill>
                            <a:schemeClr val="tx1">
                              <a:lumMod val="75000"/>
                            </a:schemeClr>
                          </a:solidFill>
                          <a:latin typeface="標楷體" panose="03000509000000000000" pitchFamily="65" charset="-120"/>
                          <a:ea typeface="標楷體" panose="03000509000000000000" pitchFamily="65" charset="-120"/>
                        </a:rPr>
                        <a:t>由喜憨兒基金會經營咖啡小舖</a:t>
                      </a:r>
                    </a:p>
                  </a:txBody>
                  <a:tcPr marL="91434" marR="91434" marT="45726" marB="45726"/>
                </a:tc>
              </a:tr>
              <a:tr h="4877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1" dirty="0" smtClean="0">
                          <a:solidFill>
                            <a:schemeClr val="tx1">
                              <a:lumMod val="75000"/>
                            </a:schemeClr>
                          </a:solidFill>
                          <a:latin typeface="標楷體" pitchFamily="65" charset="-120"/>
                          <a:ea typeface="標楷體" pitchFamily="65" charset="-120"/>
                        </a:rPr>
                        <a:t>2.</a:t>
                      </a:r>
                      <a:r>
                        <a:rPr lang="zh-TW" altLang="en-US" sz="2600" b="1" dirty="0" smtClean="0">
                          <a:solidFill>
                            <a:schemeClr val="tx1">
                              <a:lumMod val="75000"/>
                            </a:schemeClr>
                          </a:solidFill>
                          <a:latin typeface="標楷體" pitchFamily="65" charset="-120"/>
                          <a:ea typeface="標楷體" pitchFamily="65" charset="-120"/>
                        </a:rPr>
                        <a:t>「</a:t>
                      </a:r>
                      <a:r>
                        <a:rPr lang="zh-TW" altLang="zh-TW" sz="2600" b="1" dirty="0" smtClean="0">
                          <a:solidFill>
                            <a:schemeClr val="tx1">
                              <a:lumMod val="75000"/>
                            </a:schemeClr>
                          </a:solidFill>
                          <a:latin typeface="標楷體" pitchFamily="65" charset="-120"/>
                          <a:ea typeface="標楷體" pitchFamily="65" charset="-120"/>
                        </a:rPr>
                        <a:t>幸福‧童樂館</a:t>
                      </a:r>
                      <a:r>
                        <a:rPr lang="zh-TW" altLang="en-US" sz="2600" b="1" dirty="0" smtClean="0">
                          <a:solidFill>
                            <a:schemeClr val="tx1">
                              <a:lumMod val="75000"/>
                            </a:schemeClr>
                          </a:solidFill>
                          <a:latin typeface="標楷體" pitchFamily="65" charset="-120"/>
                          <a:ea typeface="標楷體" pitchFamily="65" charset="-120"/>
                        </a:rPr>
                        <a:t>」供兒童閱覽圖書及民眾洽公休憩</a:t>
                      </a:r>
                    </a:p>
                  </a:txBody>
                  <a:tcPr marL="91434" marR="91434" marT="45726" marB="45726"/>
                </a:tc>
              </a:tr>
              <a:tr h="487723">
                <a:tc>
                  <a:txBody>
                    <a:bodyPr/>
                    <a:lstStyle/>
                    <a:p>
                      <a:pPr marL="0" indent="0">
                        <a:buFont typeface="Wingdings" pitchFamily="2" charset="2"/>
                        <a:buNone/>
                      </a:pPr>
                      <a:r>
                        <a:rPr lang="en-US" altLang="zh-TW" sz="2600" b="1" dirty="0" smtClean="0">
                          <a:solidFill>
                            <a:schemeClr val="tx1">
                              <a:lumMod val="75000"/>
                            </a:schemeClr>
                          </a:solidFill>
                          <a:latin typeface="標楷體" pitchFamily="65" charset="-120"/>
                          <a:ea typeface="標楷體" pitchFamily="65" charset="-120"/>
                        </a:rPr>
                        <a:t>3.</a:t>
                      </a:r>
                      <a:r>
                        <a:rPr lang="zh-TW" altLang="en-US" sz="2600" b="1" dirty="0" smtClean="0">
                          <a:solidFill>
                            <a:schemeClr val="tx1">
                              <a:lumMod val="75000"/>
                            </a:schemeClr>
                          </a:solidFill>
                          <a:latin typeface="標楷體" pitchFamily="65" charset="-120"/>
                          <a:ea typeface="標楷體" pitchFamily="65" charset="-120"/>
                        </a:rPr>
                        <a:t>懷孕婦女親善停車位</a:t>
                      </a:r>
                      <a:endParaRPr lang="zh-TW" altLang="en-US" sz="2600" b="1" dirty="0">
                        <a:solidFill>
                          <a:schemeClr val="tx1">
                            <a:lumMod val="75000"/>
                          </a:schemeClr>
                        </a:solidFill>
                        <a:latin typeface="標楷體" panose="03000509000000000000" pitchFamily="65" charset="-120"/>
                        <a:ea typeface="標楷體" panose="03000509000000000000" pitchFamily="65" charset="-120"/>
                      </a:endParaRPr>
                    </a:p>
                  </a:txBody>
                  <a:tcPr marL="91434" marR="91434" marT="45726" marB="45726"/>
                </a:tc>
              </a:tr>
              <a:tr h="487723">
                <a:tc>
                  <a:txBody>
                    <a:bodyPr/>
                    <a:lstStyle/>
                    <a:p>
                      <a:pPr marL="0" indent="0">
                        <a:buFont typeface="Wingdings" pitchFamily="2" charset="2"/>
                        <a:buNone/>
                      </a:pPr>
                      <a:r>
                        <a:rPr lang="en-US" altLang="zh-TW" sz="2600" b="1" dirty="0" smtClean="0">
                          <a:solidFill>
                            <a:schemeClr val="tx1">
                              <a:lumMod val="75000"/>
                            </a:schemeClr>
                          </a:solidFill>
                          <a:latin typeface="標楷體" panose="03000509000000000000" pitchFamily="65" charset="-120"/>
                          <a:ea typeface="標楷體" panose="03000509000000000000" pitchFamily="65" charset="-120"/>
                        </a:rPr>
                        <a:t>4.</a:t>
                      </a:r>
                      <a:r>
                        <a:rPr lang="zh-TW" altLang="en-US" sz="2600" b="1" dirty="0" smtClean="0">
                          <a:solidFill>
                            <a:schemeClr val="tx1">
                              <a:lumMod val="75000"/>
                            </a:schemeClr>
                          </a:solidFill>
                          <a:latin typeface="標楷體" panose="03000509000000000000" pitchFamily="65" charset="-120"/>
                          <a:ea typeface="標楷體" panose="03000509000000000000" pitchFamily="65" charset="-120"/>
                        </a:rPr>
                        <a:t>由高雄市盲人福利協會經營「四維按摩便利棧」</a:t>
                      </a:r>
                      <a:endParaRPr lang="zh-TW" altLang="en-US" sz="2600" b="1" dirty="0">
                        <a:solidFill>
                          <a:schemeClr val="tx1">
                            <a:lumMod val="75000"/>
                          </a:schemeClr>
                        </a:solidFill>
                        <a:latin typeface="標楷體" panose="03000509000000000000" pitchFamily="65" charset="-120"/>
                        <a:ea typeface="標楷體" panose="03000509000000000000" pitchFamily="65" charset="-120"/>
                      </a:endParaRPr>
                    </a:p>
                  </a:txBody>
                  <a:tcPr marL="91434" marR="91434" marT="45726" marB="45726"/>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698397227"/>
              </p:ext>
            </p:extLst>
          </p:nvPr>
        </p:nvGraphicFramePr>
        <p:xfrm>
          <a:off x="467544" y="4437112"/>
          <a:ext cx="8208963" cy="2159000"/>
        </p:xfrm>
        <a:graphic>
          <a:graphicData uri="http://schemas.openxmlformats.org/drawingml/2006/table">
            <a:tbl>
              <a:tblPr firstRow="1" bandRow="1">
                <a:tableStyleId>{5C22544A-7EE6-4342-B048-85BDC9FD1C3A}</a:tableStyleId>
              </a:tblPr>
              <a:tblGrid>
                <a:gridCol w="8208963"/>
              </a:tblGrid>
              <a:tr h="563307">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zh-TW" altLang="en-US" sz="3000" dirty="0" smtClean="0">
                          <a:solidFill>
                            <a:schemeClr val="bg1"/>
                          </a:solidFill>
                          <a:latin typeface="標楷體" panose="03000509000000000000" pitchFamily="65" charset="-120"/>
                          <a:ea typeface="標楷體" panose="03000509000000000000" pitchFamily="65" charset="-120"/>
                        </a:rPr>
                        <a:t>鳳山行政中心政策</a:t>
                      </a:r>
                      <a:endParaRPr lang="zh-TW" altLang="en-US" sz="3000" dirty="0">
                        <a:solidFill>
                          <a:schemeClr val="bg1"/>
                        </a:solidFill>
                        <a:latin typeface="標楷體" panose="03000509000000000000" pitchFamily="65" charset="-120"/>
                        <a:ea typeface="標楷體" panose="03000509000000000000" pitchFamily="65" charset="-120"/>
                      </a:endParaRPr>
                    </a:p>
                  </a:txBody>
                  <a:tcPr marL="91444" marR="91444" marT="45696" marB="45696"/>
                </a:tc>
              </a:tr>
              <a:tr h="1032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1" dirty="0" smtClean="0">
                          <a:solidFill>
                            <a:schemeClr val="tx1">
                              <a:lumMod val="75000"/>
                            </a:schemeClr>
                          </a:solidFill>
                          <a:latin typeface="標楷體" pitchFamily="65" charset="-120"/>
                          <a:ea typeface="標楷體" pitchFamily="65" charset="-120"/>
                        </a:rPr>
                        <a:t>1.</a:t>
                      </a:r>
                      <a:r>
                        <a:rPr lang="zh-TW" altLang="zh-TW" sz="2600" b="1" dirty="0" smtClean="0">
                          <a:solidFill>
                            <a:schemeClr val="tx1">
                              <a:lumMod val="75000"/>
                            </a:schemeClr>
                          </a:solidFill>
                          <a:latin typeface="標楷體" pitchFamily="65" charset="-120"/>
                          <a:ea typeface="標楷體" pitchFamily="65" charset="-120"/>
                        </a:rPr>
                        <a:t>提供</a:t>
                      </a:r>
                      <a:r>
                        <a:rPr lang="zh-TW" altLang="en-US" sz="2600" b="1" dirty="0" smtClean="0">
                          <a:solidFill>
                            <a:schemeClr val="tx1">
                              <a:lumMod val="75000"/>
                            </a:schemeClr>
                          </a:solidFill>
                          <a:latin typeface="標楷體" pitchFamily="65" charset="-120"/>
                          <a:ea typeface="標楷體" pitchFamily="65" charset="-120"/>
                        </a:rPr>
                        <a:t>前棟大樓</a:t>
                      </a:r>
                      <a:r>
                        <a:rPr lang="en-US" altLang="zh-TW" sz="2600" b="1" dirty="0" smtClean="0">
                          <a:solidFill>
                            <a:schemeClr val="tx1">
                              <a:lumMod val="75000"/>
                            </a:schemeClr>
                          </a:solidFill>
                          <a:latin typeface="標楷體" pitchFamily="65" charset="-120"/>
                          <a:ea typeface="標楷體" pitchFamily="65" charset="-120"/>
                        </a:rPr>
                        <a:t>1</a:t>
                      </a:r>
                      <a:r>
                        <a:rPr lang="zh-TW" altLang="en-US" sz="2600" b="1" dirty="0" smtClean="0">
                          <a:solidFill>
                            <a:schemeClr val="tx1">
                              <a:lumMod val="75000"/>
                            </a:schemeClr>
                          </a:solidFill>
                          <a:latin typeface="標楷體" pitchFamily="65" charset="-120"/>
                          <a:ea typeface="標楷體" pitchFamily="65" charset="-120"/>
                        </a:rPr>
                        <a:t>樓中庭場地由市府勞工局委託喜憨兒</a:t>
                      </a:r>
                      <a:endParaRPr lang="en-US" altLang="zh-TW" sz="2600" b="1" dirty="0" smtClean="0">
                        <a:solidFill>
                          <a:schemeClr val="tx1">
                            <a:lumMod val="75000"/>
                          </a:schemeClr>
                        </a:solidFill>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600" b="1" dirty="0" smtClean="0">
                          <a:solidFill>
                            <a:schemeClr val="tx1">
                              <a:lumMod val="75000"/>
                            </a:schemeClr>
                          </a:solidFill>
                          <a:latin typeface="標楷體" pitchFamily="65" charset="-120"/>
                          <a:ea typeface="標楷體" pitchFamily="65" charset="-120"/>
                        </a:rPr>
                        <a:t> </a:t>
                      </a:r>
                      <a:r>
                        <a:rPr lang="zh-TW" altLang="en-US" sz="2600" b="1" dirty="0" smtClean="0">
                          <a:solidFill>
                            <a:schemeClr val="tx1">
                              <a:lumMod val="75000"/>
                            </a:schemeClr>
                          </a:solidFill>
                          <a:latin typeface="標楷體" pitchFamily="65" charset="-120"/>
                          <a:ea typeface="標楷體" pitchFamily="65" charset="-120"/>
                        </a:rPr>
                        <a:t> 基金會設立</a:t>
                      </a:r>
                      <a:r>
                        <a:rPr lang="zh-TW" altLang="zh-TW" sz="2600" b="1" u="sng" dirty="0" smtClean="0">
                          <a:solidFill>
                            <a:schemeClr val="tx1">
                              <a:lumMod val="75000"/>
                            </a:schemeClr>
                          </a:solidFill>
                          <a:latin typeface="標楷體" pitchFamily="65" charset="-120"/>
                          <a:ea typeface="標楷體" pitchFamily="65" charset="-120"/>
                        </a:rPr>
                        <a:t>庇護工場</a:t>
                      </a:r>
                      <a:endParaRPr lang="zh-TW" altLang="en-US" sz="2600" b="1" u="sng" dirty="0" smtClean="0">
                        <a:solidFill>
                          <a:schemeClr val="tx1">
                            <a:lumMod val="75000"/>
                          </a:schemeClr>
                        </a:solidFill>
                        <a:latin typeface="標楷體" panose="03000509000000000000" pitchFamily="65" charset="-120"/>
                        <a:ea typeface="標楷體" panose="03000509000000000000" pitchFamily="65" charset="-120"/>
                      </a:endParaRPr>
                    </a:p>
                  </a:txBody>
                  <a:tcPr marL="91444" marR="91444" marT="45696" marB="45696"/>
                </a:tc>
              </a:tr>
              <a:tr h="563307">
                <a:tc>
                  <a:txBody>
                    <a:bodyPr/>
                    <a:lstStyle/>
                    <a:p>
                      <a:pPr marL="0" indent="0">
                        <a:buFont typeface="Wingdings" pitchFamily="2" charset="2"/>
                        <a:buNone/>
                      </a:pPr>
                      <a:r>
                        <a:rPr lang="en-US" altLang="zh-TW" sz="2600" b="1" dirty="0" smtClean="0">
                          <a:solidFill>
                            <a:schemeClr val="tx1">
                              <a:lumMod val="75000"/>
                            </a:schemeClr>
                          </a:solidFill>
                          <a:latin typeface="標楷體" pitchFamily="65" charset="-120"/>
                          <a:ea typeface="標楷體" pitchFamily="65" charset="-120"/>
                        </a:rPr>
                        <a:t>2.</a:t>
                      </a:r>
                      <a:r>
                        <a:rPr lang="zh-TW" altLang="en-US" sz="2600" b="1" dirty="0" smtClean="0">
                          <a:solidFill>
                            <a:schemeClr val="tx1">
                              <a:lumMod val="75000"/>
                            </a:schemeClr>
                          </a:solidFill>
                          <a:latin typeface="標楷體" pitchFamily="65" charset="-120"/>
                          <a:ea typeface="標楷體" pitchFamily="65" charset="-120"/>
                        </a:rPr>
                        <a:t>懷孕婦女親善停車位</a:t>
                      </a:r>
                      <a:endParaRPr lang="zh-TW" altLang="en-US" sz="2600" b="1" dirty="0">
                        <a:solidFill>
                          <a:schemeClr val="tx1">
                            <a:lumMod val="75000"/>
                          </a:schemeClr>
                        </a:solidFill>
                        <a:latin typeface="標楷體" panose="03000509000000000000" pitchFamily="65" charset="-120"/>
                        <a:ea typeface="標楷體" panose="03000509000000000000" pitchFamily="65" charset="-120"/>
                      </a:endParaRPr>
                    </a:p>
                  </a:txBody>
                  <a:tcPr marL="91444" marR="91444" marT="45696" marB="45696"/>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idx="4294967295"/>
          </p:nvPr>
        </p:nvSpPr>
        <p:spPr>
          <a:xfrm>
            <a:off x="0" y="1340768"/>
            <a:ext cx="6228184" cy="5256212"/>
          </a:xfrm>
        </p:spPr>
        <p:txBody>
          <a:bodyPr/>
          <a:lstStyle/>
          <a:p>
            <a:pPr marL="0" indent="0">
              <a:buFont typeface="Wingdings" pitchFamily="2" charset="2"/>
              <a:buNone/>
              <a:defRPr/>
            </a:pPr>
            <a:r>
              <a:rPr lang="zh-TW"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三</a:t>
            </a: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營造安全進步公務空間</a:t>
            </a:r>
            <a:endParaRPr lang="en-US" altLang="zh-TW" sz="3400" dirty="0">
              <a:solidFill>
                <a:srgbClr val="000000"/>
              </a:solidFill>
              <a:latin typeface="標楷體" pitchFamily="65" charset="-120"/>
              <a:ea typeface="標楷體" pitchFamily="65" charset="-120"/>
            </a:endParaRPr>
          </a:p>
          <a:p>
            <a:pPr marL="987425" indent="-987425" algn="just">
              <a:buFont typeface="Wingdings" pitchFamily="2" charset="2"/>
              <a:buNone/>
              <a:defRPr/>
            </a:pPr>
            <a:r>
              <a:rPr lang="en-US" altLang="zh-TW" sz="3400"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1.</a:t>
            </a:r>
            <a:r>
              <a:rPr lang="zh-TW" altLang="zh-TW" dirty="0" smtClean="0">
                <a:solidFill>
                  <a:srgbClr val="000000"/>
                </a:solidFill>
                <a:latin typeface="標楷體" pitchFamily="65" charset="-120"/>
                <a:ea typeface="標楷體" pitchFamily="65" charset="-120"/>
              </a:rPr>
              <a:t>成立</a:t>
            </a:r>
            <a:r>
              <a:rPr lang="zh-TW" altLang="zh-TW" u="sng" dirty="0" smtClean="0">
                <a:solidFill>
                  <a:srgbClr val="009900"/>
                </a:solidFill>
                <a:latin typeface="標楷體" pitchFamily="65" charset="-120"/>
                <a:ea typeface="標楷體" pitchFamily="65" charset="-120"/>
              </a:rPr>
              <a:t>節約能源推動小組</a:t>
            </a:r>
            <a:r>
              <a:rPr lang="zh-TW" altLang="en-US" dirty="0" smtClean="0">
                <a:solidFill>
                  <a:srgbClr val="000000"/>
                </a:solidFill>
                <a:latin typeface="標楷體" pitchFamily="65" charset="-120"/>
                <a:ea typeface="標楷體" pitchFamily="65" charset="-120"/>
              </a:rPr>
              <a:t>，</a:t>
            </a:r>
            <a:r>
              <a:rPr lang="zh-TW" altLang="zh-TW" dirty="0" smtClean="0">
                <a:solidFill>
                  <a:srgbClr val="000000"/>
                </a:solidFill>
                <a:latin typeface="標楷體" pitchFamily="65" charset="-120"/>
                <a:ea typeface="標楷體" pitchFamily="65" charset="-120"/>
              </a:rPr>
              <a:t>辦理</a:t>
            </a:r>
            <a:r>
              <a:rPr lang="zh-TW" altLang="en-US" dirty="0" smtClean="0">
                <a:solidFill>
                  <a:srgbClr val="000000"/>
                </a:solidFill>
                <a:latin typeface="標楷體" pitchFamily="65" charset="-120"/>
                <a:ea typeface="標楷體" pitchFamily="65" charset="-120"/>
              </a:rPr>
              <a:t>兩行政中心</a:t>
            </a:r>
            <a:r>
              <a:rPr lang="zh-TW" altLang="zh-TW" dirty="0" smtClean="0">
                <a:solidFill>
                  <a:srgbClr val="000000"/>
                </a:solidFill>
                <a:latin typeface="標楷體" pitchFamily="65" charset="-120"/>
                <a:ea typeface="標楷體" pitchFamily="65" charset="-120"/>
              </a:rPr>
              <a:t>節約用電考核</a:t>
            </a:r>
            <a:r>
              <a:rPr lang="zh-TW" altLang="en-US" dirty="0">
                <a:solidFill>
                  <a:srgbClr val="000000"/>
                </a:solidFill>
                <a:latin typeface="標楷體" pitchFamily="65" charset="-120"/>
                <a:ea typeface="標楷體" pitchFamily="65" charset="-120"/>
              </a:rPr>
              <a:t>。</a:t>
            </a:r>
            <a:r>
              <a:rPr lang="zh-TW" altLang="en-US" dirty="0" smtClean="0">
                <a:solidFill>
                  <a:schemeClr val="tx2"/>
                </a:solidFill>
                <a:latin typeface="標楷體" pitchFamily="65" charset="-120"/>
                <a:ea typeface="標楷體" pitchFamily="65" charset="-120"/>
              </a:rPr>
              <a:t>鳳山行政中心新建</a:t>
            </a:r>
            <a:r>
              <a:rPr lang="en-US" altLang="zh-TW" dirty="0" smtClean="0">
                <a:solidFill>
                  <a:schemeClr val="tx2"/>
                </a:solidFill>
                <a:latin typeface="標楷體" pitchFamily="65" charset="-120"/>
                <a:ea typeface="標楷體" pitchFamily="65" charset="-120"/>
              </a:rPr>
              <a:t>(</a:t>
            </a:r>
            <a:r>
              <a:rPr lang="zh-TW" altLang="en-US" dirty="0" smtClean="0">
                <a:solidFill>
                  <a:schemeClr val="tx2"/>
                </a:solidFill>
                <a:latin typeface="標楷體" pitchFamily="65" charset="-120"/>
                <a:ea typeface="標楷體" pitchFamily="65" charset="-120"/>
              </a:rPr>
              <a:t>前棟</a:t>
            </a:r>
            <a:r>
              <a:rPr lang="en-US" altLang="zh-TW" dirty="0" smtClean="0">
                <a:solidFill>
                  <a:schemeClr val="tx2"/>
                </a:solidFill>
                <a:latin typeface="標楷體" pitchFamily="65" charset="-120"/>
                <a:ea typeface="標楷體" pitchFamily="65" charset="-120"/>
              </a:rPr>
              <a:t>)</a:t>
            </a:r>
            <a:r>
              <a:rPr lang="zh-TW" altLang="en-US" dirty="0" smtClean="0">
                <a:solidFill>
                  <a:schemeClr val="tx2"/>
                </a:solidFill>
                <a:latin typeface="標楷體" pitchFamily="65" charset="-120"/>
                <a:ea typeface="標楷體" pitchFamily="65" charset="-120"/>
              </a:rPr>
              <a:t>大樓，內政部核定頒發</a:t>
            </a:r>
            <a:r>
              <a:rPr lang="zh-TW" altLang="en-US" dirty="0" smtClean="0">
                <a:solidFill>
                  <a:srgbClr val="009900"/>
                </a:solidFill>
                <a:latin typeface="標楷體" pitchFamily="65" charset="-120"/>
                <a:ea typeface="標楷體" pitchFamily="65" charset="-120"/>
              </a:rPr>
              <a:t>綠建築銅級標章</a:t>
            </a:r>
            <a:r>
              <a:rPr lang="zh-TW" altLang="en-US" dirty="0" smtClean="0">
                <a:solidFill>
                  <a:schemeClr val="tx2"/>
                </a:solidFill>
                <a:latin typeface="標楷體" pitchFamily="65" charset="-120"/>
                <a:ea typeface="標楷體" pitchFamily="65" charset="-120"/>
              </a:rPr>
              <a:t>。</a:t>
            </a:r>
            <a:endParaRPr lang="en-US" altLang="zh-TW" dirty="0" smtClean="0">
              <a:solidFill>
                <a:schemeClr val="tx2"/>
              </a:solidFill>
              <a:latin typeface="標楷體" pitchFamily="65" charset="-120"/>
              <a:ea typeface="標楷體" pitchFamily="65" charset="-120"/>
            </a:endParaRPr>
          </a:p>
          <a:p>
            <a:pPr marL="987425" indent="-987425" algn="just">
              <a:buFont typeface="Wingdings" pitchFamily="2" charset="2"/>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2.</a:t>
            </a:r>
            <a:r>
              <a:rPr lang="zh-TW" altLang="en-US" dirty="0" smtClean="0">
                <a:solidFill>
                  <a:schemeClr val="tx2"/>
                </a:solidFill>
                <a:latin typeface="標楷體" pitchFamily="65" charset="-120"/>
                <a:ea typeface="標楷體" pitchFamily="65" charset="-120"/>
              </a:rPr>
              <a:t>改善「鳳山行政中心前、後棟大樓」場域行動通信品質，協調電信業者於鳳山行政中心共構建置</a:t>
            </a:r>
            <a:r>
              <a:rPr lang="en-US" altLang="zh-TW" dirty="0" smtClean="0">
                <a:solidFill>
                  <a:schemeClr val="tx2"/>
                </a:solidFill>
                <a:latin typeface="標楷體" pitchFamily="65" charset="-120"/>
                <a:ea typeface="標楷體" pitchFamily="65" charset="-120"/>
              </a:rPr>
              <a:t>4G</a:t>
            </a:r>
            <a:r>
              <a:rPr lang="zh-TW" altLang="en-US" dirty="0" smtClean="0">
                <a:solidFill>
                  <a:schemeClr val="tx2"/>
                </a:solidFill>
                <a:latin typeface="標楷體" pitchFamily="65" charset="-120"/>
                <a:ea typeface="標楷體" pitchFamily="65" charset="-120"/>
              </a:rPr>
              <a:t>基地台。</a:t>
            </a:r>
            <a:endParaRPr lang="en-US" altLang="zh-TW" dirty="0" smtClean="0">
              <a:solidFill>
                <a:schemeClr val="tx2"/>
              </a:solidFill>
              <a:latin typeface="標楷體" pitchFamily="65" charset="-120"/>
              <a:ea typeface="標楷體" pitchFamily="65" charset="-120"/>
            </a:endParaRPr>
          </a:p>
          <a:p>
            <a:pPr marL="987425" indent="-987425" algn="just">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3.</a:t>
            </a:r>
            <a:r>
              <a:rPr lang="zh-TW" altLang="en-US" dirty="0" smtClean="0">
                <a:solidFill>
                  <a:schemeClr val="tx2"/>
                </a:solidFill>
                <a:latin typeface="標楷體" pitchFamily="65" charset="-120"/>
                <a:ea typeface="標楷體" pitchFamily="65" charset="-120"/>
              </a:rPr>
              <a:t>辦理</a:t>
            </a:r>
            <a:r>
              <a:rPr lang="zh-TW" altLang="en-US" dirty="0">
                <a:solidFill>
                  <a:srgbClr val="000000"/>
                </a:solidFill>
                <a:latin typeface="標楷體" pitchFamily="65" charset="-120"/>
                <a:ea typeface="標楷體" pitchFamily="65" charset="-120"/>
              </a:rPr>
              <a:t>兩行政中心</a:t>
            </a:r>
            <a:r>
              <a:rPr lang="zh-TW" altLang="en-US" dirty="0">
                <a:solidFill>
                  <a:schemeClr val="tx1">
                    <a:lumMod val="75000"/>
                  </a:schemeClr>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中央空調系統設備汰換工程</a:t>
            </a:r>
            <a:r>
              <a:rPr lang="zh-TW" altLang="en-US" dirty="0">
                <a:solidFill>
                  <a:schemeClr val="tx1">
                    <a:lumMod val="75000"/>
                  </a:schemeClr>
                </a:solidFill>
                <a:latin typeface="標楷體" pitchFamily="65" charset="-120"/>
                <a:ea typeface="標楷體" pitchFamily="65" charset="-120"/>
              </a:rPr>
              <a:t>」</a:t>
            </a:r>
            <a:r>
              <a:rPr lang="zh-TW" altLang="en-US" dirty="0">
                <a:solidFill>
                  <a:srgbClr val="000000"/>
                </a:solidFill>
                <a:latin typeface="標楷體" pitchFamily="65" charset="-120"/>
                <a:ea typeface="標楷體" pitchFamily="65" charset="-120"/>
              </a:rPr>
              <a:t>。</a:t>
            </a:r>
            <a:endParaRPr lang="en-US" altLang="zh-TW" dirty="0">
              <a:solidFill>
                <a:srgbClr val="000000"/>
              </a:solidFill>
              <a:latin typeface="標楷體" pitchFamily="65" charset="-120"/>
              <a:ea typeface="標楷體" pitchFamily="65" charset="-120"/>
            </a:endParaRPr>
          </a:p>
          <a:p>
            <a:pPr marL="987425" indent="-987425" algn="just">
              <a:buFont typeface="Wingdings" pitchFamily="2" charset="2"/>
              <a:buNone/>
              <a:defRPr/>
            </a:pPr>
            <a:endParaRPr lang="en-US" altLang="zh-TW" dirty="0" smtClean="0">
              <a:solidFill>
                <a:srgbClr val="000000"/>
              </a:solidFill>
              <a:latin typeface="標楷體" pitchFamily="65" charset="-120"/>
              <a:ea typeface="標楷體" pitchFamily="65" charset="-120"/>
            </a:endParaRPr>
          </a:p>
          <a:p>
            <a:pPr marL="0" indent="0">
              <a:buFont typeface="Wingdings" pitchFamily="2" charset="2"/>
              <a:buNone/>
              <a:defRPr/>
            </a:pPr>
            <a:endParaRPr lang="zh-TW" altLang="zh-TW" dirty="0" smtClean="0">
              <a:solidFill>
                <a:srgbClr val="000000"/>
              </a:solidFill>
              <a:latin typeface="標楷體" pitchFamily="65" charset="-120"/>
              <a:ea typeface="標楷體" pitchFamily="65" charset="-120"/>
            </a:endParaRPr>
          </a:p>
          <a:p>
            <a:pPr marL="0" indent="0">
              <a:buFont typeface="Wingdings" pitchFamily="2" charset="2"/>
              <a:buNone/>
              <a:defRPr/>
            </a:pPr>
            <a:endParaRPr lang="zh-TW" altLang="en-US" dirty="0" smtClean="0">
              <a:solidFill>
                <a:srgbClr val="000000"/>
              </a:solidFill>
              <a:latin typeface="標楷體" pitchFamily="65" charset="-120"/>
              <a:ea typeface="標楷體" pitchFamily="65" charset="-120"/>
            </a:endParaRPr>
          </a:p>
        </p:txBody>
      </p:sp>
      <p:graphicFrame>
        <p:nvGraphicFramePr>
          <p:cNvPr id="6" name="圖表 5"/>
          <p:cNvGraphicFramePr/>
          <p:nvPr>
            <p:extLst>
              <p:ext uri="{D42A27DB-BD31-4B8C-83A1-F6EECF244321}">
                <p14:modId xmlns:p14="http://schemas.microsoft.com/office/powerpoint/2010/main" val="3813534974"/>
              </p:ext>
            </p:extLst>
          </p:nvPr>
        </p:nvGraphicFramePr>
        <p:xfrm>
          <a:off x="6208894" y="1916832"/>
          <a:ext cx="288032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7" name="文字方塊 8"/>
          <p:cNvSpPr txBox="1">
            <a:spLocks noChangeArrowheads="1"/>
          </p:cNvSpPr>
          <p:nvPr/>
        </p:nvSpPr>
        <p:spPr bwMode="auto">
          <a:xfrm>
            <a:off x="6660232" y="4365104"/>
            <a:ext cx="2664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en-US" altLang="zh-TW" sz="2000" dirty="0">
                <a:solidFill>
                  <a:srgbClr val="008000"/>
                </a:solidFill>
                <a:latin typeface="標楷體" panose="03000509000000000000" pitchFamily="65" charset="-120"/>
                <a:ea typeface="標楷體" panose="03000509000000000000" pitchFamily="65" charset="-120"/>
              </a:rPr>
              <a:t>104</a:t>
            </a:r>
            <a:r>
              <a:rPr lang="zh-TW" altLang="en-US" sz="2000" dirty="0">
                <a:solidFill>
                  <a:srgbClr val="008000"/>
                </a:solidFill>
                <a:latin typeface="標楷體" panose="03000509000000000000" pitchFamily="65" charset="-120"/>
                <a:ea typeface="標楷體" panose="03000509000000000000" pitchFamily="65" charset="-120"/>
              </a:rPr>
              <a:t>年上半</a:t>
            </a:r>
            <a:r>
              <a:rPr lang="zh-TW" altLang="en-US" sz="2000" dirty="0" smtClean="0">
                <a:solidFill>
                  <a:srgbClr val="008000"/>
                </a:solidFill>
                <a:latin typeface="標楷體" panose="03000509000000000000" pitchFamily="65" charset="-120"/>
                <a:ea typeface="標楷體" panose="03000509000000000000" pitchFamily="65" charset="-120"/>
              </a:rPr>
              <a:t>年</a:t>
            </a:r>
            <a:endParaRPr lang="en-US" altLang="zh-TW" sz="2000" dirty="0" smtClean="0">
              <a:solidFill>
                <a:srgbClr val="008000"/>
              </a:solidFill>
              <a:latin typeface="標楷體" panose="03000509000000000000" pitchFamily="65" charset="-120"/>
              <a:ea typeface="標楷體" panose="03000509000000000000" pitchFamily="65" charset="-120"/>
            </a:endParaRPr>
          </a:p>
          <a:p>
            <a:pPr marL="468000" indent="-533400"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節</a:t>
            </a:r>
            <a:r>
              <a:rPr lang="zh-TW" altLang="en-US" sz="2000" dirty="0">
                <a:solidFill>
                  <a:srgbClr val="008000"/>
                </a:solidFill>
                <a:latin typeface="標楷體" panose="03000509000000000000" pitchFamily="65" charset="-120"/>
                <a:ea typeface="標楷體" panose="03000509000000000000" pitchFamily="65" charset="-120"/>
              </a:rPr>
              <a:t>電</a:t>
            </a:r>
            <a:r>
              <a:rPr lang="zh-TW" altLang="en-US" sz="2000" dirty="0" smtClean="0">
                <a:solidFill>
                  <a:srgbClr val="008000"/>
                </a:solidFill>
                <a:latin typeface="標楷體" panose="03000509000000000000" pitchFamily="65" charset="-120"/>
                <a:ea typeface="標楷體" panose="03000509000000000000" pitchFamily="65" charset="-120"/>
              </a:rPr>
              <a:t>率、節</a:t>
            </a:r>
            <a:r>
              <a:rPr lang="zh-TW" altLang="en-US" sz="2000" dirty="0">
                <a:solidFill>
                  <a:srgbClr val="008000"/>
                </a:solidFill>
                <a:latin typeface="標楷體" panose="03000509000000000000" pitchFamily="65" charset="-120"/>
                <a:ea typeface="標楷體" panose="03000509000000000000" pitchFamily="65" charset="-120"/>
              </a:rPr>
              <a:t>水率</a:t>
            </a:r>
            <a:endParaRPr lang="en-US" altLang="zh-TW" sz="2000" dirty="0">
              <a:solidFill>
                <a:srgbClr val="008000"/>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idx="4294967295"/>
          </p:nvPr>
        </p:nvSpPr>
        <p:spPr>
          <a:xfrm>
            <a:off x="179512" y="1052736"/>
            <a:ext cx="6768751" cy="5256212"/>
          </a:xfrm>
        </p:spPr>
        <p:txBody>
          <a:bodyPr/>
          <a:lstStyle/>
          <a:p>
            <a:pPr marL="1074738" indent="-1074738">
              <a:buFont typeface="Wingdings" pitchFamily="2" charset="2"/>
              <a:buNone/>
              <a:defRPr/>
            </a:pPr>
            <a:r>
              <a:rPr lang="en-US" altLang="zh-TW" dirty="0" smtClean="0">
                <a:solidFill>
                  <a:schemeClr val="tx2"/>
                </a:solidFill>
                <a:latin typeface="標楷體" pitchFamily="65" charset="-120"/>
                <a:ea typeface="標楷體" pitchFamily="65" charset="-120"/>
              </a:rPr>
              <a:t>    </a:t>
            </a:r>
            <a:r>
              <a:rPr lang="en-US" altLang="zh-TW" dirty="0">
                <a:solidFill>
                  <a:schemeClr val="tx2"/>
                </a:solidFill>
                <a:latin typeface="標楷體" pitchFamily="65" charset="-120"/>
                <a:ea typeface="標楷體" pitchFamily="65" charset="-120"/>
              </a:rPr>
              <a:t>4</a:t>
            </a:r>
            <a:r>
              <a:rPr lang="en-US" altLang="zh-TW" dirty="0" smtClean="0">
                <a:solidFill>
                  <a:schemeClr val="tx2"/>
                </a:solidFill>
                <a:latin typeface="標楷體" pitchFamily="65" charset="-120"/>
                <a:ea typeface="標楷體" pitchFamily="65" charset="-120"/>
              </a:rPr>
              <a:t>.</a:t>
            </a:r>
            <a:r>
              <a:rPr lang="zh-TW" altLang="en-US" dirty="0" smtClean="0">
                <a:solidFill>
                  <a:schemeClr val="tx2"/>
                </a:solidFill>
                <a:latin typeface="標楷體" pitchFamily="65" charset="-120"/>
                <a:ea typeface="標楷體" pitchFamily="65" charset="-120"/>
              </a:rPr>
              <a:t>於四維行政中心門口呈現具城市特色天際線，並兼具提升安全效益。</a:t>
            </a:r>
            <a:endParaRPr lang="en-US" altLang="zh-TW" dirty="0" smtClean="0">
              <a:solidFill>
                <a:schemeClr val="tx2"/>
              </a:solidFill>
              <a:latin typeface="標楷體" pitchFamily="65" charset="-120"/>
              <a:ea typeface="標楷體" pitchFamily="65" charset="-120"/>
            </a:endParaRPr>
          </a:p>
          <a:p>
            <a:pPr marL="1074738" indent="-1074738">
              <a:buFont typeface="Wingdings" pitchFamily="2" charset="2"/>
              <a:buNone/>
              <a:defRPr/>
            </a:pPr>
            <a:endParaRPr lang="en-US" altLang="zh-TW" dirty="0">
              <a:solidFill>
                <a:schemeClr val="tx2"/>
              </a:solidFill>
              <a:latin typeface="標楷體" pitchFamily="65" charset="-120"/>
              <a:ea typeface="標楷體" pitchFamily="65" charset="-120"/>
            </a:endParaRPr>
          </a:p>
          <a:p>
            <a:pPr marL="1074738" indent="-1074738">
              <a:buFont typeface="Wingdings" pitchFamily="2" charset="2"/>
              <a:buNone/>
              <a:defRPr/>
            </a:pPr>
            <a:endParaRPr lang="en-US" altLang="zh-TW" dirty="0" smtClean="0">
              <a:solidFill>
                <a:schemeClr val="tx2"/>
              </a:solidFill>
              <a:latin typeface="標楷體" pitchFamily="65" charset="-120"/>
              <a:ea typeface="標楷體" pitchFamily="65" charset="-120"/>
            </a:endParaRPr>
          </a:p>
          <a:p>
            <a:pPr marL="1074738" indent="-1074738">
              <a:buFont typeface="Wingdings" pitchFamily="2" charset="2"/>
              <a:buNone/>
              <a:defRPr/>
            </a:pPr>
            <a:endParaRPr lang="en-US" altLang="zh-TW" dirty="0">
              <a:solidFill>
                <a:schemeClr val="tx2"/>
              </a:solidFill>
              <a:latin typeface="標楷體" pitchFamily="65" charset="-120"/>
              <a:ea typeface="標楷體" pitchFamily="65" charset="-120"/>
            </a:endParaRPr>
          </a:p>
          <a:p>
            <a:pPr marL="1074738" indent="-1074738">
              <a:buFont typeface="Wingdings" pitchFamily="2" charset="2"/>
              <a:buNone/>
              <a:defRPr/>
            </a:pPr>
            <a:endParaRPr lang="en-US" altLang="zh-TW" dirty="0">
              <a:solidFill>
                <a:schemeClr val="tx2"/>
              </a:solidFill>
              <a:latin typeface="標楷體" pitchFamily="65" charset="-120"/>
              <a:ea typeface="標楷體" pitchFamily="65" charset="-120"/>
            </a:endParaRPr>
          </a:p>
          <a:p>
            <a:pPr marL="0" indent="0">
              <a:buNone/>
              <a:defRPr/>
            </a:pPr>
            <a:r>
              <a:rPr lang="en-US" altLang="zh-TW" dirty="0" smtClean="0">
                <a:solidFill>
                  <a:schemeClr val="tx2"/>
                </a:solidFill>
                <a:latin typeface="標楷體" pitchFamily="65" charset="-120"/>
                <a:ea typeface="標楷體" pitchFamily="65" charset="-120"/>
              </a:rPr>
              <a:t>    5.</a:t>
            </a:r>
            <a:r>
              <a:rPr lang="zh-TW" altLang="en-US" dirty="0">
                <a:solidFill>
                  <a:schemeClr val="tx2"/>
                </a:solidFill>
                <a:latin typeface="標楷體" pitchFamily="65" charset="-120"/>
                <a:ea typeface="標楷體" pitchFamily="65" charset="-120"/>
              </a:rPr>
              <a:t>恢復</a:t>
            </a:r>
            <a:r>
              <a:rPr lang="zh-TW" altLang="en-US" dirty="0" smtClean="0">
                <a:solidFill>
                  <a:schemeClr val="tx2"/>
                </a:solidFill>
                <a:latin typeface="標楷體" pitchFamily="65" charset="-120"/>
                <a:ea typeface="標楷體" pitchFamily="65" charset="-120"/>
              </a:rPr>
              <a:t>鳳山行政中心人行道通行權。</a:t>
            </a:r>
            <a:endParaRPr lang="en-US" altLang="zh-TW" dirty="0" smtClean="0">
              <a:solidFill>
                <a:schemeClr val="tx2"/>
              </a:solidFill>
              <a:latin typeface="標楷體" pitchFamily="65" charset="-120"/>
              <a:ea typeface="標楷體" pitchFamily="65" charset="-120"/>
            </a:endParaRPr>
          </a:p>
          <a:p>
            <a:pPr marL="1074738" indent="-1074738">
              <a:buFont typeface="Wingdings" pitchFamily="2" charset="2"/>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endParaRPr lang="zh-TW" altLang="zh-TW" dirty="0" smtClean="0">
              <a:solidFill>
                <a:srgbClr val="000000"/>
              </a:solidFill>
              <a:latin typeface="標楷體" pitchFamily="65" charset="-120"/>
              <a:ea typeface="標楷體" pitchFamily="65" charset="-120"/>
            </a:endParaRPr>
          </a:p>
          <a:p>
            <a:pPr marL="0" indent="0">
              <a:buFont typeface="Wingdings" pitchFamily="2" charset="2"/>
              <a:buNone/>
              <a:defRPr/>
            </a:pPr>
            <a:endParaRPr lang="zh-TW" altLang="en-US" dirty="0" smtClean="0">
              <a:solidFill>
                <a:srgbClr val="000000"/>
              </a:solidFill>
              <a:latin typeface="標楷體" pitchFamily="65" charset="-120"/>
              <a:ea typeface="標楷體" pitchFamily="65" charset="-120"/>
            </a:endParaRPr>
          </a:p>
        </p:txBody>
      </p:sp>
      <p:pic>
        <p:nvPicPr>
          <p:cNvPr id="7170" name="Picture 2" descr="C:\Documents and Settings\USER\桌面\2-2簡報照片\總務科\IMG_2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632" y="2060848"/>
            <a:ext cx="7272808" cy="1944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Documents and Settings\USER\桌面\2-2簡報照片\總務科\IMG_22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682" y="34819"/>
            <a:ext cx="2151012"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Documents and Settings\USER\桌面\新資料夾 (3)\前\IMAG2167_BURST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801" y="4509120"/>
            <a:ext cx="3352728" cy="1556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Documents and Settings\USER\桌面\新資料夾 (3)\IMAG23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4509120"/>
            <a:ext cx="3240360" cy="1556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文字方塊 8"/>
          <p:cNvSpPr txBox="1">
            <a:spLocks noChangeArrowheads="1"/>
          </p:cNvSpPr>
          <p:nvPr/>
        </p:nvSpPr>
        <p:spPr bwMode="auto">
          <a:xfrm>
            <a:off x="1508017" y="6065549"/>
            <a:ext cx="266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前</a:t>
            </a:r>
            <a:endParaRPr lang="en-US" altLang="zh-TW" sz="2000" dirty="0">
              <a:solidFill>
                <a:srgbClr val="008000"/>
              </a:solidFill>
              <a:latin typeface="標楷體" panose="03000509000000000000" pitchFamily="65" charset="-120"/>
              <a:ea typeface="標楷體" panose="03000509000000000000" pitchFamily="65" charset="-120"/>
            </a:endParaRPr>
          </a:p>
        </p:txBody>
      </p:sp>
      <p:sp>
        <p:nvSpPr>
          <p:cNvPr id="8" name="文字方塊 8"/>
          <p:cNvSpPr txBox="1">
            <a:spLocks noChangeArrowheads="1"/>
          </p:cNvSpPr>
          <p:nvPr/>
        </p:nvSpPr>
        <p:spPr bwMode="auto">
          <a:xfrm>
            <a:off x="5197991" y="6100412"/>
            <a:ext cx="26642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zh-TW" altLang="en-US" sz="2000" dirty="0">
                <a:solidFill>
                  <a:srgbClr val="008000"/>
                </a:solidFill>
                <a:latin typeface="標楷體" panose="03000509000000000000" pitchFamily="65" charset="-120"/>
                <a:ea typeface="標楷體" panose="03000509000000000000" pitchFamily="65" charset="-120"/>
              </a:rPr>
              <a:t>後</a:t>
            </a:r>
            <a:endParaRPr lang="en-US" altLang="zh-TW" sz="2000" dirty="0">
              <a:solidFill>
                <a:srgbClr val="008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4623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4"/>
          <p:cNvSpPr>
            <a:spLocks noChangeArrowheads="1"/>
          </p:cNvSpPr>
          <p:nvPr/>
        </p:nvSpPr>
        <p:spPr bwMode="auto">
          <a:xfrm>
            <a:off x="1566863" y="1831975"/>
            <a:ext cx="2232025" cy="2466975"/>
          </a:xfrm>
          <a:prstGeom prst="ellipse">
            <a:avLst/>
          </a:prstGeom>
          <a:gradFill rotWithShape="1">
            <a:gsLst>
              <a:gs pos="0">
                <a:srgbClr val="FFBD80"/>
              </a:gs>
              <a:gs pos="50000">
                <a:srgbClr val="FFD4B3"/>
              </a:gs>
              <a:gs pos="100000">
                <a:srgbClr val="FFE9D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a:solidFill>
                  <a:srgbClr val="000000"/>
                </a:solidFill>
                <a:ea typeface="標楷體" pitchFamily="65" charset="-120"/>
              </a:rPr>
              <a:t>公文檔案</a:t>
            </a:r>
          </a:p>
          <a:p>
            <a:pPr algn="ctr"/>
            <a:r>
              <a:rPr lang="zh-TW" altLang="en-US" sz="2400" b="1">
                <a:solidFill>
                  <a:srgbClr val="000000"/>
                </a:solidFill>
                <a:ea typeface="標楷體" pitchFamily="65" charset="-120"/>
              </a:rPr>
              <a:t>電子化</a:t>
            </a:r>
          </a:p>
        </p:txBody>
      </p:sp>
      <p:sp>
        <p:nvSpPr>
          <p:cNvPr id="14339" name="Oval 8"/>
          <p:cNvSpPr>
            <a:spLocks noChangeArrowheads="1"/>
          </p:cNvSpPr>
          <p:nvPr/>
        </p:nvSpPr>
        <p:spPr bwMode="auto">
          <a:xfrm>
            <a:off x="3492500" y="1831975"/>
            <a:ext cx="2209800" cy="2466975"/>
          </a:xfrm>
          <a:prstGeom prst="ellipse">
            <a:avLst/>
          </a:prstGeom>
          <a:gradFill rotWithShape="1">
            <a:gsLst>
              <a:gs pos="0">
                <a:srgbClr val="80FFFF"/>
              </a:gs>
              <a:gs pos="50000">
                <a:srgbClr val="B3FFFF"/>
              </a:gs>
              <a:gs pos="100000">
                <a:srgbClr val="DA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dirty="0" smtClean="0">
                <a:solidFill>
                  <a:srgbClr val="000000"/>
                </a:solidFill>
                <a:ea typeface="標楷體" pitchFamily="65" charset="-120"/>
              </a:rPr>
              <a:t>推動高雄</a:t>
            </a:r>
            <a:endParaRPr lang="en-US" altLang="zh-TW" sz="2400" b="1" dirty="0" smtClean="0">
              <a:solidFill>
                <a:srgbClr val="000000"/>
              </a:solidFill>
              <a:ea typeface="標楷體" pitchFamily="65" charset="-120"/>
            </a:endParaRPr>
          </a:p>
          <a:p>
            <a:pPr algn="ctr"/>
            <a:r>
              <a:rPr lang="zh-TW" altLang="en-US" sz="2400" b="1" dirty="0" smtClean="0">
                <a:solidFill>
                  <a:srgbClr val="000000"/>
                </a:solidFill>
                <a:ea typeface="標楷體" pitchFamily="65" charset="-120"/>
              </a:rPr>
              <a:t>國際化</a:t>
            </a:r>
            <a:endParaRPr lang="zh-TW" altLang="en-US" sz="2400" b="1" dirty="0">
              <a:solidFill>
                <a:srgbClr val="000000"/>
              </a:solidFill>
              <a:ea typeface="標楷體" pitchFamily="65" charset="-120"/>
            </a:endParaRPr>
          </a:p>
        </p:txBody>
      </p:sp>
      <p:sp>
        <p:nvSpPr>
          <p:cNvPr id="14340" name="Oval 11"/>
          <p:cNvSpPr>
            <a:spLocks noChangeArrowheads="1"/>
          </p:cNvSpPr>
          <p:nvPr/>
        </p:nvSpPr>
        <p:spPr bwMode="auto">
          <a:xfrm>
            <a:off x="5508625" y="1871663"/>
            <a:ext cx="2303463" cy="2387600"/>
          </a:xfrm>
          <a:prstGeom prst="ellipse">
            <a:avLst/>
          </a:prstGeom>
          <a:gradFill rotWithShape="1">
            <a:gsLst>
              <a:gs pos="0">
                <a:srgbClr val="C7F38A"/>
              </a:gs>
              <a:gs pos="50000">
                <a:srgbClr val="DBF5B9"/>
              </a:gs>
              <a:gs pos="100000">
                <a:srgbClr val="EDFAD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dirty="0" smtClean="0">
                <a:solidFill>
                  <a:srgbClr val="000000"/>
                </a:solidFill>
                <a:ea typeface="標楷體" pitchFamily="65" charset="-120"/>
              </a:rPr>
              <a:t>公務環境</a:t>
            </a:r>
            <a:endParaRPr lang="en-US" altLang="zh-TW" sz="2400" b="1" dirty="0" smtClean="0">
              <a:solidFill>
                <a:srgbClr val="000000"/>
              </a:solidFill>
              <a:ea typeface="標楷體" pitchFamily="65" charset="-120"/>
            </a:endParaRPr>
          </a:p>
          <a:p>
            <a:pPr algn="ctr"/>
            <a:r>
              <a:rPr lang="zh-TW" altLang="en-US" sz="2400" b="1" dirty="0" smtClean="0">
                <a:solidFill>
                  <a:srgbClr val="000000"/>
                </a:solidFill>
                <a:ea typeface="標楷體" pitchFamily="65" charset="-120"/>
              </a:rPr>
              <a:t>品質</a:t>
            </a:r>
            <a:r>
              <a:rPr lang="zh-TW" altLang="en-US" sz="2400" b="1" dirty="0">
                <a:solidFill>
                  <a:srgbClr val="000000"/>
                </a:solidFill>
                <a:ea typeface="標楷體" pitchFamily="65" charset="-120"/>
              </a:rPr>
              <a:t>化</a:t>
            </a:r>
          </a:p>
        </p:txBody>
      </p:sp>
      <p:sp>
        <p:nvSpPr>
          <p:cNvPr id="14341" name="Oval 12"/>
          <p:cNvSpPr>
            <a:spLocks noChangeArrowheads="1"/>
          </p:cNvSpPr>
          <p:nvPr/>
        </p:nvSpPr>
        <p:spPr bwMode="auto">
          <a:xfrm>
            <a:off x="6659563" y="3895725"/>
            <a:ext cx="2100262" cy="2444750"/>
          </a:xfrm>
          <a:prstGeom prst="ellipse">
            <a:avLst/>
          </a:prstGeom>
          <a:gradFill rotWithShape="1">
            <a:gsLst>
              <a:gs pos="0">
                <a:srgbClr val="EA8C8C"/>
              </a:gs>
              <a:gs pos="50000">
                <a:srgbClr val="F0BABA"/>
              </a:gs>
              <a:gs pos="100000">
                <a:srgbClr val="F7DED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dirty="0">
                <a:solidFill>
                  <a:srgbClr val="000000"/>
                </a:solidFill>
                <a:ea typeface="標楷體" pitchFamily="65" charset="-120"/>
              </a:rPr>
              <a:t>消費保護</a:t>
            </a:r>
          </a:p>
          <a:p>
            <a:pPr algn="ctr"/>
            <a:r>
              <a:rPr lang="zh-TW" altLang="en-US" sz="2400" b="1" dirty="0" smtClean="0">
                <a:solidFill>
                  <a:srgbClr val="000000"/>
                </a:solidFill>
                <a:ea typeface="標楷體" pitchFamily="65" charset="-120"/>
              </a:rPr>
              <a:t>積極化</a:t>
            </a:r>
            <a:endParaRPr lang="zh-TW" altLang="en-US" sz="2400" b="1" dirty="0">
              <a:solidFill>
                <a:srgbClr val="000000"/>
              </a:solidFill>
              <a:ea typeface="標楷體" pitchFamily="65" charset="-120"/>
            </a:endParaRPr>
          </a:p>
        </p:txBody>
      </p:sp>
      <p:sp>
        <p:nvSpPr>
          <p:cNvPr id="14342" name="Oval 13"/>
          <p:cNvSpPr>
            <a:spLocks noChangeArrowheads="1"/>
          </p:cNvSpPr>
          <p:nvPr/>
        </p:nvSpPr>
        <p:spPr bwMode="auto">
          <a:xfrm>
            <a:off x="4633913" y="3914775"/>
            <a:ext cx="2244725" cy="2505075"/>
          </a:xfrm>
          <a:prstGeom prst="ellipse">
            <a:avLst/>
          </a:prstGeom>
          <a:gradFill rotWithShape="1">
            <a:gsLst>
              <a:gs pos="0">
                <a:srgbClr val="809CFF"/>
              </a:gs>
              <a:gs pos="50000">
                <a:srgbClr val="B3C1FF"/>
              </a:gs>
              <a:gs pos="100000">
                <a:srgbClr val="DAE1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dirty="0">
                <a:solidFill>
                  <a:srgbClr val="000000"/>
                </a:solidFill>
                <a:ea typeface="標楷體" pitchFamily="65" charset="-120"/>
              </a:rPr>
              <a:t>職工管理</a:t>
            </a:r>
          </a:p>
          <a:p>
            <a:pPr algn="ctr"/>
            <a:r>
              <a:rPr lang="zh-TW" altLang="en-US" sz="2400" b="1" dirty="0" smtClean="0">
                <a:solidFill>
                  <a:srgbClr val="000000"/>
                </a:solidFill>
                <a:ea typeface="標楷體" pitchFamily="65" charset="-120"/>
              </a:rPr>
              <a:t>平權化</a:t>
            </a:r>
            <a:endParaRPr lang="zh-TW" altLang="en-US" sz="2400" b="1" dirty="0">
              <a:solidFill>
                <a:srgbClr val="000000"/>
              </a:solidFill>
              <a:ea typeface="標楷體" pitchFamily="65" charset="-120"/>
            </a:endParaRPr>
          </a:p>
        </p:txBody>
      </p:sp>
      <p:sp>
        <p:nvSpPr>
          <p:cNvPr id="14343" name="Oval 14"/>
          <p:cNvSpPr>
            <a:spLocks noChangeArrowheads="1"/>
          </p:cNvSpPr>
          <p:nvPr/>
        </p:nvSpPr>
        <p:spPr bwMode="auto">
          <a:xfrm>
            <a:off x="2530475" y="3854450"/>
            <a:ext cx="2379663" cy="2625725"/>
          </a:xfrm>
          <a:prstGeom prst="ellipse">
            <a:avLst/>
          </a:prstGeom>
          <a:gradFill rotWithShape="1">
            <a:gsLst>
              <a:gs pos="0">
                <a:srgbClr val="AB97F6"/>
              </a:gs>
              <a:gs pos="50000">
                <a:srgbClr val="CBC0F8"/>
              </a:gs>
              <a:gs pos="100000">
                <a:srgbClr val="E5E0F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a:solidFill>
                  <a:srgbClr val="000000"/>
                </a:solidFill>
                <a:ea typeface="標楷體" pitchFamily="65" charset="-120"/>
              </a:rPr>
              <a:t>機要業務</a:t>
            </a:r>
          </a:p>
          <a:p>
            <a:pPr algn="ctr"/>
            <a:r>
              <a:rPr lang="zh-TW" altLang="en-US" sz="2400" b="1">
                <a:solidFill>
                  <a:srgbClr val="000000"/>
                </a:solidFill>
                <a:ea typeface="標楷體" pitchFamily="65" charset="-120"/>
              </a:rPr>
              <a:t>彈性化</a:t>
            </a:r>
          </a:p>
        </p:txBody>
      </p:sp>
      <p:sp>
        <p:nvSpPr>
          <p:cNvPr id="14344" name="Oval 15"/>
          <p:cNvSpPr>
            <a:spLocks noChangeArrowheads="1"/>
          </p:cNvSpPr>
          <p:nvPr/>
        </p:nvSpPr>
        <p:spPr bwMode="auto">
          <a:xfrm>
            <a:off x="539750" y="3894138"/>
            <a:ext cx="2376488" cy="2546350"/>
          </a:xfrm>
          <a:prstGeom prst="ellipse">
            <a:avLst/>
          </a:prstGeom>
          <a:gradFill rotWithShape="1">
            <a:gsLst>
              <a:gs pos="0">
                <a:srgbClr val="FF86E8"/>
              </a:gs>
              <a:gs pos="50000">
                <a:srgbClr val="FFB6EE"/>
              </a:gs>
              <a:gs pos="100000">
                <a:srgbClr val="FFDBF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400" b="1">
                <a:solidFill>
                  <a:srgbClr val="000000"/>
                </a:solidFill>
                <a:ea typeface="標楷體" pitchFamily="65" charset="-120"/>
              </a:rPr>
              <a:t>宿舍管理</a:t>
            </a:r>
          </a:p>
          <a:p>
            <a:pPr algn="ctr"/>
            <a:r>
              <a:rPr lang="zh-TW" altLang="en-US" sz="2400" b="1">
                <a:solidFill>
                  <a:srgbClr val="000000"/>
                </a:solidFill>
                <a:ea typeface="標楷體" pitchFamily="65" charset="-120"/>
              </a:rPr>
              <a:t>制度化</a:t>
            </a:r>
          </a:p>
        </p:txBody>
      </p:sp>
      <p:sp>
        <p:nvSpPr>
          <p:cNvPr id="7" name="矩形 6"/>
          <p:cNvSpPr/>
          <p:nvPr/>
        </p:nvSpPr>
        <p:spPr>
          <a:xfrm>
            <a:off x="2257425" y="765175"/>
            <a:ext cx="4319588" cy="617538"/>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defRPr/>
            </a:pPr>
            <a:r>
              <a:rPr lang="zh-TW" altLang="en-US" sz="3200" b="1" dirty="0" smtClean="0">
                <a:solidFill>
                  <a:srgbClr val="000000"/>
                </a:solidFill>
                <a:effectLst>
                  <a:outerShdw blurRad="38100" dist="38100" dir="2700000" algn="tl">
                    <a:srgbClr val="FFFFFF"/>
                  </a:outerShdw>
                </a:effectLst>
                <a:latin typeface="標楷體" pitchFamily="65" charset="-120"/>
                <a:ea typeface="標楷體" pitchFamily="65" charset="-120"/>
              </a:rPr>
              <a:t>本處業務</a:t>
            </a:r>
            <a:endParaRPr lang="en-US" altLang="zh-TW" sz="3200" b="1" dirty="0" smtClean="0">
              <a:solidFill>
                <a:srgbClr val="000000"/>
              </a:solidFill>
              <a:effectLst>
                <a:outerShdw blurRad="38100" dist="38100" dir="2700000" algn="tl">
                  <a:srgbClr val="FFFFFF"/>
                </a:outerShdw>
              </a:effectLst>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內容版面配置區 2"/>
          <p:cNvSpPr>
            <a:spLocks noGrp="1"/>
          </p:cNvSpPr>
          <p:nvPr>
            <p:ph idx="4294967295"/>
          </p:nvPr>
        </p:nvSpPr>
        <p:spPr>
          <a:xfrm>
            <a:off x="557213" y="1347788"/>
            <a:ext cx="7056437" cy="2376487"/>
          </a:xfrm>
        </p:spPr>
        <p:txBody>
          <a:bodyPr/>
          <a:lstStyle/>
          <a:p>
            <a:pPr marL="0" indent="0">
              <a:buFont typeface="Wingdings" pitchFamily="2" charset="2"/>
              <a:buNone/>
            </a:pPr>
            <a:r>
              <a:rPr lang="zh-TW" altLang="en-US" sz="3600" dirty="0" smtClean="0">
                <a:solidFill>
                  <a:srgbClr val="000000"/>
                </a:solidFill>
                <a:latin typeface="標楷體" pitchFamily="65" charset="-120"/>
                <a:ea typeface="標楷體" pitchFamily="65" charset="-120"/>
              </a:rPr>
              <a:t>四</a:t>
            </a:r>
            <a:r>
              <a:rPr lang="zh-TW" altLang="zh-TW" sz="3600" dirty="0" smtClean="0">
                <a:solidFill>
                  <a:srgbClr val="000000"/>
                </a:solidFill>
                <a:latin typeface="標楷體" pitchFamily="65" charset="-120"/>
                <a:ea typeface="標楷體" pitchFamily="65" charset="-120"/>
              </a:rPr>
              <a:t>、宿舍管理制度化</a:t>
            </a:r>
          </a:p>
          <a:p>
            <a:pPr marL="0" indent="0">
              <a:buFont typeface="Wingdings" pitchFamily="2" charset="2"/>
              <a:buNone/>
            </a:pPr>
            <a:r>
              <a:rPr lang="zh-TW"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一</a:t>
            </a:r>
            <a:r>
              <a:rPr lang="en-US" altLang="zh-TW" sz="3400" dirty="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首長宿舍管理及維護 </a:t>
            </a:r>
          </a:p>
          <a:p>
            <a:pPr marL="0" indent="0">
              <a:buFont typeface="Wingdings" pitchFamily="2" charset="2"/>
              <a:buNone/>
            </a:pPr>
            <a:r>
              <a:rPr lang="zh-TW"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二</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眷屬宿舍清查及管理</a:t>
            </a:r>
            <a:endParaRPr lang="en-US" altLang="zh-TW" sz="34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16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16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16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16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2200" dirty="0" smtClean="0">
              <a:solidFill>
                <a:srgbClr val="000000"/>
              </a:solidFill>
              <a:latin typeface="標楷體" pitchFamily="65" charset="-120"/>
              <a:ea typeface="標楷體" pitchFamily="65" charset="-120"/>
            </a:endParaRPr>
          </a:p>
        </p:txBody>
      </p:sp>
      <p:graphicFrame>
        <p:nvGraphicFramePr>
          <p:cNvPr id="2" name="Object 9"/>
          <p:cNvGraphicFramePr>
            <a:graphicFrameLocks noChangeAspect="1"/>
          </p:cNvGraphicFramePr>
          <p:nvPr>
            <p:extLst>
              <p:ext uri="{D42A27DB-BD31-4B8C-83A1-F6EECF244321}">
                <p14:modId xmlns:p14="http://schemas.microsoft.com/office/powerpoint/2010/main" val="579292870"/>
              </p:ext>
            </p:extLst>
          </p:nvPr>
        </p:nvGraphicFramePr>
        <p:xfrm>
          <a:off x="1238250" y="3335338"/>
          <a:ext cx="7315200" cy="3990975"/>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 Box 15"/>
          <p:cNvSpPr txBox="1">
            <a:spLocks noChangeArrowheads="1"/>
          </p:cNvSpPr>
          <p:nvPr/>
        </p:nvSpPr>
        <p:spPr bwMode="auto">
          <a:xfrm>
            <a:off x="4787900" y="3573463"/>
            <a:ext cx="3455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spcBef>
                <a:spcPct val="50000"/>
              </a:spcBef>
            </a:pPr>
            <a:r>
              <a:rPr lang="zh-TW" altLang="en-US" sz="2400" dirty="0">
                <a:solidFill>
                  <a:srgbClr val="000000"/>
                </a:solidFill>
                <a:latin typeface="標楷體" pitchFamily="65" charset="-120"/>
                <a:ea typeface="標楷體" pitchFamily="65" charset="-120"/>
              </a:rPr>
              <a:t>本處經管市有</a:t>
            </a:r>
            <a:r>
              <a:rPr lang="zh-TW" altLang="en-US" sz="2400" dirty="0" smtClean="0">
                <a:solidFill>
                  <a:srgbClr val="000000"/>
                </a:solidFill>
                <a:latin typeface="標楷體" pitchFamily="65" charset="-120"/>
                <a:ea typeface="標楷體" pitchFamily="65" charset="-120"/>
              </a:rPr>
              <a:t>宿舍</a:t>
            </a:r>
            <a:r>
              <a:rPr lang="en-US" altLang="zh-TW" sz="2400" dirty="0" smtClean="0">
                <a:solidFill>
                  <a:srgbClr val="000000"/>
                </a:solidFill>
                <a:latin typeface="標楷體" pitchFamily="65" charset="-120"/>
                <a:ea typeface="標楷體" pitchFamily="65" charset="-120"/>
              </a:rPr>
              <a:t>76</a:t>
            </a:r>
            <a:r>
              <a:rPr lang="zh-TW" altLang="en-US" sz="2400" dirty="0" smtClean="0">
                <a:solidFill>
                  <a:srgbClr val="000000"/>
                </a:solidFill>
                <a:latin typeface="標楷體" pitchFamily="65" charset="-120"/>
                <a:ea typeface="標楷體" pitchFamily="65" charset="-120"/>
              </a:rPr>
              <a:t>間</a:t>
            </a:r>
            <a:endParaRPr lang="zh-TW" altLang="en-US" sz="2400" dirty="0">
              <a:solidFill>
                <a:srgbClr val="000000"/>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idx="4294967295"/>
          </p:nvPr>
        </p:nvSpPr>
        <p:spPr>
          <a:xfrm>
            <a:off x="179388" y="1628800"/>
            <a:ext cx="8856662" cy="5229200"/>
          </a:xfrm>
        </p:spPr>
        <p:txBody>
          <a:bodyPr/>
          <a:lstStyle/>
          <a:p>
            <a:pPr marL="0" indent="0">
              <a:buClr>
                <a:srgbClr val="2A4C41"/>
              </a:buClr>
              <a:buFont typeface="Wingdings" pitchFamily="2" charset="2"/>
              <a:buNone/>
            </a:pPr>
            <a:r>
              <a:rPr lang="zh-TW" altLang="zh-TW" sz="3400" dirty="0" smtClean="0">
                <a:solidFill>
                  <a:srgbClr val="000000"/>
                </a:solidFill>
                <a:latin typeface="標楷體" pitchFamily="65" charset="-120"/>
                <a:ea typeface="標楷體" pitchFamily="65" charset="-120"/>
              </a:rPr>
              <a:t>（三</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收回眷</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宿</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舍空屋或空地之管理利用</a:t>
            </a:r>
          </a:p>
          <a:p>
            <a:pPr marL="0" indent="0">
              <a:buClr>
                <a:srgbClr val="2A4C41"/>
              </a:buClr>
              <a:buFont typeface="Wingdings" pitchFamily="2" charset="2"/>
              <a:buNone/>
            </a:pPr>
            <a:r>
              <a:rPr lang="en-US" altLang="zh-TW" dirty="0" smtClean="0">
                <a:solidFill>
                  <a:srgbClr val="000000"/>
                </a:solidFill>
              </a:rPr>
              <a:t>    </a:t>
            </a:r>
            <a:r>
              <a:rPr lang="en-US" altLang="zh-TW" dirty="0" smtClean="0">
                <a:solidFill>
                  <a:srgbClr val="000000"/>
                </a:solidFill>
                <a:latin typeface="標楷體" pitchFamily="65" charset="-120"/>
                <a:ea typeface="標楷體" pitchFamily="65" charset="-120"/>
              </a:rPr>
              <a:t>1.</a:t>
            </a:r>
            <a:r>
              <a:rPr lang="zh-TW" altLang="en-US" dirty="0" smtClean="0">
                <a:solidFill>
                  <a:srgbClr val="000000"/>
                </a:solidFill>
                <a:latin typeface="標楷體" pitchFamily="65" charset="-120"/>
                <a:ea typeface="標楷體" pitchFamily="65" charset="-120"/>
              </a:rPr>
              <a:t>已回收眷舍</a:t>
            </a:r>
            <a:r>
              <a:rPr lang="en-US" altLang="zh-TW" dirty="0" smtClean="0">
                <a:solidFill>
                  <a:srgbClr val="000000"/>
                </a:solidFill>
                <a:latin typeface="標楷體" pitchFamily="65" charset="-120"/>
                <a:ea typeface="標楷體" pitchFamily="65" charset="-120"/>
              </a:rPr>
              <a:t>16</a:t>
            </a:r>
            <a:r>
              <a:rPr lang="zh-TW" altLang="en-US" dirty="0" smtClean="0">
                <a:solidFill>
                  <a:srgbClr val="000000"/>
                </a:solidFill>
                <a:latin typeface="標楷體" pitchFamily="65" charset="-120"/>
                <a:ea typeface="標楷體" pitchFamily="65" charset="-120"/>
              </a:rPr>
              <a:t>間</a:t>
            </a:r>
            <a:endParaRPr lang="en-US" altLang="zh-TW" dirty="0" smtClean="0">
              <a:solidFill>
                <a:srgbClr val="000000"/>
              </a:solidFill>
              <a:latin typeface="標楷體" pitchFamily="65" charset="-120"/>
              <a:ea typeface="標楷體" pitchFamily="65" charset="-120"/>
            </a:endParaRPr>
          </a:p>
          <a:p>
            <a:pPr marL="0" indent="0">
              <a:buClr>
                <a:srgbClr val="2A4C41"/>
              </a:buClr>
              <a:buFont typeface="Wingdings" pitchFamily="2" charset="2"/>
              <a:buNone/>
            </a:pPr>
            <a:r>
              <a:rPr lang="en-US" altLang="zh-TW" sz="2600" dirty="0" smtClean="0">
                <a:solidFill>
                  <a:srgbClr val="000000"/>
                </a:solidFill>
                <a:latin typeface="標楷體" pitchFamily="65" charset="-120"/>
                <a:ea typeface="標楷體" pitchFamily="65" charset="-120"/>
              </a:rPr>
              <a:t>     </a:t>
            </a:r>
            <a:r>
              <a:rPr lang="zh-TW" altLang="en-US" sz="2600" dirty="0" smtClean="0">
                <a:solidFill>
                  <a:srgbClr val="000000"/>
                </a:solidFill>
                <a:latin typeface="標楷體" pitchFamily="65" charset="-120"/>
                <a:ea typeface="標楷體" pitchFamily="65" charset="-120"/>
              </a:rPr>
              <a:t>（</a:t>
            </a:r>
            <a:r>
              <a:rPr lang="en-US" altLang="zh-TW" sz="2600" dirty="0" smtClean="0">
                <a:solidFill>
                  <a:srgbClr val="000000"/>
                </a:solidFill>
                <a:latin typeface="標楷體" pitchFamily="65" charset="-120"/>
                <a:ea typeface="標楷體" pitchFamily="65" charset="-120"/>
              </a:rPr>
              <a:t>1</a:t>
            </a:r>
            <a:r>
              <a:rPr lang="zh-TW" altLang="en-US" sz="2600" dirty="0" smtClean="0">
                <a:solidFill>
                  <a:srgbClr val="000000"/>
                </a:solidFill>
                <a:latin typeface="標楷體" pitchFamily="65" charset="-120"/>
                <a:ea typeface="標楷體" pitchFamily="65" charset="-120"/>
              </a:rPr>
              <a:t>）定期維管，確保環境清潔。</a:t>
            </a:r>
            <a:endParaRPr lang="en-US" altLang="zh-TW" sz="2600" dirty="0" smtClean="0">
              <a:solidFill>
                <a:srgbClr val="000000"/>
              </a:solidFill>
              <a:latin typeface="標楷體" pitchFamily="65" charset="-120"/>
              <a:ea typeface="標楷體" pitchFamily="65" charset="-120"/>
            </a:endParaRPr>
          </a:p>
          <a:p>
            <a:pPr marL="1698625" indent="-1698625">
              <a:buClr>
                <a:srgbClr val="2A4C41"/>
              </a:buClr>
              <a:buNone/>
            </a:pPr>
            <a:r>
              <a:rPr lang="zh-TW" altLang="en-US" sz="2600" dirty="0" smtClean="0">
                <a:solidFill>
                  <a:srgbClr val="000000"/>
                </a:solidFill>
                <a:latin typeface="標楷體" pitchFamily="65" charset="-120"/>
                <a:ea typeface="標楷體" pitchFamily="65" charset="-120"/>
              </a:rPr>
              <a:t>     （</a:t>
            </a:r>
            <a:r>
              <a:rPr lang="en-US" altLang="zh-TW" sz="2600" dirty="0" smtClean="0">
                <a:solidFill>
                  <a:srgbClr val="000000"/>
                </a:solidFill>
                <a:latin typeface="標楷體" pitchFamily="65" charset="-120"/>
                <a:ea typeface="標楷體" pitchFamily="65" charset="-120"/>
              </a:rPr>
              <a:t>2</a:t>
            </a:r>
            <a:r>
              <a:rPr lang="zh-TW" altLang="en-US" sz="2600" dirty="0">
                <a:solidFill>
                  <a:srgbClr val="000000"/>
                </a:solidFill>
                <a:latin typeface="標楷體" pitchFamily="65" charset="-120"/>
                <a:ea typeface="標楷體" pitchFamily="65" charset="-120"/>
              </a:rPr>
              <a:t>）依現況管理或計畫辦理報廢</a:t>
            </a:r>
            <a:r>
              <a:rPr lang="zh-TW" altLang="en-US" sz="2600" dirty="0" smtClean="0">
                <a:solidFill>
                  <a:srgbClr val="000000"/>
                </a:solidFill>
                <a:latin typeface="標楷體" pitchFamily="65" charset="-120"/>
                <a:ea typeface="標楷體" pitchFamily="65" charset="-120"/>
              </a:rPr>
              <a:t>拆除。</a:t>
            </a:r>
            <a:endParaRPr lang="en-US" altLang="zh-TW" sz="2600" dirty="0" smtClean="0">
              <a:solidFill>
                <a:srgbClr val="000000"/>
              </a:solidFill>
              <a:latin typeface="標楷體" pitchFamily="65" charset="-120"/>
              <a:ea typeface="標楷體" pitchFamily="65" charset="-120"/>
            </a:endParaRPr>
          </a:p>
          <a:p>
            <a:pPr marL="1698625" indent="-1698625">
              <a:buClr>
                <a:srgbClr val="2A4C41"/>
              </a:buClr>
              <a:buNone/>
            </a:pPr>
            <a:r>
              <a:rPr lang="en-US" altLang="zh-TW" sz="2600" dirty="0" smtClean="0">
                <a:solidFill>
                  <a:srgbClr val="000000"/>
                </a:solidFill>
                <a:latin typeface="標楷體" pitchFamily="65" charset="-120"/>
                <a:ea typeface="標楷體" pitchFamily="65" charset="-120"/>
              </a:rPr>
              <a:t>     </a:t>
            </a:r>
            <a:r>
              <a:rPr lang="zh-TW" altLang="en-US" sz="2600" dirty="0" smtClean="0">
                <a:solidFill>
                  <a:srgbClr val="000000"/>
                </a:solidFill>
                <a:latin typeface="標楷體" pitchFamily="65" charset="-120"/>
                <a:ea typeface="標楷體" pitchFamily="65" charset="-120"/>
              </a:rPr>
              <a:t>（</a:t>
            </a:r>
            <a:r>
              <a:rPr lang="en-US" altLang="zh-TW" sz="2600" dirty="0" smtClean="0">
                <a:solidFill>
                  <a:srgbClr val="000000"/>
                </a:solidFill>
                <a:latin typeface="標楷體" pitchFamily="65" charset="-120"/>
                <a:ea typeface="標楷體" pitchFamily="65" charset="-120"/>
              </a:rPr>
              <a:t>3</a:t>
            </a:r>
            <a:r>
              <a:rPr lang="zh-TW" altLang="en-US" sz="2600" dirty="0" smtClean="0">
                <a:solidFill>
                  <a:srgbClr val="000000"/>
                </a:solidFill>
                <a:latin typeface="標楷體" pitchFamily="65" charset="-120"/>
                <a:ea typeface="標楷體" pitchFamily="65" charset="-120"/>
              </a:rPr>
              <a:t>）與機關合作：社會局輔具資源中心。</a:t>
            </a:r>
            <a:endParaRPr lang="en-US" altLang="zh-TW" sz="2600" dirty="0" smtClean="0">
              <a:solidFill>
                <a:srgbClr val="000000"/>
              </a:solidFill>
              <a:latin typeface="標楷體" pitchFamily="65" charset="-120"/>
              <a:ea typeface="標楷體" pitchFamily="65" charset="-120"/>
            </a:endParaRPr>
          </a:p>
          <a:p>
            <a:pPr marL="0" indent="0">
              <a:buClr>
                <a:srgbClr val="2A4C41"/>
              </a:buClr>
              <a:buNone/>
            </a:pPr>
            <a:r>
              <a:rPr lang="zh-TW" altLang="en-US"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2.</a:t>
            </a:r>
            <a:r>
              <a:rPr lang="zh-TW" altLang="en-US" dirty="0" smtClean="0">
                <a:solidFill>
                  <a:srgbClr val="000000"/>
                </a:solidFill>
                <a:latin typeface="標楷體" pitchFamily="65" charset="-120"/>
                <a:ea typeface="標楷體" pitchFamily="65" charset="-120"/>
              </a:rPr>
              <a:t>空地管理</a:t>
            </a:r>
            <a:endParaRPr lang="en-US" altLang="zh-TW" dirty="0" smtClean="0">
              <a:solidFill>
                <a:srgbClr val="000000"/>
              </a:solidFill>
              <a:latin typeface="標楷體" pitchFamily="65" charset="-120"/>
              <a:ea typeface="標楷體" pitchFamily="65" charset="-120"/>
            </a:endParaRPr>
          </a:p>
          <a:p>
            <a:pPr marL="900113" indent="-900113">
              <a:buClr>
                <a:srgbClr val="2A4C41"/>
              </a:buClr>
              <a:buFont typeface="Wingdings" pitchFamily="2" charset="2"/>
              <a:buNone/>
            </a:pPr>
            <a:r>
              <a:rPr lang="zh-TW" altLang="en-US" dirty="0" smtClean="0">
                <a:solidFill>
                  <a:srgbClr val="000000"/>
                </a:solidFill>
                <a:latin typeface="標楷體" pitchFamily="65" charset="-120"/>
                <a:ea typeface="標楷體" pitchFamily="65" charset="-120"/>
              </a:rPr>
              <a:t>     部分騰出空地，為活化利用，提供鄰近機關借用，做為洽公車輛停車場、清潔機具停放場或美綠化環境等使用。</a:t>
            </a:r>
            <a:endParaRPr lang="en-US" altLang="zh-TW" dirty="0" smtClean="0">
              <a:solidFill>
                <a:srgbClr val="000000"/>
              </a:solidFill>
              <a:latin typeface="標楷體" pitchFamily="65" charset="-120"/>
              <a:ea typeface="標楷體" pitchFamily="65" charset="-120"/>
            </a:endParaRPr>
          </a:p>
          <a:p>
            <a:pPr marL="0" indent="0">
              <a:buClr>
                <a:srgbClr val="2A4C41"/>
              </a:buClr>
              <a:buFont typeface="Wingdings" pitchFamily="2" charset="2"/>
              <a:buNone/>
            </a:pPr>
            <a:endParaRPr lang="en-US" altLang="zh-TW" dirty="0" smtClean="0">
              <a:solidFill>
                <a:srgbClr val="000000"/>
              </a:solidFill>
              <a:latin typeface="標楷體" pitchFamily="65" charset="-120"/>
              <a:ea typeface="標楷體" pitchFamily="65" charset="-120"/>
            </a:endParaRPr>
          </a:p>
          <a:p>
            <a:pPr marL="0" indent="0">
              <a:buClr>
                <a:srgbClr val="2A4C41"/>
              </a:buClr>
              <a:buFont typeface="Wingdings" pitchFamily="2" charset="2"/>
              <a:buNone/>
            </a:pP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pPr>
            <a:r>
              <a:rPr lang="en-US" altLang="zh-TW" dirty="0" smtClean="0">
                <a:solidFill>
                  <a:schemeClr val="tx2"/>
                </a:solidFill>
                <a:latin typeface="標楷體" pitchFamily="65" charset="-120"/>
                <a:ea typeface="標楷體" pitchFamily="65" charset="-120"/>
              </a:rPr>
              <a:t>  </a:t>
            </a:r>
          </a:p>
          <a:p>
            <a:pPr marL="0" indent="0">
              <a:buFont typeface="Wingdings" pitchFamily="2" charset="2"/>
              <a:buNone/>
            </a:pP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pP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pP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pPr>
            <a:endParaRPr lang="en-US" altLang="zh-TW" dirty="0" smtClean="0">
              <a:solidFill>
                <a:schemeClr val="tx2"/>
              </a:solidFill>
              <a:latin typeface="標楷體" pitchFamily="65" charset="-120"/>
              <a:ea typeface="標楷體" pitchFamily="65" charset="-120"/>
            </a:endParaRPr>
          </a:p>
          <a:p>
            <a:pPr marL="0" indent="0">
              <a:buFont typeface="Wingdings" pitchFamily="2" charset="2"/>
              <a:buNone/>
            </a:pPr>
            <a:endParaRPr lang="en-US" altLang="zh-TW" dirty="0" smtClean="0">
              <a:solidFill>
                <a:schemeClr val="tx2"/>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2"/>
          <p:cNvSpPr>
            <a:spLocks noGrp="1"/>
          </p:cNvSpPr>
          <p:nvPr>
            <p:ph idx="4294967295"/>
          </p:nvPr>
        </p:nvSpPr>
        <p:spPr>
          <a:xfrm>
            <a:off x="179388" y="1844824"/>
            <a:ext cx="8713787" cy="5013176"/>
          </a:xfrm>
        </p:spPr>
        <p:txBody>
          <a:bodyPr/>
          <a:lstStyle/>
          <a:p>
            <a:pPr marL="0" indent="0">
              <a:lnSpc>
                <a:spcPts val="3200"/>
              </a:lnSpc>
              <a:buFont typeface="Wingdings" pitchFamily="2" charset="2"/>
              <a:buNone/>
            </a:pPr>
            <a:r>
              <a:rPr lang="zh-TW" altLang="en-US" sz="3600" dirty="0" smtClean="0">
                <a:solidFill>
                  <a:srgbClr val="000000"/>
                </a:solidFill>
                <a:latin typeface="標楷體" pitchFamily="65" charset="-120"/>
                <a:ea typeface="標楷體" pitchFamily="65" charset="-120"/>
              </a:rPr>
              <a:t>五</a:t>
            </a:r>
            <a:r>
              <a:rPr lang="zh-TW" altLang="zh-TW" sz="3600" dirty="0" smtClean="0">
                <a:solidFill>
                  <a:srgbClr val="000000"/>
                </a:solidFill>
                <a:latin typeface="標楷體" pitchFamily="65" charset="-120"/>
                <a:ea typeface="標楷體" pitchFamily="65" charset="-120"/>
              </a:rPr>
              <a:t>、機要業務彈性化</a:t>
            </a:r>
            <a:endParaRPr lang="en-US" altLang="zh-TW" sz="3600" dirty="0" smtClean="0">
              <a:solidFill>
                <a:srgbClr val="000000"/>
              </a:solidFill>
              <a:latin typeface="標楷體" pitchFamily="65" charset="-120"/>
              <a:ea typeface="標楷體" pitchFamily="65" charset="-120"/>
            </a:endParaRPr>
          </a:p>
          <a:p>
            <a:pPr marL="0" indent="0">
              <a:lnSpc>
                <a:spcPts val="3200"/>
              </a:lnSpc>
              <a:buFont typeface="Wingdings" pitchFamily="2" charset="2"/>
              <a:buNone/>
            </a:pP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一</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妥適安排行程</a:t>
            </a:r>
          </a:p>
          <a:p>
            <a:pPr marL="0" indent="0">
              <a:lnSpc>
                <a:spcPts val="3200"/>
              </a:lnSpc>
              <a:buFont typeface="Wingdings" pitchFamily="2" charset="2"/>
              <a:buNone/>
            </a:pP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二</a:t>
            </a: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聯繫處理建議及陳情案件效率化</a:t>
            </a:r>
          </a:p>
          <a:p>
            <a:pPr marL="900113" indent="-900113">
              <a:lnSpc>
                <a:spcPts val="3200"/>
              </a:lnSpc>
              <a:buFont typeface="Wingdings" pitchFamily="2" charset="2"/>
              <a:buNone/>
            </a:pPr>
            <a:r>
              <a:rPr lang="zh-TW" altLang="en-US"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1.</a:t>
            </a:r>
            <a:r>
              <a:rPr lang="zh-TW" altLang="en-US" dirty="0" smtClean="0">
                <a:solidFill>
                  <a:srgbClr val="000000"/>
                </a:solidFill>
                <a:latin typeface="標楷體" pitchFamily="65" charset="-120"/>
                <a:ea typeface="標楷體" pitchFamily="65" charset="-120"/>
              </a:rPr>
              <a:t>建議或陳情案件能立即錄案，並移請有關單位迅速處理。</a:t>
            </a:r>
            <a:endParaRPr lang="en-US" altLang="zh-TW" dirty="0" smtClean="0">
              <a:solidFill>
                <a:srgbClr val="000000"/>
              </a:solidFill>
              <a:latin typeface="標楷體" pitchFamily="65" charset="-120"/>
              <a:ea typeface="標楷體" pitchFamily="65" charset="-120"/>
            </a:endParaRPr>
          </a:p>
          <a:p>
            <a:pPr marL="900113" indent="-900113">
              <a:lnSpc>
                <a:spcPts val="3200"/>
              </a:lnSpc>
              <a:buFont typeface="Wingdings" pitchFamily="2" charset="2"/>
              <a:buNone/>
            </a:pPr>
            <a:r>
              <a:rPr lang="zh-TW" altLang="en-US" dirty="0" smtClean="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2.</a:t>
            </a:r>
            <a:r>
              <a:rPr lang="zh-TW" altLang="en-US" dirty="0" smtClean="0">
                <a:solidFill>
                  <a:srgbClr val="000000"/>
                </a:solidFill>
                <a:latin typeface="標楷體" pitchFamily="65" charset="-120"/>
                <a:ea typeface="標楷體" pitchFamily="65" charset="-120"/>
              </a:rPr>
              <a:t>與研考會聯合服務中心協調合作，輔以</a:t>
            </a:r>
            <a:r>
              <a:rPr lang="zh-TW" altLang="en-US" dirty="0" smtClean="0">
                <a:solidFill>
                  <a:srgbClr val="009900"/>
                </a:solidFill>
                <a:latin typeface="標楷體" pitchFamily="65" charset="-120"/>
                <a:ea typeface="標楷體" pitchFamily="65" charset="-120"/>
              </a:rPr>
              <a:t>線上即時服務系統</a:t>
            </a:r>
            <a:r>
              <a:rPr lang="zh-TW" altLang="en-US" dirty="0" smtClean="0">
                <a:solidFill>
                  <a:srgbClr val="000000"/>
                </a:solidFill>
                <a:latin typeface="標楷體" pitchFamily="65" charset="-120"/>
                <a:ea typeface="標楷體" pitchFamily="65" charset="-120"/>
              </a:rPr>
              <a:t>，確實追蹤列管各項案件辦理情形。</a:t>
            </a:r>
            <a:endParaRPr lang="en-US" altLang="zh-TW"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zh-TW" sz="2400" dirty="0" smtClean="0">
              <a:solidFill>
                <a:srgbClr val="000000"/>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內容版面配置區 2"/>
          <p:cNvSpPr>
            <a:spLocks noGrp="1"/>
          </p:cNvSpPr>
          <p:nvPr>
            <p:ph idx="4294967295"/>
          </p:nvPr>
        </p:nvSpPr>
        <p:spPr>
          <a:xfrm>
            <a:off x="107951" y="1484313"/>
            <a:ext cx="5472161" cy="5040312"/>
          </a:xfrm>
        </p:spPr>
        <p:txBody>
          <a:bodyPr/>
          <a:lstStyle/>
          <a:p>
            <a:pPr marL="0" indent="0">
              <a:buFont typeface="Wingdings" pitchFamily="2" charset="2"/>
              <a:buNone/>
            </a:pPr>
            <a:r>
              <a:rPr lang="zh-TW" altLang="en-US" sz="3600" dirty="0" smtClean="0">
                <a:solidFill>
                  <a:srgbClr val="000000"/>
                </a:solidFill>
                <a:latin typeface="標楷體" pitchFamily="65" charset="-120"/>
                <a:ea typeface="標楷體" pitchFamily="65" charset="-120"/>
              </a:rPr>
              <a:t>六</a:t>
            </a:r>
            <a:r>
              <a:rPr lang="zh-TW"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職工管理平權化</a:t>
            </a:r>
            <a:endParaRPr lang="en-US" altLang="zh-TW" sz="3600" dirty="0" smtClean="0">
              <a:solidFill>
                <a:srgbClr val="000000"/>
              </a:solidFill>
              <a:latin typeface="標楷體" pitchFamily="65" charset="-120"/>
              <a:ea typeface="標楷體" pitchFamily="65" charset="-120"/>
            </a:endParaRPr>
          </a:p>
          <a:p>
            <a:pPr marL="0" indent="0">
              <a:buFont typeface="Wingdings" pitchFamily="2" charset="2"/>
              <a:buNone/>
            </a:pPr>
            <a:r>
              <a:rPr lang="zh-TW" altLang="en-US" sz="3400" dirty="0" smtClean="0">
                <a:solidFill>
                  <a:srgbClr val="000000"/>
                </a:solidFill>
                <a:latin typeface="標楷體" pitchFamily="65" charset="-120"/>
                <a:ea typeface="標楷體" pitchFamily="65" charset="-120"/>
              </a:rPr>
              <a:t>＊健全職工</a:t>
            </a:r>
            <a:r>
              <a:rPr lang="zh-TW" altLang="zh-TW" sz="3400" dirty="0" smtClean="0">
                <a:solidFill>
                  <a:srgbClr val="000000"/>
                </a:solidFill>
                <a:latin typeface="標楷體" pitchFamily="65" charset="-120"/>
                <a:ea typeface="標楷體" pitchFamily="65" charset="-120"/>
              </a:rPr>
              <a:t>管理</a:t>
            </a:r>
            <a:endParaRPr lang="en-US" altLang="zh-TW" sz="3400" dirty="0" smtClean="0">
              <a:solidFill>
                <a:srgbClr val="000000"/>
              </a:solidFill>
              <a:latin typeface="標楷體" pitchFamily="65" charset="-120"/>
              <a:ea typeface="標楷體" pitchFamily="65" charset="-120"/>
            </a:endParaRPr>
          </a:p>
          <a:p>
            <a:pPr marL="536575" indent="-536575">
              <a:buFont typeface="Wingdings" pitchFamily="2" charset="2"/>
              <a:buNone/>
            </a:pPr>
            <a:r>
              <a:rPr lang="zh-TW" altLang="en-US" sz="2400" dirty="0" smtClean="0">
                <a:solidFill>
                  <a:srgbClr val="000000"/>
                </a:solidFill>
                <a:latin typeface="標楷體" pitchFamily="65" charset="-120"/>
                <a:ea typeface="標楷體" pitchFamily="65" charset="-120"/>
              </a:rPr>
              <a:t> </a:t>
            </a:r>
            <a:endParaRPr lang="zh-TW" altLang="en-US" dirty="0" smtClean="0">
              <a:solidFill>
                <a:schemeClr val="tx2"/>
              </a:solidFill>
              <a:latin typeface="標楷體" pitchFamily="65" charset="-120"/>
              <a:ea typeface="標楷體" pitchFamily="65" charset="-120"/>
            </a:endParaRPr>
          </a:p>
          <a:p>
            <a:pPr marL="0" indent="0">
              <a:buNone/>
            </a:pPr>
            <a:r>
              <a:rPr lang="zh-TW" altLang="en-US" dirty="0" smtClean="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1.</a:t>
            </a:r>
            <a:r>
              <a:rPr lang="zh-TW" altLang="en-US" dirty="0">
                <a:solidFill>
                  <a:schemeClr val="tx2"/>
                </a:solidFill>
                <a:latin typeface="標楷體" pitchFamily="65" charset="-120"/>
                <a:ea typeface="標楷體" pitchFamily="65" charset="-120"/>
              </a:rPr>
              <a:t>職工精簡成效</a:t>
            </a:r>
            <a:r>
              <a:rPr lang="en-US" altLang="zh-TW" dirty="0">
                <a:solidFill>
                  <a:schemeClr val="tx2"/>
                </a:solidFill>
                <a:latin typeface="標楷體" pitchFamily="65" charset="-120"/>
                <a:ea typeface="標楷體" pitchFamily="65" charset="-120"/>
              </a:rPr>
              <a:t>︰</a:t>
            </a:r>
          </a:p>
          <a:p>
            <a:pPr marL="536575" indent="-536575">
              <a:buNone/>
            </a:pPr>
            <a:r>
              <a:rPr lang="zh-TW" altLang="en-US" dirty="0" smtClean="0">
                <a:solidFill>
                  <a:schemeClr val="tx2"/>
                </a:solidFill>
                <a:latin typeface="標楷體" pitchFamily="65" charset="-120"/>
                <a:ea typeface="標楷體" pitchFamily="65" charset="-120"/>
              </a:rPr>
              <a:t>   依</a:t>
            </a:r>
            <a:r>
              <a:rPr lang="zh-TW" altLang="en-US" dirty="0">
                <a:solidFill>
                  <a:schemeClr val="tx2"/>
                </a:solidFill>
                <a:latin typeface="標楷體" pitchFamily="65" charset="-120"/>
                <a:ea typeface="標楷體" pitchFamily="65" charset="-120"/>
              </a:rPr>
              <a:t>「高雄市政府事務勞力替代措施推動方案」</a:t>
            </a:r>
            <a:r>
              <a:rPr lang="zh-TW" altLang="en-US" dirty="0" smtClean="0">
                <a:solidFill>
                  <a:schemeClr val="tx2"/>
                </a:solidFill>
                <a:latin typeface="標楷體" pitchFamily="65" charset="-120"/>
                <a:ea typeface="標楷體" pitchFamily="65" charset="-120"/>
              </a:rPr>
              <a:t>規定，落實</a:t>
            </a:r>
            <a:r>
              <a:rPr lang="zh-TW" altLang="en-US" dirty="0">
                <a:solidFill>
                  <a:schemeClr val="tx2"/>
                </a:solidFill>
                <a:latin typeface="標楷體" pitchFamily="65" charset="-120"/>
                <a:ea typeface="標楷體" pitchFamily="65" charset="-120"/>
              </a:rPr>
              <a:t>職工員額精簡</a:t>
            </a:r>
            <a:r>
              <a:rPr lang="zh-TW" altLang="en-US" dirty="0" smtClean="0">
                <a:solidFill>
                  <a:schemeClr val="tx2"/>
                </a:solidFill>
                <a:latin typeface="標楷體" pitchFamily="65" charset="-120"/>
                <a:ea typeface="標楷體" pitchFamily="65" charset="-120"/>
              </a:rPr>
              <a:t>政策。業務</a:t>
            </a:r>
            <a:r>
              <a:rPr lang="zh-TW" altLang="en-US" dirty="0">
                <a:solidFill>
                  <a:schemeClr val="tx2"/>
                </a:solidFill>
                <a:latin typeface="標楷體" pitchFamily="65" charset="-120"/>
                <a:ea typeface="標楷體" pitchFamily="65" charset="-120"/>
              </a:rPr>
              <a:t>助理、約用人員及僱用</a:t>
            </a:r>
            <a:r>
              <a:rPr lang="zh-TW" altLang="en-US" dirty="0" smtClean="0">
                <a:solidFill>
                  <a:schemeClr val="tx2"/>
                </a:solidFill>
                <a:latin typeface="標楷體" pitchFamily="65" charset="-120"/>
                <a:ea typeface="標楷體" pitchFamily="65" charset="-120"/>
              </a:rPr>
              <a:t>工程員</a:t>
            </a:r>
            <a:r>
              <a:rPr lang="zh-TW" altLang="en-US" dirty="0">
                <a:solidFill>
                  <a:schemeClr val="tx2"/>
                </a:solidFill>
                <a:latin typeface="標楷體" pitchFamily="65" charset="-120"/>
                <a:ea typeface="標楷體" pitchFamily="65" charset="-120"/>
              </a:rPr>
              <a:t>等亦以遇缺不補方式辦理</a:t>
            </a:r>
            <a:r>
              <a:rPr lang="zh-TW" altLang="en-US" dirty="0" smtClean="0">
                <a:solidFill>
                  <a:schemeClr val="tx2"/>
                </a:solidFill>
                <a:latin typeface="標楷體" pitchFamily="65" charset="-120"/>
                <a:ea typeface="標楷體" pitchFamily="65" charset="-120"/>
              </a:rPr>
              <a:t>精簡。</a:t>
            </a:r>
            <a:endParaRPr lang="en-US" altLang="zh-TW" dirty="0">
              <a:solidFill>
                <a:schemeClr val="tx2"/>
              </a:solidFill>
              <a:latin typeface="標楷體" pitchFamily="65" charset="-120"/>
              <a:ea typeface="標楷體" pitchFamily="65" charset="-120"/>
            </a:endParaRPr>
          </a:p>
          <a:p>
            <a:pPr marL="0" indent="0">
              <a:buFont typeface="Wingdings" pitchFamily="2" charset="2"/>
              <a:buNone/>
            </a:pPr>
            <a:endParaRPr lang="zh-TW" altLang="zh-TW" sz="3000" dirty="0" smtClean="0">
              <a:solidFill>
                <a:schemeClr val="tx2"/>
              </a:solidFill>
              <a:latin typeface="標楷體" pitchFamily="65" charset="-120"/>
              <a:ea typeface="標楷體" pitchFamily="65" charset="-120"/>
            </a:endParaRPr>
          </a:p>
          <a:p>
            <a:pPr marL="0" indent="0">
              <a:buFont typeface="Wingdings" pitchFamily="2" charset="2"/>
              <a:buNone/>
            </a:pPr>
            <a:endParaRPr lang="zh-TW" altLang="en-US" dirty="0" smtClean="0"/>
          </a:p>
        </p:txBody>
      </p:sp>
      <p:graphicFrame>
        <p:nvGraphicFramePr>
          <p:cNvPr id="4" name="圖表 3"/>
          <p:cNvGraphicFramePr/>
          <p:nvPr>
            <p:extLst>
              <p:ext uri="{D42A27DB-BD31-4B8C-83A1-F6EECF244321}">
                <p14:modId xmlns:p14="http://schemas.microsoft.com/office/powerpoint/2010/main" val="3289164325"/>
              </p:ext>
            </p:extLst>
          </p:nvPr>
        </p:nvGraphicFramePr>
        <p:xfrm>
          <a:off x="5580112" y="1988840"/>
          <a:ext cx="3312368"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5" name="文字方塊 8"/>
          <p:cNvSpPr txBox="1">
            <a:spLocks noChangeArrowheads="1"/>
          </p:cNvSpPr>
          <p:nvPr/>
        </p:nvSpPr>
        <p:spPr bwMode="auto">
          <a:xfrm>
            <a:off x="6084168" y="5733256"/>
            <a:ext cx="2664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en-US" altLang="zh-TW" sz="2000" dirty="0" smtClean="0">
                <a:solidFill>
                  <a:srgbClr val="008000"/>
                </a:solidFill>
                <a:latin typeface="標楷體" panose="03000509000000000000" pitchFamily="65" charset="-120"/>
                <a:ea typeface="標楷體" panose="03000509000000000000" pitchFamily="65" charset="-120"/>
              </a:rPr>
              <a:t>100</a:t>
            </a:r>
            <a:r>
              <a:rPr lang="zh-TW" altLang="en-US" sz="2000" dirty="0" smtClean="0">
                <a:solidFill>
                  <a:srgbClr val="008000"/>
                </a:solidFill>
                <a:latin typeface="標楷體" panose="03000509000000000000" pitchFamily="65" charset="-120"/>
                <a:ea typeface="標楷體" panose="03000509000000000000" pitchFamily="65" charset="-120"/>
              </a:rPr>
              <a:t>年</a:t>
            </a:r>
            <a:r>
              <a:rPr lang="en-US" altLang="zh-TW" sz="2000" dirty="0" smtClean="0">
                <a:solidFill>
                  <a:srgbClr val="008000"/>
                </a:solidFill>
                <a:latin typeface="標楷體" panose="03000509000000000000" pitchFamily="65" charset="-120"/>
                <a:ea typeface="標楷體" panose="03000509000000000000" pitchFamily="65" charset="-120"/>
              </a:rPr>
              <a:t>1</a:t>
            </a:r>
            <a:r>
              <a:rPr lang="zh-TW" altLang="en-US" sz="2000" dirty="0" smtClean="0">
                <a:solidFill>
                  <a:srgbClr val="008000"/>
                </a:solidFill>
                <a:latin typeface="標楷體" panose="03000509000000000000" pitchFamily="65" charset="-120"/>
                <a:ea typeface="標楷體" panose="03000509000000000000" pitchFamily="65" charset="-120"/>
              </a:rPr>
              <a:t>月迄</a:t>
            </a:r>
            <a:r>
              <a:rPr lang="en-US" altLang="zh-TW" sz="2000" dirty="0" smtClean="0">
                <a:solidFill>
                  <a:srgbClr val="008000"/>
                </a:solidFill>
                <a:latin typeface="標楷體" panose="03000509000000000000" pitchFamily="65" charset="-120"/>
                <a:ea typeface="標楷體" panose="03000509000000000000" pitchFamily="65" charset="-120"/>
              </a:rPr>
              <a:t>104</a:t>
            </a:r>
            <a:r>
              <a:rPr lang="zh-TW" altLang="en-US" sz="2000" dirty="0" smtClean="0">
                <a:solidFill>
                  <a:srgbClr val="008000"/>
                </a:solidFill>
                <a:latin typeface="標楷體" panose="03000509000000000000" pitchFamily="65" charset="-120"/>
                <a:ea typeface="標楷體" panose="03000509000000000000" pitchFamily="65" charset="-120"/>
              </a:rPr>
              <a:t>年</a:t>
            </a:r>
            <a:r>
              <a:rPr lang="en-US" altLang="zh-TW" sz="2000" dirty="0" smtClean="0">
                <a:solidFill>
                  <a:srgbClr val="008000"/>
                </a:solidFill>
                <a:latin typeface="標楷體" panose="03000509000000000000" pitchFamily="65" charset="-120"/>
                <a:ea typeface="標楷體" panose="03000509000000000000" pitchFamily="65" charset="-120"/>
              </a:rPr>
              <a:t>7</a:t>
            </a:r>
            <a:r>
              <a:rPr lang="zh-TW" altLang="en-US" sz="2000" dirty="0" smtClean="0">
                <a:solidFill>
                  <a:srgbClr val="008000"/>
                </a:solidFill>
                <a:latin typeface="標楷體" panose="03000509000000000000" pitchFamily="65" charset="-120"/>
                <a:ea typeface="標楷體" panose="03000509000000000000" pitchFamily="65" charset="-120"/>
              </a:rPr>
              <a:t>月精簡率</a:t>
            </a:r>
            <a:endParaRPr lang="en-US" altLang="zh-TW" sz="2000" dirty="0" smtClean="0">
              <a:solidFill>
                <a:srgbClr val="008000"/>
              </a:solidFill>
              <a:latin typeface="標楷體" panose="03000509000000000000" pitchFamily="65" charset="-120"/>
              <a:ea typeface="標楷體" panose="03000509000000000000" pitchFamily="65" charset="-12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內容版面配置區 2"/>
          <p:cNvSpPr>
            <a:spLocks noGrp="1"/>
          </p:cNvSpPr>
          <p:nvPr>
            <p:ph idx="4294967295"/>
          </p:nvPr>
        </p:nvSpPr>
        <p:spPr>
          <a:xfrm>
            <a:off x="250825" y="1720850"/>
            <a:ext cx="4537199" cy="4732338"/>
          </a:xfrm>
        </p:spPr>
        <p:txBody>
          <a:bodyPr/>
          <a:lstStyle/>
          <a:p>
            <a:pPr marL="363538" indent="-363538">
              <a:buFont typeface="Wingdings" pitchFamily="2" charset="2"/>
              <a:buNone/>
            </a:pPr>
            <a:r>
              <a:rPr lang="en-US" altLang="zh-TW" dirty="0">
                <a:solidFill>
                  <a:srgbClr val="000000"/>
                </a:solidFill>
                <a:latin typeface="標楷體" pitchFamily="65" charset="-120"/>
                <a:ea typeface="標楷體" pitchFamily="65" charset="-120"/>
              </a:rPr>
              <a:t>2</a:t>
            </a:r>
            <a:r>
              <a:rPr lang="en-US" altLang="zh-TW" dirty="0" smtClean="0">
                <a:solidFill>
                  <a:srgbClr val="000000"/>
                </a:solidFill>
                <a:latin typeface="標楷體" pitchFamily="65" charset="-120"/>
                <a:ea typeface="標楷體" pitchFamily="65" charset="-120"/>
              </a:rPr>
              <a:t>.104</a:t>
            </a:r>
            <a:r>
              <a:rPr lang="zh-TW" altLang="en-US" dirty="0" smtClean="0">
                <a:solidFill>
                  <a:srgbClr val="000000"/>
                </a:solidFill>
                <a:latin typeface="標楷體" pitchFamily="65" charset="-120"/>
                <a:ea typeface="標楷體" pitchFamily="65" charset="-120"/>
              </a:rPr>
              <a:t>年</a:t>
            </a:r>
            <a:r>
              <a:rPr lang="en-US" altLang="zh-TW" dirty="0" smtClean="0">
                <a:solidFill>
                  <a:srgbClr val="000000"/>
                </a:solidFill>
                <a:latin typeface="標楷體" pitchFamily="65" charset="-120"/>
                <a:ea typeface="標楷體" pitchFamily="65" charset="-120"/>
              </a:rPr>
              <a:t>7</a:t>
            </a:r>
            <a:r>
              <a:rPr lang="zh-TW" altLang="en-US" dirty="0" smtClean="0">
                <a:solidFill>
                  <a:srgbClr val="000000"/>
                </a:solidFill>
                <a:latin typeface="標楷體" pitchFamily="65" charset="-120"/>
                <a:ea typeface="標楷體" pitchFamily="65" charset="-120"/>
              </a:rPr>
              <a:t>月</a:t>
            </a:r>
            <a:r>
              <a:rPr lang="zh-TW" altLang="zh-TW" dirty="0" smtClean="0">
                <a:solidFill>
                  <a:srgbClr val="000000"/>
                </a:solidFill>
                <a:latin typeface="標楷體" pitchFamily="65" charset="-120"/>
                <a:ea typeface="標楷體" pitchFamily="65" charset="-120"/>
              </a:rPr>
              <a:t>召開選拔評審小組會議，</a:t>
            </a:r>
            <a:r>
              <a:rPr lang="zh-TW" altLang="zh-TW" dirty="0" smtClean="0">
                <a:solidFill>
                  <a:schemeClr val="tx2"/>
                </a:solidFill>
                <a:latin typeface="標楷體" pitchFamily="65" charset="-120"/>
                <a:ea typeface="標楷體" pitchFamily="65" charset="-120"/>
              </a:rPr>
              <a:t>選拔</a:t>
            </a:r>
            <a:r>
              <a:rPr lang="zh-TW" altLang="en-US" dirty="0" smtClean="0">
                <a:solidFill>
                  <a:schemeClr val="tx2"/>
                </a:solidFill>
                <a:latin typeface="標楷體" pitchFamily="65" charset="-120"/>
                <a:ea typeface="標楷體" pitchFamily="65" charset="-120"/>
              </a:rPr>
              <a:t>1</a:t>
            </a:r>
            <a:r>
              <a:rPr lang="en-US" altLang="zh-TW" dirty="0" smtClean="0">
                <a:solidFill>
                  <a:schemeClr val="tx2"/>
                </a:solidFill>
                <a:latin typeface="標楷體" pitchFamily="65" charset="-120"/>
                <a:ea typeface="標楷體" pitchFamily="65" charset="-120"/>
              </a:rPr>
              <a:t>03</a:t>
            </a:r>
            <a:r>
              <a:rPr lang="zh-TW" altLang="en-US" dirty="0" smtClean="0">
                <a:solidFill>
                  <a:schemeClr val="tx2"/>
                </a:solidFill>
                <a:latin typeface="標楷體" pitchFamily="65" charset="-120"/>
                <a:ea typeface="標楷體" pitchFamily="65" charset="-120"/>
              </a:rPr>
              <a:t>年度</a:t>
            </a:r>
            <a:r>
              <a:rPr lang="zh-TW" altLang="zh-TW" dirty="0" smtClean="0">
                <a:solidFill>
                  <a:schemeClr val="tx2"/>
                </a:solidFill>
                <a:latin typeface="標楷體" pitchFamily="65" charset="-120"/>
                <a:ea typeface="標楷體" pitchFamily="65" charset="-120"/>
              </a:rPr>
              <a:t>績優職工</a:t>
            </a:r>
            <a:r>
              <a:rPr lang="en-US" altLang="zh-TW" dirty="0" smtClean="0">
                <a:solidFill>
                  <a:schemeClr val="tx2"/>
                </a:solidFill>
                <a:latin typeface="標楷體" pitchFamily="65" charset="-120"/>
                <a:ea typeface="標楷體" pitchFamily="65" charset="-120"/>
              </a:rPr>
              <a:t>25</a:t>
            </a:r>
            <a:r>
              <a:rPr lang="zh-TW" altLang="zh-TW" dirty="0" smtClean="0">
                <a:solidFill>
                  <a:schemeClr val="tx2"/>
                </a:solidFill>
                <a:latin typeface="標楷體" pitchFamily="65" charset="-120"/>
                <a:ea typeface="標楷體" pitchFamily="65" charset="-120"/>
              </a:rPr>
              <a:t>人，</a:t>
            </a:r>
            <a:r>
              <a:rPr lang="zh-TW" altLang="en-US" dirty="0" smtClean="0">
                <a:solidFill>
                  <a:schemeClr val="tx2"/>
                </a:solidFill>
                <a:latin typeface="標楷體" pitchFamily="65" charset="-120"/>
                <a:ea typeface="標楷體" pitchFamily="65" charset="-120"/>
              </a:rPr>
              <a:t>並</a:t>
            </a:r>
            <a:r>
              <a:rPr lang="zh-TW" altLang="zh-TW" dirty="0" smtClean="0">
                <a:solidFill>
                  <a:schemeClr val="tx2"/>
                </a:solidFill>
                <a:latin typeface="標楷體" pitchFamily="65" charset="-120"/>
                <a:ea typeface="標楷體" pitchFamily="65" charset="-120"/>
              </a:rPr>
              <a:t>於</a:t>
            </a:r>
            <a:r>
              <a:rPr lang="en-US" altLang="zh-TW" dirty="0" smtClean="0">
                <a:solidFill>
                  <a:schemeClr val="tx2"/>
                </a:solidFill>
                <a:latin typeface="標楷體" pitchFamily="65" charset="-120"/>
                <a:ea typeface="標楷體" pitchFamily="65" charset="-120"/>
              </a:rPr>
              <a:t>9</a:t>
            </a:r>
            <a:r>
              <a:rPr lang="zh-TW" altLang="zh-TW" dirty="0" smtClean="0">
                <a:solidFill>
                  <a:schemeClr val="tx2"/>
                </a:solidFill>
                <a:latin typeface="標楷體" pitchFamily="65" charset="-120"/>
                <a:ea typeface="標楷體" pitchFamily="65" charset="-120"/>
              </a:rPr>
              <a:t>月</a:t>
            </a:r>
            <a:r>
              <a:rPr lang="zh-TW" altLang="en-US" dirty="0" smtClean="0">
                <a:solidFill>
                  <a:schemeClr val="tx2"/>
                </a:solidFill>
                <a:latin typeface="標楷體" pitchFamily="65" charset="-120"/>
                <a:ea typeface="標楷體" pitchFamily="65" charset="-120"/>
              </a:rPr>
              <a:t>市</a:t>
            </a:r>
            <a:r>
              <a:rPr lang="zh-TW" altLang="zh-TW" dirty="0" smtClean="0">
                <a:solidFill>
                  <a:schemeClr val="tx2"/>
                </a:solidFill>
                <a:latin typeface="標楷體" pitchFamily="65" charset="-120"/>
                <a:ea typeface="標楷體" pitchFamily="65" charset="-120"/>
              </a:rPr>
              <a:t>府</a:t>
            </a:r>
            <a:r>
              <a:rPr lang="zh-TW" altLang="en-US" dirty="0" smtClean="0">
                <a:solidFill>
                  <a:schemeClr val="tx2"/>
                </a:solidFill>
                <a:latin typeface="標楷體" pitchFamily="65" charset="-120"/>
                <a:ea typeface="標楷體" pitchFamily="65" charset="-120"/>
              </a:rPr>
              <a:t>市政會</a:t>
            </a:r>
            <a:r>
              <a:rPr lang="zh-TW" altLang="en-US" dirty="0" smtClean="0">
                <a:solidFill>
                  <a:srgbClr val="000000"/>
                </a:solidFill>
                <a:latin typeface="標楷體" pitchFamily="65" charset="-120"/>
                <a:ea typeface="標楷體" pitchFamily="65" charset="-120"/>
              </a:rPr>
              <a:t>議中</a:t>
            </a:r>
            <a:r>
              <a:rPr lang="zh-TW" altLang="zh-TW" dirty="0" smtClean="0">
                <a:solidFill>
                  <a:srgbClr val="000000"/>
                </a:solidFill>
                <a:latin typeface="標楷體" pitchFamily="65" charset="-120"/>
                <a:ea typeface="標楷體" pitchFamily="65" charset="-120"/>
              </a:rPr>
              <a:t>公開表揚。</a:t>
            </a:r>
            <a:endParaRPr lang="en-US" altLang="zh-TW" smtClean="0">
              <a:solidFill>
                <a:srgbClr val="000000"/>
              </a:solidFill>
              <a:latin typeface="標楷體" pitchFamily="65" charset="-120"/>
              <a:ea typeface="標楷體" pitchFamily="65" charset="-120"/>
            </a:endParaRPr>
          </a:p>
          <a:p>
            <a:pPr marL="363538" indent="-363538">
              <a:buFont typeface="Wingdings" pitchFamily="2" charset="2"/>
              <a:buNone/>
            </a:pPr>
            <a:endParaRPr lang="zh-TW" altLang="zh-TW" dirty="0" smtClean="0">
              <a:solidFill>
                <a:srgbClr val="000000"/>
              </a:solidFill>
              <a:latin typeface="標楷體" pitchFamily="65" charset="-120"/>
              <a:ea typeface="標楷體" pitchFamily="65" charset="-120"/>
            </a:endParaRPr>
          </a:p>
          <a:p>
            <a:pPr marL="363538" indent="-363538">
              <a:buFont typeface="Wingdings" pitchFamily="2" charset="2"/>
              <a:buNone/>
            </a:pPr>
            <a:r>
              <a:rPr lang="en-US" altLang="zh-TW" dirty="0">
                <a:solidFill>
                  <a:srgbClr val="000000"/>
                </a:solidFill>
                <a:latin typeface="標楷體" pitchFamily="65" charset="-120"/>
                <a:ea typeface="標楷體" pitchFamily="65" charset="-120"/>
              </a:rPr>
              <a:t>3</a:t>
            </a:r>
            <a:r>
              <a:rPr lang="en-US" altLang="zh-TW" dirty="0" smtClean="0">
                <a:solidFill>
                  <a:srgbClr val="000000"/>
                </a:solidFill>
                <a:latin typeface="標楷體" pitchFamily="65" charset="-120"/>
                <a:ea typeface="標楷體" pitchFamily="65" charset="-120"/>
              </a:rPr>
              <a:t>.104</a:t>
            </a:r>
            <a:r>
              <a:rPr lang="zh-TW" altLang="en-US" dirty="0" smtClean="0">
                <a:solidFill>
                  <a:srgbClr val="000000"/>
                </a:solidFill>
                <a:latin typeface="標楷體" pitchFamily="65" charset="-120"/>
                <a:ea typeface="標楷體" pitchFamily="65" charset="-120"/>
              </a:rPr>
              <a:t>年</a:t>
            </a:r>
            <a:r>
              <a:rPr lang="en-US" altLang="zh-TW" dirty="0" smtClean="0">
                <a:solidFill>
                  <a:srgbClr val="000000"/>
                </a:solidFill>
                <a:latin typeface="標楷體" pitchFamily="65" charset="-120"/>
                <a:ea typeface="標楷體" pitchFamily="65" charset="-120"/>
              </a:rPr>
              <a:t>6</a:t>
            </a:r>
            <a:r>
              <a:rPr lang="zh-TW" altLang="en-US" dirty="0" smtClean="0">
                <a:solidFill>
                  <a:srgbClr val="000000"/>
                </a:solidFill>
                <a:latin typeface="標楷體" pitchFamily="65" charset="-120"/>
                <a:ea typeface="標楷體" pitchFamily="65" charset="-120"/>
              </a:rPr>
              <a:t>月</a:t>
            </a:r>
            <a:r>
              <a:rPr lang="zh-TW" altLang="zh-TW" dirty="0" smtClean="0">
                <a:solidFill>
                  <a:srgbClr val="000000"/>
                </a:solidFill>
                <a:latin typeface="標楷體" pitchFamily="65" charset="-120"/>
                <a:ea typeface="標楷體" pitchFamily="65" charset="-120"/>
              </a:rPr>
              <a:t>辦理</a:t>
            </a:r>
            <a:r>
              <a:rPr lang="zh-TW" altLang="zh-TW" dirty="0" smtClean="0">
                <a:solidFill>
                  <a:schemeClr val="tx2"/>
                </a:solidFill>
                <a:latin typeface="標楷體" pitchFamily="65" charset="-120"/>
                <a:ea typeface="標楷體" pitchFamily="65" charset="-120"/>
              </a:rPr>
              <a:t>「職工管理研習會」</a:t>
            </a:r>
            <a:r>
              <a:rPr lang="en-US" altLang="zh-TW" dirty="0">
                <a:solidFill>
                  <a:srgbClr val="000000"/>
                </a:solidFill>
                <a:latin typeface="標楷體" pitchFamily="65" charset="-120"/>
                <a:ea typeface="標楷體" pitchFamily="65" charset="-120"/>
              </a:rPr>
              <a:t>2</a:t>
            </a:r>
            <a:r>
              <a:rPr lang="zh-TW" altLang="zh-TW" dirty="0" smtClean="0">
                <a:solidFill>
                  <a:srgbClr val="000000"/>
                </a:solidFill>
                <a:latin typeface="標楷體" pitchFamily="65" charset="-120"/>
                <a:ea typeface="標楷體" pitchFamily="65" charset="-120"/>
              </a:rPr>
              <a:t>場次，受訓人員為</a:t>
            </a:r>
            <a:r>
              <a:rPr lang="zh-TW" altLang="en-US" dirty="0" smtClean="0">
                <a:solidFill>
                  <a:srgbClr val="000000"/>
                </a:solidFill>
                <a:latin typeface="標楷體" pitchFamily="65" charset="-120"/>
                <a:ea typeface="標楷體" pitchFamily="65" charset="-120"/>
              </a:rPr>
              <a:t>市</a:t>
            </a:r>
            <a:r>
              <a:rPr lang="zh-TW" altLang="zh-TW" dirty="0" smtClean="0">
                <a:solidFill>
                  <a:srgbClr val="000000"/>
                </a:solidFill>
                <a:latin typeface="標楷體" pitchFamily="65" charset="-120"/>
                <a:ea typeface="標楷體" pitchFamily="65" charset="-120"/>
              </a:rPr>
              <a:t>府各機關學校辦理職工</a:t>
            </a:r>
            <a:r>
              <a:rPr lang="zh-TW" altLang="en-US" dirty="0" smtClean="0">
                <a:solidFill>
                  <a:srgbClr val="000000"/>
                </a:solidFill>
                <a:latin typeface="標楷體" pitchFamily="65" charset="-120"/>
                <a:ea typeface="標楷體" pitchFamily="65" charset="-120"/>
              </a:rPr>
              <a:t>業務之</a:t>
            </a:r>
            <a:r>
              <a:rPr lang="zh-TW" altLang="zh-TW" dirty="0" smtClean="0">
                <a:solidFill>
                  <a:srgbClr val="000000"/>
                </a:solidFill>
                <a:latin typeface="標楷體" pitchFamily="65" charset="-120"/>
                <a:ea typeface="標楷體" pitchFamily="65" charset="-120"/>
              </a:rPr>
              <a:t>承辦人，</a:t>
            </a:r>
            <a:r>
              <a:rPr lang="zh-TW" altLang="zh-TW" dirty="0" smtClean="0">
                <a:solidFill>
                  <a:schemeClr val="tx2"/>
                </a:solidFill>
                <a:latin typeface="標楷體" pitchFamily="65" charset="-120"/>
                <a:ea typeface="標楷體" pitchFamily="65" charset="-120"/>
              </a:rPr>
              <a:t>合計</a:t>
            </a:r>
            <a:r>
              <a:rPr lang="en-US" altLang="zh-TW" dirty="0" smtClean="0">
                <a:solidFill>
                  <a:schemeClr val="tx2"/>
                </a:solidFill>
                <a:latin typeface="標楷體" pitchFamily="65" charset="-120"/>
                <a:ea typeface="標楷體" pitchFamily="65" charset="-120"/>
              </a:rPr>
              <a:t>62</a:t>
            </a:r>
            <a:r>
              <a:rPr lang="zh-TW" altLang="zh-TW" dirty="0" smtClean="0">
                <a:solidFill>
                  <a:schemeClr val="tx2"/>
                </a:solidFill>
                <a:latin typeface="標楷體" pitchFamily="65" charset="-120"/>
                <a:ea typeface="標楷體" pitchFamily="65" charset="-120"/>
              </a:rPr>
              <a:t>人參訓。</a:t>
            </a:r>
          </a:p>
          <a:p>
            <a:pPr marL="0" indent="0">
              <a:buFont typeface="Wingdings" pitchFamily="2" charset="2"/>
              <a:buNone/>
            </a:pPr>
            <a:endParaRPr lang="zh-TW" altLang="zh-TW"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en-US" dirty="0" smtClean="0">
              <a:solidFill>
                <a:srgbClr val="000000"/>
              </a:solidFill>
              <a:latin typeface="標楷體" pitchFamily="65" charset="-120"/>
              <a:ea typeface="標楷體" pitchFamily="65" charset="-120"/>
            </a:endParaRPr>
          </a:p>
        </p:txBody>
      </p:sp>
      <p:pic>
        <p:nvPicPr>
          <p:cNvPr id="1026" name="Picture 2" descr="M:\職工管理科\彥霆\104職工研習\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509120"/>
            <a:ext cx="3063814" cy="20557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18" name="Picture 2" descr="C:\Documents and Settings\USER\桌面\2-2簡報照片\103績優職工頒獎照片\KAO_02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1916832"/>
            <a:ext cx="3701571" cy="2467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Documents and Settings\USER\桌面\2-2簡報照片\103績優職工頒獎照片\KAO_01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91323"/>
            <a:ext cx="3024336" cy="2401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bwMode="gray">
          <a:xfrm>
            <a:off x="137972" y="1340768"/>
            <a:ext cx="6378244"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2"/>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2"/>
                </a:solidFill>
                <a:latin typeface="Arial" charset="0"/>
              </a:defRPr>
            </a:lvl3pPr>
            <a:lvl4pPr marL="1600200" indent="-228600" algn="l" rtl="0" eaLnBrk="0" fontAlgn="base" hangingPunct="0">
              <a:spcBef>
                <a:spcPct val="20000"/>
              </a:spcBef>
              <a:spcAft>
                <a:spcPct val="0"/>
              </a:spcAft>
              <a:buChar char="–"/>
              <a:defRPr sz="2000">
                <a:solidFill>
                  <a:schemeClr val="tx2"/>
                </a:solidFill>
                <a:latin typeface="Arial" charset="0"/>
              </a:defRPr>
            </a:lvl4pPr>
            <a:lvl5pPr marL="2057400" indent="-228600" algn="l" rtl="0" eaLnBrk="0" fontAlgn="base" hangingPunct="0">
              <a:spcBef>
                <a:spcPct val="20000"/>
              </a:spcBef>
              <a:spcAft>
                <a:spcPct val="0"/>
              </a:spcAft>
              <a:buChar char="»"/>
              <a:defRPr sz="2000">
                <a:solidFill>
                  <a:schemeClr val="tx2"/>
                </a:solidFill>
                <a:latin typeface="Arial" charset="0"/>
              </a:defRPr>
            </a:lvl5pPr>
            <a:lvl6pPr marL="2514600" indent="-228600" algn="l" rtl="0" eaLnBrk="1" fontAlgn="base" hangingPunct="1">
              <a:spcBef>
                <a:spcPct val="20000"/>
              </a:spcBef>
              <a:spcAft>
                <a:spcPct val="0"/>
              </a:spcAft>
              <a:buChar char="»"/>
              <a:defRPr sz="2000">
                <a:solidFill>
                  <a:schemeClr val="tx2"/>
                </a:solidFill>
                <a:latin typeface="Arial" charset="0"/>
              </a:defRPr>
            </a:lvl6pPr>
            <a:lvl7pPr marL="2971800" indent="-228600" algn="l" rtl="0" eaLnBrk="1" fontAlgn="base" hangingPunct="1">
              <a:spcBef>
                <a:spcPct val="20000"/>
              </a:spcBef>
              <a:spcAft>
                <a:spcPct val="0"/>
              </a:spcAft>
              <a:buChar char="»"/>
              <a:defRPr sz="2000">
                <a:solidFill>
                  <a:schemeClr val="tx2"/>
                </a:solidFill>
                <a:latin typeface="Arial" charset="0"/>
              </a:defRPr>
            </a:lvl7pPr>
            <a:lvl8pPr marL="3429000" indent="-228600" algn="l" rtl="0" eaLnBrk="1" fontAlgn="base" hangingPunct="1">
              <a:spcBef>
                <a:spcPct val="20000"/>
              </a:spcBef>
              <a:spcAft>
                <a:spcPct val="0"/>
              </a:spcAft>
              <a:buChar char="»"/>
              <a:defRPr sz="2000">
                <a:solidFill>
                  <a:schemeClr val="tx2"/>
                </a:solidFill>
                <a:latin typeface="Arial" charset="0"/>
              </a:defRPr>
            </a:lvl8pPr>
            <a:lvl9pPr marL="3886200" indent="-228600" algn="l" rtl="0" eaLnBrk="1" fontAlgn="base" hangingPunct="1">
              <a:spcBef>
                <a:spcPct val="20000"/>
              </a:spcBef>
              <a:spcAft>
                <a:spcPct val="0"/>
              </a:spcAft>
              <a:buChar char="»"/>
              <a:defRPr sz="2000">
                <a:solidFill>
                  <a:schemeClr val="tx2"/>
                </a:solidFill>
                <a:latin typeface="Arial" charset="0"/>
              </a:defRPr>
            </a:lvl9pPr>
          </a:lstStyle>
          <a:p>
            <a:pPr marL="0" lvl="0" indent="0">
              <a:buClr>
                <a:srgbClr val="2A4C41"/>
              </a:buClr>
              <a:buNone/>
            </a:pPr>
            <a:r>
              <a:rPr lang="zh-TW" altLang="en-US" sz="3600" dirty="0">
                <a:solidFill>
                  <a:srgbClr val="000000"/>
                </a:solidFill>
                <a:latin typeface="標楷體" pitchFamily="65" charset="-120"/>
                <a:ea typeface="標楷體" pitchFamily="65" charset="-120"/>
              </a:rPr>
              <a:t>七</a:t>
            </a:r>
            <a:r>
              <a:rPr lang="zh-TW" altLang="zh-TW" sz="3600" dirty="0">
                <a:solidFill>
                  <a:srgbClr val="000000"/>
                </a:solidFill>
                <a:latin typeface="標楷體" pitchFamily="65" charset="-120"/>
                <a:ea typeface="標楷體" pitchFamily="65" charset="-120"/>
              </a:rPr>
              <a:t>、消費</a:t>
            </a:r>
            <a:r>
              <a:rPr lang="zh-TW" altLang="en-US" sz="3600" dirty="0" smtClean="0">
                <a:solidFill>
                  <a:srgbClr val="000000"/>
                </a:solidFill>
                <a:latin typeface="標楷體" pitchFamily="65" charset="-120"/>
                <a:ea typeface="標楷體" pitchFamily="65" charset="-120"/>
              </a:rPr>
              <a:t>保護積極化</a:t>
            </a:r>
            <a:endParaRPr lang="zh-TW" altLang="zh-TW" sz="3600" dirty="0">
              <a:solidFill>
                <a:srgbClr val="000000"/>
              </a:solidFill>
              <a:latin typeface="標楷體" pitchFamily="65" charset="-120"/>
              <a:ea typeface="標楷體" pitchFamily="65" charset="-120"/>
            </a:endParaRPr>
          </a:p>
          <a:p>
            <a:pPr marL="0" indent="0">
              <a:buNone/>
            </a:pPr>
            <a:r>
              <a:rPr lang="en-US" altLang="zh-TW" sz="3400" kern="0" dirty="0" smtClean="0">
                <a:solidFill>
                  <a:srgbClr val="000000"/>
                </a:solidFill>
                <a:latin typeface="標楷體" pitchFamily="65" charset="-120"/>
                <a:ea typeface="標楷體" pitchFamily="65" charset="-120"/>
              </a:rPr>
              <a:t>(</a:t>
            </a:r>
            <a:r>
              <a:rPr lang="zh-TW" altLang="en-US" sz="3400" kern="0" dirty="0" smtClean="0">
                <a:solidFill>
                  <a:srgbClr val="000000"/>
                </a:solidFill>
                <a:latin typeface="標楷體" pitchFamily="65" charset="-120"/>
                <a:ea typeface="標楷體" pitchFamily="65" charset="-120"/>
              </a:rPr>
              <a:t>一</a:t>
            </a:r>
            <a:r>
              <a:rPr lang="en-US" altLang="zh-TW" sz="3400" kern="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召開市府消費者保護委員會</a:t>
            </a:r>
            <a:endParaRPr lang="en-US" altLang="zh-TW" sz="3400" dirty="0" smtClean="0">
              <a:solidFill>
                <a:srgbClr val="000000"/>
              </a:solidFill>
              <a:latin typeface="標楷體" pitchFamily="65" charset="-120"/>
              <a:ea typeface="標楷體" pitchFamily="65" charset="-120"/>
            </a:endParaRPr>
          </a:p>
          <a:p>
            <a:pPr marL="900113" indent="-792163">
              <a:buNone/>
            </a:pPr>
            <a:r>
              <a:rPr lang="zh-TW" altLang="en-US" sz="2600" dirty="0" smtClean="0">
                <a:solidFill>
                  <a:srgbClr val="000000"/>
                </a:solidFill>
                <a:latin typeface="標楷體" pitchFamily="65" charset="-120"/>
                <a:ea typeface="標楷體" pitchFamily="65" charset="-120"/>
              </a:rPr>
              <a:t>     原每半年召開一次，有鑑於消費糾紛日益增加，為積極解決消費問題，增加為每</a:t>
            </a:r>
            <a:r>
              <a:rPr lang="en-US" altLang="zh-TW" sz="2600" dirty="0" smtClean="0">
                <a:solidFill>
                  <a:srgbClr val="000000"/>
                </a:solidFill>
                <a:latin typeface="標楷體" pitchFamily="65" charset="-120"/>
                <a:ea typeface="標楷體" pitchFamily="65" charset="-120"/>
              </a:rPr>
              <a:t>3</a:t>
            </a:r>
            <a:r>
              <a:rPr lang="zh-TW" altLang="en-US" sz="2600" dirty="0" smtClean="0">
                <a:solidFill>
                  <a:srgbClr val="000000"/>
                </a:solidFill>
                <a:latin typeface="標楷體" pitchFamily="65" charset="-120"/>
                <a:ea typeface="標楷體" pitchFamily="65" charset="-120"/>
              </a:rPr>
              <a:t>個</a:t>
            </a:r>
            <a:r>
              <a:rPr lang="zh-TW" altLang="en-US" sz="2600" dirty="0">
                <a:solidFill>
                  <a:srgbClr val="000000"/>
                </a:solidFill>
                <a:latin typeface="標楷體" pitchFamily="65" charset="-120"/>
                <a:ea typeface="標楷體" pitchFamily="65" charset="-120"/>
              </a:rPr>
              <a:t>月召開一次，必要時得</a:t>
            </a:r>
            <a:r>
              <a:rPr lang="zh-TW" altLang="en-US" sz="2600" dirty="0" smtClean="0">
                <a:solidFill>
                  <a:srgbClr val="000000"/>
                </a:solidFill>
                <a:latin typeface="標楷體" pitchFamily="65" charset="-120"/>
                <a:ea typeface="標楷體" pitchFamily="65" charset="-120"/>
              </a:rPr>
              <a:t>召開臨時</a:t>
            </a:r>
            <a:r>
              <a:rPr lang="zh-TW" altLang="en-US" sz="2600" dirty="0">
                <a:solidFill>
                  <a:srgbClr val="000000"/>
                </a:solidFill>
                <a:latin typeface="標楷體" pitchFamily="65" charset="-120"/>
                <a:ea typeface="標楷體" pitchFamily="65" charset="-120"/>
              </a:rPr>
              <a:t>委員會議</a:t>
            </a:r>
            <a:r>
              <a:rPr lang="zh-TW" altLang="en-US" sz="2600" dirty="0" smtClean="0">
                <a:solidFill>
                  <a:srgbClr val="000000"/>
                </a:solidFill>
                <a:latin typeface="標楷體" pitchFamily="65" charset="-120"/>
                <a:ea typeface="標楷體" pitchFamily="65" charset="-120"/>
              </a:rPr>
              <a:t>。</a:t>
            </a:r>
            <a:endParaRPr lang="en-US" altLang="zh-TW" sz="2600" dirty="0" smtClean="0">
              <a:solidFill>
                <a:srgbClr val="000000"/>
              </a:solidFill>
              <a:latin typeface="標楷體" pitchFamily="65" charset="-120"/>
              <a:ea typeface="標楷體" pitchFamily="65" charset="-120"/>
            </a:endParaRPr>
          </a:p>
          <a:p>
            <a:pPr marL="0" indent="0">
              <a:buNone/>
            </a:pP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二</a:t>
            </a:r>
            <a:r>
              <a:rPr lang="en-US" altLang="zh-TW" sz="3400" dirty="0" smtClean="0">
                <a:solidFill>
                  <a:srgbClr val="000000"/>
                </a:solidFill>
                <a:latin typeface="標楷體" pitchFamily="65" charset="-120"/>
                <a:ea typeface="標楷體" pitchFamily="65" charset="-120"/>
              </a:rPr>
              <a:t>)</a:t>
            </a:r>
            <a:r>
              <a:rPr lang="zh-TW" altLang="en-US" sz="3400" dirty="0">
                <a:solidFill>
                  <a:srgbClr val="000000"/>
                </a:solidFill>
                <a:latin typeface="標楷體" pitchFamily="65" charset="-120"/>
                <a:ea typeface="標楷體" pitchFamily="65" charset="-120"/>
              </a:rPr>
              <a:t>債務清理法律諮詢駐點服務</a:t>
            </a:r>
            <a:endParaRPr lang="en-US" altLang="zh-TW" sz="3400" dirty="0" smtClean="0">
              <a:solidFill>
                <a:srgbClr val="000000"/>
              </a:solidFill>
              <a:latin typeface="標楷體" pitchFamily="65" charset="-120"/>
              <a:ea typeface="標楷體" pitchFamily="65" charset="-120"/>
            </a:endParaRPr>
          </a:p>
          <a:p>
            <a:pPr marL="900113" indent="-735013" algn="just">
              <a:spcAft>
                <a:spcPts val="0"/>
              </a:spcAft>
              <a:buNone/>
            </a:pPr>
            <a:r>
              <a:rPr lang="en-US" altLang="zh-TW" sz="2600" kern="100" dirty="0" smtClean="0">
                <a:solidFill>
                  <a:srgbClr val="000000"/>
                </a:solidFill>
                <a:latin typeface="Calibri"/>
                <a:ea typeface="標楷體"/>
                <a:cs typeface="Times New Roman"/>
              </a:rPr>
              <a:t>          </a:t>
            </a:r>
            <a:r>
              <a:rPr lang="zh-TW" altLang="zh-TW" sz="2600" kern="100" dirty="0" smtClean="0">
                <a:solidFill>
                  <a:srgbClr val="000000"/>
                </a:solidFill>
                <a:latin typeface="Calibri"/>
                <a:ea typeface="標楷體"/>
                <a:cs typeface="Times New Roman"/>
              </a:rPr>
              <a:t>為</a:t>
            </a:r>
            <a:r>
              <a:rPr lang="zh-TW" altLang="zh-TW" sz="2600" kern="100" dirty="0">
                <a:solidFill>
                  <a:srgbClr val="000000"/>
                </a:solidFill>
                <a:latin typeface="Calibri"/>
                <a:ea typeface="標楷體"/>
                <a:cs typeface="Times New Roman"/>
              </a:rPr>
              <a:t>積極協助經濟上弱勢之卡債族重建生活，本處與</a:t>
            </a:r>
            <a:r>
              <a:rPr lang="zh-TW" altLang="zh-TW" sz="2600" kern="100" dirty="0" smtClean="0">
                <a:solidFill>
                  <a:srgbClr val="000000"/>
                </a:solidFill>
                <a:latin typeface="Calibri"/>
                <a:ea typeface="標楷體"/>
                <a:cs typeface="Times New Roman"/>
              </a:rPr>
              <a:t>財團法人</a:t>
            </a:r>
            <a:r>
              <a:rPr lang="zh-TW" altLang="zh-TW" sz="2600" kern="100" dirty="0">
                <a:solidFill>
                  <a:srgbClr val="000000"/>
                </a:solidFill>
                <a:latin typeface="Calibri"/>
                <a:ea typeface="標楷體"/>
                <a:cs typeface="Times New Roman"/>
              </a:rPr>
              <a:t>法律扶助</a:t>
            </a:r>
            <a:r>
              <a:rPr lang="zh-TW" altLang="zh-TW" sz="2600" kern="100" dirty="0" smtClean="0">
                <a:solidFill>
                  <a:srgbClr val="000000"/>
                </a:solidFill>
                <a:latin typeface="Calibri"/>
                <a:ea typeface="標楷體"/>
                <a:cs typeface="Times New Roman"/>
              </a:rPr>
              <a:t>基金會合辦</a:t>
            </a:r>
            <a:r>
              <a:rPr lang="zh-TW" altLang="zh-TW" sz="2600" kern="100" dirty="0">
                <a:solidFill>
                  <a:srgbClr val="000000"/>
                </a:solidFill>
                <a:latin typeface="Calibri"/>
                <a:ea typeface="標楷體"/>
                <a:cs typeface="Times New Roman"/>
              </a:rPr>
              <a:t>債務清理法律</a:t>
            </a:r>
            <a:r>
              <a:rPr lang="zh-TW" altLang="zh-TW" sz="2600" kern="100" dirty="0" smtClean="0">
                <a:solidFill>
                  <a:srgbClr val="000000"/>
                </a:solidFill>
                <a:latin typeface="Calibri"/>
                <a:ea typeface="標楷體"/>
                <a:cs typeface="Times New Roman"/>
              </a:rPr>
              <a:t>諮詢</a:t>
            </a:r>
            <a:r>
              <a:rPr lang="zh-TW" altLang="zh-TW" sz="2600" kern="100" dirty="0">
                <a:solidFill>
                  <a:srgbClr val="000000"/>
                </a:solidFill>
                <a:latin typeface="Calibri"/>
                <a:ea typeface="標楷體"/>
                <a:cs typeface="Times New Roman"/>
              </a:rPr>
              <a:t>駐點服務，共計受理</a:t>
            </a:r>
            <a:r>
              <a:rPr lang="en-US" altLang="zh-TW" sz="2600" kern="100" dirty="0">
                <a:solidFill>
                  <a:srgbClr val="000000"/>
                </a:solidFill>
                <a:latin typeface="Calibri"/>
                <a:ea typeface="標楷體"/>
                <a:cs typeface="Times New Roman"/>
              </a:rPr>
              <a:t>12</a:t>
            </a:r>
            <a:r>
              <a:rPr lang="zh-TW" altLang="zh-TW" sz="2600" kern="100" dirty="0">
                <a:solidFill>
                  <a:srgbClr val="000000"/>
                </a:solidFill>
                <a:latin typeface="Calibri"/>
                <a:ea typeface="標楷體"/>
                <a:cs typeface="Times New Roman"/>
              </a:rPr>
              <a:t>場次，</a:t>
            </a:r>
            <a:r>
              <a:rPr lang="en-US" altLang="zh-TW" sz="2600" kern="100" dirty="0">
                <a:solidFill>
                  <a:srgbClr val="000000"/>
                </a:solidFill>
                <a:latin typeface="Calibri"/>
                <a:ea typeface="標楷體"/>
                <a:cs typeface="Times New Roman"/>
              </a:rPr>
              <a:t>70</a:t>
            </a:r>
            <a:r>
              <a:rPr lang="zh-TW" altLang="zh-TW" sz="2600" kern="100" dirty="0">
                <a:solidFill>
                  <a:srgbClr val="000000"/>
                </a:solidFill>
                <a:latin typeface="Calibri"/>
                <a:ea typeface="標楷體"/>
                <a:cs typeface="Times New Roman"/>
              </a:rPr>
              <a:t>人次。</a:t>
            </a:r>
            <a:endParaRPr lang="zh-TW" altLang="zh-TW" sz="2600" kern="100" dirty="0">
              <a:latin typeface="Calibri"/>
              <a:cs typeface="Times New Roman"/>
            </a:endParaRPr>
          </a:p>
          <a:p>
            <a:pPr marL="0" indent="0">
              <a:buNone/>
            </a:pPr>
            <a:endParaRPr lang="en-US" altLang="zh-TW" sz="3400"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zh-TW" sz="3000" kern="0" dirty="0" smtClean="0">
              <a:solidFill>
                <a:schemeClr val="tx2"/>
              </a:solidFill>
              <a:latin typeface="標楷體" pitchFamily="65" charset="-120"/>
              <a:ea typeface="標楷體" pitchFamily="65" charset="-120"/>
            </a:endParaRPr>
          </a:p>
          <a:p>
            <a:pPr marL="0" indent="0">
              <a:buFont typeface="Wingdings" pitchFamily="2" charset="2"/>
              <a:buNone/>
            </a:pPr>
            <a:endParaRPr lang="zh-TW" altLang="en-US" kern="0" dirty="0" smtClean="0"/>
          </a:p>
        </p:txBody>
      </p:sp>
      <p:pic>
        <p:nvPicPr>
          <p:cNvPr id="5" name="Picture 3" descr="M:\職工管理科\彥霆\消保室相片\消保委員會照片-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10036" y="70830"/>
            <a:ext cx="2592288" cy="2539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2" name="Picture 2" descr="C:\Documents and Settings\USER\桌面\2-2簡報照片\消保室相片\法諮記者會照片.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3896" y="3212976"/>
            <a:ext cx="2626522" cy="2502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文字方塊 8"/>
          <p:cNvSpPr txBox="1">
            <a:spLocks noChangeArrowheads="1"/>
          </p:cNvSpPr>
          <p:nvPr/>
        </p:nvSpPr>
        <p:spPr bwMode="auto">
          <a:xfrm>
            <a:off x="6463896" y="5733256"/>
            <a:ext cx="2284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zh-TW" altLang="en-US" sz="2000" dirty="0">
                <a:solidFill>
                  <a:srgbClr val="008000"/>
                </a:solidFill>
                <a:latin typeface="標楷體" panose="03000509000000000000" pitchFamily="65" charset="-120"/>
                <a:ea typeface="標楷體" panose="03000509000000000000" pitchFamily="65" charset="-120"/>
              </a:rPr>
              <a:t>法律諮詢駐</a:t>
            </a:r>
            <a:r>
              <a:rPr lang="zh-TW" altLang="en-US" sz="2000" dirty="0" smtClean="0">
                <a:solidFill>
                  <a:srgbClr val="008000"/>
                </a:solidFill>
                <a:latin typeface="標楷體" panose="03000509000000000000" pitchFamily="65" charset="-120"/>
                <a:ea typeface="標楷體" panose="03000509000000000000" pitchFamily="65" charset="-120"/>
              </a:rPr>
              <a:t>點</a:t>
            </a:r>
            <a:endParaRPr lang="en-US" altLang="zh-TW" sz="2000" dirty="0" smtClean="0">
              <a:solidFill>
                <a:srgbClr val="008000"/>
              </a:solidFill>
              <a:latin typeface="標楷體" panose="03000509000000000000" pitchFamily="65" charset="-120"/>
              <a:ea typeface="標楷體" panose="03000509000000000000" pitchFamily="65" charset="-120"/>
            </a:endParaRPr>
          </a:p>
          <a:p>
            <a:pPr marL="468000" indent="-533400"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服務記者會</a:t>
            </a:r>
            <a:endParaRPr lang="en-US" altLang="zh-TW" sz="2000" dirty="0" smtClean="0">
              <a:solidFill>
                <a:srgbClr val="008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943778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內容版面配置區 2"/>
          <p:cNvSpPr>
            <a:spLocks noGrp="1"/>
          </p:cNvSpPr>
          <p:nvPr>
            <p:ph idx="4294967295"/>
          </p:nvPr>
        </p:nvSpPr>
        <p:spPr>
          <a:xfrm>
            <a:off x="251520" y="1503806"/>
            <a:ext cx="5832648" cy="5334000"/>
          </a:xfrm>
        </p:spPr>
        <p:txBody>
          <a:bodyPr/>
          <a:lstStyle/>
          <a:p>
            <a:pPr marL="900113" indent="-900113">
              <a:buNone/>
            </a:pPr>
            <a:r>
              <a:rPr lang="en-US" altLang="zh-TW" sz="3400" dirty="0" smtClean="0">
                <a:solidFill>
                  <a:srgbClr val="000000"/>
                </a:solidFill>
                <a:latin typeface="標楷體" pitchFamily="65" charset="-120"/>
                <a:ea typeface="標楷體" pitchFamily="65" charset="-120"/>
              </a:rPr>
              <a:t>(</a:t>
            </a:r>
            <a:r>
              <a:rPr lang="zh-TW" altLang="en-US" sz="3400" dirty="0">
                <a:solidFill>
                  <a:srgbClr val="000000"/>
                </a:solidFill>
                <a:latin typeface="標楷體" pitchFamily="65" charset="-120"/>
                <a:ea typeface="標楷體" pitchFamily="65" charset="-120"/>
              </a:rPr>
              <a:t>三</a:t>
            </a: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辦理金融</a:t>
            </a:r>
            <a:r>
              <a:rPr lang="zh-TW" altLang="en-US" sz="3400" dirty="0">
                <a:solidFill>
                  <a:srgbClr val="000000"/>
                </a:solidFill>
                <a:latin typeface="標楷體" pitchFamily="65" charset="-120"/>
                <a:ea typeface="標楷體" pitchFamily="65" charset="-120"/>
              </a:rPr>
              <a:t>消費者宣導講座</a:t>
            </a:r>
            <a:endParaRPr lang="zh-TW" altLang="zh-TW" sz="3400" dirty="0" smtClean="0">
              <a:solidFill>
                <a:srgbClr val="000000"/>
              </a:solidFill>
              <a:latin typeface="標楷體" pitchFamily="65" charset="-120"/>
              <a:ea typeface="標楷體" pitchFamily="65" charset="-120"/>
            </a:endParaRPr>
          </a:p>
          <a:p>
            <a:pPr marL="900113" indent="-900113">
              <a:buFont typeface="Wingdings" pitchFamily="2" charset="2"/>
              <a:buNone/>
            </a:pPr>
            <a:r>
              <a:rPr lang="zh-TW" altLang="en-US" dirty="0" smtClean="0">
                <a:solidFill>
                  <a:srgbClr val="000000"/>
                </a:solidFill>
                <a:latin typeface="標楷體" pitchFamily="65" charset="-120"/>
                <a:ea typeface="標楷體" pitchFamily="65" charset="-120"/>
              </a:rPr>
              <a:t>     結合財團法人</a:t>
            </a:r>
            <a:r>
              <a:rPr lang="zh-TW" altLang="en-US" dirty="0">
                <a:solidFill>
                  <a:srgbClr val="000000"/>
                </a:solidFill>
                <a:latin typeface="標楷體" pitchFamily="65" charset="-120"/>
                <a:ea typeface="標楷體" pitchFamily="65" charset="-120"/>
              </a:rPr>
              <a:t>金融消費評議</a:t>
            </a:r>
            <a:r>
              <a:rPr lang="zh-TW" altLang="en-US" dirty="0" smtClean="0">
                <a:solidFill>
                  <a:srgbClr val="000000"/>
                </a:solidFill>
                <a:latin typeface="標楷體" pitchFamily="65" charset="-120"/>
                <a:ea typeface="標楷體" pitchFamily="65" charset="-120"/>
              </a:rPr>
              <a:t>中心於</a:t>
            </a:r>
            <a:r>
              <a:rPr lang="en-US" altLang="zh-TW" dirty="0" smtClean="0">
                <a:solidFill>
                  <a:srgbClr val="000000"/>
                </a:solidFill>
                <a:latin typeface="標楷體" pitchFamily="65" charset="-120"/>
                <a:ea typeface="標楷體" pitchFamily="65" charset="-120"/>
              </a:rPr>
              <a:t>10</a:t>
            </a:r>
            <a:r>
              <a:rPr lang="zh-TW" altLang="en-US" dirty="0" smtClean="0">
                <a:solidFill>
                  <a:srgbClr val="000000"/>
                </a:solidFill>
                <a:latin typeface="標楷體" pitchFamily="65" charset="-120"/>
                <a:ea typeface="標楷體" pitchFamily="65" charset="-120"/>
              </a:rPr>
              <a:t>月份辦理</a:t>
            </a:r>
            <a:r>
              <a:rPr lang="en-US" altLang="zh-TW" dirty="0" smtClean="0">
                <a:solidFill>
                  <a:srgbClr val="000000"/>
                </a:solidFill>
                <a:latin typeface="標楷體" pitchFamily="65" charset="-120"/>
                <a:ea typeface="標楷體" pitchFamily="65" charset="-120"/>
              </a:rPr>
              <a:t>3</a:t>
            </a:r>
            <a:r>
              <a:rPr lang="zh-TW" altLang="en-US" dirty="0" smtClean="0">
                <a:solidFill>
                  <a:srgbClr val="000000"/>
                </a:solidFill>
                <a:latin typeface="標楷體" pitchFamily="65" charset="-120"/>
                <a:ea typeface="標楷體" pitchFamily="65" charset="-120"/>
              </a:rPr>
              <a:t>場次講座。</a:t>
            </a:r>
            <a:endParaRPr lang="en-US" altLang="zh-TW" dirty="0" smtClean="0">
              <a:solidFill>
                <a:srgbClr val="000000"/>
              </a:solidFill>
              <a:latin typeface="標楷體" pitchFamily="65" charset="-120"/>
              <a:ea typeface="標楷體" pitchFamily="65" charset="-120"/>
            </a:endParaRPr>
          </a:p>
          <a:p>
            <a:pPr marL="900113" indent="-900113">
              <a:buFont typeface="Wingdings" pitchFamily="2" charset="2"/>
              <a:buNone/>
            </a:pPr>
            <a:endParaRPr lang="en-US" altLang="zh-TW" dirty="0" smtClean="0">
              <a:solidFill>
                <a:srgbClr val="000000"/>
              </a:solidFill>
              <a:latin typeface="標楷體" pitchFamily="65" charset="-120"/>
              <a:ea typeface="標楷體" pitchFamily="65" charset="-120"/>
            </a:endParaRPr>
          </a:p>
          <a:p>
            <a:pPr marL="900113" indent="-900113">
              <a:buNone/>
            </a:pP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四</a:t>
            </a:r>
            <a:r>
              <a:rPr lang="en-US" altLang="zh-TW" sz="3400" dirty="0" smtClean="0">
                <a:solidFill>
                  <a:srgbClr val="000000"/>
                </a:solidFill>
                <a:latin typeface="標楷體" pitchFamily="65" charset="-120"/>
                <a:ea typeface="標楷體" pitchFamily="65" charset="-120"/>
              </a:rPr>
              <a:t>)</a:t>
            </a:r>
            <a:r>
              <a:rPr lang="zh-TW" altLang="zh-TW" sz="3400" dirty="0">
                <a:solidFill>
                  <a:srgbClr val="000000"/>
                </a:solidFill>
                <a:latin typeface="標楷體" pitchFamily="65" charset="-120"/>
                <a:ea typeface="標楷體" pitchFamily="65" charset="-120"/>
              </a:rPr>
              <a:t>加強消費者保護教育宣導</a:t>
            </a:r>
          </a:p>
          <a:p>
            <a:pPr marL="900113" lvl="0" indent="-900113">
              <a:buClr>
                <a:srgbClr val="2A4C41"/>
              </a:buClr>
              <a:buNone/>
            </a:pPr>
            <a:r>
              <a:rPr lang="en-US" altLang="zh-TW" dirty="0" smtClean="0">
                <a:solidFill>
                  <a:srgbClr val="000000"/>
                </a:solidFill>
                <a:latin typeface="標楷體" pitchFamily="65" charset="-120"/>
                <a:ea typeface="標楷體" pitchFamily="65" charset="-120"/>
              </a:rPr>
              <a:t>     </a:t>
            </a:r>
            <a:r>
              <a:rPr lang="zh-TW" altLang="zh-TW" dirty="0" smtClean="0">
                <a:solidFill>
                  <a:srgbClr val="000000"/>
                </a:solidFill>
                <a:latin typeface="標楷體" pitchFamily="65" charset="-120"/>
                <a:ea typeface="標楷體" pitchFamily="65" charset="-120"/>
              </a:rPr>
              <a:t>本</a:t>
            </a:r>
            <a:r>
              <a:rPr lang="zh-TW" altLang="zh-TW" dirty="0">
                <a:solidFill>
                  <a:srgbClr val="000000"/>
                </a:solidFill>
                <a:latin typeface="標楷體" pitchFamily="65" charset="-120"/>
                <a:ea typeface="標楷體" pitchFamily="65" charset="-120"/>
              </a:rPr>
              <a:t>期消保官對機關</a:t>
            </a:r>
            <a:r>
              <a:rPr lang="zh-TW" altLang="zh-TW" dirty="0" smtClean="0">
                <a:solidFill>
                  <a:srgbClr val="000000"/>
                </a:solidFill>
                <a:latin typeface="標楷體" pitchFamily="65" charset="-120"/>
                <a:ea typeface="標楷體" pitchFamily="65" charset="-120"/>
              </a:rPr>
              <a:t>、學校</a:t>
            </a:r>
            <a:r>
              <a:rPr lang="zh-TW" altLang="zh-TW" dirty="0">
                <a:solidFill>
                  <a:srgbClr val="000000"/>
                </a:solidFill>
                <a:latin typeface="標楷體" pitchFamily="65" charset="-120"/>
                <a:ea typeface="標楷體" pitchFamily="65" charset="-120"/>
              </a:rPr>
              <a:t>或民間團體，</a:t>
            </a:r>
            <a:r>
              <a:rPr lang="zh-TW" altLang="zh-TW" dirty="0" smtClean="0">
                <a:solidFill>
                  <a:srgbClr val="000000"/>
                </a:solidFill>
                <a:latin typeface="標楷體" pitchFamily="65" charset="-120"/>
                <a:ea typeface="標楷體" pitchFamily="65" charset="-120"/>
              </a:rPr>
              <a:t>共</a:t>
            </a:r>
            <a:r>
              <a:rPr lang="zh-TW" altLang="zh-TW" dirty="0" smtClean="0">
                <a:solidFill>
                  <a:srgbClr val="009900"/>
                </a:solidFill>
                <a:latin typeface="標楷體" pitchFamily="65" charset="-120"/>
                <a:ea typeface="標楷體" pitchFamily="65" charset="-120"/>
              </a:rPr>
              <a:t>宣導</a:t>
            </a:r>
            <a:r>
              <a:rPr lang="en-US" altLang="zh-TW" dirty="0">
                <a:solidFill>
                  <a:srgbClr val="009900"/>
                </a:solidFill>
                <a:latin typeface="標楷體" pitchFamily="65" charset="-120"/>
                <a:ea typeface="標楷體" pitchFamily="65" charset="-120"/>
              </a:rPr>
              <a:t>8</a:t>
            </a:r>
            <a:r>
              <a:rPr lang="zh-TW" altLang="zh-TW" dirty="0">
                <a:solidFill>
                  <a:srgbClr val="009900"/>
                </a:solidFill>
                <a:latin typeface="標楷體" pitchFamily="65" charset="-120"/>
                <a:ea typeface="標楷體" pitchFamily="65" charset="-120"/>
              </a:rPr>
              <a:t>場次</a:t>
            </a:r>
            <a:r>
              <a:rPr lang="zh-TW" altLang="zh-TW" dirty="0">
                <a:solidFill>
                  <a:srgbClr val="000000"/>
                </a:solidFill>
                <a:latin typeface="標楷體" pitchFamily="65" charset="-120"/>
                <a:ea typeface="標楷體" pitchFamily="65" charset="-120"/>
              </a:rPr>
              <a:t>。</a:t>
            </a:r>
          </a:p>
          <a:p>
            <a:pPr marL="900113" indent="-900113">
              <a:buFont typeface="Wingdings" pitchFamily="2" charset="2"/>
              <a:buNone/>
            </a:pPr>
            <a:endParaRPr lang="zh-TW" altLang="en-US" sz="3400" dirty="0" smtClean="0">
              <a:solidFill>
                <a:srgbClr val="000000"/>
              </a:solidFill>
              <a:latin typeface="標楷體" pitchFamily="65" charset="-120"/>
              <a:ea typeface="標楷體" pitchFamily="65" charset="-120"/>
            </a:endParaRPr>
          </a:p>
        </p:txBody>
      </p:sp>
      <p:pic>
        <p:nvPicPr>
          <p:cNvPr id="12291" name="Picture 3" descr="C:\Documents and Settings\USER\桌面\2-2簡報照片\消保室相片\評議中心講座 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04664"/>
            <a:ext cx="2915816" cy="33390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M:\職工管理科\彥霆\消保室相片\宣導照片-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743760"/>
            <a:ext cx="3096344" cy="27990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3352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idx="4294967295"/>
          </p:nvPr>
        </p:nvSpPr>
        <p:spPr>
          <a:xfrm>
            <a:off x="179388" y="1052736"/>
            <a:ext cx="7200923" cy="5805264"/>
          </a:xfrm>
        </p:spPr>
        <p:txBody>
          <a:bodyPr/>
          <a:lstStyle/>
          <a:p>
            <a:pPr marL="0" indent="0">
              <a:buFont typeface="Wingdings" pitchFamily="2" charset="2"/>
              <a:buNone/>
            </a:pPr>
            <a:r>
              <a:rPr lang="en-US" altLang="zh-TW" sz="3400" dirty="0" smtClean="0">
                <a:solidFill>
                  <a:srgbClr val="000000"/>
                </a:solidFill>
                <a:latin typeface="標楷體" pitchFamily="65" charset="-120"/>
                <a:ea typeface="標楷體" pitchFamily="65" charset="-120"/>
              </a:rPr>
              <a:t>(</a:t>
            </a:r>
            <a:r>
              <a:rPr lang="zh-TW" altLang="en-US" sz="3400" dirty="0">
                <a:solidFill>
                  <a:srgbClr val="000000"/>
                </a:solidFill>
                <a:latin typeface="標楷體" pitchFamily="65" charset="-120"/>
                <a:ea typeface="標楷體" pitchFamily="65" charset="-120"/>
              </a:rPr>
              <a:t>五</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受理民眾消費諮詢申訴調解案件</a:t>
            </a:r>
            <a:endParaRPr lang="en-US" altLang="zh-TW" sz="3400" dirty="0" smtClean="0">
              <a:solidFill>
                <a:srgbClr val="000000"/>
              </a:solidFill>
              <a:latin typeface="標楷體" pitchFamily="65" charset="-120"/>
              <a:ea typeface="標楷體" pitchFamily="65" charset="-120"/>
            </a:endParaRPr>
          </a:p>
          <a:p>
            <a:pPr marL="0" indent="0">
              <a:buFont typeface="Wingdings" pitchFamily="2" charset="2"/>
              <a:buNone/>
            </a:pPr>
            <a:r>
              <a:rPr lang="zh-TW" altLang="en-US" sz="2400" dirty="0" smtClean="0">
                <a:solidFill>
                  <a:srgbClr val="000000"/>
                </a:solidFill>
                <a:latin typeface="標楷體" pitchFamily="65" charset="-120"/>
                <a:ea typeface="標楷體" pitchFamily="65" charset="-120"/>
              </a:rPr>
              <a:t>　</a:t>
            </a:r>
            <a:endParaRPr lang="en-US" altLang="zh-TW" sz="24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24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24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2400" dirty="0" smtClean="0">
              <a:solidFill>
                <a:srgbClr val="000000"/>
              </a:solidFill>
              <a:latin typeface="標楷體" pitchFamily="65" charset="-120"/>
              <a:ea typeface="標楷體" pitchFamily="65" charset="-120"/>
            </a:endParaRPr>
          </a:p>
          <a:p>
            <a:pPr marL="0" indent="0">
              <a:buFont typeface="Wingdings" pitchFamily="2" charset="2"/>
              <a:buNone/>
            </a:pPr>
            <a:endParaRPr lang="en-US" altLang="zh-TW" sz="2200" dirty="0" smtClean="0">
              <a:solidFill>
                <a:srgbClr val="000000"/>
              </a:solidFill>
              <a:latin typeface="標楷體" pitchFamily="65" charset="-120"/>
              <a:ea typeface="標楷體" pitchFamily="65" charset="-120"/>
            </a:endParaRPr>
          </a:p>
          <a:p>
            <a:pPr marL="0" indent="0">
              <a:lnSpc>
                <a:spcPts val="3600"/>
              </a:lnSpc>
              <a:buFont typeface="Wingdings" pitchFamily="2" charset="2"/>
              <a:buNone/>
            </a:pPr>
            <a:endParaRPr lang="en-US" altLang="zh-TW" sz="3400" dirty="0" smtClean="0">
              <a:solidFill>
                <a:srgbClr val="000000"/>
              </a:solidFill>
              <a:latin typeface="標楷體" pitchFamily="65" charset="-120"/>
              <a:ea typeface="標楷體" pitchFamily="65" charset="-120"/>
            </a:endParaRPr>
          </a:p>
          <a:p>
            <a:pPr marL="0" indent="0">
              <a:lnSpc>
                <a:spcPts val="3000"/>
              </a:lnSpc>
              <a:buFont typeface="Wingdings" pitchFamily="2" charset="2"/>
              <a:buNone/>
            </a:pPr>
            <a:endParaRPr lang="en-US" altLang="zh-TW" sz="1000" dirty="0" smtClean="0">
              <a:solidFill>
                <a:srgbClr val="000000"/>
              </a:solidFill>
              <a:latin typeface="標楷體" pitchFamily="65" charset="-120"/>
              <a:ea typeface="標楷體" pitchFamily="65" charset="-120"/>
            </a:endParaRPr>
          </a:p>
          <a:p>
            <a:pPr marL="0" indent="0">
              <a:lnSpc>
                <a:spcPts val="3000"/>
              </a:lnSpc>
              <a:buFont typeface="Wingdings" pitchFamily="2" charset="2"/>
              <a:buNone/>
            </a:pPr>
            <a:r>
              <a:rPr lang="en-US" altLang="zh-TW" sz="3400" dirty="0" smtClean="0">
                <a:solidFill>
                  <a:srgbClr val="000000"/>
                </a:solidFill>
                <a:latin typeface="標楷體" pitchFamily="65" charset="-120"/>
                <a:ea typeface="標楷體" pitchFamily="65" charset="-120"/>
              </a:rPr>
              <a:t>(</a:t>
            </a:r>
            <a:r>
              <a:rPr lang="zh-TW" altLang="en-US" sz="3400" dirty="0">
                <a:solidFill>
                  <a:srgbClr val="000000"/>
                </a:solidFill>
                <a:latin typeface="標楷體" pitchFamily="65" charset="-120"/>
                <a:ea typeface="標楷體" pitchFamily="65" charset="-120"/>
              </a:rPr>
              <a:t>六</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積極辦理查察工作</a:t>
            </a:r>
          </a:p>
          <a:p>
            <a:pPr marL="812800" indent="-704850">
              <a:lnSpc>
                <a:spcPts val="3000"/>
              </a:lnSpc>
              <a:buFont typeface="Wingdings" pitchFamily="2" charset="2"/>
              <a:buNone/>
            </a:pPr>
            <a:r>
              <a:rPr lang="en-US" altLang="zh-TW" sz="2200" dirty="0" smtClean="0">
                <a:solidFill>
                  <a:srgbClr val="000000"/>
                </a:solidFill>
                <a:latin typeface="標楷體" pitchFamily="65" charset="-120"/>
                <a:ea typeface="標楷體" pitchFamily="65" charset="-120"/>
              </a:rPr>
              <a:t>     </a:t>
            </a:r>
            <a:r>
              <a:rPr lang="zh-TW" altLang="zh-TW" sz="3000" dirty="0" smtClean="0">
                <a:solidFill>
                  <a:srgbClr val="000000"/>
                </a:solidFill>
                <a:latin typeface="標楷體" pitchFamily="65" charset="-120"/>
                <a:ea typeface="標楷體" pitchFamily="65" charset="-120"/>
              </a:rPr>
              <a:t>本期消保官會同市府相關目的事業主管機關，</a:t>
            </a:r>
            <a:r>
              <a:rPr lang="zh-TW" altLang="en-US" sz="3000" dirty="0" smtClean="0">
                <a:solidFill>
                  <a:srgbClr val="000000"/>
                </a:solidFill>
                <a:latin typeface="標楷體" pitchFamily="65" charset="-120"/>
                <a:ea typeface="標楷體" pitchFamily="65" charset="-120"/>
              </a:rPr>
              <a:t>進</a:t>
            </a:r>
            <a:r>
              <a:rPr lang="zh-TW" altLang="zh-TW" sz="3000" dirty="0" smtClean="0">
                <a:solidFill>
                  <a:srgbClr val="000000"/>
                </a:solidFill>
                <a:latin typeface="標楷體" pitchFamily="65" charset="-120"/>
                <a:ea typeface="標楷體" pitchFamily="65" charset="-120"/>
              </a:rPr>
              <a:t>行查察工作，</a:t>
            </a:r>
            <a:r>
              <a:rPr lang="zh-TW" altLang="zh-TW" sz="3000" dirty="0" smtClean="0">
                <a:solidFill>
                  <a:srgbClr val="009900"/>
                </a:solidFill>
                <a:latin typeface="標楷體" pitchFamily="65" charset="-120"/>
                <a:ea typeface="標楷體" pitchFamily="65" charset="-120"/>
              </a:rPr>
              <a:t>共進行</a:t>
            </a:r>
            <a:r>
              <a:rPr lang="zh-TW" altLang="en-US" sz="3000" dirty="0" smtClean="0">
                <a:solidFill>
                  <a:srgbClr val="009900"/>
                </a:solidFill>
                <a:latin typeface="標楷體" pitchFamily="65" charset="-120"/>
                <a:ea typeface="標楷體" pitchFamily="65" charset="-120"/>
              </a:rPr>
              <a:t>2</a:t>
            </a:r>
            <a:r>
              <a:rPr lang="en-US" altLang="zh-TW" sz="3000" dirty="0" smtClean="0">
                <a:solidFill>
                  <a:srgbClr val="009900"/>
                </a:solidFill>
                <a:latin typeface="標楷體" pitchFamily="65" charset="-120"/>
                <a:ea typeface="標楷體" pitchFamily="65" charset="-120"/>
              </a:rPr>
              <a:t>7</a:t>
            </a:r>
            <a:r>
              <a:rPr lang="zh-TW" altLang="zh-TW" sz="3000" dirty="0" smtClean="0">
                <a:solidFill>
                  <a:srgbClr val="009900"/>
                </a:solidFill>
                <a:latin typeface="標楷體" pitchFamily="65" charset="-120"/>
                <a:ea typeface="標楷體" pitchFamily="65" charset="-120"/>
              </a:rPr>
              <a:t>次查核</a:t>
            </a:r>
            <a:r>
              <a:rPr lang="zh-TW" altLang="zh-TW" sz="3000" dirty="0" smtClean="0">
                <a:solidFill>
                  <a:srgbClr val="000000"/>
                </a:solidFill>
                <a:latin typeface="標楷體" pitchFamily="65" charset="-120"/>
                <a:ea typeface="標楷體" pitchFamily="65" charset="-120"/>
              </a:rPr>
              <a:t>。</a:t>
            </a:r>
            <a:endParaRPr lang="en-US" altLang="zh-TW" sz="3000"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zh-TW" sz="3000"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zh-TW" dirty="0" smtClean="0">
              <a:solidFill>
                <a:srgbClr val="000000"/>
              </a:solidFill>
              <a:latin typeface="標楷體" pitchFamily="65" charset="-120"/>
              <a:ea typeface="標楷體" pitchFamily="65" charset="-120"/>
            </a:endParaRPr>
          </a:p>
          <a:p>
            <a:pPr marL="0" indent="0">
              <a:buFont typeface="Wingdings" pitchFamily="2" charset="2"/>
              <a:buNone/>
            </a:pPr>
            <a:endParaRPr lang="zh-TW" altLang="en-US" dirty="0" smtClean="0">
              <a:solidFill>
                <a:srgbClr val="000000"/>
              </a:solidFill>
              <a:latin typeface="標楷體" pitchFamily="65" charset="-120"/>
              <a:ea typeface="標楷體" pitchFamily="65" charset="-120"/>
            </a:endParaRPr>
          </a:p>
        </p:txBody>
      </p:sp>
      <p:graphicFrame>
        <p:nvGraphicFramePr>
          <p:cNvPr id="89129" name="Group 41"/>
          <p:cNvGraphicFramePr>
            <a:graphicFrameLocks noGrp="1"/>
          </p:cNvGraphicFramePr>
          <p:nvPr>
            <p:extLst>
              <p:ext uri="{D42A27DB-BD31-4B8C-83A1-F6EECF244321}">
                <p14:modId xmlns:p14="http://schemas.microsoft.com/office/powerpoint/2010/main" val="2541482844"/>
              </p:ext>
            </p:extLst>
          </p:nvPr>
        </p:nvGraphicFramePr>
        <p:xfrm>
          <a:off x="467544" y="1772816"/>
          <a:ext cx="6761162" cy="2895624"/>
        </p:xfrm>
        <a:graphic>
          <a:graphicData uri="http://schemas.openxmlformats.org/drawingml/2006/table">
            <a:tbl>
              <a:tblPr/>
              <a:tblGrid>
                <a:gridCol w="3744237"/>
                <a:gridCol w="3016925"/>
              </a:tblGrid>
              <a:tr h="426720">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smtClean="0">
                          <a:ln>
                            <a:noFill/>
                          </a:ln>
                          <a:solidFill>
                            <a:schemeClr val="bg1"/>
                          </a:solidFill>
                          <a:effectLst/>
                          <a:latin typeface="標楷體" pitchFamily="65" charset="-120"/>
                          <a:ea typeface="標楷體" pitchFamily="65" charset="-120"/>
                        </a:rPr>
                        <a:t>消 費 保 護</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4AC9E"/>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smtClean="0">
                          <a:ln>
                            <a:noFill/>
                          </a:ln>
                          <a:solidFill>
                            <a:schemeClr val="bg1"/>
                          </a:solidFill>
                          <a:effectLst/>
                          <a:latin typeface="標楷體" pitchFamily="65" charset="-120"/>
                          <a:ea typeface="標楷體" pitchFamily="65" charset="-120"/>
                        </a:rPr>
                        <a:t>件</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4AC9E"/>
                    </a:solidFill>
                  </a:tcPr>
                </a:tc>
              </a:tr>
              <a:tr h="426720">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rPr>
                        <a:t>消費電話諮詢</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rPr>
                        <a:t>3,671</a:t>
                      </a:r>
                      <a:endPar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endParaRP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r>
              <a:tr h="426720">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rPr>
                        <a:t>現場諮詢</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rPr>
                        <a:t>258</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r>
              <a:tr h="426720">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rPr>
                        <a:t>第一次申訴</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7F5"/>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rPr>
                        <a:t>1,775</a:t>
                      </a:r>
                      <a:endPar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endParaRP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7F5"/>
                    </a:solidFill>
                  </a:tcPr>
                </a:tc>
              </a:tr>
              <a:tr h="426720">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rPr>
                        <a:t>第二次申訴</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rPr>
                        <a:t>582</a:t>
                      </a: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EEB"/>
                    </a:solidFill>
                  </a:tcPr>
                </a:tc>
              </a:tr>
              <a:tr h="761998">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200" b="1" i="0" u="none" strike="noStrike" cap="none" normalizeH="0" baseline="0" dirty="0" smtClean="0">
                          <a:ln>
                            <a:noFill/>
                          </a:ln>
                          <a:solidFill>
                            <a:srgbClr val="1F3931"/>
                          </a:solidFill>
                          <a:effectLst/>
                          <a:latin typeface="標楷體" pitchFamily="65" charset="-120"/>
                          <a:ea typeface="標楷體" pitchFamily="65" charset="-120"/>
                        </a:rPr>
                        <a:t>消費爭議調解委員會議</a:t>
                      </a:r>
                      <a:endParaRPr kumimoji="0" lang="zh-TW" altLang="en-US" sz="2200" b="1" i="0" u="none" strike="noStrike" cap="none" normalizeH="0" baseline="0" dirty="0" smtClean="0">
                        <a:ln>
                          <a:noFill/>
                        </a:ln>
                        <a:solidFill>
                          <a:srgbClr val="1F3931"/>
                        </a:solidFill>
                        <a:effectLst/>
                        <a:latin typeface="標楷體" pitchFamily="65" charset="-120"/>
                        <a:ea typeface="標楷體" pitchFamily="65" charset="-120"/>
                      </a:endParaRP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7F5"/>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rPr>
                        <a:t>99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200" b="1" i="0" u="none" strike="noStrike" cap="none" normalizeH="0" baseline="0" dirty="0" smtClean="0">
                        <a:ln>
                          <a:noFill/>
                        </a:ln>
                        <a:solidFill>
                          <a:srgbClr val="1F3931"/>
                        </a:solidFill>
                        <a:effectLst/>
                        <a:latin typeface="標楷體" pitchFamily="65" charset="-120"/>
                        <a:ea typeface="標楷體" pitchFamily="65" charset="-120"/>
                      </a:endParaRPr>
                    </a:p>
                  </a:txBody>
                  <a:tcPr marL="91455" marR="91455"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7F5"/>
                    </a:solidFill>
                  </a:tcPr>
                </a:tc>
              </a:tr>
            </a:tbl>
          </a:graphicData>
        </a:graphic>
      </p:graphicFrame>
      <p:pic>
        <p:nvPicPr>
          <p:cNvPr id="11266" name="Picture 2" descr="C:\Documents and Settings\USER\桌面\2-2簡報照片\消保室相片\三鳳中街查核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6089" y="3356992"/>
            <a:ext cx="1925328" cy="2503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字方塊 5"/>
          <p:cNvSpPr txBox="1">
            <a:spLocks noChangeArrowheads="1"/>
          </p:cNvSpPr>
          <p:nvPr/>
        </p:nvSpPr>
        <p:spPr bwMode="auto">
          <a:xfrm>
            <a:off x="7066469" y="5860281"/>
            <a:ext cx="2284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marL="468000" indent="-533400" algn="ctr">
              <a:buNone/>
              <a:defRPr/>
            </a:pPr>
            <a:r>
              <a:rPr lang="zh-TW" altLang="en-US" sz="2000" dirty="0" smtClean="0">
                <a:solidFill>
                  <a:srgbClr val="008000"/>
                </a:solidFill>
                <a:latin typeface="標楷體" panose="03000509000000000000" pitchFamily="65" charset="-120"/>
                <a:ea typeface="標楷體" panose="03000509000000000000" pitchFamily="65" charset="-120"/>
              </a:rPr>
              <a:t>三鳳中街查核</a:t>
            </a:r>
            <a:endParaRPr lang="en-US" altLang="zh-TW" sz="2000" dirty="0" smtClean="0">
              <a:solidFill>
                <a:srgbClr val="008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360876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179388" y="1125538"/>
            <a:ext cx="8931275" cy="5472112"/>
          </a:xfrm>
        </p:spPr>
        <p:txBody>
          <a:bodyPr/>
          <a:lstStyle/>
          <a:p>
            <a:pPr algn="ctr">
              <a:lnSpc>
                <a:spcPct val="90000"/>
              </a:lnSpc>
              <a:buFont typeface="Wingdings" pitchFamily="2" charset="2"/>
              <a:buNone/>
            </a:pPr>
            <a:r>
              <a:rPr lang="zh-TW" altLang="zh-TW" sz="3600" dirty="0" smtClean="0">
                <a:solidFill>
                  <a:srgbClr val="000000"/>
                </a:solidFill>
                <a:ea typeface="標楷體" pitchFamily="65" charset="-120"/>
              </a:rPr>
              <a:t>結語</a:t>
            </a:r>
          </a:p>
          <a:p>
            <a:pPr marL="0">
              <a:lnSpc>
                <a:spcPct val="90000"/>
              </a:lnSpc>
              <a:buNone/>
            </a:pPr>
            <a:r>
              <a:rPr lang="zh-TW" altLang="en-US" sz="2400" dirty="0" smtClean="0">
                <a:solidFill>
                  <a:srgbClr val="000000"/>
                </a:solidFill>
                <a:latin typeface="標楷體" pitchFamily="65" charset="-120"/>
                <a:ea typeface="標楷體" pitchFamily="65" charset="-120"/>
              </a:rPr>
              <a:t>　　</a:t>
            </a:r>
            <a:r>
              <a:rPr lang="zh-TW" altLang="en-US" sz="2600" dirty="0">
                <a:solidFill>
                  <a:srgbClr val="000000"/>
                </a:solidFill>
                <a:latin typeface="標楷體" pitchFamily="65" charset="-120"/>
                <a:ea typeface="標楷體" pitchFamily="65" charset="-120"/>
              </a:rPr>
              <a:t>秘書處自期各業局處衝刺市政時最好的後援單位，善用科技，以精簡物力、資源，提升服務，協助市政運作更密合、更進步。</a:t>
            </a:r>
          </a:p>
          <a:p>
            <a:pPr marL="0">
              <a:lnSpc>
                <a:spcPct val="90000"/>
              </a:lnSpc>
              <a:buNone/>
            </a:pPr>
            <a:r>
              <a:rPr lang="zh-TW" altLang="en-US" sz="2600" dirty="0" smtClean="0">
                <a:solidFill>
                  <a:srgbClr val="000000"/>
                </a:solidFill>
                <a:latin typeface="標楷體" pitchFamily="65" charset="-120"/>
                <a:ea typeface="標楷體" pitchFamily="65" charset="-120"/>
              </a:rPr>
              <a:t>    感謝  </a:t>
            </a:r>
            <a:r>
              <a:rPr lang="zh-TW" altLang="en-US" sz="2600" dirty="0">
                <a:solidFill>
                  <a:srgbClr val="000000"/>
                </a:solidFill>
                <a:latin typeface="標楷體" pitchFamily="65" charset="-120"/>
                <a:ea typeface="標楷體" pitchFamily="65" charset="-120"/>
              </a:rPr>
              <a:t>貴會鼎力支持與協助，使本處業務順利推展，以上報告為秘書處近半年努力方向，期待議員給予指教，隨時以更新的民意，更新本處執行效能，謝謝</a:t>
            </a:r>
            <a:r>
              <a:rPr lang="zh-TW" altLang="en-US" sz="2600" dirty="0" smtClean="0">
                <a:solidFill>
                  <a:srgbClr val="000000"/>
                </a:solidFill>
                <a:latin typeface="標楷體" pitchFamily="65" charset="-120"/>
                <a:ea typeface="標楷體" pitchFamily="65" charset="-120"/>
              </a:rPr>
              <a:t>。</a:t>
            </a:r>
            <a:endParaRPr lang="en-US" altLang="zh-TW" sz="2600" dirty="0" smtClean="0">
              <a:solidFill>
                <a:srgbClr val="000000"/>
              </a:solidFill>
              <a:latin typeface="標楷體" pitchFamily="65" charset="-120"/>
              <a:ea typeface="標楷體" pitchFamily="65" charset="-120"/>
            </a:endParaRPr>
          </a:p>
          <a:p>
            <a:pPr>
              <a:lnSpc>
                <a:spcPct val="90000"/>
              </a:lnSpc>
              <a:buFont typeface="Wingdings" pitchFamily="2" charset="2"/>
              <a:buNone/>
            </a:pPr>
            <a:endParaRPr lang="en-US" altLang="zh-TW" sz="2400" dirty="0" smtClean="0">
              <a:solidFill>
                <a:srgbClr val="000000"/>
              </a:solidFill>
              <a:latin typeface="標楷體" pitchFamily="65" charset="-120"/>
              <a:ea typeface="標楷體" pitchFamily="65" charset="-120"/>
            </a:endParaRPr>
          </a:p>
          <a:p>
            <a:pPr>
              <a:lnSpc>
                <a:spcPct val="90000"/>
              </a:lnSpc>
              <a:buFont typeface="Wingdings" pitchFamily="2" charset="2"/>
              <a:buNone/>
            </a:pPr>
            <a:r>
              <a:rPr lang="zh-TW" altLang="en-US" sz="2600" dirty="0" smtClean="0">
                <a:solidFill>
                  <a:srgbClr val="000000"/>
                </a:solidFill>
                <a:latin typeface="標楷體" pitchFamily="65" charset="-120"/>
                <a:ea typeface="標楷體" pitchFamily="65" charset="-120"/>
              </a:rPr>
              <a:t>敬祝</a:t>
            </a:r>
          </a:p>
          <a:p>
            <a:pPr>
              <a:lnSpc>
                <a:spcPct val="90000"/>
              </a:lnSpc>
              <a:buFont typeface="Wingdings" pitchFamily="2" charset="2"/>
              <a:buNone/>
            </a:pPr>
            <a:r>
              <a:rPr lang="zh-TW" altLang="en-US" sz="2600" dirty="0" smtClean="0">
                <a:solidFill>
                  <a:srgbClr val="000000"/>
                </a:solidFill>
                <a:latin typeface="標楷體" pitchFamily="65" charset="-120"/>
                <a:ea typeface="標楷體" pitchFamily="65" charset="-120"/>
              </a:rPr>
              <a:t>  召集人、副召集人、各位議員女士、先生</a:t>
            </a:r>
          </a:p>
          <a:p>
            <a:pPr>
              <a:lnSpc>
                <a:spcPct val="90000"/>
              </a:lnSpc>
              <a:buFont typeface="Wingdings" pitchFamily="2" charset="2"/>
              <a:buNone/>
            </a:pPr>
            <a:r>
              <a:rPr lang="zh-TW" altLang="en-US" sz="2600" dirty="0" smtClean="0">
                <a:solidFill>
                  <a:srgbClr val="000000"/>
                </a:solidFill>
                <a:latin typeface="標楷體" pitchFamily="65" charset="-120"/>
                <a:ea typeface="標楷體" pitchFamily="65" charset="-120"/>
              </a:rPr>
              <a:t>　平安喜樂　　大會圓滿成功！</a:t>
            </a:r>
            <a:endParaRPr lang="zh-TW" altLang="zh-TW" sz="2600" dirty="0" smtClean="0">
              <a:solidFill>
                <a:srgbClr val="000000"/>
              </a:solidFill>
              <a:latin typeface="標楷體" pitchFamily="65" charset="-120"/>
              <a:ea typeface="標楷體" pitchFamily="65" charset="-120"/>
            </a:endParaRPr>
          </a:p>
          <a:p>
            <a:pPr>
              <a:lnSpc>
                <a:spcPct val="90000"/>
              </a:lnSpc>
              <a:buFont typeface="Wingdings" pitchFamily="2" charset="2"/>
              <a:buNone/>
            </a:pPr>
            <a:endParaRPr lang="zh-TW" altLang="en-US" sz="2000" dirty="0" smtClean="0">
              <a:solidFill>
                <a:srgbClr val="000000"/>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Font typeface="Wingdings" pitchFamily="2" charset="2"/>
              <a:buNone/>
              <a:defRPr/>
            </a:pPr>
            <a:r>
              <a:rPr lang="zh-TW" altLang="en-US" sz="3600" dirty="0">
                <a:solidFill>
                  <a:srgbClr val="000000"/>
                </a:solidFill>
                <a:latin typeface="標楷體" panose="03000509000000000000" pitchFamily="65" charset="-120"/>
                <a:ea typeface="標楷體" panose="03000509000000000000" pitchFamily="65" charset="-120"/>
              </a:rPr>
              <a:t>一</a:t>
            </a:r>
            <a:r>
              <a:rPr lang="zh-TW" altLang="zh-TW" sz="3600" dirty="0">
                <a:solidFill>
                  <a:srgbClr val="000000"/>
                </a:solidFill>
                <a:latin typeface="標楷體" panose="03000509000000000000" pitchFamily="65" charset="-120"/>
                <a:ea typeface="標楷體" panose="03000509000000000000" pitchFamily="65" charset="-120"/>
              </a:rPr>
              <a:t>、公文檔案電子</a:t>
            </a:r>
            <a:r>
              <a:rPr lang="zh-TW" altLang="zh-TW" sz="3600" dirty="0" smtClean="0">
                <a:solidFill>
                  <a:srgbClr val="000000"/>
                </a:solidFill>
                <a:latin typeface="標楷體" panose="03000509000000000000" pitchFamily="65" charset="-120"/>
                <a:ea typeface="標楷體" panose="03000509000000000000" pitchFamily="65" charset="-120"/>
              </a:rPr>
              <a:t>化</a:t>
            </a:r>
            <a:endParaRPr lang="en-US" altLang="zh-TW" sz="3600" dirty="0">
              <a:solidFill>
                <a:srgbClr val="000000"/>
              </a:solidFill>
              <a:latin typeface="標楷體" panose="03000509000000000000" pitchFamily="65" charset="-120"/>
              <a:ea typeface="標楷體" panose="03000509000000000000" pitchFamily="65" charset="-120"/>
            </a:endParaRPr>
          </a:p>
          <a:p>
            <a:pPr marL="900113" indent="-900113">
              <a:buNone/>
              <a:defRPr/>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一</a:t>
            </a:r>
            <a:r>
              <a:rPr lang="en-US" altLang="zh-TW" sz="3400" dirty="0" smtClean="0">
                <a:solidFill>
                  <a:schemeClr val="tx2"/>
                </a:solidFill>
                <a:latin typeface="標楷體" pitchFamily="65" charset="-120"/>
                <a:ea typeface="標楷體" pitchFamily="65" charset="-120"/>
              </a:rPr>
              <a:t>)</a:t>
            </a:r>
            <a:r>
              <a:rPr lang="zh-TW" altLang="en-US" sz="3400" dirty="0" smtClean="0">
                <a:solidFill>
                  <a:srgbClr val="000000"/>
                </a:solidFill>
                <a:latin typeface="標楷體" panose="03000509000000000000" pitchFamily="65" charset="-120"/>
                <a:ea typeface="標楷體" panose="03000509000000000000" pitchFamily="65" charset="-120"/>
              </a:rPr>
              <a:t>公文</a:t>
            </a:r>
            <a:r>
              <a:rPr lang="zh-TW" altLang="en-US" sz="3400" dirty="0">
                <a:solidFill>
                  <a:srgbClr val="000000"/>
                </a:solidFill>
                <a:latin typeface="標楷體" panose="03000509000000000000" pitchFamily="65" charset="-120"/>
                <a:ea typeface="標楷體" panose="03000509000000000000" pitchFamily="65" charset="-120"/>
              </a:rPr>
              <a:t>處理電子化 </a:t>
            </a:r>
            <a:endParaRPr lang="en-US" altLang="zh-TW" sz="3400" dirty="0">
              <a:solidFill>
                <a:srgbClr val="000000"/>
              </a:solidFill>
              <a:latin typeface="標楷體" panose="03000509000000000000" pitchFamily="65" charset="-120"/>
              <a:ea typeface="標楷體" panose="03000509000000000000" pitchFamily="65" charset="-120"/>
            </a:endParaRPr>
          </a:p>
          <a:p>
            <a:pPr marL="900113" indent="-900113">
              <a:buNone/>
              <a:defRPr/>
            </a:pPr>
            <a:r>
              <a:rPr lang="en-US" altLang="zh-TW" sz="3400" dirty="0">
                <a:solidFill>
                  <a:srgbClr val="000000"/>
                </a:solidFill>
                <a:latin typeface="標楷體" panose="03000509000000000000" pitchFamily="65" charset="-120"/>
                <a:ea typeface="標楷體" panose="03000509000000000000" pitchFamily="65" charset="-120"/>
              </a:rPr>
              <a:t> </a:t>
            </a:r>
            <a:r>
              <a:rPr lang="en-US" altLang="zh-TW" sz="3400" dirty="0" smtClean="0">
                <a:solidFill>
                  <a:srgbClr val="000000"/>
                </a:solidFill>
                <a:latin typeface="標楷體" panose="03000509000000000000" pitchFamily="65" charset="-120"/>
                <a:ea typeface="標楷體" panose="03000509000000000000" pitchFamily="65" charset="-120"/>
              </a:rPr>
              <a:t>   </a:t>
            </a:r>
            <a:r>
              <a:rPr lang="zh-TW" altLang="en-US" dirty="0" smtClean="0">
                <a:solidFill>
                  <a:srgbClr val="000000"/>
                </a:solidFill>
                <a:latin typeface="標楷體" panose="03000509000000000000" pitchFamily="65" charset="-120"/>
                <a:ea typeface="標楷體" panose="03000509000000000000" pitchFamily="65" charset="-120"/>
              </a:rPr>
              <a:t>目前</a:t>
            </a:r>
            <a:r>
              <a:rPr lang="zh-TW" altLang="en-US" dirty="0">
                <a:solidFill>
                  <a:srgbClr val="000000"/>
                </a:solidFill>
                <a:latin typeface="標楷體" panose="03000509000000000000" pitchFamily="65" charset="-120"/>
                <a:ea typeface="標楷體" panose="03000509000000000000" pitchFamily="65" charset="-120"/>
              </a:rPr>
              <a:t>市府公文電子交換</a:t>
            </a:r>
            <a:r>
              <a:rPr lang="zh-TW" altLang="en-US" dirty="0" smtClean="0">
                <a:solidFill>
                  <a:srgbClr val="000000"/>
                </a:solidFill>
                <a:latin typeface="標楷體" panose="03000509000000000000" pitchFamily="65" charset="-120"/>
                <a:ea typeface="標楷體" panose="03000509000000000000" pitchFamily="65" charset="-120"/>
              </a:rPr>
              <a:t>使用率已達</a:t>
            </a:r>
            <a:r>
              <a:rPr lang="en-US" altLang="zh-TW" dirty="0" smtClean="0">
                <a:solidFill>
                  <a:srgbClr val="009900"/>
                </a:solidFill>
                <a:latin typeface="標楷體" panose="03000509000000000000" pitchFamily="65" charset="-120"/>
                <a:ea typeface="標楷體" panose="03000509000000000000" pitchFamily="65" charset="-120"/>
              </a:rPr>
              <a:t>98%</a:t>
            </a:r>
            <a:r>
              <a:rPr lang="zh-TW" altLang="en-US" dirty="0" smtClean="0">
                <a:solidFill>
                  <a:srgbClr val="009900"/>
                </a:solidFill>
                <a:latin typeface="標楷體" panose="03000509000000000000" pitchFamily="65" charset="-120"/>
                <a:ea typeface="標楷體" panose="03000509000000000000" pitchFamily="65" charset="-120"/>
              </a:rPr>
              <a:t>，</a:t>
            </a:r>
            <a:r>
              <a:rPr lang="zh-TW" altLang="en-US" dirty="0" smtClean="0">
                <a:solidFill>
                  <a:schemeClr val="tx2"/>
                </a:solidFill>
                <a:latin typeface="標楷體" panose="03000509000000000000" pitchFamily="65" charset="-120"/>
                <a:ea typeface="標楷體" panose="03000509000000000000" pitchFamily="65" charset="-120"/>
              </a:rPr>
              <a:t>符合</a:t>
            </a:r>
            <a:r>
              <a:rPr lang="zh-TW" altLang="en-US" dirty="0" smtClean="0">
                <a:solidFill>
                  <a:srgbClr val="000000"/>
                </a:solidFill>
                <a:latin typeface="標楷體" panose="03000509000000000000" pitchFamily="65" charset="-120"/>
                <a:ea typeface="標楷體" panose="03000509000000000000" pitchFamily="65" charset="-120"/>
              </a:rPr>
              <a:t>行政院要求</a:t>
            </a:r>
            <a:r>
              <a:rPr lang="en-US" altLang="zh-TW" dirty="0" smtClean="0">
                <a:solidFill>
                  <a:srgbClr val="009900"/>
                </a:solidFill>
                <a:latin typeface="標楷體" panose="03000509000000000000" pitchFamily="65" charset="-120"/>
                <a:ea typeface="標楷體" panose="03000509000000000000" pitchFamily="65" charset="-120"/>
              </a:rPr>
              <a:t>70</a:t>
            </a:r>
            <a:r>
              <a:rPr lang="en-US" altLang="zh-TW" dirty="0">
                <a:solidFill>
                  <a:srgbClr val="009900"/>
                </a:solidFill>
                <a:latin typeface="標楷體" panose="03000509000000000000" pitchFamily="65" charset="-120"/>
                <a:ea typeface="標楷體" panose="03000509000000000000" pitchFamily="65" charset="-120"/>
              </a:rPr>
              <a:t>%</a:t>
            </a:r>
            <a:r>
              <a:rPr lang="zh-TW" altLang="en-US" dirty="0">
                <a:solidFill>
                  <a:srgbClr val="009900"/>
                </a:solidFill>
                <a:latin typeface="標楷體" panose="03000509000000000000" pitchFamily="65" charset="-120"/>
                <a:ea typeface="標楷體" panose="03000509000000000000" pitchFamily="65" charset="-120"/>
              </a:rPr>
              <a:t>以上</a:t>
            </a:r>
            <a:r>
              <a:rPr lang="zh-TW" altLang="en-US" dirty="0">
                <a:solidFill>
                  <a:srgbClr val="000000"/>
                </a:solidFill>
                <a:latin typeface="標楷體" panose="03000509000000000000" pitchFamily="65" charset="-120"/>
                <a:ea typeface="標楷體" panose="03000509000000000000" pitchFamily="65" charset="-120"/>
              </a:rPr>
              <a:t>。 </a:t>
            </a:r>
            <a:endParaRPr lang="en-US" altLang="zh-TW" dirty="0">
              <a:solidFill>
                <a:srgbClr val="000000"/>
              </a:solidFill>
              <a:latin typeface="標楷體" panose="03000509000000000000" pitchFamily="65" charset="-120"/>
              <a:ea typeface="標楷體" panose="03000509000000000000" pitchFamily="65" charset="-120"/>
            </a:endParaRPr>
          </a:p>
          <a:p>
            <a:pPr marL="0" indent="0">
              <a:buNone/>
              <a:defRPr/>
            </a:pPr>
            <a:endParaRPr lang="zh-TW" altLang="en-US" dirty="0"/>
          </a:p>
        </p:txBody>
      </p:sp>
      <p:pic>
        <p:nvPicPr>
          <p:cNvPr id="15363"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403" y="3861048"/>
            <a:ext cx="3168650" cy="2305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圖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284984"/>
            <a:ext cx="3513138" cy="2635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矩形 6"/>
          <p:cNvSpPr>
            <a:spLocks noChangeArrowheads="1"/>
          </p:cNvSpPr>
          <p:nvPr/>
        </p:nvSpPr>
        <p:spPr bwMode="auto">
          <a:xfrm>
            <a:off x="3491880" y="6118225"/>
            <a:ext cx="223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zh-TW" altLang="en-US" sz="2000" b="1" dirty="0">
                <a:solidFill>
                  <a:srgbClr val="008000"/>
                </a:solidFill>
                <a:latin typeface="標楷體" pitchFamily="65" charset="-120"/>
                <a:ea typeface="標楷體" pitchFamily="65" charset="-120"/>
              </a:rPr>
              <a:t>公文管理教育訓練</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p:txBody>
          <a:bodyPr/>
          <a:lstStyle/>
          <a:p>
            <a:pPr marL="0" indent="0">
              <a:buFont typeface="Wingdings" pitchFamily="2" charset="2"/>
              <a:buNone/>
              <a:defRPr/>
            </a:pPr>
            <a:r>
              <a:rPr lang="en-US" altLang="zh-TW" sz="3400" dirty="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二</a:t>
            </a:r>
            <a:r>
              <a:rPr lang="en-US" altLang="zh-TW" sz="3400" dirty="0" smtClean="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積極實施線上簽核</a:t>
            </a:r>
            <a:endParaRPr lang="en-US" altLang="zh-TW" sz="3400" dirty="0" smtClean="0">
              <a:solidFill>
                <a:srgbClr val="000000"/>
              </a:solidFill>
              <a:latin typeface="標楷體" pitchFamily="65" charset="-120"/>
              <a:ea typeface="標楷體" pitchFamily="65" charset="-120"/>
            </a:endParaRPr>
          </a:p>
          <a:p>
            <a:pPr marL="449263" indent="-449263">
              <a:buFont typeface="Wingdings" pitchFamily="2" charset="2"/>
              <a:buNone/>
              <a:defRPr/>
            </a:pPr>
            <a:r>
              <a:rPr lang="en-US" altLang="zh-TW" sz="3400" dirty="0">
                <a:solidFill>
                  <a:srgbClr val="000000"/>
                </a:solidFill>
                <a:latin typeface="標楷體" pitchFamily="65" charset="-120"/>
                <a:ea typeface="標楷體" pitchFamily="65" charset="-120"/>
              </a:rPr>
              <a:t> </a:t>
            </a:r>
            <a:r>
              <a:rPr lang="en-US" altLang="zh-TW" dirty="0" smtClean="0">
                <a:solidFill>
                  <a:srgbClr val="000000"/>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電子公文減少了紙類使用，每年平均保護</a:t>
            </a:r>
            <a:r>
              <a:rPr lang="en-US" altLang="zh-TW" dirty="0" smtClean="0">
                <a:solidFill>
                  <a:schemeClr val="tx2"/>
                </a:solidFill>
                <a:latin typeface="標楷體" pitchFamily="65" charset="-120"/>
                <a:ea typeface="標楷體" pitchFamily="65" charset="-120"/>
              </a:rPr>
              <a:t>3000</a:t>
            </a:r>
            <a:r>
              <a:rPr lang="zh-TW" altLang="en-US" dirty="0" smtClean="0">
                <a:solidFill>
                  <a:schemeClr val="tx2"/>
                </a:solidFill>
                <a:latin typeface="標楷體" pitchFamily="65" charset="-120"/>
                <a:ea typeface="標楷體" pitchFamily="65" charset="-120"/>
              </a:rPr>
              <a:t>棵樹，精簡</a:t>
            </a:r>
            <a:r>
              <a:rPr lang="en-US" altLang="zh-TW" dirty="0" smtClean="0">
                <a:solidFill>
                  <a:schemeClr val="tx2"/>
                </a:solidFill>
                <a:latin typeface="標楷體" pitchFamily="65" charset="-120"/>
                <a:ea typeface="標楷體" pitchFamily="65" charset="-120"/>
              </a:rPr>
              <a:t>560</a:t>
            </a:r>
            <a:r>
              <a:rPr lang="zh-TW" altLang="en-US" dirty="0" smtClean="0">
                <a:solidFill>
                  <a:schemeClr val="tx2"/>
                </a:solidFill>
                <a:latin typeface="標楷體" pitchFamily="65" charset="-120"/>
                <a:ea typeface="標楷體" pitchFamily="65" charset="-120"/>
              </a:rPr>
              <a:t>萬元。</a:t>
            </a:r>
            <a:endParaRPr lang="en-US" altLang="zh-TW" dirty="0" smtClean="0">
              <a:solidFill>
                <a:schemeClr val="tx2"/>
              </a:solidFill>
              <a:latin typeface="標楷體" pitchFamily="65" charset="-120"/>
              <a:ea typeface="標楷體" pitchFamily="65" charset="-120"/>
            </a:endParaRPr>
          </a:p>
          <a:p>
            <a:pPr marL="812800" indent="-812800">
              <a:buFont typeface="Wingdings" pitchFamily="2" charset="2"/>
              <a:buNone/>
              <a:defRPr/>
            </a:pPr>
            <a:r>
              <a:rPr lang="en-US" altLang="zh-TW" dirty="0">
                <a:solidFill>
                  <a:schemeClr val="tx2"/>
                </a:solidFill>
                <a:latin typeface="標楷體" pitchFamily="65" charset="-120"/>
                <a:ea typeface="標楷體" pitchFamily="65" charset="-120"/>
              </a:rPr>
              <a:t> </a:t>
            </a:r>
            <a:r>
              <a:rPr lang="en-US" altLang="zh-TW" dirty="0" smtClean="0">
                <a:solidFill>
                  <a:schemeClr val="tx2"/>
                </a:solidFill>
                <a:latin typeface="標楷體" pitchFamily="65" charset="-120"/>
                <a:ea typeface="標楷體" pitchFamily="65" charset="-120"/>
              </a:rPr>
              <a:t> </a:t>
            </a:r>
            <a:endParaRPr lang="zh-TW" altLang="en-US" dirty="0" smtClean="0"/>
          </a:p>
        </p:txBody>
      </p:sp>
      <p:pic>
        <p:nvPicPr>
          <p:cNvPr id="1026" name="Picture 2" descr="C:\Documents and Settings\USER\桌面\2-2簡報照片\文書科\公文線上簽核tif.tif"/>
          <p:cNvPicPr>
            <a:picLocks noChangeAspect="1" noChangeArrowheads="1"/>
          </p:cNvPicPr>
          <p:nvPr/>
        </p:nvPicPr>
        <p:blipFill>
          <a:blip r:embed="rId3"/>
          <a:srcRect/>
          <a:stretch>
            <a:fillRect/>
          </a:stretch>
        </p:blipFill>
        <p:spPr bwMode="auto">
          <a:xfrm>
            <a:off x="6259513" y="2686050"/>
            <a:ext cx="2574925" cy="3022600"/>
          </a:xfrm>
          <a:prstGeom prst="rect">
            <a:avLst/>
          </a:prstGeom>
          <a:ln>
            <a:noFill/>
          </a:ln>
          <a:effectLst>
            <a:outerShdw blurRad="292100" dist="139700" dir="2700000" algn="tl" rotWithShape="0">
              <a:srgbClr val="333333">
                <a:alpha val="65000"/>
              </a:srgbClr>
            </a:outerShdw>
          </a:effectLst>
          <a:extLst/>
        </p:spPr>
      </p:pic>
      <p:pic>
        <p:nvPicPr>
          <p:cNvPr id="1027" name="Picture 3" descr="C:\Documents and Settings\USER\桌面\2-2簡報照片\文書科\機關版公文系統.tif"/>
          <p:cNvPicPr>
            <a:picLocks noChangeAspect="1" noChangeArrowheads="1"/>
          </p:cNvPicPr>
          <p:nvPr/>
        </p:nvPicPr>
        <p:blipFill>
          <a:blip r:embed="rId4" cstate="print">
            <a:extLst/>
          </a:blip>
          <a:srcRect/>
          <a:stretch>
            <a:fillRect/>
          </a:stretch>
        </p:blipFill>
        <p:spPr bwMode="auto">
          <a:xfrm>
            <a:off x="455124" y="3645024"/>
            <a:ext cx="2520279" cy="2215999"/>
          </a:xfrm>
          <a:prstGeom prst="rect">
            <a:avLst/>
          </a:prstGeom>
          <a:ln>
            <a:noFill/>
          </a:ln>
          <a:effectLst>
            <a:softEdge rad="112500"/>
          </a:effectLst>
          <a:extLst/>
        </p:spPr>
      </p:pic>
      <p:pic>
        <p:nvPicPr>
          <p:cNvPr id="1028" name="Picture 4" descr="C:\Documents and Settings\USER\桌面\2-2簡報照片\文書科\學校版公文系統.tif"/>
          <p:cNvPicPr>
            <a:picLocks noChangeAspect="1" noChangeArrowheads="1"/>
          </p:cNvPicPr>
          <p:nvPr/>
        </p:nvPicPr>
        <p:blipFill>
          <a:blip r:embed="rId5" cstate="print">
            <a:extLst/>
          </a:blip>
          <a:srcRect/>
          <a:stretch>
            <a:fillRect/>
          </a:stretch>
        </p:blipFill>
        <p:spPr bwMode="auto">
          <a:xfrm>
            <a:off x="3381400" y="3356992"/>
            <a:ext cx="2440247" cy="2351682"/>
          </a:xfrm>
          <a:prstGeom prst="rect">
            <a:avLst/>
          </a:prstGeom>
          <a:ln>
            <a:noFill/>
          </a:ln>
          <a:effectLst>
            <a:softEdge rad="112500"/>
          </a:effectLst>
          <a:extLst/>
        </p:spPr>
      </p:pic>
      <p:sp>
        <p:nvSpPr>
          <p:cNvPr id="20486" name="文字方塊 8"/>
          <p:cNvSpPr txBox="1">
            <a:spLocks noChangeArrowheads="1"/>
          </p:cNvSpPr>
          <p:nvPr/>
        </p:nvSpPr>
        <p:spPr bwMode="auto">
          <a:xfrm>
            <a:off x="3557588" y="5661025"/>
            <a:ext cx="226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000" b="1">
                <a:solidFill>
                  <a:srgbClr val="008000"/>
                </a:solidFill>
                <a:latin typeface="標楷體" pitchFamily="65" charset="-120"/>
                <a:ea typeface="標楷體" pitchFamily="65" charset="-120"/>
              </a:rPr>
              <a:t>學校版公文系統</a:t>
            </a:r>
          </a:p>
        </p:txBody>
      </p:sp>
      <p:sp>
        <p:nvSpPr>
          <p:cNvPr id="20487" name="文字方塊 9"/>
          <p:cNvSpPr txBox="1">
            <a:spLocks noChangeArrowheads="1"/>
          </p:cNvSpPr>
          <p:nvPr/>
        </p:nvSpPr>
        <p:spPr bwMode="auto">
          <a:xfrm>
            <a:off x="687388" y="5861050"/>
            <a:ext cx="226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000" b="1">
                <a:solidFill>
                  <a:srgbClr val="008000"/>
                </a:solidFill>
                <a:latin typeface="標楷體" pitchFamily="65" charset="-120"/>
                <a:ea typeface="標楷體" pitchFamily="65" charset="-120"/>
              </a:rPr>
              <a:t>機關版公文系統</a:t>
            </a:r>
          </a:p>
        </p:txBody>
      </p:sp>
    </p:spTree>
    <p:extLst>
      <p:ext uri="{BB962C8B-B14F-4D97-AF65-F5344CB8AC3E}">
        <p14:creationId xmlns:p14="http://schemas.microsoft.com/office/powerpoint/2010/main" val="16180987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6250" y="1052736"/>
            <a:ext cx="6059016" cy="5334000"/>
          </a:xfrm>
        </p:spPr>
        <p:txBody>
          <a:bodyPr/>
          <a:lstStyle/>
          <a:p>
            <a:pPr marL="0" indent="0">
              <a:buFont typeface="Wingdings" pitchFamily="2" charset="2"/>
              <a:buNone/>
              <a:defRPr/>
            </a:pP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三</a:t>
            </a: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市府公報</a:t>
            </a:r>
            <a:r>
              <a:rPr lang="en-US" altLang="zh-TW" sz="3400" dirty="0" smtClean="0">
                <a:solidFill>
                  <a:srgbClr val="000000"/>
                </a:solidFill>
                <a:latin typeface="標楷體" pitchFamily="65" charset="-120"/>
                <a:ea typeface="標楷體" pitchFamily="65" charset="-120"/>
              </a:rPr>
              <a:t>e</a:t>
            </a:r>
            <a:r>
              <a:rPr lang="zh-TW" altLang="en-US" sz="3400" dirty="0" smtClean="0">
                <a:solidFill>
                  <a:srgbClr val="000000"/>
                </a:solidFill>
                <a:latin typeface="標楷體" pitchFamily="65" charset="-120"/>
                <a:ea typeface="標楷體" pitchFamily="65" charset="-120"/>
              </a:rPr>
              <a:t>化</a:t>
            </a:r>
            <a:endParaRPr lang="en-US" altLang="zh-TW" sz="3400" dirty="0" smtClean="0">
              <a:solidFill>
                <a:srgbClr val="000000"/>
              </a:solidFill>
              <a:latin typeface="標楷體" pitchFamily="65" charset="-120"/>
              <a:ea typeface="標楷體" pitchFamily="65" charset="-120"/>
            </a:endParaRPr>
          </a:p>
          <a:p>
            <a:pPr marL="363538" indent="-363538" algn="just">
              <a:buFont typeface="Wingdings" pitchFamily="2" charset="2"/>
              <a:buNone/>
              <a:defRPr/>
            </a:pPr>
            <a:r>
              <a:rPr lang="zh-TW" altLang="en-US" sz="2400" dirty="0" smtClean="0">
                <a:solidFill>
                  <a:srgbClr val="000000"/>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啟用「高雄市政府電子公報資訊網」，本期計出刊</a:t>
            </a:r>
            <a:r>
              <a:rPr lang="en-US" altLang="zh-TW" dirty="0" smtClean="0">
                <a:solidFill>
                  <a:schemeClr val="tx2"/>
                </a:solidFill>
                <a:latin typeface="標楷體" pitchFamily="65" charset="-120"/>
                <a:ea typeface="標楷體" pitchFamily="65" charset="-120"/>
              </a:rPr>
              <a:t>61</a:t>
            </a:r>
            <a:r>
              <a:rPr lang="zh-TW" altLang="en-US" dirty="0" smtClean="0">
                <a:solidFill>
                  <a:schemeClr val="tx2"/>
                </a:solidFill>
                <a:latin typeface="標楷體" pitchFamily="65" charset="-120"/>
                <a:ea typeface="標楷體" pitchFamily="65" charset="-120"/>
              </a:rPr>
              <a:t>期，</a:t>
            </a:r>
            <a:r>
              <a:rPr lang="en-US" altLang="zh-TW" dirty="0" smtClean="0">
                <a:solidFill>
                  <a:schemeClr val="tx2"/>
                </a:solidFill>
                <a:latin typeface="標楷體" pitchFamily="65" charset="-120"/>
                <a:ea typeface="標楷體" pitchFamily="65" charset="-120"/>
              </a:rPr>
              <a:t>909</a:t>
            </a:r>
            <a:r>
              <a:rPr lang="zh-TW" altLang="en-US" dirty="0" smtClean="0">
                <a:solidFill>
                  <a:schemeClr val="tx2"/>
                </a:solidFill>
                <a:latin typeface="標楷體" pitchFamily="65" charset="-120"/>
                <a:ea typeface="標楷體" pitchFamily="65" charset="-120"/>
              </a:rPr>
              <a:t>則電子公報。</a:t>
            </a:r>
            <a:endParaRPr lang="en-US" altLang="zh-TW" dirty="0" smtClean="0">
              <a:solidFill>
                <a:schemeClr val="tx2"/>
              </a:solidFill>
              <a:latin typeface="標楷體" pitchFamily="65" charset="-120"/>
              <a:ea typeface="標楷體" pitchFamily="65" charset="-120"/>
            </a:endParaRPr>
          </a:p>
          <a:p>
            <a:pPr marL="812800" indent="-812800" algn="just">
              <a:buFont typeface="Wingdings" pitchFamily="2" charset="2"/>
              <a:buNone/>
              <a:defRPr/>
            </a:pPr>
            <a:endParaRPr lang="en-US" altLang="zh-TW" sz="3400" dirty="0" smtClean="0">
              <a:solidFill>
                <a:schemeClr val="tx2"/>
              </a:solidFill>
              <a:latin typeface="標楷體" pitchFamily="65" charset="-120"/>
              <a:ea typeface="標楷體" pitchFamily="65" charset="-120"/>
            </a:endParaRPr>
          </a:p>
          <a:p>
            <a:pPr marL="0" indent="0">
              <a:buFont typeface="Wingdings" pitchFamily="2" charset="2"/>
              <a:buNone/>
              <a:defRPr/>
            </a:pPr>
            <a:r>
              <a:rPr lang="en-US" altLang="zh-TW" sz="3400" dirty="0" smtClean="0">
                <a:solidFill>
                  <a:srgbClr val="000000"/>
                </a:solidFill>
                <a:latin typeface="標楷體" pitchFamily="65" charset="-120"/>
                <a:ea typeface="標楷體" pitchFamily="65" charset="-120"/>
              </a:rPr>
              <a:t>(</a:t>
            </a:r>
            <a:r>
              <a:rPr lang="zh-TW" altLang="en-US" sz="3400" dirty="0" smtClean="0">
                <a:solidFill>
                  <a:srgbClr val="000000"/>
                </a:solidFill>
                <a:latin typeface="標楷體" pitchFamily="65" charset="-120"/>
                <a:ea typeface="標楷體" pitchFamily="65" charset="-120"/>
              </a:rPr>
              <a:t>四</a:t>
            </a:r>
            <a:r>
              <a:rPr lang="en-US" altLang="zh-TW" sz="3400" dirty="0">
                <a:solidFill>
                  <a:srgbClr val="000000"/>
                </a:solidFill>
                <a:latin typeface="標楷體" pitchFamily="65" charset="-120"/>
                <a:ea typeface="標楷體" pitchFamily="65" charset="-120"/>
              </a:rPr>
              <a:t>)</a:t>
            </a:r>
            <a:r>
              <a:rPr lang="zh-TW" altLang="zh-TW" sz="3400" dirty="0" smtClean="0">
                <a:solidFill>
                  <a:srgbClr val="000000"/>
                </a:solidFill>
                <a:latin typeface="標楷體" pitchFamily="65" charset="-120"/>
                <a:ea typeface="標楷體" pitchFamily="65" charset="-120"/>
              </a:rPr>
              <a:t>市政會議</a:t>
            </a:r>
            <a:r>
              <a:rPr lang="en-US" altLang="zh-TW" sz="3400" dirty="0" smtClean="0">
                <a:solidFill>
                  <a:srgbClr val="000000"/>
                </a:solidFill>
                <a:latin typeface="標楷體" pitchFamily="65" charset="-120"/>
                <a:ea typeface="標楷體" pitchFamily="65" charset="-120"/>
              </a:rPr>
              <a:t>e</a:t>
            </a:r>
            <a:r>
              <a:rPr lang="zh-TW" altLang="zh-TW" sz="3400" dirty="0" smtClean="0">
                <a:solidFill>
                  <a:srgbClr val="000000"/>
                </a:solidFill>
                <a:latin typeface="標楷體" pitchFamily="65" charset="-120"/>
                <a:ea typeface="標楷體" pitchFamily="65" charset="-120"/>
              </a:rPr>
              <a:t>化</a:t>
            </a:r>
            <a:endParaRPr lang="en-US" altLang="zh-TW" sz="3400" dirty="0" smtClean="0">
              <a:solidFill>
                <a:srgbClr val="000000"/>
              </a:solidFill>
              <a:latin typeface="標楷體" pitchFamily="65" charset="-120"/>
              <a:ea typeface="標楷體" pitchFamily="65" charset="-120"/>
            </a:endParaRPr>
          </a:p>
          <a:p>
            <a:pPr marL="363538" indent="-363538">
              <a:buNone/>
              <a:defRPr/>
            </a:pPr>
            <a:r>
              <a:rPr lang="zh-TW" altLang="en-US" dirty="0" smtClean="0">
                <a:solidFill>
                  <a:schemeClr val="tx2"/>
                </a:solidFill>
                <a:latin typeface="標楷體" pitchFamily="65" charset="-120"/>
                <a:ea typeface="標楷體" pitchFamily="65" charset="-120"/>
              </a:rPr>
              <a:t>　市府首長每週進行的市政會議，也</a:t>
            </a:r>
            <a:r>
              <a:rPr lang="zh-TW" altLang="en-US" smtClean="0">
                <a:solidFill>
                  <a:schemeClr val="tx2"/>
                </a:solidFill>
                <a:latin typeface="標楷體" pitchFamily="65" charset="-120"/>
                <a:ea typeface="標楷體" pitchFamily="65" charset="-120"/>
              </a:rPr>
              <a:t>以</a:t>
            </a:r>
            <a:r>
              <a:rPr lang="zh-TW" altLang="zh-TW" smtClean="0">
                <a:solidFill>
                  <a:schemeClr val="tx2"/>
                </a:solidFill>
                <a:latin typeface="標楷體" pitchFamily="65" charset="-120"/>
                <a:ea typeface="標楷體" pitchFamily="65" charset="-120"/>
              </a:rPr>
              <a:t>「</a:t>
            </a:r>
            <a:r>
              <a:rPr lang="zh-TW" altLang="en-US" smtClean="0">
                <a:solidFill>
                  <a:schemeClr val="tx2"/>
                </a:solidFill>
                <a:latin typeface="標楷體" pitchFamily="65" charset="-120"/>
                <a:ea typeface="標楷體" pitchFamily="65" charset="-120"/>
              </a:rPr>
              <a:t>無紙化</a:t>
            </a:r>
            <a:r>
              <a:rPr lang="zh-TW" altLang="zh-TW" smtClean="0">
                <a:solidFill>
                  <a:schemeClr val="tx2"/>
                </a:solidFill>
                <a:latin typeface="標楷體" pitchFamily="65" charset="-120"/>
                <a:ea typeface="標楷體" pitchFamily="65" charset="-120"/>
              </a:rPr>
              <a:t>」</a:t>
            </a:r>
            <a:r>
              <a:rPr lang="zh-TW" altLang="en-US" smtClean="0">
                <a:solidFill>
                  <a:schemeClr val="tx2"/>
                </a:solidFill>
                <a:latin typeface="標楷體" pitchFamily="65" charset="-120"/>
                <a:ea typeface="標楷體" pitchFamily="65" charset="-120"/>
              </a:rPr>
              <a:t>為原則方式進行。</a:t>
            </a:r>
            <a:endParaRPr lang="zh-TW" altLang="en-US" dirty="0" smtClean="0">
              <a:solidFill>
                <a:schemeClr val="tx2"/>
              </a:solidFill>
              <a:latin typeface="標楷體" pitchFamily="65" charset="-120"/>
              <a:ea typeface="標楷體" pitchFamily="65" charset="-120"/>
            </a:endParaRPr>
          </a:p>
          <a:p>
            <a:pPr>
              <a:defRPr/>
            </a:pPr>
            <a:endParaRPr lang="zh-TW" altLang="en-US" dirty="0"/>
          </a:p>
        </p:txBody>
      </p:sp>
      <p:pic>
        <p:nvPicPr>
          <p:cNvPr id="2050" name="Picture 2" descr="C:\Documents and Settings\USER\桌面\2-2簡報照片\文書科\市府公報e化.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021" y="404665"/>
            <a:ext cx="2285029" cy="28803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M:\職工管理科\彥霆\文書科\P_20151022_1754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0320" y="3861047"/>
            <a:ext cx="2502269" cy="28477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None/>
              <a:defRPr/>
            </a:pPr>
            <a:r>
              <a:rPr lang="en-US" altLang="zh-TW" sz="3400" dirty="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五</a:t>
            </a:r>
            <a:r>
              <a:rPr lang="en-US" altLang="zh-TW" sz="3400" dirty="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歷史檔案移交 </a:t>
            </a:r>
          </a:p>
          <a:p>
            <a:pPr>
              <a:buFont typeface="Wingdings" pitchFamily="2" charset="2"/>
              <a:buNone/>
              <a:defRPr/>
            </a:pPr>
            <a:r>
              <a:rPr lang="zh-TW" altLang="en-US" dirty="0" smtClean="0">
                <a:solidFill>
                  <a:schemeClr val="tx2"/>
                </a:solidFill>
                <a:latin typeface="標楷體" pitchFamily="65" charset="-120"/>
                <a:ea typeface="標楷體" pitchFamily="65" charset="-120"/>
              </a:rPr>
              <a:t>     歷史檔案移交權管機關，落實</a:t>
            </a:r>
            <a:r>
              <a:rPr lang="zh-TW" altLang="zh-TW" dirty="0" smtClean="0">
                <a:solidFill>
                  <a:schemeClr val="tx2"/>
                </a:solidFill>
                <a:latin typeface="標楷體" pitchFamily="65" charset="-120"/>
                <a:ea typeface="標楷體" pitchFamily="65" charset="-120"/>
              </a:rPr>
              <a:t>檔案</a:t>
            </a:r>
            <a:r>
              <a:rPr lang="zh-TW" altLang="en-US" dirty="0" smtClean="0">
                <a:solidFill>
                  <a:schemeClr val="tx2"/>
                </a:solidFill>
                <a:latin typeface="標楷體" pitchFamily="65" charset="-120"/>
                <a:ea typeface="標楷體" pitchFamily="65" charset="-120"/>
              </a:rPr>
              <a:t>應用</a:t>
            </a:r>
            <a:r>
              <a:rPr lang="zh-TW" altLang="zh-TW" dirty="0" smtClean="0">
                <a:solidFill>
                  <a:schemeClr val="tx2"/>
                </a:solidFill>
                <a:latin typeface="標楷體" pitchFamily="65" charset="-120"/>
                <a:ea typeface="標楷體" pitchFamily="65" charset="-120"/>
              </a:rPr>
              <a:t>管理</a:t>
            </a:r>
            <a:r>
              <a:rPr lang="zh-TW" altLang="en-US" dirty="0" smtClean="0">
                <a:solidFill>
                  <a:schemeClr val="tx2"/>
                </a:solidFill>
                <a:latin typeface="新細明體" pitchFamily="18" charset="-120"/>
              </a:rPr>
              <a:t>。</a:t>
            </a:r>
            <a:endParaRPr lang="zh-TW" altLang="en-US" dirty="0" smtClean="0">
              <a:solidFill>
                <a:schemeClr val="tx2"/>
              </a:solidFill>
              <a:latin typeface="標楷體" pitchFamily="65" charset="-120"/>
              <a:ea typeface="標楷體" pitchFamily="65" charset="-120"/>
            </a:endParaRPr>
          </a:p>
          <a:p>
            <a:pPr marL="0" indent="0">
              <a:buFont typeface="Wingdings" pitchFamily="2" charset="2"/>
              <a:buNone/>
              <a:defRPr/>
            </a:pPr>
            <a:endParaRPr lang="zh-TW" altLang="en-US" dirty="0"/>
          </a:p>
        </p:txBody>
      </p:sp>
      <p:graphicFrame>
        <p:nvGraphicFramePr>
          <p:cNvPr id="5" name="Group 54"/>
          <p:cNvGraphicFramePr>
            <a:graphicFrameLocks/>
          </p:cNvGraphicFramePr>
          <p:nvPr>
            <p:extLst>
              <p:ext uri="{D42A27DB-BD31-4B8C-83A1-F6EECF244321}">
                <p14:modId xmlns:p14="http://schemas.microsoft.com/office/powerpoint/2010/main" val="326527145"/>
              </p:ext>
            </p:extLst>
          </p:nvPr>
        </p:nvGraphicFramePr>
        <p:xfrm>
          <a:off x="281244" y="2348880"/>
          <a:ext cx="8497888" cy="3610516"/>
        </p:xfrm>
        <a:graphic>
          <a:graphicData uri="http://schemas.openxmlformats.org/drawingml/2006/table">
            <a:tbl>
              <a:tblPr/>
              <a:tblGrid>
                <a:gridCol w="3889127"/>
                <a:gridCol w="2448272"/>
                <a:gridCol w="2160489"/>
              </a:tblGrid>
              <a:tr h="999033">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歷 史 檔 案 移 交</a:t>
                      </a: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已完成</a:t>
                      </a:r>
                      <a:endParaRPr kumimoji="0" lang="en-US" altLang="zh-TW" sz="2800" b="1" i="0" u="none" strike="noStrike" cap="none" normalizeH="0" baseline="0" dirty="0" smtClean="0">
                        <a:ln>
                          <a:noFill/>
                        </a:ln>
                        <a:solidFill>
                          <a:srgbClr val="FFFFFF"/>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件  數</a:t>
                      </a:r>
                    </a:p>
                  </a:txBody>
                  <a:tcPr marL="91439" marR="91439" marT="45670" marB="4567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FFFFFF"/>
                          </a:solidFill>
                          <a:effectLst/>
                          <a:latin typeface="標楷體" pitchFamily="65" charset="-120"/>
                          <a:ea typeface="標楷體" pitchFamily="65" charset="-120"/>
                        </a:rPr>
                        <a:t>全部件數</a:t>
                      </a: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39983">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  原高雄縣政府部分</a:t>
                      </a:r>
                      <a:endPar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機關檔案移交</a:t>
                      </a: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345</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萬</a:t>
                      </a:r>
                      <a:endPar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2,902</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件</a:t>
                      </a:r>
                    </a:p>
                  </a:txBody>
                  <a:tcPr marL="91439" marR="91439" marT="45670" marB="4567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約</a:t>
                      </a: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700</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萬件</a:t>
                      </a: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r>
              <a:tr h="1274259">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zh-TW" sz="2800" b="1" i="0" u="none" strike="noStrike" cap="none" normalizeH="0" baseline="0" dirty="0" smtClean="0">
                          <a:ln>
                            <a:noFill/>
                          </a:ln>
                          <a:solidFill>
                            <a:schemeClr val="tx1"/>
                          </a:solidFill>
                          <a:effectLst/>
                          <a:latin typeface="標楷體" pitchFamily="65" charset="-120"/>
                          <a:ea typeface="標楷體" pitchFamily="65" charset="-120"/>
                        </a:rPr>
                        <a:t>原高雄市政府</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部分局處永久檔案移交案</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 </a:t>
                      </a: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11</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萬</a:t>
                      </a: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7,647</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件</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endParaRPr>
                    </a:p>
                  </a:txBody>
                  <a:tcPr marL="91439" marR="91439" marT="45670" marB="4567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c>
                  <a:txBody>
                    <a:bodyPr/>
                    <a:lstStyle>
                      <a:lvl1pPr algn="l" eaLnBrk="0" hangingPunct="0">
                        <a:spcBef>
                          <a:spcPct val="20000"/>
                        </a:spcBef>
                        <a:buClr>
                          <a:schemeClr val="tx1"/>
                        </a:buClr>
                        <a:buFont typeface="Wingdings" pitchFamily="2" charset="2"/>
                        <a:defRPr sz="2400" b="1">
                          <a:solidFill>
                            <a:schemeClr val="tx1"/>
                          </a:solidFill>
                          <a:latin typeface="Comic Sans MS" pitchFamily="66" charset="0"/>
                        </a:defRPr>
                      </a:lvl1pPr>
                      <a:lvl2pPr marL="742950" indent="-285750" algn="l" eaLnBrk="0" hangingPunct="0">
                        <a:spcBef>
                          <a:spcPct val="20000"/>
                        </a:spcBef>
                        <a:buClr>
                          <a:schemeClr val="tx2"/>
                        </a:buClr>
                        <a:buFont typeface="Wingdings" pitchFamily="2" charset="2"/>
                        <a:defRPr sz="2400">
                          <a:solidFill>
                            <a:schemeClr val="tx2"/>
                          </a:solidFill>
                          <a:latin typeface="Arial" charset="0"/>
                        </a:defRPr>
                      </a:lvl2pPr>
                      <a:lvl3pPr marL="1143000" indent="-228600" algn="l" eaLnBrk="0" hangingPunct="0">
                        <a:spcBef>
                          <a:spcPct val="20000"/>
                        </a:spcBef>
                        <a:buClr>
                          <a:schemeClr val="hlink"/>
                        </a:buClr>
                        <a:defRPr sz="2000">
                          <a:solidFill>
                            <a:schemeClr val="tx2"/>
                          </a:solidFill>
                          <a:latin typeface="Arial" charset="0"/>
                        </a:defRPr>
                      </a:lvl3pPr>
                      <a:lvl4pPr marL="1600200" indent="-228600" algn="l" eaLnBrk="0" hangingPunct="0">
                        <a:spcBef>
                          <a:spcPct val="20000"/>
                        </a:spcBef>
                        <a:defRPr>
                          <a:solidFill>
                            <a:schemeClr val="tx2"/>
                          </a:solidFill>
                          <a:latin typeface="Arial" charset="0"/>
                        </a:defRPr>
                      </a:lvl4pPr>
                      <a:lvl5pPr marL="2057400" indent="-228600" algn="l" eaLnBrk="0" hangingPunct="0">
                        <a:spcBef>
                          <a:spcPct val="20000"/>
                        </a:spcBef>
                        <a:defRPr>
                          <a:solidFill>
                            <a:schemeClr val="tx2"/>
                          </a:solidFill>
                          <a:latin typeface="Arial" charset="0"/>
                        </a:defRPr>
                      </a:lvl5pPr>
                      <a:lvl6pPr marL="2514600" indent="-228600" eaLnBrk="0" fontAlgn="base" hangingPunct="0">
                        <a:spcBef>
                          <a:spcPct val="20000"/>
                        </a:spcBef>
                        <a:spcAft>
                          <a:spcPct val="0"/>
                        </a:spcAft>
                        <a:defRPr>
                          <a:solidFill>
                            <a:schemeClr val="tx2"/>
                          </a:solidFill>
                          <a:latin typeface="Arial" charset="0"/>
                        </a:defRPr>
                      </a:lvl6pPr>
                      <a:lvl7pPr marL="2971800" indent="-228600" eaLnBrk="0" fontAlgn="base" hangingPunct="0">
                        <a:spcBef>
                          <a:spcPct val="20000"/>
                        </a:spcBef>
                        <a:spcAft>
                          <a:spcPct val="0"/>
                        </a:spcAft>
                        <a:defRPr>
                          <a:solidFill>
                            <a:schemeClr val="tx2"/>
                          </a:solidFill>
                          <a:latin typeface="Arial" charset="0"/>
                        </a:defRPr>
                      </a:lvl7pPr>
                      <a:lvl8pPr marL="3429000" indent="-228600" eaLnBrk="0" fontAlgn="base" hangingPunct="0">
                        <a:spcBef>
                          <a:spcPct val="20000"/>
                        </a:spcBef>
                        <a:spcAft>
                          <a:spcPct val="0"/>
                        </a:spcAft>
                        <a:defRPr>
                          <a:solidFill>
                            <a:schemeClr val="tx2"/>
                          </a:solidFill>
                          <a:latin typeface="Arial" charset="0"/>
                        </a:defRPr>
                      </a:lvl8pPr>
                      <a:lvl9pPr marL="3886200" indent="-228600" eaLnBrk="0" fontAlgn="base" hangingPunct="0">
                        <a:spcBef>
                          <a:spcPct val="20000"/>
                        </a:spcBef>
                        <a:spcAft>
                          <a:spcPct val="0"/>
                        </a:spcAft>
                        <a:defRPr>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190</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萬</a:t>
                      </a:r>
                      <a:endPar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800" b="1" i="0" u="none" strike="noStrike" cap="none" normalizeH="0" baseline="0" dirty="0" smtClean="0">
                          <a:ln>
                            <a:noFill/>
                          </a:ln>
                          <a:solidFill>
                            <a:schemeClr val="tx1"/>
                          </a:solidFill>
                          <a:effectLst/>
                          <a:latin typeface="標楷體" pitchFamily="65" charset="-120"/>
                          <a:ea typeface="標楷體" pitchFamily="65" charset="-120"/>
                        </a:rPr>
                        <a:t>8,888</a:t>
                      </a:r>
                      <a:r>
                        <a:rPr kumimoji="0" lang="zh-TW" altLang="en-US" sz="2800" b="1" i="0" u="none" strike="noStrike" cap="none" normalizeH="0" baseline="0" dirty="0" smtClean="0">
                          <a:ln>
                            <a:noFill/>
                          </a:ln>
                          <a:solidFill>
                            <a:schemeClr val="tx1"/>
                          </a:solidFill>
                          <a:effectLst/>
                          <a:latin typeface="標楷體" pitchFamily="65" charset="-120"/>
                          <a:ea typeface="標楷體" pitchFamily="65" charset="-120"/>
                        </a:rPr>
                        <a:t>件</a:t>
                      </a:r>
                    </a:p>
                  </a:txBody>
                  <a:tcPr marL="91439" marR="91439" marT="45670" marB="4567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E1DC"/>
                    </a:solidFill>
                  </a:tcPr>
                </a:tc>
              </a:tr>
            </a:tbl>
          </a:graphicData>
        </a:graphic>
      </p:graphicFrame>
      <p:sp>
        <p:nvSpPr>
          <p:cNvPr id="7" name="文字方塊 6"/>
          <p:cNvSpPr txBox="1">
            <a:spLocks noChangeArrowheads="1"/>
          </p:cNvSpPr>
          <p:nvPr/>
        </p:nvSpPr>
        <p:spPr bwMode="auto">
          <a:xfrm>
            <a:off x="5724128" y="5946116"/>
            <a:ext cx="3055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l"/>
            <a:r>
              <a:rPr lang="zh-TW" altLang="en-US" sz="2000" dirty="0" smtClean="0">
                <a:solidFill>
                  <a:srgbClr val="008000"/>
                </a:solidFill>
                <a:latin typeface="標楷體" pitchFamily="65" charset="-120"/>
                <a:ea typeface="標楷體" pitchFamily="65" charset="-120"/>
              </a:rPr>
              <a:t>資料日期：</a:t>
            </a:r>
            <a:r>
              <a:rPr lang="en-US" altLang="zh-TW" sz="2000" dirty="0" smtClean="0">
                <a:solidFill>
                  <a:srgbClr val="008000"/>
                </a:solidFill>
                <a:latin typeface="標楷體" pitchFamily="65" charset="-120"/>
                <a:ea typeface="標楷體" pitchFamily="65" charset="-120"/>
              </a:rPr>
              <a:t>104.08.31</a:t>
            </a:r>
            <a:r>
              <a:rPr lang="zh-TW" altLang="en-US" sz="2000" dirty="0" smtClean="0">
                <a:solidFill>
                  <a:srgbClr val="008000"/>
                </a:solidFill>
                <a:latin typeface="標楷體" pitchFamily="65" charset="-120"/>
                <a:ea typeface="標楷體" pitchFamily="65" charset="-120"/>
              </a:rPr>
              <a:t>止</a:t>
            </a:r>
            <a:endParaRPr lang="zh-TW" altLang="en-US" sz="2000" dirty="0">
              <a:solidFill>
                <a:srgbClr val="008000"/>
              </a:solidFill>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388" y="1196975"/>
            <a:ext cx="4752652" cy="5329238"/>
          </a:xfrm>
        </p:spPr>
        <p:txBody>
          <a:bodyPr/>
          <a:lstStyle/>
          <a:p>
            <a:pPr marL="0" indent="0">
              <a:buFont typeface="Wingdings" pitchFamily="2" charset="2"/>
              <a:buNone/>
              <a:defRPr/>
            </a:pPr>
            <a:r>
              <a:rPr lang="zh-TW"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六</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檔案管理流程檢視</a:t>
            </a:r>
            <a:endParaRPr lang="zh-TW" altLang="en-US" sz="3400" dirty="0">
              <a:solidFill>
                <a:schemeClr val="tx2"/>
              </a:solidFill>
              <a:latin typeface="標楷體" pitchFamily="65" charset="-120"/>
              <a:ea typeface="標楷體" pitchFamily="65" charset="-120"/>
            </a:endParaRPr>
          </a:p>
          <a:p>
            <a:pPr marL="1074738" indent="-1074738">
              <a:buNone/>
              <a:defRPr/>
            </a:pPr>
            <a:r>
              <a:rPr lang="en-US" altLang="zh-TW" dirty="0" smtClean="0">
                <a:solidFill>
                  <a:schemeClr val="tx2"/>
                </a:solidFill>
                <a:latin typeface="標楷體" pitchFamily="65" charset="-120"/>
                <a:ea typeface="標楷體" pitchFamily="65" charset="-120"/>
              </a:rPr>
              <a:t>      </a:t>
            </a:r>
          </a:p>
          <a:p>
            <a:pPr marL="711200" indent="-711200">
              <a:buNone/>
              <a:defRPr/>
            </a:pPr>
            <a:r>
              <a:rPr lang="zh-TW" altLang="en-US" dirty="0" smtClean="0">
                <a:solidFill>
                  <a:schemeClr val="tx2"/>
                </a:solidFill>
                <a:latin typeface="標楷體" pitchFamily="65" charset="-120"/>
                <a:ea typeface="標楷體" pitchFamily="65" charset="-120"/>
              </a:rPr>
              <a:t>    國家發展</a:t>
            </a:r>
            <a:r>
              <a:rPr lang="zh-TW" altLang="en-US" dirty="0">
                <a:solidFill>
                  <a:schemeClr val="tx2"/>
                </a:solidFill>
                <a:latin typeface="標楷體" pitchFamily="65" charset="-120"/>
                <a:ea typeface="標楷體" pitchFamily="65" charset="-120"/>
              </a:rPr>
              <a:t>委員會檔案管理局至本府進行檔案管理、移交等作業程序訪視，並以實地輔導方式，協助改善、精進本府檔案管理業務。</a:t>
            </a:r>
            <a:endParaRPr lang="zh-TW" altLang="en-US" dirty="0">
              <a:solidFill>
                <a:schemeClr val="tx2"/>
              </a:solidFill>
              <a:latin typeface="標楷體" pitchFamily="65" charset="-120"/>
              <a:ea typeface="標楷體" pitchFamily="65" charset="-120"/>
            </a:endParaRPr>
          </a:p>
        </p:txBody>
      </p:sp>
      <p:pic>
        <p:nvPicPr>
          <p:cNvPr id="3074" name="Picture 2" descr="C:\Documents and Settings\USER\桌面\2-2簡報照片\文書科\檔案檢視流程(照片+說明)\DSCN13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7243" y="836712"/>
            <a:ext cx="3632590" cy="272536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5" name="Picture 3" descr="C:\Documents and Settings\USER\桌面\2-2簡報照片\文書科\檔案檢視流程(照片+說明)\DSCN13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752999"/>
            <a:ext cx="3553073" cy="26657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079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443" y="1018903"/>
            <a:ext cx="6680675" cy="5329238"/>
          </a:xfrm>
        </p:spPr>
        <p:txBody>
          <a:bodyPr/>
          <a:lstStyle/>
          <a:p>
            <a:pPr marL="0" indent="0">
              <a:buFont typeface="Wingdings" pitchFamily="2" charset="2"/>
              <a:buNone/>
              <a:defRPr/>
            </a:pPr>
            <a:r>
              <a:rPr lang="zh-TW" altLang="zh-TW" sz="3400" dirty="0" smtClean="0">
                <a:solidFill>
                  <a:schemeClr val="tx2"/>
                </a:solidFill>
                <a:latin typeface="標楷體" pitchFamily="65" charset="-120"/>
                <a:ea typeface="標楷體" pitchFamily="65" charset="-120"/>
              </a:rPr>
              <a:t>（</a:t>
            </a:r>
            <a:r>
              <a:rPr lang="zh-TW" altLang="en-US" sz="3400" dirty="0">
                <a:solidFill>
                  <a:schemeClr val="tx2"/>
                </a:solidFill>
                <a:latin typeface="標楷體" pitchFamily="65" charset="-120"/>
                <a:ea typeface="標楷體" pitchFamily="65" charset="-120"/>
              </a:rPr>
              <a:t>七</a:t>
            </a:r>
            <a:r>
              <a:rPr lang="en-US" altLang="zh-TW" sz="3400" dirty="0" smtClean="0">
                <a:solidFill>
                  <a:schemeClr val="tx2"/>
                </a:solidFill>
                <a:latin typeface="標楷體" pitchFamily="65" charset="-120"/>
                <a:ea typeface="標楷體" pitchFamily="65" charset="-120"/>
              </a:rPr>
              <a:t>)</a:t>
            </a:r>
            <a:r>
              <a:rPr lang="zh-TW" altLang="zh-TW" sz="3400" dirty="0" smtClean="0">
                <a:solidFill>
                  <a:schemeClr val="tx2"/>
                </a:solidFill>
                <a:latin typeface="標楷體" pitchFamily="65" charset="-120"/>
                <a:ea typeface="標楷體" pitchFamily="65" charset="-120"/>
              </a:rPr>
              <a:t>辦理</a:t>
            </a:r>
            <a:r>
              <a:rPr lang="zh-TW" altLang="zh-TW" sz="3400" dirty="0">
                <a:solidFill>
                  <a:schemeClr val="tx2"/>
                </a:solidFill>
                <a:latin typeface="標楷體" pitchFamily="65" charset="-120"/>
                <a:ea typeface="標楷體" pitchFamily="65" charset="-120"/>
              </a:rPr>
              <a:t>金檔獎及金質獎評獎</a:t>
            </a:r>
            <a:endParaRPr lang="zh-TW" altLang="en-US" sz="3400" dirty="0">
              <a:solidFill>
                <a:schemeClr val="tx2"/>
              </a:solidFill>
              <a:latin typeface="標楷體" pitchFamily="65" charset="-120"/>
              <a:ea typeface="標楷體" pitchFamily="65" charset="-120"/>
            </a:endParaRPr>
          </a:p>
          <a:p>
            <a:pPr marL="0" indent="0">
              <a:buFont typeface="Wingdings" pitchFamily="2" charset="2"/>
              <a:buNone/>
              <a:defRPr/>
            </a:pPr>
            <a:r>
              <a:rPr lang="en-US" altLang="zh-TW" dirty="0" smtClean="0">
                <a:solidFill>
                  <a:schemeClr val="tx2"/>
                </a:solidFill>
                <a:latin typeface="標楷體" pitchFamily="65" charset="-120"/>
                <a:ea typeface="標楷體" pitchFamily="65" charset="-120"/>
              </a:rPr>
              <a:t>   1</a:t>
            </a:r>
            <a:r>
              <a:rPr lang="en-US" altLang="zh-TW" dirty="0">
                <a:solidFill>
                  <a:schemeClr val="tx2"/>
                </a:solidFill>
                <a:latin typeface="標楷體" pitchFamily="65" charset="-120"/>
                <a:ea typeface="標楷體" pitchFamily="65" charset="-120"/>
              </a:rPr>
              <a:t>.</a:t>
            </a:r>
            <a:r>
              <a:rPr lang="zh-TW" altLang="en-US" dirty="0">
                <a:solidFill>
                  <a:schemeClr val="tx2"/>
                </a:solidFill>
                <a:latin typeface="標楷體" pitchFamily="65" charset="-120"/>
                <a:ea typeface="標楷體" pitchFamily="65" charset="-120"/>
              </a:rPr>
              <a:t>意義</a:t>
            </a:r>
            <a:endParaRPr lang="en-US" altLang="zh-TW" dirty="0">
              <a:solidFill>
                <a:schemeClr val="tx2"/>
              </a:solidFill>
              <a:latin typeface="標楷體" pitchFamily="65" charset="-120"/>
              <a:ea typeface="標楷體" pitchFamily="65" charset="-120"/>
            </a:endParaRPr>
          </a:p>
          <a:p>
            <a:pPr marL="900113" indent="-468313" algn="just">
              <a:buFont typeface="Wingdings" pitchFamily="2" charset="2"/>
              <a:buNone/>
              <a:defRPr/>
            </a:pPr>
            <a:r>
              <a:rPr lang="en-US" altLang="zh-TW" sz="2600" dirty="0" smtClean="0">
                <a:solidFill>
                  <a:schemeClr val="tx2"/>
                </a:solidFill>
                <a:latin typeface="標楷體" pitchFamily="65" charset="-120"/>
                <a:ea typeface="標楷體" pitchFamily="65" charset="-120"/>
              </a:rPr>
              <a:t>   </a:t>
            </a:r>
            <a:r>
              <a:rPr lang="zh-TW" altLang="zh-TW" sz="2600" dirty="0" smtClean="0">
                <a:solidFill>
                  <a:schemeClr val="tx2"/>
                </a:solidFill>
                <a:latin typeface="標楷體" pitchFamily="65" charset="-120"/>
                <a:ea typeface="標楷體" pitchFamily="65" charset="-120"/>
              </a:rPr>
              <a:t>鼓勵</a:t>
            </a:r>
            <a:r>
              <a:rPr lang="zh-TW" altLang="zh-TW" sz="2600" dirty="0">
                <a:solidFill>
                  <a:schemeClr val="tx2"/>
                </a:solidFill>
                <a:latin typeface="標楷體" pitchFamily="65" charset="-120"/>
                <a:ea typeface="標楷體" pitchFamily="65" charset="-120"/>
              </a:rPr>
              <a:t>各機關積極推動檔案管理制度，提升檔案</a:t>
            </a:r>
            <a:r>
              <a:rPr lang="zh-TW" altLang="zh-TW" sz="2600" dirty="0" smtClean="0">
                <a:solidFill>
                  <a:schemeClr val="tx2"/>
                </a:solidFill>
                <a:latin typeface="標楷體" pitchFamily="65" charset="-120"/>
                <a:ea typeface="標楷體" pitchFamily="65" charset="-120"/>
              </a:rPr>
              <a:t>管理績效，</a:t>
            </a:r>
            <a:r>
              <a:rPr lang="zh-TW" altLang="en-US" sz="2600" dirty="0" smtClean="0">
                <a:solidFill>
                  <a:schemeClr val="tx2"/>
                </a:solidFill>
                <a:latin typeface="標楷體" pitchFamily="65" charset="-120"/>
                <a:ea typeface="標楷體" pitchFamily="65" charset="-120"/>
              </a:rPr>
              <a:t>並</a:t>
            </a:r>
            <a:r>
              <a:rPr lang="zh-TW" altLang="zh-TW" sz="2600" dirty="0" smtClean="0">
                <a:solidFill>
                  <a:schemeClr val="tx2"/>
                </a:solidFill>
                <a:latin typeface="標楷體" pitchFamily="65" charset="-120"/>
                <a:ea typeface="標楷體" pitchFamily="65" charset="-120"/>
              </a:rPr>
              <a:t>表彰績效卓越之機關與個人</a:t>
            </a:r>
            <a:r>
              <a:rPr lang="zh-TW" altLang="en-US" sz="2600" dirty="0" smtClean="0">
                <a:solidFill>
                  <a:schemeClr val="tx2"/>
                </a:solidFill>
                <a:latin typeface="標楷體" pitchFamily="65" charset="-120"/>
                <a:ea typeface="標楷體" pitchFamily="65" charset="-120"/>
              </a:rPr>
              <a:t>。</a:t>
            </a:r>
            <a:endParaRPr lang="en-US" altLang="zh-TW" sz="2600" dirty="0" smtClean="0">
              <a:solidFill>
                <a:schemeClr val="tx2"/>
              </a:solidFill>
              <a:latin typeface="標楷體" pitchFamily="65" charset="-120"/>
              <a:ea typeface="標楷體" pitchFamily="65" charset="-120"/>
            </a:endParaRPr>
          </a:p>
          <a:p>
            <a:pPr marL="0" indent="0">
              <a:buFont typeface="Wingdings" pitchFamily="2" charset="2"/>
              <a:buNone/>
              <a:defRPr/>
            </a:pPr>
            <a:r>
              <a:rPr lang="en-US" altLang="zh-TW" dirty="0" smtClean="0">
                <a:solidFill>
                  <a:schemeClr val="tx2"/>
                </a:solidFill>
                <a:latin typeface="標楷體" pitchFamily="65" charset="-120"/>
                <a:ea typeface="標楷體" pitchFamily="65" charset="-120"/>
              </a:rPr>
              <a:t>   2</a:t>
            </a:r>
            <a:r>
              <a:rPr lang="en-US" altLang="zh-TW" dirty="0">
                <a:solidFill>
                  <a:schemeClr val="tx2"/>
                </a:solidFill>
                <a:latin typeface="標楷體" pitchFamily="65" charset="-120"/>
                <a:ea typeface="標楷體" pitchFamily="65" charset="-120"/>
              </a:rPr>
              <a:t>.</a:t>
            </a:r>
            <a:r>
              <a:rPr lang="zh-TW" altLang="en-US" dirty="0">
                <a:solidFill>
                  <a:schemeClr val="tx2"/>
                </a:solidFill>
                <a:latin typeface="標楷體" pitchFamily="65" charset="-120"/>
                <a:ea typeface="標楷體" pitchFamily="65" charset="-120"/>
              </a:rPr>
              <a:t>金檔獎與金質獎評獎</a:t>
            </a:r>
          </a:p>
          <a:p>
            <a:pPr marL="1349375" indent="-990600" algn="just">
              <a:buNone/>
              <a:defRPr/>
            </a:pPr>
            <a:r>
              <a:rPr lang="zh-TW" altLang="en-US" sz="2600" dirty="0" smtClean="0">
                <a:solidFill>
                  <a:schemeClr val="tx2"/>
                </a:solidFill>
                <a:latin typeface="標楷體" pitchFamily="65" charset="-120"/>
                <a:ea typeface="標楷體" pitchFamily="65" charset="-120"/>
              </a:rPr>
              <a:t>   </a:t>
            </a:r>
            <a:r>
              <a:rPr lang="en-US" altLang="zh-TW" sz="2600" dirty="0" smtClean="0">
                <a:solidFill>
                  <a:schemeClr val="tx2"/>
                </a:solidFill>
                <a:latin typeface="標楷體" pitchFamily="65" charset="-120"/>
                <a:ea typeface="標楷體" pitchFamily="65" charset="-120"/>
              </a:rPr>
              <a:t>(1)</a:t>
            </a:r>
            <a:r>
              <a:rPr lang="zh-TW" altLang="en-US" sz="2600" dirty="0" smtClean="0">
                <a:solidFill>
                  <a:schemeClr val="tx2"/>
                </a:solidFill>
                <a:latin typeface="標楷體" pitchFamily="65" charset="-120"/>
                <a:ea typeface="標楷體" pitchFamily="65" charset="-120"/>
              </a:rPr>
              <a:t>薦</a:t>
            </a:r>
            <a:r>
              <a:rPr lang="zh-TW" altLang="en-US" sz="2600" dirty="0">
                <a:solidFill>
                  <a:schemeClr val="tx2"/>
                </a:solidFill>
                <a:latin typeface="標楷體" pitchFamily="65" charset="-120"/>
                <a:ea typeface="標楷體" pitchFamily="65" charset="-120"/>
              </a:rPr>
              <a:t>送本府機關參加第</a:t>
            </a:r>
            <a:r>
              <a:rPr lang="en-US" altLang="zh-TW" sz="2600" dirty="0">
                <a:solidFill>
                  <a:schemeClr val="tx2"/>
                </a:solidFill>
                <a:latin typeface="標楷體" pitchFamily="65" charset="-120"/>
                <a:ea typeface="標楷體" pitchFamily="65" charset="-120"/>
              </a:rPr>
              <a:t>13</a:t>
            </a:r>
            <a:r>
              <a:rPr lang="zh-TW" altLang="en-US" sz="2600" dirty="0">
                <a:solidFill>
                  <a:schemeClr val="tx2"/>
                </a:solidFill>
                <a:latin typeface="標楷體" pitchFamily="65" charset="-120"/>
                <a:ea typeface="標楷體" pitchFamily="65" charset="-120"/>
              </a:rPr>
              <a:t>屆金檔</a:t>
            </a:r>
            <a:r>
              <a:rPr lang="zh-TW" altLang="en-US" sz="2600" dirty="0" smtClean="0">
                <a:solidFill>
                  <a:schemeClr val="tx2"/>
                </a:solidFill>
                <a:latin typeface="標楷體" pitchFamily="65" charset="-120"/>
                <a:ea typeface="標楷體" pitchFamily="65" charset="-120"/>
              </a:rPr>
              <a:t>獎評選。</a:t>
            </a:r>
            <a:endParaRPr lang="en-US" altLang="zh-TW" sz="2600" dirty="0" smtClean="0">
              <a:solidFill>
                <a:schemeClr val="tx2"/>
              </a:solidFill>
              <a:latin typeface="標楷體" pitchFamily="65" charset="-120"/>
              <a:ea typeface="標楷體" pitchFamily="65" charset="-120"/>
            </a:endParaRPr>
          </a:p>
          <a:p>
            <a:pPr marL="1349375" indent="-990600" algn="just">
              <a:buNone/>
              <a:defRPr/>
            </a:pPr>
            <a:r>
              <a:rPr lang="en-US" altLang="zh-TW" sz="2600" dirty="0">
                <a:solidFill>
                  <a:schemeClr val="tx2"/>
                </a:solidFill>
                <a:latin typeface="標楷體" pitchFamily="65" charset="-120"/>
                <a:ea typeface="標楷體" pitchFamily="65" charset="-120"/>
              </a:rPr>
              <a:t> </a:t>
            </a:r>
            <a:r>
              <a:rPr lang="en-US" altLang="zh-TW" sz="2600" dirty="0" smtClean="0">
                <a:solidFill>
                  <a:schemeClr val="tx2"/>
                </a:solidFill>
                <a:latin typeface="標楷體" pitchFamily="65" charset="-120"/>
                <a:ea typeface="標楷體" pitchFamily="65" charset="-120"/>
              </a:rPr>
              <a:t>  (2)</a:t>
            </a:r>
            <a:r>
              <a:rPr lang="zh-TW" altLang="en-US" sz="2600" dirty="0" smtClean="0">
                <a:solidFill>
                  <a:schemeClr val="tx2"/>
                </a:solidFill>
                <a:latin typeface="標楷體" pitchFamily="65" charset="-120"/>
                <a:ea typeface="標楷體" pitchFamily="65" charset="-120"/>
              </a:rPr>
              <a:t>由</a:t>
            </a:r>
            <a:r>
              <a:rPr lang="zh-TW" altLang="en-US" sz="2600" dirty="0">
                <a:solidFill>
                  <a:schemeClr val="tx2"/>
                </a:solidFill>
                <a:latin typeface="標楷體" pitchFamily="65" charset="-120"/>
                <a:ea typeface="標楷體" pitchFamily="65" charset="-120"/>
              </a:rPr>
              <a:t>勞工局及</a:t>
            </a:r>
            <a:r>
              <a:rPr lang="zh-TW" altLang="en-US" sz="2600" dirty="0" smtClean="0">
                <a:solidFill>
                  <a:schemeClr val="tx2"/>
                </a:solidFill>
                <a:latin typeface="標楷體" pitchFamily="65" charset="-120"/>
                <a:ea typeface="標楷體" pitchFamily="65" charset="-120"/>
              </a:rPr>
              <a:t>地政局</a:t>
            </a:r>
            <a:r>
              <a:rPr lang="zh-TW" altLang="en-US" sz="2600" dirty="0">
                <a:solidFill>
                  <a:schemeClr val="tx2"/>
                </a:solidFill>
                <a:latin typeface="標楷體" pitchFamily="65" charset="-120"/>
                <a:ea typeface="標楷體" pitchFamily="65" charset="-120"/>
              </a:rPr>
              <a:t>新興</a:t>
            </a:r>
            <a:r>
              <a:rPr lang="zh-TW" altLang="en-US" sz="2600" dirty="0" smtClean="0">
                <a:solidFill>
                  <a:schemeClr val="tx2"/>
                </a:solidFill>
                <a:latin typeface="標楷體" pitchFamily="65" charset="-120"/>
                <a:ea typeface="標楷體" pitchFamily="65" charset="-120"/>
              </a:rPr>
              <a:t>地政事務所榮獲</a:t>
            </a:r>
            <a:r>
              <a:rPr lang="zh-TW" altLang="en-US" sz="2600" dirty="0">
                <a:solidFill>
                  <a:schemeClr val="tx2"/>
                </a:solidFill>
                <a:latin typeface="標楷體" pitchFamily="65" charset="-120"/>
                <a:ea typeface="標楷體" pitchFamily="65" charset="-120"/>
              </a:rPr>
              <a:t>金檔</a:t>
            </a:r>
            <a:r>
              <a:rPr lang="zh-TW" altLang="en-US" sz="2600" dirty="0" smtClean="0">
                <a:solidFill>
                  <a:schemeClr val="tx2"/>
                </a:solidFill>
                <a:latin typeface="標楷體" pitchFamily="65" charset="-120"/>
                <a:ea typeface="標楷體" pitchFamily="65" charset="-120"/>
              </a:rPr>
              <a:t>獎。</a:t>
            </a:r>
            <a:endParaRPr lang="en-US" altLang="zh-TW" sz="2600" dirty="0" smtClean="0">
              <a:solidFill>
                <a:schemeClr val="tx2"/>
              </a:solidFill>
              <a:latin typeface="標楷體" pitchFamily="65" charset="-120"/>
              <a:ea typeface="標楷體" pitchFamily="65" charset="-120"/>
            </a:endParaRPr>
          </a:p>
          <a:p>
            <a:pPr marL="1349375" indent="-990600" algn="just">
              <a:buNone/>
              <a:defRPr/>
            </a:pPr>
            <a:r>
              <a:rPr lang="en-US" altLang="zh-TW" sz="2600" dirty="0">
                <a:solidFill>
                  <a:schemeClr val="tx2"/>
                </a:solidFill>
                <a:latin typeface="標楷體" pitchFamily="65" charset="-120"/>
                <a:ea typeface="標楷體" pitchFamily="65" charset="-120"/>
              </a:rPr>
              <a:t> </a:t>
            </a:r>
            <a:r>
              <a:rPr lang="en-US" altLang="zh-TW" sz="2600" dirty="0" smtClean="0">
                <a:solidFill>
                  <a:schemeClr val="tx2"/>
                </a:solidFill>
                <a:latin typeface="標楷體" pitchFamily="65" charset="-120"/>
                <a:ea typeface="標楷體" pitchFamily="65" charset="-120"/>
              </a:rPr>
              <a:t>  (3)</a:t>
            </a:r>
            <a:r>
              <a:rPr lang="zh-TW" altLang="en-US" sz="2600" dirty="0" smtClean="0">
                <a:solidFill>
                  <a:schemeClr val="tx2"/>
                </a:solidFill>
                <a:latin typeface="標楷體" pitchFamily="65" charset="-120"/>
                <a:ea typeface="標楷體" pitchFamily="65" charset="-120"/>
              </a:rPr>
              <a:t>地</a:t>
            </a:r>
            <a:r>
              <a:rPr lang="zh-TW" altLang="en-US" sz="2600" dirty="0">
                <a:solidFill>
                  <a:schemeClr val="tx2"/>
                </a:solidFill>
                <a:latin typeface="標楷體" pitchFamily="65" charset="-120"/>
                <a:ea typeface="標楷體" pitchFamily="65" charset="-120"/>
              </a:rPr>
              <a:t>政局路竹</a:t>
            </a:r>
            <a:r>
              <a:rPr lang="zh-TW" altLang="en-US" sz="2600" dirty="0" smtClean="0">
                <a:solidFill>
                  <a:schemeClr val="tx2"/>
                </a:solidFill>
                <a:latin typeface="標楷體" pitchFamily="65" charset="-120"/>
                <a:ea typeface="標楷體" pitchFamily="65" charset="-120"/>
              </a:rPr>
              <a:t>地政事務所</a:t>
            </a:r>
            <a:r>
              <a:rPr lang="zh-TW" altLang="en-US" sz="2600" dirty="0">
                <a:solidFill>
                  <a:schemeClr val="tx2"/>
                </a:solidFill>
                <a:latin typeface="標楷體" pitchFamily="65" charset="-120"/>
                <a:ea typeface="標楷體" pitchFamily="65" charset="-120"/>
              </a:rPr>
              <a:t>張課員詠怡榮獲績優檔案</a:t>
            </a:r>
            <a:r>
              <a:rPr lang="zh-TW" altLang="en-US" sz="2600" dirty="0" smtClean="0">
                <a:solidFill>
                  <a:schemeClr val="tx2"/>
                </a:solidFill>
                <a:latin typeface="標楷體" pitchFamily="65" charset="-120"/>
                <a:ea typeface="標楷體" pitchFamily="65" charset="-120"/>
              </a:rPr>
              <a:t>管理</a:t>
            </a:r>
            <a:r>
              <a:rPr lang="zh-TW" altLang="en-US" sz="2600" dirty="0">
                <a:solidFill>
                  <a:schemeClr val="tx2"/>
                </a:solidFill>
                <a:latin typeface="標楷體" pitchFamily="65" charset="-120"/>
                <a:ea typeface="標楷體" pitchFamily="65" charset="-120"/>
              </a:rPr>
              <a:t>人員金質獎。</a:t>
            </a:r>
            <a:endParaRPr lang="en-US" altLang="zh-TW" sz="2600" dirty="0">
              <a:solidFill>
                <a:schemeClr val="tx2"/>
              </a:solidFill>
              <a:latin typeface="標楷體" pitchFamily="65" charset="-120"/>
              <a:ea typeface="標楷體" pitchFamily="65" charset="-120"/>
            </a:endParaRPr>
          </a:p>
          <a:p>
            <a:pPr marL="0" indent="0">
              <a:buFont typeface="Wingdings" pitchFamily="2" charset="2"/>
              <a:buNone/>
              <a:defRPr/>
            </a:pPr>
            <a:endParaRPr lang="zh-TW" altLang="en-US" b="0" dirty="0"/>
          </a:p>
        </p:txBody>
      </p:sp>
      <p:pic>
        <p:nvPicPr>
          <p:cNvPr id="1026" name="Picture 2" descr="C:\Documents and Settings\USER\桌面\新資料夾 (3)\新資料夾\勞工局.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3" y="2292841"/>
            <a:ext cx="2483768" cy="1781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Documents and Settings\USER\桌面\新資料夾 (3)\新資料夾\本府初評遴選過程.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3" y="1"/>
            <a:ext cx="2487600" cy="1799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Documents and Settings\USER\桌面\新資料夾 (3)\新資料夾\1041027金檔獎獻獎-勞工局.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2412" y="4537985"/>
            <a:ext cx="2243559" cy="18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字方塊 5"/>
          <p:cNvSpPr txBox="1">
            <a:spLocks noChangeArrowheads="1"/>
          </p:cNvSpPr>
          <p:nvPr/>
        </p:nvSpPr>
        <p:spPr bwMode="auto">
          <a:xfrm>
            <a:off x="6684056" y="1799296"/>
            <a:ext cx="2267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l"/>
            <a:r>
              <a:rPr lang="zh-TW" altLang="en-US" sz="2000" dirty="0">
                <a:solidFill>
                  <a:srgbClr val="008000"/>
                </a:solidFill>
                <a:latin typeface="標楷體" pitchFamily="65" charset="-120"/>
                <a:ea typeface="標楷體" pitchFamily="65" charset="-120"/>
              </a:rPr>
              <a:t>本府初評遴選</a:t>
            </a:r>
            <a:r>
              <a:rPr lang="zh-TW" altLang="en-US" sz="2000" dirty="0" smtClean="0">
                <a:solidFill>
                  <a:srgbClr val="008000"/>
                </a:solidFill>
                <a:latin typeface="標楷體" pitchFamily="65" charset="-120"/>
                <a:ea typeface="標楷體" pitchFamily="65" charset="-120"/>
              </a:rPr>
              <a:t>過程</a:t>
            </a:r>
            <a:endParaRPr lang="zh-TW" altLang="en-US" sz="2000" dirty="0">
              <a:solidFill>
                <a:srgbClr val="008000"/>
              </a:solidFill>
              <a:latin typeface="標楷體" pitchFamily="65" charset="-120"/>
              <a:ea typeface="標楷體" pitchFamily="65" charset="-120"/>
            </a:endParaRPr>
          </a:p>
        </p:txBody>
      </p:sp>
      <p:sp>
        <p:nvSpPr>
          <p:cNvPr id="7" name="文字方塊 6"/>
          <p:cNvSpPr txBox="1">
            <a:spLocks noChangeArrowheads="1"/>
          </p:cNvSpPr>
          <p:nvPr/>
        </p:nvSpPr>
        <p:spPr bwMode="auto">
          <a:xfrm>
            <a:off x="6808080" y="4074562"/>
            <a:ext cx="2267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smtClean="0">
                <a:solidFill>
                  <a:srgbClr val="008000"/>
                </a:solidFill>
                <a:latin typeface="標楷體" pitchFamily="65" charset="-120"/>
                <a:ea typeface="標楷體" pitchFamily="65" charset="-120"/>
              </a:rPr>
              <a:t>金檔獎頒獎典禮</a:t>
            </a:r>
            <a:endParaRPr lang="zh-TW" altLang="en-US" sz="2000" dirty="0">
              <a:solidFill>
                <a:srgbClr val="008000"/>
              </a:solidFill>
              <a:latin typeface="標楷體" pitchFamily="65" charset="-120"/>
              <a:ea typeface="標楷體" pitchFamily="65" charset="-120"/>
            </a:endParaRPr>
          </a:p>
        </p:txBody>
      </p:sp>
      <p:sp>
        <p:nvSpPr>
          <p:cNvPr id="8" name="文字方塊 7"/>
          <p:cNvSpPr txBox="1">
            <a:spLocks noChangeArrowheads="1"/>
          </p:cNvSpPr>
          <p:nvPr/>
        </p:nvSpPr>
        <p:spPr bwMode="auto">
          <a:xfrm>
            <a:off x="6831164" y="6148086"/>
            <a:ext cx="22677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smtClean="0">
                <a:solidFill>
                  <a:srgbClr val="008000"/>
                </a:solidFill>
                <a:latin typeface="標楷體" pitchFamily="65" charset="-120"/>
                <a:ea typeface="標楷體" pitchFamily="65" charset="-120"/>
              </a:rPr>
              <a:t>勞工局獻獎</a:t>
            </a:r>
            <a:endParaRPr lang="zh-TW" altLang="en-US" sz="2000" dirty="0">
              <a:solidFill>
                <a:srgbClr val="008000"/>
              </a:solidFill>
              <a:latin typeface="標楷體" pitchFamily="65" charset="-120"/>
              <a:ea typeface="標楷體" pitchFamily="65" charset="-120"/>
            </a:endParaRPr>
          </a:p>
        </p:txBody>
      </p:sp>
    </p:spTree>
    <p:extLst>
      <p:ext uri="{BB962C8B-B14F-4D97-AF65-F5344CB8AC3E}">
        <p14:creationId xmlns:p14="http://schemas.microsoft.com/office/powerpoint/2010/main" val="58864109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2"/>
          <p:cNvSpPr>
            <a:spLocks noGrp="1"/>
          </p:cNvSpPr>
          <p:nvPr>
            <p:ph idx="4294967295"/>
          </p:nvPr>
        </p:nvSpPr>
        <p:spPr>
          <a:xfrm>
            <a:off x="107950" y="1341438"/>
            <a:ext cx="8064450" cy="5183906"/>
          </a:xfrm>
        </p:spPr>
        <p:txBody>
          <a:bodyPr/>
          <a:lstStyle/>
          <a:p>
            <a:pPr marL="1074738" indent="-1074738">
              <a:buFont typeface="Wingdings" pitchFamily="2" charset="2"/>
              <a:buNone/>
            </a:pPr>
            <a:r>
              <a:rPr lang="zh-TW" altLang="en-US" sz="3600" dirty="0" smtClean="0">
                <a:solidFill>
                  <a:srgbClr val="000000"/>
                </a:solidFill>
                <a:latin typeface="標楷體" pitchFamily="65" charset="-120"/>
                <a:ea typeface="標楷體" pitchFamily="65" charset="-120"/>
              </a:rPr>
              <a:t>二</a:t>
            </a:r>
            <a:r>
              <a:rPr lang="zh-TW"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推動高雄</a:t>
            </a:r>
            <a:r>
              <a:rPr lang="zh-TW" altLang="zh-TW" sz="3600" dirty="0" smtClean="0">
                <a:solidFill>
                  <a:srgbClr val="000000"/>
                </a:solidFill>
                <a:latin typeface="標楷體" pitchFamily="65" charset="-120"/>
                <a:ea typeface="標楷體" pitchFamily="65" charset="-120"/>
              </a:rPr>
              <a:t>國際化</a:t>
            </a:r>
            <a:endParaRPr lang="zh-TW" altLang="en-US" sz="3600" dirty="0" smtClean="0">
              <a:solidFill>
                <a:srgbClr val="000000"/>
              </a:solidFill>
              <a:latin typeface="標楷體" pitchFamily="65" charset="-120"/>
              <a:ea typeface="標楷體" pitchFamily="65" charset="-120"/>
            </a:endParaRPr>
          </a:p>
          <a:p>
            <a:pPr marL="900113" indent="-900113">
              <a:buNone/>
            </a:pP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一</a:t>
            </a:r>
            <a:r>
              <a:rPr lang="en-US" altLang="zh-TW" sz="3400" dirty="0" smtClean="0">
                <a:solidFill>
                  <a:schemeClr val="tx2"/>
                </a:solidFill>
                <a:latin typeface="標楷體" pitchFamily="65" charset="-120"/>
                <a:ea typeface="標楷體" pitchFamily="65" charset="-120"/>
              </a:rPr>
              <a:t>)</a:t>
            </a:r>
            <a:r>
              <a:rPr lang="zh-TW" altLang="en-US" sz="3400" dirty="0" smtClean="0">
                <a:solidFill>
                  <a:schemeClr val="tx2"/>
                </a:solidFill>
                <a:latin typeface="標楷體" pitchFamily="65" charset="-120"/>
                <a:ea typeface="標楷體" pitchFamily="65" charset="-120"/>
              </a:rPr>
              <a:t>播放</a:t>
            </a:r>
            <a:r>
              <a:rPr lang="zh-TW" altLang="en-US" sz="3400" dirty="0">
                <a:solidFill>
                  <a:schemeClr val="tx2"/>
                </a:solidFill>
                <a:latin typeface="標楷體" pitchFamily="65" charset="-120"/>
                <a:ea typeface="標楷體" pitchFamily="65" charset="-120"/>
              </a:rPr>
              <a:t>英語</a:t>
            </a:r>
            <a:r>
              <a:rPr lang="zh-TW" altLang="en-US" sz="3400" dirty="0" smtClean="0">
                <a:solidFill>
                  <a:schemeClr val="tx2"/>
                </a:solidFill>
                <a:latin typeface="標楷體" pitchFamily="65" charset="-120"/>
                <a:ea typeface="標楷體" pitchFamily="65" charset="-120"/>
              </a:rPr>
              <a:t>廣播、規劃</a:t>
            </a:r>
            <a:r>
              <a:rPr lang="zh-TW" altLang="en-US" sz="3400" dirty="0">
                <a:solidFill>
                  <a:schemeClr val="tx2"/>
                </a:solidFill>
                <a:latin typeface="標楷體" pitchFamily="65" charset="-120"/>
                <a:ea typeface="標楷體" pitchFamily="65" charset="-120"/>
              </a:rPr>
              <a:t>外語課程</a:t>
            </a:r>
            <a:r>
              <a:rPr lang="zh-TW" altLang="en-US" sz="3400" dirty="0" smtClean="0">
                <a:solidFill>
                  <a:schemeClr val="tx2"/>
                </a:solidFill>
                <a:latin typeface="標楷體" pitchFamily="65" charset="-120"/>
                <a:ea typeface="標楷體" pitchFamily="65" charset="-120"/>
              </a:rPr>
              <a:t>：</a:t>
            </a:r>
            <a:endParaRPr lang="en-US" altLang="zh-TW" sz="3400" dirty="0" smtClean="0">
              <a:solidFill>
                <a:schemeClr val="tx2"/>
              </a:solidFill>
              <a:latin typeface="標楷體" pitchFamily="65" charset="-120"/>
              <a:ea typeface="標楷體" pitchFamily="65" charset="-120"/>
            </a:endParaRPr>
          </a:p>
          <a:p>
            <a:pPr marL="835025" indent="-857250">
              <a:buNone/>
            </a:pPr>
            <a:r>
              <a:rPr lang="zh-TW" altLang="en-US" sz="2600" dirty="0" smtClean="0">
                <a:solidFill>
                  <a:schemeClr val="tx2"/>
                </a:solidFill>
                <a:latin typeface="標楷體" pitchFamily="65" charset="-120"/>
                <a:ea typeface="標楷體" pitchFamily="65" charset="-120"/>
              </a:rPr>
              <a:t>　</a:t>
            </a:r>
            <a:endParaRPr lang="en-US" altLang="zh-TW" dirty="0" smtClean="0">
              <a:solidFill>
                <a:schemeClr val="tx2"/>
              </a:solidFill>
              <a:latin typeface="標楷體" pitchFamily="65" charset="-120"/>
              <a:ea typeface="標楷體" pitchFamily="65" charset="-120"/>
            </a:endParaRPr>
          </a:p>
        </p:txBody>
      </p:sp>
      <p:pic>
        <p:nvPicPr>
          <p:cNvPr id="4098" name="Picture 2" descr="C:\Documents and Settings\USER\桌面\2-2簡報照片\國際事務科\日文課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8597" y="2778917"/>
            <a:ext cx="2232100" cy="28703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Documents and Settings\USER\桌面\2-2簡報照片\國際事務科\英語研習課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2582129"/>
            <a:ext cx="2195736" cy="29748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C:\Documents and Settings\USER\桌面\2-2簡報照片\國際事務科\韓語\C360_2015-09-16-14-42-33-8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2307" y="2699801"/>
            <a:ext cx="2448272" cy="2857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文字方塊 8"/>
          <p:cNvSpPr txBox="1">
            <a:spLocks noChangeArrowheads="1"/>
          </p:cNvSpPr>
          <p:nvPr/>
        </p:nvSpPr>
        <p:spPr bwMode="auto">
          <a:xfrm>
            <a:off x="251520" y="5695431"/>
            <a:ext cx="33238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播放英語廣播課程，供市府同仁與洽公民眾收聽學習。</a:t>
            </a:r>
          </a:p>
        </p:txBody>
      </p:sp>
      <p:sp>
        <p:nvSpPr>
          <p:cNvPr id="8" name="文字方塊 8"/>
          <p:cNvSpPr txBox="1">
            <a:spLocks noChangeArrowheads="1"/>
          </p:cNvSpPr>
          <p:nvPr/>
        </p:nvSpPr>
        <p:spPr bwMode="auto">
          <a:xfrm>
            <a:off x="4499918" y="5649264"/>
            <a:ext cx="39604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a:defRPr sz="28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hangingPunct="0">
              <a:defRPr sz="2000">
                <a:solidFill>
                  <a:schemeClr val="tx2"/>
                </a:solidFill>
                <a:latin typeface="Arial" charset="0"/>
              </a:defRPr>
            </a:lvl6pPr>
            <a:lvl7pPr eaLnBrk="0" hangingPunct="0">
              <a:defRPr sz="2000">
                <a:solidFill>
                  <a:schemeClr val="tx2"/>
                </a:solidFill>
                <a:latin typeface="Arial" charset="0"/>
              </a:defRPr>
            </a:lvl7pPr>
            <a:lvl8pPr eaLnBrk="0" hangingPunct="0">
              <a:defRPr sz="2000">
                <a:solidFill>
                  <a:schemeClr val="tx2"/>
                </a:solidFill>
                <a:latin typeface="Arial" charset="0"/>
              </a:defRPr>
            </a:lvl8pPr>
            <a:lvl9pPr eaLnBrk="0" hangingPunct="0">
              <a:defRPr sz="2000">
                <a:solidFill>
                  <a:schemeClr val="tx2"/>
                </a:solidFill>
                <a:latin typeface="Arial" charset="0"/>
              </a:defRPr>
            </a:lvl9pPr>
          </a:lstStyle>
          <a:p>
            <a:pPr algn="ctr"/>
            <a:r>
              <a:rPr lang="zh-TW" altLang="en-US" sz="2000" dirty="0">
                <a:solidFill>
                  <a:srgbClr val="006600"/>
                </a:solidFill>
                <a:latin typeface="標楷體" pitchFamily="65" charset="-120"/>
                <a:ea typeface="標楷體" pitchFamily="65" charset="-120"/>
              </a:rPr>
              <a:t>開設日、韓、英語等訓練</a:t>
            </a:r>
            <a:r>
              <a:rPr lang="zh-TW" altLang="en-US" sz="2000" dirty="0" smtClean="0">
                <a:solidFill>
                  <a:srgbClr val="006600"/>
                </a:solidFill>
                <a:latin typeface="標楷體" pitchFamily="65" charset="-120"/>
                <a:ea typeface="標楷體" pitchFamily="65" charset="-120"/>
              </a:rPr>
              <a:t>課程</a:t>
            </a:r>
            <a:endParaRPr lang="zh-TW" altLang="en-US" sz="2000" dirty="0">
              <a:solidFill>
                <a:srgbClr val="006600"/>
              </a:solidFill>
              <a:latin typeface="標楷體" pitchFamily="65" charset="-120"/>
              <a:ea typeface="標楷體" pitchFamily="65" charset="-120"/>
            </a:endParaRPr>
          </a:p>
        </p:txBody>
      </p:sp>
      <p:pic>
        <p:nvPicPr>
          <p:cNvPr id="4101" name="Picture 5" descr="M:\職工管理科\彥霆\國際事務科英語廣播照片\14455011219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635" y="3160070"/>
            <a:ext cx="2448272" cy="24891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2">
  <a:themeElements>
    <a:clrScheme name="08 2">
      <a:dk1>
        <a:srgbClr val="2A4C41"/>
      </a:dk1>
      <a:lt1>
        <a:srgbClr val="FFFFFF"/>
      </a:lt1>
      <a:dk2>
        <a:srgbClr val="000000"/>
      </a:dk2>
      <a:lt2>
        <a:srgbClr val="DDDDDD"/>
      </a:lt2>
      <a:accent1>
        <a:srgbClr val="42A693"/>
      </a:accent1>
      <a:accent2>
        <a:srgbClr val="BDC761"/>
      </a:accent2>
      <a:accent3>
        <a:srgbClr val="FFFFFF"/>
      </a:accent3>
      <a:accent4>
        <a:srgbClr val="224036"/>
      </a:accent4>
      <a:accent5>
        <a:srgbClr val="B0D0C8"/>
      </a:accent5>
      <a:accent6>
        <a:srgbClr val="ABB457"/>
      </a:accent6>
      <a:hlink>
        <a:srgbClr val="91CB65"/>
      </a:hlink>
      <a:folHlink>
        <a:srgbClr val="749BD4"/>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8 1">
        <a:dk1>
          <a:srgbClr val="2A487E"/>
        </a:dk1>
        <a:lt1>
          <a:srgbClr val="FFFFFF"/>
        </a:lt1>
        <a:dk2>
          <a:srgbClr val="000000"/>
        </a:dk2>
        <a:lt2>
          <a:srgbClr val="DDDDDD"/>
        </a:lt2>
        <a:accent1>
          <a:srgbClr val="508ED2"/>
        </a:accent1>
        <a:accent2>
          <a:srgbClr val="B17FD7"/>
        </a:accent2>
        <a:accent3>
          <a:srgbClr val="FFFFFF"/>
        </a:accent3>
        <a:accent4>
          <a:srgbClr val="223C6B"/>
        </a:accent4>
        <a:accent5>
          <a:srgbClr val="B3C6E5"/>
        </a:accent5>
        <a:accent6>
          <a:srgbClr val="A072C3"/>
        </a:accent6>
        <a:hlink>
          <a:srgbClr val="A9C5DF"/>
        </a:hlink>
        <a:folHlink>
          <a:srgbClr val="D6D480"/>
        </a:folHlink>
      </a:clrScheme>
      <a:clrMap bg1="lt1" tx1="dk1" bg2="lt2" tx2="dk2" accent1="accent1" accent2="accent2" accent3="accent3" accent4="accent4" accent5="accent5" accent6="accent6" hlink="hlink" folHlink="folHlink"/>
    </a:extraClrScheme>
    <a:extraClrScheme>
      <a:clrScheme name="08 2">
        <a:dk1>
          <a:srgbClr val="2A4C41"/>
        </a:dk1>
        <a:lt1>
          <a:srgbClr val="FFFFFF"/>
        </a:lt1>
        <a:dk2>
          <a:srgbClr val="000000"/>
        </a:dk2>
        <a:lt2>
          <a:srgbClr val="DDDDDD"/>
        </a:lt2>
        <a:accent1>
          <a:srgbClr val="42A693"/>
        </a:accent1>
        <a:accent2>
          <a:srgbClr val="BDC761"/>
        </a:accent2>
        <a:accent3>
          <a:srgbClr val="FFFFFF"/>
        </a:accent3>
        <a:accent4>
          <a:srgbClr val="224036"/>
        </a:accent4>
        <a:accent5>
          <a:srgbClr val="B0D0C8"/>
        </a:accent5>
        <a:accent6>
          <a:srgbClr val="ABB457"/>
        </a:accent6>
        <a:hlink>
          <a:srgbClr val="91CB65"/>
        </a:hlink>
        <a:folHlink>
          <a:srgbClr val="749BD4"/>
        </a:folHlink>
      </a:clrScheme>
      <a:clrMap bg1="lt1" tx1="dk1" bg2="lt2" tx2="dk2" accent1="accent1" accent2="accent2" accent3="accent3" accent4="accent4" accent5="accent5" accent6="accent6" hlink="hlink" folHlink="folHlink"/>
    </a:extraClrScheme>
    <a:extraClrScheme>
      <a:clrScheme name="08 3">
        <a:dk1>
          <a:srgbClr val="7B5437"/>
        </a:dk1>
        <a:lt1>
          <a:srgbClr val="FFFFFF"/>
        </a:lt1>
        <a:dk2>
          <a:srgbClr val="000000"/>
        </a:dk2>
        <a:lt2>
          <a:srgbClr val="DDDDDD"/>
        </a:lt2>
        <a:accent1>
          <a:srgbClr val="DA740E"/>
        </a:accent1>
        <a:accent2>
          <a:srgbClr val="E4C244"/>
        </a:accent2>
        <a:accent3>
          <a:srgbClr val="FFFFFF"/>
        </a:accent3>
        <a:accent4>
          <a:srgbClr val="68462D"/>
        </a:accent4>
        <a:accent5>
          <a:srgbClr val="EABCAA"/>
        </a:accent5>
        <a:accent6>
          <a:srgbClr val="CFB03D"/>
        </a:accent6>
        <a:hlink>
          <a:srgbClr val="C3D15F"/>
        </a:hlink>
        <a:folHlink>
          <a:srgbClr val="749B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08 2">
    <a:dk1>
      <a:srgbClr val="2A4C41"/>
    </a:dk1>
    <a:lt1>
      <a:srgbClr val="FFFFFF"/>
    </a:lt1>
    <a:dk2>
      <a:srgbClr val="000000"/>
    </a:dk2>
    <a:lt2>
      <a:srgbClr val="DDDDDD"/>
    </a:lt2>
    <a:accent1>
      <a:srgbClr val="42A693"/>
    </a:accent1>
    <a:accent2>
      <a:srgbClr val="BDC761"/>
    </a:accent2>
    <a:accent3>
      <a:srgbClr val="FFFFFF"/>
    </a:accent3>
    <a:accent4>
      <a:srgbClr val="224036"/>
    </a:accent4>
    <a:accent5>
      <a:srgbClr val="B0D0C8"/>
    </a:accent5>
    <a:accent6>
      <a:srgbClr val="ABB457"/>
    </a:accent6>
    <a:hlink>
      <a:srgbClr val="91CB65"/>
    </a:hlink>
    <a:folHlink>
      <a:srgbClr val="749BD4"/>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Template>
  <TotalTime>10219</TotalTime>
  <Words>2372</Words>
  <Application>Microsoft Office PowerPoint</Application>
  <PresentationFormat>如螢幕大小 (4:3)</PresentationFormat>
  <Paragraphs>297</Paragraphs>
  <Slides>28</Slides>
  <Notes>25</Notes>
  <HiddenSlides>0</HiddenSlides>
  <MMClips>0</MMClips>
  <ScaleCrop>false</ScaleCrop>
  <HeadingPairs>
    <vt:vector size="4" baseType="variant">
      <vt:variant>
        <vt:lpstr>佈景主題</vt:lpstr>
      </vt:variant>
      <vt:variant>
        <vt:i4>1</vt:i4>
      </vt:variant>
      <vt:variant>
        <vt:lpstr>投影片標題</vt:lpstr>
      </vt:variant>
      <vt:variant>
        <vt:i4>28</vt:i4>
      </vt:variant>
    </vt:vector>
  </HeadingPairs>
  <TitlesOfParts>
    <vt:vector size="29" baseType="lpstr">
      <vt:lpstr>2</vt:lpstr>
      <vt:lpstr>            高雄市議會第2屆第2次定期大會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GuildDesign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yenting</dc:creator>
  <cp:lastModifiedBy>Your User Name</cp:lastModifiedBy>
  <cp:revision>1067</cp:revision>
  <cp:lastPrinted>2015-10-28T03:59:54Z</cp:lastPrinted>
  <dcterms:created xsi:type="dcterms:W3CDTF">2011-03-31T09:33:50Z</dcterms:created>
  <dcterms:modified xsi:type="dcterms:W3CDTF">2015-10-28T09:19:31Z</dcterms:modified>
</cp:coreProperties>
</file>