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60" r:id="rId5"/>
    <p:sldId id="263" r:id="rId6"/>
    <p:sldId id="264" r:id="rId7"/>
    <p:sldId id="265" r:id="rId8"/>
    <p:sldId id="266" r:id="rId9"/>
    <p:sldId id="267" r:id="rId10"/>
    <p:sldId id="268" r:id="rId11"/>
    <p:sldId id="269" r:id="rId12"/>
    <p:sldId id="270" r:id="rId13"/>
    <p:sldId id="272" r:id="rId14"/>
    <p:sldId id="271" r:id="rId15"/>
    <p:sldId id="273" r:id="rId16"/>
    <p:sldId id="274" r:id="rId17"/>
    <p:sldId id="275" r:id="rId18"/>
    <p:sldId id="285" r:id="rId19"/>
    <p:sldId id="283" r:id="rId20"/>
    <p:sldId id="284" r:id="rId21"/>
    <p:sldId id="292" r:id="rId22"/>
    <p:sldId id="276" r:id="rId23"/>
    <p:sldId id="286" r:id="rId24"/>
    <p:sldId id="287" r:id="rId25"/>
    <p:sldId id="288" r:id="rId26"/>
    <p:sldId id="289" r:id="rId27"/>
    <p:sldId id="290" r:id="rId28"/>
    <p:sldId id="291" r:id="rId29"/>
    <p:sldId id="293" r:id="rId30"/>
    <p:sldId id="277" r:id="rId31"/>
    <p:sldId id="294" r:id="rId32"/>
    <p:sldId id="295" r:id="rId33"/>
    <p:sldId id="296" r:id="rId34"/>
    <p:sldId id="278" r:id="rId35"/>
    <p:sldId id="297" r:id="rId36"/>
    <p:sldId id="298" r:id="rId37"/>
    <p:sldId id="279" r:id="rId38"/>
    <p:sldId id="300" r:id="rId39"/>
    <p:sldId id="299" r:id="rId40"/>
    <p:sldId id="280" r:id="rId41"/>
    <p:sldId id="302" r:id="rId42"/>
    <p:sldId id="301" r:id="rId43"/>
    <p:sldId id="281" r:id="rId44"/>
    <p:sldId id="303" r:id="rId45"/>
    <p:sldId id="304" r:id="rId46"/>
    <p:sldId id="305" r:id="rId47"/>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66FF"/>
    <a:srgbClr val="FFFFCC"/>
    <a:srgbClr val="FF99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4" d="100"/>
          <a:sy n="114" d="100"/>
        </p:scale>
        <p:origin x="-312"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F40357A0-C704-49EA-A2A5-6DB693674F14}" type="datetimeFigureOut">
              <a:rPr lang="zh-TW" altLang="en-US" smtClean="0"/>
              <a:t>2015/3/27</a:t>
            </a:fld>
            <a:endParaRPr lang="zh-TW" altLang="en-US"/>
          </a:p>
        </p:txBody>
      </p:sp>
      <p:sp>
        <p:nvSpPr>
          <p:cNvPr id="4" name="投影片圖像版面配置區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8449B2A-37C9-489A-BF5E-D72B6DB9B1DC}" type="slidenum">
              <a:rPr lang="zh-TW" altLang="en-US" smtClean="0"/>
              <a:t>‹#›</a:t>
            </a:fld>
            <a:endParaRPr lang="zh-TW" altLang="en-US"/>
          </a:p>
        </p:txBody>
      </p:sp>
    </p:spTree>
    <p:extLst>
      <p:ext uri="{BB962C8B-B14F-4D97-AF65-F5344CB8AC3E}">
        <p14:creationId xmlns:p14="http://schemas.microsoft.com/office/powerpoint/2010/main" val="3211783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915566"/>
            <a:ext cx="7772400" cy="685899"/>
          </a:xfrm>
        </p:spPr>
        <p:txBody>
          <a:bodyPr/>
          <a:lstStyle>
            <a:lvl1pPr>
              <a:defRPr>
                <a:solidFill>
                  <a:schemeClr val="tx1">
                    <a:lumMod val="75000"/>
                    <a:lumOff val="25000"/>
                  </a:schemeClr>
                </a:solidFill>
              </a:defRPr>
            </a:lvl1pPr>
          </a:lstStyle>
          <a:p>
            <a:r>
              <a:rPr lang="en-US" dirty="0" smtClean="0"/>
              <a:t>NAME OF PRESENTATION</a:t>
            </a:r>
            <a:endParaRPr lang="en-US" dirty="0"/>
          </a:p>
        </p:txBody>
      </p:sp>
      <p:sp>
        <p:nvSpPr>
          <p:cNvPr id="3" name="Subtitle 2"/>
          <p:cNvSpPr>
            <a:spLocks noGrp="1"/>
          </p:cNvSpPr>
          <p:nvPr>
            <p:ph type="subTitle" idx="1" hasCustomPrompt="1"/>
          </p:nvPr>
        </p:nvSpPr>
        <p:spPr>
          <a:xfrm>
            <a:off x="1371600" y="1457449"/>
            <a:ext cx="6400800" cy="504056"/>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Company Name</a:t>
            </a:r>
            <a:endParaRPr lang="en-US" dirty="0"/>
          </a:p>
        </p:txBody>
      </p:sp>
      <p:sp>
        <p:nvSpPr>
          <p:cNvPr id="4" name="Date Placeholder 3"/>
          <p:cNvSpPr>
            <a:spLocks noGrp="1"/>
          </p:cNvSpPr>
          <p:nvPr>
            <p:ph type="dt" sz="half" idx="10"/>
          </p:nvPr>
        </p:nvSpPr>
        <p:spPr/>
        <p:txBody>
          <a:bodyPr/>
          <a:lstStyle/>
          <a:p>
            <a:fld id="{44753082-7B88-4DA1-884A-9F4071E37765}" type="datetime1">
              <a:rPr lang="en-US" altLang="zh-TW"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8D6F8-4B55-445F-BF6B-FBCA56C2D2AC}" type="slidenum">
              <a:rPr lang="en-US" smtClean="0"/>
              <a:t>‹#›</a:t>
            </a:fld>
            <a:endParaRPr lang="en-US"/>
          </a:p>
        </p:txBody>
      </p:sp>
    </p:spTree>
    <p:extLst>
      <p:ext uri="{BB962C8B-B14F-4D97-AF65-F5344CB8AC3E}">
        <p14:creationId xmlns:p14="http://schemas.microsoft.com/office/powerpoint/2010/main" val="3229163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79712" y="205979"/>
            <a:ext cx="6707088" cy="857250"/>
          </a:xfrm>
        </p:spPr>
        <p:txBody>
          <a:bodyPr/>
          <a:lstStyle>
            <a:lvl1pPr algn="l">
              <a:defRPr>
                <a:solidFill>
                  <a:schemeClr val="tx1">
                    <a:lumMod val="75000"/>
                    <a:lumOff val="25000"/>
                  </a:schemeClr>
                </a:solidFill>
              </a:defRPr>
            </a:lvl1pPr>
          </a:lstStyle>
          <a:p>
            <a:r>
              <a:rPr lang="en-US" dirty="0" smtClean="0"/>
              <a:t>Title</a:t>
            </a:r>
            <a:endParaRPr lang="en-US" dirty="0"/>
          </a:p>
        </p:txBody>
      </p:sp>
      <p:sp>
        <p:nvSpPr>
          <p:cNvPr id="3" name="Content Placeholder 2"/>
          <p:cNvSpPr>
            <a:spLocks noGrp="1"/>
          </p:cNvSpPr>
          <p:nvPr>
            <p:ph idx="1" hasCustomPrompt="1"/>
          </p:nvPr>
        </p:nvSpPr>
        <p:spPr>
          <a:xfrm>
            <a:off x="1979712" y="1200151"/>
            <a:ext cx="6707088" cy="3394472"/>
          </a:xfrm>
        </p:spPr>
        <p:txBody>
          <a:bodyPr/>
          <a:lstStyle>
            <a:lvl1pPr>
              <a:defRPr>
                <a:solidFill>
                  <a:schemeClr val="tx1">
                    <a:lumMod val="75000"/>
                    <a:lumOff val="25000"/>
                  </a:schemeClr>
                </a:solidFill>
              </a:defRPr>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15C0193F-BB5D-4255-BABF-3BE3A9597A72}" type="datetime1">
              <a:rPr lang="en-US" altLang="zh-TW"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8D6F8-4B55-445F-BF6B-FBCA56C2D2AC}" type="slidenum">
              <a:rPr lang="en-US" smtClean="0"/>
              <a:t>‹#›</a:t>
            </a:fld>
            <a:endParaRPr lang="en-US"/>
          </a:p>
        </p:txBody>
      </p:sp>
    </p:spTree>
    <p:extLst>
      <p:ext uri="{BB962C8B-B14F-4D97-AF65-F5344CB8AC3E}">
        <p14:creationId xmlns:p14="http://schemas.microsoft.com/office/powerpoint/2010/main" val="2616265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 Templateswise.co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9542"/>
            <a:ext cx="8229600" cy="857250"/>
          </a:xfrm>
        </p:spPr>
        <p:txBody>
          <a:bodyPr/>
          <a:lstStyle>
            <a:lvl1pPr algn="ctr">
              <a:defRPr/>
            </a:lvl1pPr>
          </a:lstStyle>
          <a:p>
            <a:r>
              <a:rPr lang="en-US" dirty="0" smtClean="0"/>
              <a:t>Title</a:t>
            </a:r>
            <a:endParaRPr lang="en-US" dirty="0"/>
          </a:p>
        </p:txBody>
      </p:sp>
      <p:sp>
        <p:nvSpPr>
          <p:cNvPr id="3" name="Content Placeholder 2"/>
          <p:cNvSpPr>
            <a:spLocks noGrp="1"/>
          </p:cNvSpPr>
          <p:nvPr>
            <p:ph idx="1" hasCustomPrompt="1"/>
          </p:nvPr>
        </p:nvSpPr>
        <p:spPr>
          <a:xfrm>
            <a:off x="457200" y="1563637"/>
            <a:ext cx="8229600" cy="3030985"/>
          </a:xfrm>
        </p:spPr>
        <p:txBody>
          <a:bodyPr/>
          <a:lstStyle>
            <a:lvl1pPr marL="0" indent="0" algn="ctr">
              <a:buNone/>
              <a:defRPr/>
            </a:lvl1pPr>
          </a:lstStyle>
          <a:p>
            <a:pPr lvl="0"/>
            <a:r>
              <a:rPr lang="en-US" dirty="0" smtClean="0"/>
              <a:t>Lorem ipsum dolor sit </a:t>
            </a:r>
            <a:r>
              <a:rPr lang="en-US" dirty="0" err="1" smtClean="0"/>
              <a:t>amet</a:t>
            </a:r>
            <a:r>
              <a:rPr lang="en-US" dirty="0" smtClean="0"/>
              <a:t>, </a:t>
            </a:r>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r>
              <a:rPr lang="en-US" dirty="0" smtClean="0"/>
              <a:t> </a:t>
            </a:r>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 </a:t>
            </a:r>
            <a:r>
              <a:rPr lang="en-US" dirty="0" err="1" smtClean="0"/>
              <a:t>aliqua</a:t>
            </a:r>
            <a:r>
              <a:rPr lang="en-US" dirty="0" smtClean="0"/>
              <a:t>.</a:t>
            </a:r>
            <a:endParaRPr lang="en-US" dirty="0"/>
          </a:p>
        </p:txBody>
      </p:sp>
      <p:sp>
        <p:nvSpPr>
          <p:cNvPr id="4" name="Date Placeholder 3"/>
          <p:cNvSpPr>
            <a:spLocks noGrp="1"/>
          </p:cNvSpPr>
          <p:nvPr>
            <p:ph type="dt" sz="half" idx="10"/>
          </p:nvPr>
        </p:nvSpPr>
        <p:spPr/>
        <p:txBody>
          <a:bodyPr/>
          <a:lstStyle/>
          <a:p>
            <a:fld id="{101F5075-99AF-4B0C-B0DA-18DFADC86F73}" type="datetime1">
              <a:rPr lang="en-US" altLang="zh-TW"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18D6F8-4B55-445F-BF6B-FBCA56C2D2AC}" type="slidenum">
              <a:rPr lang="en-US" smtClean="0"/>
              <a:t>‹#›</a:t>
            </a:fld>
            <a:endParaRPr lang="en-US"/>
          </a:p>
        </p:txBody>
      </p:sp>
    </p:spTree>
    <p:extLst>
      <p:ext uri="{BB962C8B-B14F-4D97-AF65-F5344CB8AC3E}">
        <p14:creationId xmlns:p14="http://schemas.microsoft.com/office/powerpoint/2010/main" val="16677764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A97CB86-221F-441B-B3C2-59C3A656567A}" type="datetime1">
              <a:rPr lang="en-US" altLang="zh-TW" smtClean="0"/>
              <a:t>3/27/2015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718D6F8-4B55-445F-BF6B-FBCA56C2D2AC}" type="slidenum">
              <a:rPr lang="en-US" smtClean="0"/>
              <a:t>‹#›</a:t>
            </a:fld>
            <a:endParaRPr lang="en-US"/>
          </a:p>
        </p:txBody>
      </p:sp>
    </p:spTree>
    <p:extLst>
      <p:ext uri="{BB962C8B-B14F-4D97-AF65-F5344CB8AC3E}">
        <p14:creationId xmlns:p14="http://schemas.microsoft.com/office/powerpoint/2010/main" val="42116278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0.wmf"/><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683568" y="627534"/>
            <a:ext cx="7772400" cy="1368152"/>
          </a:xfrm>
        </p:spPr>
        <p:txBody>
          <a:bodyPr>
            <a:noAutofit/>
          </a:bodyPr>
          <a:lstStyle/>
          <a:p>
            <a:pPr lvl="0" fontAlgn="base">
              <a:spcAft>
                <a:spcPct val="0"/>
              </a:spcAft>
            </a:pPr>
            <a:r>
              <a:rPr kumimoji="1" lang="zh-TW" altLang="en-US" sz="3600" b="1" dirty="0">
                <a:solidFill>
                  <a:prstClr val="black"/>
                </a:solidFill>
                <a:latin typeface="微軟正黑體" pitchFamily="34" charset="-120"/>
                <a:ea typeface="微軟正黑體" pitchFamily="34" charset="-120"/>
              </a:rPr>
              <a:t>高雄市政府勞工局</a:t>
            </a:r>
            <a:r>
              <a:rPr kumimoji="1" lang="en-US" altLang="zh-TW" sz="3600" b="1" dirty="0">
                <a:solidFill>
                  <a:prstClr val="black"/>
                </a:solidFill>
                <a:latin typeface="微軟正黑體" pitchFamily="34" charset="-120"/>
                <a:ea typeface="微軟正黑體" pitchFamily="34" charset="-120"/>
              </a:rPr>
              <a:t/>
            </a:r>
            <a:br>
              <a:rPr kumimoji="1" lang="en-US" altLang="zh-TW" sz="3600" b="1" dirty="0">
                <a:solidFill>
                  <a:prstClr val="black"/>
                </a:solidFill>
                <a:latin typeface="微軟正黑體" pitchFamily="34" charset="-120"/>
                <a:ea typeface="微軟正黑體" pitchFamily="34" charset="-120"/>
              </a:rPr>
            </a:br>
            <a:r>
              <a:rPr kumimoji="1" lang="zh-TW" altLang="en-US" sz="3600" b="1" dirty="0">
                <a:solidFill>
                  <a:prstClr val="black"/>
                </a:solidFill>
                <a:latin typeface="微軟正黑體" pitchFamily="34" charset="-120"/>
                <a:ea typeface="微軟正黑體" pitchFamily="34" charset="-120"/>
              </a:rPr>
              <a:t>業務</a:t>
            </a:r>
            <a:r>
              <a:rPr kumimoji="1" lang="zh-TW" altLang="en-US" sz="3600" b="1" dirty="0" smtClean="0">
                <a:solidFill>
                  <a:prstClr val="black"/>
                </a:solidFill>
                <a:latin typeface="微軟正黑體" pitchFamily="34" charset="-120"/>
                <a:ea typeface="微軟正黑體" pitchFamily="34" charset="-120"/>
              </a:rPr>
              <a:t>報告</a:t>
            </a:r>
            <a:endParaRPr lang="en-US" sz="3200" dirty="0"/>
          </a:p>
        </p:txBody>
      </p:sp>
      <p:sp>
        <p:nvSpPr>
          <p:cNvPr id="3" name="Subtitle 2"/>
          <p:cNvSpPr>
            <a:spLocks noGrp="1"/>
          </p:cNvSpPr>
          <p:nvPr>
            <p:ph type="subTitle" idx="1"/>
          </p:nvPr>
        </p:nvSpPr>
        <p:spPr>
          <a:xfrm>
            <a:off x="2843808" y="2211710"/>
            <a:ext cx="3816424" cy="504056"/>
          </a:xfrm>
        </p:spPr>
        <p:txBody>
          <a:bodyPr>
            <a:noAutofit/>
          </a:bodyPr>
          <a:lstStyle/>
          <a:p>
            <a:pPr lvl="0" algn="l" fontAlgn="base">
              <a:spcBef>
                <a:spcPct val="0"/>
              </a:spcBef>
              <a:spcAft>
                <a:spcPct val="0"/>
              </a:spcAft>
            </a:pPr>
            <a:r>
              <a:rPr kumimoji="1" lang="zh-TW" altLang="en-US" sz="2800" b="1" dirty="0">
                <a:solidFill>
                  <a:prstClr val="black"/>
                </a:solidFill>
                <a:latin typeface="微軟正黑體" pitchFamily="34" charset="-120"/>
                <a:ea typeface="微軟正黑體" pitchFamily="34" charset="-120"/>
              </a:rPr>
              <a:t>報告人：鍾孔炤 </a:t>
            </a:r>
            <a:r>
              <a:rPr kumimoji="1" lang="zh-TW" altLang="en-US" sz="2800" b="1" dirty="0" smtClean="0">
                <a:solidFill>
                  <a:prstClr val="black"/>
                </a:solidFill>
                <a:latin typeface="微軟正黑體" pitchFamily="34" charset="-120"/>
                <a:ea typeface="微軟正黑體" pitchFamily="34" charset="-120"/>
              </a:rPr>
              <a:t>局長</a:t>
            </a:r>
            <a:endParaRPr kumimoji="1" lang="zh-TW" altLang="en-US" sz="2800" b="1" dirty="0">
              <a:solidFill>
                <a:prstClr val="black"/>
              </a:solidFill>
              <a:latin typeface="微軟正黑體" pitchFamily="34" charset="-120"/>
              <a:ea typeface="微軟正黑體" pitchFamily="34" charset="-120"/>
            </a:endParaRPr>
          </a:p>
        </p:txBody>
      </p:sp>
      <p:sp>
        <p:nvSpPr>
          <p:cNvPr id="5" name="文字方塊 4"/>
          <p:cNvSpPr txBox="1"/>
          <p:nvPr/>
        </p:nvSpPr>
        <p:spPr>
          <a:xfrm>
            <a:off x="73142" y="123478"/>
            <a:ext cx="3672408" cy="338554"/>
          </a:xfrm>
          <a:prstGeom prst="rect">
            <a:avLst/>
          </a:prstGeom>
          <a:noFill/>
        </p:spPr>
        <p:txBody>
          <a:bodyPr wrap="square" rtlCol="0">
            <a:spAutoFit/>
          </a:bodyPr>
          <a:lstStyle/>
          <a:p>
            <a:r>
              <a:rPr lang="zh-TW" altLang="en-US" sz="1600" b="1" dirty="0">
                <a:latin typeface="微軟正黑體" pitchFamily="34" charset="-120"/>
                <a:ea typeface="微軟正黑體" pitchFamily="34" charset="-120"/>
              </a:rPr>
              <a:t>高雄市議會</a:t>
            </a:r>
            <a:r>
              <a:rPr lang="zh-TW" altLang="en-US" sz="1600" b="1" dirty="0" smtClean="0">
                <a:latin typeface="微軟正黑體" pitchFamily="34" charset="-120"/>
                <a:ea typeface="微軟正黑體" pitchFamily="34" charset="-120"/>
              </a:rPr>
              <a:t>第</a:t>
            </a:r>
            <a:r>
              <a:rPr lang="en-US" altLang="zh-TW" sz="1600" b="1" dirty="0">
                <a:latin typeface="微軟正黑體" pitchFamily="34" charset="-120"/>
                <a:ea typeface="微軟正黑體" pitchFamily="34" charset="-120"/>
              </a:rPr>
              <a:t>2</a:t>
            </a:r>
            <a:r>
              <a:rPr lang="zh-TW" altLang="en-US" sz="1600" b="1" dirty="0" smtClean="0">
                <a:latin typeface="微軟正黑體" pitchFamily="34" charset="-120"/>
                <a:ea typeface="微軟正黑體" pitchFamily="34" charset="-120"/>
              </a:rPr>
              <a:t>屆第</a:t>
            </a:r>
            <a:r>
              <a:rPr lang="en-US" altLang="zh-TW" sz="1600" b="1" dirty="0" smtClean="0">
                <a:latin typeface="微軟正黑體" pitchFamily="34" charset="-120"/>
                <a:ea typeface="微軟正黑體" pitchFamily="34" charset="-120"/>
              </a:rPr>
              <a:t>1</a:t>
            </a:r>
            <a:r>
              <a:rPr lang="zh-TW" altLang="en-US" sz="1600" b="1" dirty="0" smtClean="0">
                <a:latin typeface="微軟正黑體" pitchFamily="34" charset="-120"/>
                <a:ea typeface="微軟正黑體" pitchFamily="34" charset="-120"/>
              </a:rPr>
              <a:t>次</a:t>
            </a:r>
            <a:r>
              <a:rPr lang="zh-TW" altLang="en-US" sz="1600" b="1" dirty="0">
                <a:latin typeface="微軟正黑體" pitchFamily="34" charset="-120"/>
                <a:ea typeface="微軟正黑體" pitchFamily="34" charset="-120"/>
              </a:rPr>
              <a:t>定期大會</a:t>
            </a:r>
          </a:p>
        </p:txBody>
      </p:sp>
      <p:sp>
        <p:nvSpPr>
          <p:cNvPr id="4" name="投影片編號版面配置區 3"/>
          <p:cNvSpPr>
            <a:spLocks noGrp="1"/>
          </p:cNvSpPr>
          <p:nvPr>
            <p:ph type="sldNum" sz="quarter" idx="12"/>
          </p:nvPr>
        </p:nvSpPr>
        <p:spPr/>
        <p:txBody>
          <a:bodyPr/>
          <a:lstStyle/>
          <a:p>
            <a:fld id="{F718D6F8-4B55-445F-BF6B-FBCA56C2D2AC}" type="slidenum">
              <a:rPr lang="en-US" smtClean="0"/>
              <a:t>1</a:t>
            </a:fld>
            <a:endParaRPr lang="en-US"/>
          </a:p>
        </p:txBody>
      </p:sp>
    </p:spTree>
    <p:extLst>
      <p:ext uri="{BB962C8B-B14F-4D97-AF65-F5344CB8AC3E}">
        <p14:creationId xmlns:p14="http://schemas.microsoft.com/office/powerpoint/2010/main" val="3798886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10</a:t>
            </a:fld>
            <a:endParaRPr lang="en-US"/>
          </a:p>
        </p:txBody>
      </p:sp>
      <p:sp>
        <p:nvSpPr>
          <p:cNvPr id="5" name="Title 1"/>
          <p:cNvSpPr>
            <a:spLocks noGrp="1"/>
          </p:cNvSpPr>
          <p:nvPr>
            <p:ph type="title"/>
          </p:nvPr>
        </p:nvSpPr>
        <p:spPr/>
        <p:txBody>
          <a:bodyPr>
            <a:normAutofit/>
          </a:bodyPr>
          <a:lstStyle/>
          <a:p>
            <a:r>
              <a:rPr lang="zh-TW" altLang="en-US" sz="3200" dirty="0">
                <a:latin typeface="微軟正黑體" panose="020B0604030504040204" pitchFamily="34" charset="-120"/>
                <a:ea typeface="微軟正黑體" panose="020B0604030504040204" pitchFamily="34" charset="-120"/>
              </a:rPr>
              <a:t>八一石化氣爆各項作為成效</a:t>
            </a:r>
            <a:endParaRPr lang="en-US" sz="3200" dirty="0">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971600" y="1491630"/>
            <a:ext cx="7416824" cy="3171799"/>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提供</a:t>
            </a:r>
            <a:r>
              <a:rPr kumimoji="1" lang="zh-TW" altLang="en-US" sz="2000" b="1" dirty="0">
                <a:solidFill>
                  <a:schemeClr val="accent5">
                    <a:lumMod val="75000"/>
                  </a:schemeClr>
                </a:solidFill>
                <a:latin typeface="微軟正黑體" pitchFamily="34" charset="-120"/>
                <a:ea typeface="微軟正黑體" pitchFamily="34" charset="-120"/>
              </a:rPr>
              <a:t>職災勞工及其家屬完整職災權益諮詢</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經查計</a:t>
            </a:r>
            <a:r>
              <a:rPr kumimoji="1" lang="zh-TW" altLang="en-US" sz="1800" b="1" dirty="0">
                <a:solidFill>
                  <a:prstClr val="black"/>
                </a:solidFill>
                <a:latin typeface="微軟正黑體" pitchFamily="34" charset="-120"/>
                <a:ea typeface="微軟正黑體" pitchFamily="34" charset="-120"/>
              </a:rPr>
              <a:t>有</a:t>
            </a:r>
            <a:r>
              <a:rPr kumimoji="1" lang="en-US" altLang="zh-TW" sz="1800" b="1" dirty="0">
                <a:solidFill>
                  <a:prstClr val="black"/>
                </a:solidFill>
                <a:latin typeface="微軟正黑體" pitchFamily="34" charset="-120"/>
                <a:ea typeface="微軟正黑體" pitchFamily="34" charset="-120"/>
              </a:rPr>
              <a:t>12</a:t>
            </a:r>
            <a:r>
              <a:rPr kumimoji="1" lang="zh-TW" altLang="en-US" sz="1800" b="1" dirty="0">
                <a:solidFill>
                  <a:prstClr val="black"/>
                </a:solidFill>
                <a:latin typeface="微軟正黑體" pitchFamily="34" charset="-120"/>
                <a:ea typeface="微軟正黑體" pitchFamily="34" charset="-120"/>
              </a:rPr>
              <a:t>位死亡勞工及</a:t>
            </a:r>
            <a:r>
              <a:rPr kumimoji="1" lang="en-US" altLang="zh-TW" sz="1800" b="1" dirty="0">
                <a:solidFill>
                  <a:prstClr val="black"/>
                </a:solidFill>
                <a:latin typeface="微軟正黑體" pitchFamily="34" charset="-120"/>
                <a:ea typeface="微軟正黑體" pitchFamily="34" charset="-120"/>
              </a:rPr>
              <a:t>34</a:t>
            </a:r>
            <a:r>
              <a:rPr kumimoji="1" lang="zh-TW" altLang="en-US" sz="1800" b="1" dirty="0">
                <a:solidFill>
                  <a:prstClr val="black"/>
                </a:solidFill>
                <a:latin typeface="微軟正黑體" pitchFamily="34" charset="-120"/>
                <a:ea typeface="微軟正黑體" pitchFamily="34" charset="-120"/>
              </a:rPr>
              <a:t>位受傷勞工，係屬上下班</a:t>
            </a:r>
            <a:r>
              <a:rPr kumimoji="1" lang="en-US" altLang="zh-TW" sz="1800" b="1" dirty="0">
                <a:solidFill>
                  <a:prstClr val="black"/>
                </a:solidFill>
                <a:latin typeface="微軟正黑體" pitchFamily="34" charset="-120"/>
                <a:ea typeface="微軟正黑體" pitchFamily="34" charset="-120"/>
              </a:rPr>
              <a:t>(</a:t>
            </a:r>
            <a:r>
              <a:rPr kumimoji="1" lang="zh-TW" altLang="en-US" sz="1800" b="1" dirty="0">
                <a:solidFill>
                  <a:prstClr val="black"/>
                </a:solidFill>
                <a:latin typeface="微軟正黑體" pitchFamily="34" charset="-120"/>
                <a:ea typeface="微軟正黑體" pitchFamily="34" charset="-120"/>
              </a:rPr>
              <a:t>含公出</a:t>
            </a:r>
            <a:r>
              <a:rPr kumimoji="1" lang="en-US" altLang="zh-TW" sz="1800" b="1" dirty="0">
                <a:solidFill>
                  <a:prstClr val="black"/>
                </a:solidFill>
                <a:latin typeface="微軟正黑體" pitchFamily="34" charset="-120"/>
                <a:ea typeface="微軟正黑體" pitchFamily="34" charset="-120"/>
              </a:rPr>
              <a:t>)</a:t>
            </a:r>
            <a:r>
              <a:rPr kumimoji="1" lang="zh-TW" altLang="en-US" sz="1800" b="1" dirty="0">
                <a:solidFill>
                  <a:prstClr val="black"/>
                </a:solidFill>
                <a:latin typeface="微軟正黑體" pitchFamily="34" charset="-120"/>
                <a:ea typeface="微軟正黑體" pitchFamily="34" charset="-120"/>
              </a:rPr>
              <a:t>途中或執行勤務中遭逢事故。由職災個案管理員主動服務，提供職災勞工及其家屬完整職災權益諮詢，保障其獲得應有之協助，給予心理支持陪伴，降低職災對個人及家庭之衝擊。   </a:t>
            </a:r>
            <a:endParaRPr kumimoji="1" lang="zh-TW" altLang="en-US" sz="1400" b="1" dirty="0">
              <a:solidFill>
                <a:prstClr val="black"/>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5028190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3200" dirty="0" smtClean="0">
                <a:solidFill>
                  <a:schemeClr val="tx1"/>
                </a:solidFill>
                <a:latin typeface="微軟正黑體" panose="020B0604030504040204" pitchFamily="34" charset="-120"/>
                <a:ea typeface="微軟正黑體" panose="020B0604030504040204" pitchFamily="34" charset="-120"/>
              </a:rPr>
              <a:t>大綱</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979712" y="1200151"/>
            <a:ext cx="6707088" cy="3171799"/>
          </a:xfrm>
        </p:spPr>
        <p:txBody>
          <a:bodyPr/>
          <a:lstStyle/>
          <a:p>
            <a:pPr>
              <a:buFont typeface="Wingdings" panose="05000000000000000000" pitchFamily="2" charset="2"/>
              <a:buChar char="u"/>
            </a:pPr>
            <a:r>
              <a:rPr lang="zh-TW" altLang="en-US" dirty="0" smtClean="0">
                <a:solidFill>
                  <a:schemeClr val="tx1"/>
                </a:solidFill>
                <a:latin typeface="微軟正黑體" panose="020B0604030504040204" pitchFamily="34" charset="-120"/>
                <a:ea typeface="微軟正黑體" panose="020B0604030504040204" pitchFamily="34" charset="-120"/>
              </a:rPr>
              <a:t>前言</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dirty="0">
                <a:solidFill>
                  <a:schemeClr val="tx1"/>
                </a:solidFill>
                <a:latin typeface="微軟正黑體" panose="020B0604030504040204" pitchFamily="34" charset="-120"/>
                <a:ea typeface="微軟正黑體" panose="020B0604030504040204" pitchFamily="34" charset="-120"/>
              </a:rPr>
              <a:t>八一石化氣爆各項作為成效</a:t>
            </a:r>
          </a:p>
          <a:p>
            <a:pPr>
              <a:buFont typeface="Wingdings" panose="05000000000000000000" pitchFamily="2" charset="2"/>
              <a:buChar char="u"/>
            </a:pPr>
            <a:r>
              <a:rPr lang="zh-TW" altLang="en-US" dirty="0">
                <a:solidFill>
                  <a:srgbClr val="008000"/>
                </a:solidFill>
                <a:latin typeface="微軟正黑體" panose="020B0604030504040204" pitchFamily="34" charset="-120"/>
                <a:ea typeface="微軟正黑體" panose="020B0604030504040204" pitchFamily="34" charset="-120"/>
              </a:rPr>
              <a:t>創新作為</a:t>
            </a:r>
          </a:p>
          <a:p>
            <a:pPr>
              <a:buFont typeface="Wingdings" panose="05000000000000000000" pitchFamily="2" charset="2"/>
              <a:buChar char="u"/>
            </a:pPr>
            <a:r>
              <a:rPr lang="en-US" altLang="zh-TW" dirty="0">
                <a:solidFill>
                  <a:schemeClr val="tx1"/>
                </a:solidFill>
                <a:latin typeface="微軟正黑體" panose="020B0604030504040204" pitchFamily="34" charset="-120"/>
                <a:ea typeface="微軟正黑體" panose="020B0604030504040204" pitchFamily="34" charset="-120"/>
              </a:rPr>
              <a:t>103</a:t>
            </a:r>
            <a:r>
              <a:rPr lang="zh-TW" altLang="en-US" dirty="0">
                <a:solidFill>
                  <a:schemeClr val="tx1"/>
                </a:solidFill>
                <a:latin typeface="微軟正黑體" panose="020B0604030504040204" pitchFamily="34" charset="-120"/>
                <a:ea typeface="微軟正黑體" panose="020B0604030504040204" pitchFamily="34" charset="-120"/>
              </a:rPr>
              <a:t>年</a:t>
            </a:r>
            <a:r>
              <a:rPr lang="en-US" altLang="zh-TW" dirty="0">
                <a:solidFill>
                  <a:schemeClr val="tx1"/>
                </a:solidFill>
                <a:latin typeface="微軟正黑體" panose="020B0604030504040204" pitchFamily="34" charset="-120"/>
                <a:ea typeface="微軟正黑體" panose="020B0604030504040204" pitchFamily="34" charset="-120"/>
              </a:rPr>
              <a:t>7-12</a:t>
            </a:r>
            <a:r>
              <a:rPr lang="zh-TW" altLang="en-US" dirty="0">
                <a:solidFill>
                  <a:schemeClr val="tx1"/>
                </a:solidFill>
                <a:latin typeface="微軟正黑體" panose="020B0604030504040204" pitchFamily="34" charset="-120"/>
                <a:ea typeface="微軟正黑體" panose="020B0604030504040204" pitchFamily="34" charset="-120"/>
              </a:rPr>
              <a:t>月重要施政成果</a:t>
            </a:r>
          </a:p>
          <a:p>
            <a:pPr>
              <a:buFont typeface="Wingdings" panose="05000000000000000000" pitchFamily="2" charset="2"/>
              <a:buChar char="u"/>
            </a:pPr>
            <a:r>
              <a:rPr lang="zh-TW" altLang="en-US" dirty="0" smtClean="0">
                <a:solidFill>
                  <a:schemeClr val="tx1"/>
                </a:solidFill>
                <a:latin typeface="微軟正黑體" panose="020B0604030504040204" pitchFamily="34" charset="-120"/>
                <a:ea typeface="微軟正黑體" panose="020B0604030504040204" pitchFamily="34" charset="-120"/>
              </a:rPr>
              <a:t>結語</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857" y="1707654"/>
            <a:ext cx="1444625"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群組 6"/>
          <p:cNvGrpSpPr>
            <a:grpSpLocks/>
          </p:cNvGrpSpPr>
          <p:nvPr/>
        </p:nvGrpSpPr>
        <p:grpSpPr bwMode="auto">
          <a:xfrm>
            <a:off x="6804248" y="4741065"/>
            <a:ext cx="4598987" cy="292100"/>
            <a:chOff x="94928" y="5763845"/>
            <a:chExt cx="4598905" cy="292388"/>
          </a:xfrm>
        </p:grpSpPr>
        <p:pic>
          <p:nvPicPr>
            <p:cNvPr id="9"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7"/>
            <p:cNvSpPr txBox="1">
              <a:spLocks noChangeArrowheads="1"/>
            </p:cNvSpPr>
            <p:nvPr/>
          </p:nvSpPr>
          <p:spPr bwMode="auto">
            <a:xfrm>
              <a:off x="301345" y="5763845"/>
              <a:ext cx="43924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300" dirty="0">
                  <a:latin typeface="微軟正黑體" pitchFamily="34" charset="-120"/>
                  <a:ea typeface="微軟正黑體" pitchFamily="34" charset="-120"/>
                </a:rPr>
                <a:t>高雄市政府勞工局</a:t>
              </a:r>
            </a:p>
          </p:txBody>
        </p:sp>
      </p:grpSp>
      <p:sp>
        <p:nvSpPr>
          <p:cNvPr id="4" name="投影片編號版面配置區 3"/>
          <p:cNvSpPr>
            <a:spLocks noGrp="1"/>
          </p:cNvSpPr>
          <p:nvPr>
            <p:ph type="sldNum" sz="quarter" idx="12"/>
          </p:nvPr>
        </p:nvSpPr>
        <p:spPr/>
        <p:txBody>
          <a:bodyPr/>
          <a:lstStyle/>
          <a:p>
            <a:fld id="{F718D6F8-4B55-445F-BF6B-FBCA56C2D2AC}" type="slidenum">
              <a:rPr lang="en-US" smtClean="0"/>
              <a:t>11</a:t>
            </a:fld>
            <a:endParaRPr lang="en-US" dirty="0"/>
          </a:p>
        </p:txBody>
      </p:sp>
    </p:spTree>
    <p:extLst>
      <p:ext uri="{BB962C8B-B14F-4D97-AF65-F5344CB8AC3E}">
        <p14:creationId xmlns:p14="http://schemas.microsoft.com/office/powerpoint/2010/main" val="874606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12</a:t>
            </a:fld>
            <a:endParaRPr lang="en-US"/>
          </a:p>
        </p:txBody>
      </p:sp>
      <p:sp>
        <p:nvSpPr>
          <p:cNvPr id="5" name="Title 1"/>
          <p:cNvSpPr>
            <a:spLocks noGrp="1"/>
          </p:cNvSpPr>
          <p:nvPr>
            <p:ph type="title"/>
          </p:nvPr>
        </p:nvSpPr>
        <p:spPr/>
        <p:txBody>
          <a:bodyPr>
            <a:normAutofit/>
          </a:bodyPr>
          <a:lstStyle/>
          <a:p>
            <a:r>
              <a:rPr lang="zh-TW" altLang="en-US" sz="3200" dirty="0" smtClean="0">
                <a:latin typeface="微軟正黑體" panose="020B0604030504040204" pitchFamily="34" charset="-120"/>
                <a:ea typeface="微軟正黑體" panose="020B0604030504040204" pitchFamily="34" charset="-120"/>
              </a:rPr>
              <a:t>創新作為</a:t>
            </a:r>
            <a:endParaRPr lang="en-US" sz="3200" dirty="0">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4824536" cy="3171799"/>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伯斯</a:t>
            </a:r>
            <a:r>
              <a:rPr kumimoji="1" lang="en-US" altLang="zh-TW" sz="2000" b="1" dirty="0" smtClean="0">
                <a:solidFill>
                  <a:schemeClr val="accent5">
                    <a:lumMod val="75000"/>
                  </a:schemeClr>
                </a:solidFill>
                <a:latin typeface="微軟正黑體" pitchFamily="34" charset="-120"/>
                <a:ea typeface="微軟正黑體" pitchFamily="34" charset="-120"/>
              </a:rPr>
              <a:t>(Boss)</a:t>
            </a:r>
            <a:r>
              <a:rPr kumimoji="1" lang="zh-TW" altLang="en-US" sz="2000" b="1" dirty="0" smtClean="0">
                <a:solidFill>
                  <a:schemeClr val="accent5">
                    <a:lumMod val="75000"/>
                  </a:schemeClr>
                </a:solidFill>
                <a:latin typeface="微軟正黑體" pitchFamily="34" charset="-120"/>
                <a:ea typeface="微軟正黑體" pitchFamily="34" charset="-120"/>
              </a:rPr>
              <a:t>方程式</a:t>
            </a:r>
            <a:r>
              <a:rPr kumimoji="1" lang="en-US" altLang="zh-TW" sz="2000" b="1" dirty="0" smtClean="0">
                <a:solidFill>
                  <a:schemeClr val="accent5">
                    <a:lumMod val="75000"/>
                  </a:schemeClr>
                </a:solidFill>
                <a:latin typeface="微軟正黑體" pitchFamily="34" charset="-120"/>
                <a:ea typeface="微軟正黑體" pitchFamily="34" charset="-120"/>
              </a:rPr>
              <a:t>—</a:t>
            </a:r>
            <a:r>
              <a:rPr kumimoji="1" lang="zh-TW" altLang="en-US" sz="2000" b="1" dirty="0" smtClean="0">
                <a:solidFill>
                  <a:schemeClr val="accent5">
                    <a:lumMod val="75000"/>
                  </a:schemeClr>
                </a:solidFill>
                <a:latin typeface="微軟正黑體" pitchFamily="34" charset="-120"/>
                <a:ea typeface="微軟正黑體" pitchFamily="34" charset="-120"/>
              </a:rPr>
              <a:t>老闆的公事包</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於</a:t>
            </a:r>
            <a:r>
              <a:rPr kumimoji="1" lang="zh-TW" altLang="en-US" sz="1800" b="1" dirty="0">
                <a:solidFill>
                  <a:prstClr val="black"/>
                </a:solidFill>
                <a:latin typeface="微軟正黑體" pitchFamily="34" charset="-120"/>
                <a:ea typeface="微軟正黑體" pitchFamily="34" charset="-120"/>
              </a:rPr>
              <a:t>春節後轉職高峰期，贈送免費的人事管理工具，幫助各事業主建立勞工核心出勤資料、工資計算清冊及差假管理等資料庫，不管商店大小、勞工人數多寡，一目暸然，一用就上手。</a:t>
            </a:r>
            <a:endParaRPr kumimoji="1" lang="zh-TW" altLang="en-US" sz="1400" b="1" dirty="0">
              <a:solidFill>
                <a:prstClr val="black"/>
              </a:solidFill>
              <a:latin typeface="微軟正黑體" pitchFamily="34" charset="-120"/>
              <a:ea typeface="微軟正黑體" pitchFamily="34"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4395" y="1965580"/>
            <a:ext cx="3149006" cy="197432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424029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13</a:t>
            </a:fld>
            <a:endParaRPr lang="en-US"/>
          </a:p>
        </p:txBody>
      </p:sp>
      <p:sp>
        <p:nvSpPr>
          <p:cNvPr id="5" name="Title 1"/>
          <p:cNvSpPr>
            <a:spLocks noGrp="1"/>
          </p:cNvSpPr>
          <p:nvPr>
            <p:ph type="title"/>
          </p:nvPr>
        </p:nvSpPr>
        <p:spPr/>
        <p:txBody>
          <a:bodyPr>
            <a:normAutofit/>
          </a:bodyPr>
          <a:lstStyle/>
          <a:p>
            <a:r>
              <a:rPr lang="zh-TW" altLang="en-US" sz="3200" dirty="0" smtClean="0">
                <a:latin typeface="微軟正黑體" panose="020B0604030504040204" pitchFamily="34" charset="-120"/>
                <a:ea typeface="微軟正黑體" panose="020B0604030504040204" pitchFamily="34" charset="-120"/>
              </a:rPr>
              <a:t>創新作為</a:t>
            </a:r>
            <a:endParaRPr lang="en-US" sz="3200" dirty="0">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4824536" cy="3171799"/>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整合跨局處資源，提供全方位托兒資訊</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運用</a:t>
            </a:r>
            <a:r>
              <a:rPr kumimoji="1" lang="zh-TW" altLang="en-US" sz="1800" b="1" dirty="0">
                <a:solidFill>
                  <a:prstClr val="black"/>
                </a:solidFill>
                <a:latin typeface="微軟正黑體" pitchFamily="34" charset="-120"/>
                <a:ea typeface="微軟正黑體" pitchFamily="34" charset="-120"/>
              </a:rPr>
              <a:t>市府社會局、教育局既有之資料，整合經評鑑優良之幼兒園、課後照顧服務中心等</a:t>
            </a:r>
            <a:r>
              <a:rPr kumimoji="1" lang="zh-TW" altLang="en-US" sz="1800" b="1" dirty="0" smtClean="0">
                <a:solidFill>
                  <a:prstClr val="black"/>
                </a:solidFill>
                <a:latin typeface="微軟正黑體" pitchFamily="34" charset="-120"/>
                <a:ea typeface="微軟正黑體" pitchFamily="34" charset="-120"/>
              </a:rPr>
              <a:t>單位，或</a:t>
            </a:r>
            <a:r>
              <a:rPr kumimoji="1" lang="zh-TW" altLang="en-US" sz="1800" b="1" dirty="0">
                <a:solidFill>
                  <a:prstClr val="black"/>
                </a:solidFill>
                <a:latin typeface="微軟正黑體" pitchFamily="34" charset="-120"/>
                <a:ea typeface="微軟正黑體" pitchFamily="34" charset="-120"/>
              </a:rPr>
              <a:t>褓母資源系統之</a:t>
            </a:r>
            <a:r>
              <a:rPr kumimoji="1" lang="zh-TW" altLang="en-US" sz="1800" b="1" dirty="0" smtClean="0">
                <a:solidFill>
                  <a:prstClr val="black"/>
                </a:solidFill>
                <a:latin typeface="微軟正黑體" pitchFamily="34" charset="-120"/>
                <a:ea typeface="微軟正黑體" pitchFamily="34" charset="-120"/>
              </a:rPr>
              <a:t>基本資料，</a:t>
            </a:r>
            <a:r>
              <a:rPr kumimoji="1" lang="zh-TW" altLang="en-US" sz="1800" b="1" dirty="0">
                <a:solidFill>
                  <a:prstClr val="black"/>
                </a:solidFill>
                <a:latin typeface="微軟正黑體" pitchFamily="34" charset="-120"/>
                <a:ea typeface="微軟正黑體" pitchFamily="34" charset="-120"/>
              </a:rPr>
              <a:t>並設計</a:t>
            </a:r>
            <a:r>
              <a:rPr kumimoji="1" lang="en-US" altLang="zh-TW" sz="1800" b="1" dirty="0">
                <a:solidFill>
                  <a:prstClr val="black"/>
                </a:solidFill>
                <a:latin typeface="微軟正黑體" pitchFamily="34" charset="-120"/>
                <a:ea typeface="微軟正黑體" pitchFamily="34" charset="-120"/>
              </a:rPr>
              <a:t>APP</a:t>
            </a:r>
            <a:r>
              <a:rPr kumimoji="1" lang="zh-TW" altLang="en-US" sz="1800" b="1" dirty="0">
                <a:solidFill>
                  <a:prstClr val="black"/>
                </a:solidFill>
                <a:latin typeface="微軟正黑體" pitchFamily="34" charset="-120"/>
                <a:ea typeface="微軟正黑體" pitchFamily="34" charset="-120"/>
              </a:rPr>
              <a:t>等程式系統，協助事業單位及勞工透過此系統，找到合適與品質優良的托育者。</a:t>
            </a:r>
            <a:endParaRPr kumimoji="1" lang="zh-TW" altLang="en-US" sz="1400" b="1" dirty="0">
              <a:solidFill>
                <a:prstClr val="black"/>
              </a:solidFill>
              <a:latin typeface="微軟正黑體" pitchFamily="34" charset="-120"/>
              <a:ea typeface="微軟正黑體" pitchFamily="34"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6048" y="1850844"/>
            <a:ext cx="3033608" cy="2641262"/>
          </a:xfrm>
          <a:prstGeom prst="rect">
            <a:avLst/>
          </a:prstGeom>
        </p:spPr>
      </p:pic>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1180459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14</a:t>
            </a:fld>
            <a:endParaRPr lang="en-US"/>
          </a:p>
        </p:txBody>
      </p:sp>
      <p:sp>
        <p:nvSpPr>
          <p:cNvPr id="5" name="Title 1"/>
          <p:cNvSpPr>
            <a:spLocks noGrp="1"/>
          </p:cNvSpPr>
          <p:nvPr>
            <p:ph type="title"/>
          </p:nvPr>
        </p:nvSpPr>
        <p:spPr/>
        <p:txBody>
          <a:bodyPr>
            <a:normAutofit/>
          </a:bodyPr>
          <a:lstStyle/>
          <a:p>
            <a:r>
              <a:rPr lang="zh-TW" altLang="en-US" sz="3200" dirty="0" smtClean="0">
                <a:latin typeface="微軟正黑體" panose="020B0604030504040204" pitchFamily="34" charset="-120"/>
                <a:ea typeface="微軟正黑體" panose="020B0604030504040204" pitchFamily="34" charset="-120"/>
              </a:rPr>
              <a:t>創新作為</a:t>
            </a:r>
            <a:endParaRPr lang="en-US" sz="3200" dirty="0">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4824536" cy="3171799"/>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活化</a:t>
            </a:r>
            <a:r>
              <a:rPr kumimoji="1" lang="zh-TW" altLang="en-US" sz="2000" b="1" dirty="0">
                <a:solidFill>
                  <a:schemeClr val="accent5">
                    <a:lumMod val="75000"/>
                  </a:schemeClr>
                </a:solidFill>
                <a:latin typeface="微軟正黑體" pitchFamily="34" charset="-120"/>
                <a:ea typeface="微軟正黑體" pitchFamily="34" charset="-120"/>
              </a:rPr>
              <a:t>場地運用，注入外在資源</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成功</a:t>
            </a:r>
            <a:r>
              <a:rPr kumimoji="1" lang="zh-TW" altLang="en-US" sz="1800" b="1" dirty="0">
                <a:solidFill>
                  <a:prstClr val="black"/>
                </a:solidFill>
                <a:latin typeface="微軟正黑體" pitchFamily="34" charset="-120"/>
                <a:ea typeface="微軟正黑體" pitchFamily="34" charset="-120"/>
              </a:rPr>
              <a:t>爭取經濟部工業局「</a:t>
            </a:r>
            <a:r>
              <a:rPr kumimoji="1" lang="en-US" altLang="zh-TW" sz="1800" b="1" dirty="0">
                <a:solidFill>
                  <a:prstClr val="black"/>
                </a:solidFill>
                <a:latin typeface="微軟正黑體" pitchFamily="34" charset="-120"/>
                <a:ea typeface="微軟正黑體" pitchFamily="34" charset="-120"/>
              </a:rPr>
              <a:t>R7</a:t>
            </a:r>
            <a:r>
              <a:rPr kumimoji="1" lang="zh-TW" altLang="en-US" sz="1800" b="1" dirty="0">
                <a:solidFill>
                  <a:prstClr val="black"/>
                </a:solidFill>
                <a:latin typeface="微軟正黑體" pitchFamily="34" charset="-120"/>
                <a:ea typeface="微軟正黑體" pitchFamily="34" charset="-120"/>
              </a:rPr>
              <a:t>印藝無限」及「</a:t>
            </a:r>
            <a:r>
              <a:rPr kumimoji="1" lang="en-US" altLang="zh-TW" sz="1800" b="1" dirty="0">
                <a:solidFill>
                  <a:prstClr val="black"/>
                </a:solidFill>
                <a:latin typeface="微軟正黑體" pitchFamily="34" charset="-120"/>
                <a:ea typeface="微軟正黑體" pitchFamily="34" charset="-120"/>
              </a:rPr>
              <a:t>R7</a:t>
            </a:r>
            <a:r>
              <a:rPr kumimoji="1" lang="zh-TW" altLang="en-US" sz="1800" b="1" dirty="0">
                <a:solidFill>
                  <a:prstClr val="black"/>
                </a:solidFill>
                <a:latin typeface="微軟正黑體" pitchFamily="34" charset="-120"/>
                <a:ea typeface="微軟正黑體" pitchFamily="34" charset="-120"/>
              </a:rPr>
              <a:t>時尚服飾</a:t>
            </a:r>
            <a:r>
              <a:rPr kumimoji="1" lang="zh-TW" altLang="en-US" sz="1800" b="1" dirty="0" smtClean="0">
                <a:solidFill>
                  <a:prstClr val="black"/>
                </a:solidFill>
                <a:latin typeface="微軟正黑體" pitchFamily="34" charset="-120"/>
                <a:ea typeface="微軟正黑體" pitchFamily="34" charset="-120"/>
              </a:rPr>
              <a:t>」，自</a:t>
            </a:r>
            <a:r>
              <a:rPr kumimoji="1" lang="en-US" altLang="zh-TW" sz="1800" b="1" dirty="0">
                <a:solidFill>
                  <a:prstClr val="black"/>
                </a:solidFill>
                <a:latin typeface="微軟正黑體" pitchFamily="34" charset="-120"/>
                <a:ea typeface="微軟正黑體" pitchFamily="34" charset="-120"/>
              </a:rPr>
              <a:t>104</a:t>
            </a:r>
            <a:r>
              <a:rPr kumimoji="1" lang="zh-TW" altLang="en-US" sz="1800" b="1" dirty="0">
                <a:solidFill>
                  <a:prstClr val="black"/>
                </a:solidFill>
                <a:latin typeface="微軟正黑體" pitchFamily="34" charset="-120"/>
                <a:ea typeface="微軟正黑體" pitchFamily="34" charset="-120"/>
              </a:rPr>
              <a:t>年</a:t>
            </a:r>
            <a:r>
              <a:rPr kumimoji="1" lang="en-US" altLang="zh-TW" sz="1800" b="1" dirty="0">
                <a:solidFill>
                  <a:prstClr val="black"/>
                </a:solidFill>
                <a:latin typeface="微軟正黑體" pitchFamily="34" charset="-120"/>
                <a:ea typeface="微軟正黑體" pitchFamily="34" charset="-120"/>
              </a:rPr>
              <a:t>1</a:t>
            </a:r>
            <a:r>
              <a:rPr kumimoji="1" lang="zh-TW" altLang="en-US" sz="1800" b="1" dirty="0">
                <a:solidFill>
                  <a:prstClr val="black"/>
                </a:solidFill>
                <a:latin typeface="微軟正黑體" pitchFamily="34" charset="-120"/>
                <a:ea typeface="微軟正黑體" pitchFamily="34" charset="-120"/>
              </a:rPr>
              <a:t>月起進駐於獅甲會館</a:t>
            </a:r>
            <a:r>
              <a:rPr kumimoji="1" lang="en-US" altLang="zh-TW" sz="1800" b="1" dirty="0">
                <a:solidFill>
                  <a:prstClr val="black"/>
                </a:solidFill>
                <a:latin typeface="微軟正黑體" pitchFamily="34" charset="-120"/>
                <a:ea typeface="微軟正黑體" pitchFamily="34" charset="-120"/>
              </a:rPr>
              <a:t>2</a:t>
            </a:r>
            <a:r>
              <a:rPr kumimoji="1" lang="zh-TW" altLang="en-US" sz="1800" b="1" dirty="0">
                <a:solidFill>
                  <a:prstClr val="black"/>
                </a:solidFill>
                <a:latin typeface="微軟正黑體" pitchFamily="34" charset="-120"/>
                <a:ea typeface="微軟正黑體" pitchFamily="34" charset="-120"/>
              </a:rPr>
              <a:t>樓，冀望紡織相關產業引入高雄，帶動產業凝聚推昇就業市場。</a:t>
            </a:r>
            <a:endParaRPr kumimoji="1" lang="zh-TW" altLang="en-US" sz="1400" b="1" dirty="0">
              <a:solidFill>
                <a:prstClr val="black"/>
              </a:solidFill>
              <a:latin typeface="微軟正黑體" pitchFamily="34" charset="-120"/>
              <a:ea typeface="微軟正黑體" pitchFamily="34" charset="-120"/>
            </a:endParaRPr>
          </a:p>
        </p:txBody>
      </p:sp>
      <p:pic>
        <p:nvPicPr>
          <p:cNvPr id="6" name="圖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0087" y="2067694"/>
            <a:ext cx="2756925" cy="2067694"/>
          </a:xfrm>
          <a:prstGeom prst="rect">
            <a:avLst/>
          </a:prstGeom>
        </p:spPr>
      </p:pic>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1886724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15</a:t>
            </a:fld>
            <a:endParaRPr lang="en-US"/>
          </a:p>
        </p:txBody>
      </p:sp>
      <p:sp>
        <p:nvSpPr>
          <p:cNvPr id="5" name="Title 1"/>
          <p:cNvSpPr>
            <a:spLocks noGrp="1"/>
          </p:cNvSpPr>
          <p:nvPr>
            <p:ph type="title"/>
          </p:nvPr>
        </p:nvSpPr>
        <p:spPr/>
        <p:txBody>
          <a:bodyPr>
            <a:normAutofit/>
          </a:bodyPr>
          <a:lstStyle/>
          <a:p>
            <a:r>
              <a:rPr lang="zh-TW" altLang="en-US" sz="3200" dirty="0" smtClean="0">
                <a:latin typeface="微軟正黑體" panose="020B0604030504040204" pitchFamily="34" charset="-120"/>
                <a:ea typeface="微軟正黑體" panose="020B0604030504040204" pitchFamily="34" charset="-120"/>
              </a:rPr>
              <a:t>創新作為</a:t>
            </a:r>
            <a:endParaRPr lang="en-US" sz="3200" dirty="0">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4824536" cy="3171799"/>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協助</a:t>
            </a:r>
            <a:r>
              <a:rPr lang="zh-TW" altLang="zh-TW" sz="2000" b="1" dirty="0" smtClean="0">
                <a:solidFill>
                  <a:schemeClr val="accent5">
                    <a:lumMod val="75000"/>
                  </a:schemeClr>
                </a:solidFill>
                <a:latin typeface="微軟正黑體" panose="020B0604030504040204" pitchFamily="34" charset="-120"/>
                <a:ea typeface="微軟正黑體" panose="020B0604030504040204" pitchFamily="34" charset="-120"/>
              </a:rPr>
              <a:t>青年</a:t>
            </a:r>
            <a:r>
              <a:rPr lang="zh-TW" altLang="zh-TW" sz="2000" b="1" dirty="0">
                <a:solidFill>
                  <a:schemeClr val="accent5">
                    <a:lumMod val="75000"/>
                  </a:schemeClr>
                </a:solidFill>
                <a:latin typeface="微軟正黑體" panose="020B0604030504040204" pitchFamily="34" charset="-120"/>
                <a:ea typeface="微軟正黑體" panose="020B0604030504040204" pitchFamily="34" charset="-120"/>
              </a:rPr>
              <a:t>進入職場，活化就業結構</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配合</a:t>
            </a:r>
            <a:r>
              <a:rPr kumimoji="1" lang="zh-TW" altLang="en-US" sz="1800" b="1" dirty="0">
                <a:solidFill>
                  <a:prstClr val="black"/>
                </a:solidFill>
                <a:latin typeface="微軟正黑體" pitchFamily="34" charset="-120"/>
                <a:ea typeface="微軟正黑體" pitchFamily="34" charset="-120"/>
              </a:rPr>
              <a:t>市府重點產業政策及經濟部工業局、財團法人鞋技中心、紡拓會、印拓中心之進駐高雄，必須儲備人力資源，開辦「數位遊戲美術」、「數位音樂」及「數位紡織應用」等培訓課程</a:t>
            </a:r>
            <a:r>
              <a:rPr kumimoji="1" lang="zh-TW" altLang="en-US" sz="1800" b="1" dirty="0" smtClean="0">
                <a:solidFill>
                  <a:prstClr val="black"/>
                </a:solidFill>
                <a:latin typeface="微軟正黑體" pitchFamily="34" charset="-120"/>
                <a:ea typeface="微軟正黑體" pitchFamily="34" charset="-120"/>
              </a:rPr>
              <a:t>。</a:t>
            </a:r>
            <a:endParaRPr kumimoji="1" lang="zh-TW" altLang="en-US" sz="1400" b="1" dirty="0">
              <a:solidFill>
                <a:prstClr val="black"/>
              </a:solidFill>
              <a:latin typeface="微軟正黑體" pitchFamily="34" charset="-120"/>
              <a:ea typeface="微軟正黑體" pitchFamily="34" charset="-120"/>
            </a:endParaRPr>
          </a:p>
        </p:txBody>
      </p:sp>
      <p:pic>
        <p:nvPicPr>
          <p:cNvPr id="12" name="圖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2120" y="2211710"/>
            <a:ext cx="2993529" cy="1995686"/>
          </a:xfrm>
          <a:prstGeom prst="rect">
            <a:avLst/>
          </a:prstGeom>
        </p:spPr>
      </p:pic>
      <p:grpSp>
        <p:nvGrpSpPr>
          <p:cNvPr id="11" name="群組 10"/>
          <p:cNvGrpSpPr>
            <a:grpSpLocks/>
          </p:cNvGrpSpPr>
          <p:nvPr/>
        </p:nvGrpSpPr>
        <p:grpSpPr bwMode="auto">
          <a:xfrm>
            <a:off x="57170" y="4788669"/>
            <a:ext cx="4598987" cy="261610"/>
            <a:chOff x="94928" y="5763845"/>
            <a:chExt cx="4598905" cy="261868"/>
          </a:xfrm>
        </p:grpSpPr>
        <p:pic>
          <p:nvPicPr>
            <p:cNvPr id="13"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891618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3200" dirty="0" smtClean="0">
                <a:solidFill>
                  <a:schemeClr val="tx1"/>
                </a:solidFill>
                <a:latin typeface="微軟正黑體" panose="020B0604030504040204" pitchFamily="34" charset="-120"/>
                <a:ea typeface="微軟正黑體" panose="020B0604030504040204" pitchFamily="34" charset="-120"/>
              </a:rPr>
              <a:t>大綱</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979712" y="1200151"/>
            <a:ext cx="6707088" cy="3171799"/>
          </a:xfrm>
        </p:spPr>
        <p:txBody>
          <a:bodyPr/>
          <a:lstStyle/>
          <a:p>
            <a:pPr>
              <a:buFont typeface="Wingdings" panose="05000000000000000000" pitchFamily="2" charset="2"/>
              <a:buChar char="u"/>
            </a:pPr>
            <a:r>
              <a:rPr lang="zh-TW" altLang="en-US" dirty="0" smtClean="0">
                <a:solidFill>
                  <a:schemeClr val="tx1"/>
                </a:solidFill>
                <a:latin typeface="微軟正黑體" panose="020B0604030504040204" pitchFamily="34" charset="-120"/>
                <a:ea typeface="微軟正黑體" panose="020B0604030504040204" pitchFamily="34" charset="-120"/>
              </a:rPr>
              <a:t>前言</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dirty="0">
                <a:solidFill>
                  <a:schemeClr val="tx1"/>
                </a:solidFill>
                <a:latin typeface="微軟正黑體" panose="020B0604030504040204" pitchFamily="34" charset="-120"/>
                <a:ea typeface="微軟正黑體" panose="020B0604030504040204" pitchFamily="34" charset="-120"/>
              </a:rPr>
              <a:t>八一石化氣爆各項作為成效</a:t>
            </a:r>
          </a:p>
          <a:p>
            <a:pPr>
              <a:buFont typeface="Wingdings" panose="05000000000000000000" pitchFamily="2" charset="2"/>
              <a:buChar char="u"/>
            </a:pPr>
            <a:r>
              <a:rPr lang="zh-TW" altLang="en-US" dirty="0">
                <a:solidFill>
                  <a:schemeClr val="tx1"/>
                </a:solidFill>
                <a:latin typeface="微軟正黑體" panose="020B0604030504040204" pitchFamily="34" charset="-120"/>
                <a:ea typeface="微軟正黑體" panose="020B0604030504040204" pitchFamily="34" charset="-120"/>
              </a:rPr>
              <a:t>創新作為</a:t>
            </a:r>
          </a:p>
          <a:p>
            <a:pPr>
              <a:buFont typeface="Wingdings" panose="05000000000000000000" pitchFamily="2" charset="2"/>
              <a:buChar char="u"/>
            </a:pPr>
            <a:r>
              <a:rPr lang="en-US" altLang="zh-TW" dirty="0">
                <a:solidFill>
                  <a:srgbClr val="008000"/>
                </a:solidFill>
                <a:latin typeface="微軟正黑體" panose="020B0604030504040204" pitchFamily="34" charset="-120"/>
                <a:ea typeface="微軟正黑體" panose="020B0604030504040204" pitchFamily="34" charset="-120"/>
              </a:rPr>
              <a:t>103</a:t>
            </a:r>
            <a:r>
              <a:rPr lang="zh-TW" altLang="en-US" dirty="0">
                <a:solidFill>
                  <a:srgbClr val="008000"/>
                </a:solidFill>
                <a:latin typeface="微軟正黑體" panose="020B0604030504040204" pitchFamily="34" charset="-120"/>
                <a:ea typeface="微軟正黑體" panose="020B0604030504040204" pitchFamily="34" charset="-120"/>
              </a:rPr>
              <a:t>年</a:t>
            </a:r>
            <a:r>
              <a:rPr lang="en-US" altLang="zh-TW" dirty="0">
                <a:solidFill>
                  <a:srgbClr val="008000"/>
                </a:solidFill>
                <a:latin typeface="微軟正黑體" panose="020B0604030504040204" pitchFamily="34" charset="-120"/>
                <a:ea typeface="微軟正黑體" panose="020B0604030504040204" pitchFamily="34" charset="-120"/>
              </a:rPr>
              <a:t>7-12</a:t>
            </a:r>
            <a:r>
              <a:rPr lang="zh-TW" altLang="en-US" dirty="0">
                <a:solidFill>
                  <a:srgbClr val="008000"/>
                </a:solidFill>
                <a:latin typeface="微軟正黑體" panose="020B0604030504040204" pitchFamily="34" charset="-120"/>
                <a:ea typeface="微軟正黑體" panose="020B0604030504040204" pitchFamily="34" charset="-120"/>
              </a:rPr>
              <a:t>月重要施政成果</a:t>
            </a:r>
          </a:p>
          <a:p>
            <a:pPr>
              <a:buFont typeface="Wingdings" panose="05000000000000000000" pitchFamily="2" charset="2"/>
              <a:buChar char="u"/>
            </a:pPr>
            <a:r>
              <a:rPr lang="zh-TW" altLang="en-US" dirty="0" smtClean="0">
                <a:solidFill>
                  <a:schemeClr val="tx1"/>
                </a:solidFill>
                <a:latin typeface="微軟正黑體" panose="020B0604030504040204" pitchFamily="34" charset="-120"/>
                <a:ea typeface="微軟正黑體" panose="020B0604030504040204" pitchFamily="34" charset="-120"/>
              </a:rPr>
              <a:t>結語</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857" y="1707654"/>
            <a:ext cx="1444625"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群組 6"/>
          <p:cNvGrpSpPr>
            <a:grpSpLocks/>
          </p:cNvGrpSpPr>
          <p:nvPr/>
        </p:nvGrpSpPr>
        <p:grpSpPr bwMode="auto">
          <a:xfrm>
            <a:off x="6804248" y="4741065"/>
            <a:ext cx="4598987" cy="292100"/>
            <a:chOff x="94928" y="5763845"/>
            <a:chExt cx="4598905" cy="292388"/>
          </a:xfrm>
        </p:grpSpPr>
        <p:pic>
          <p:nvPicPr>
            <p:cNvPr id="9"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7"/>
            <p:cNvSpPr txBox="1">
              <a:spLocks noChangeArrowheads="1"/>
            </p:cNvSpPr>
            <p:nvPr/>
          </p:nvSpPr>
          <p:spPr bwMode="auto">
            <a:xfrm>
              <a:off x="301345" y="5763845"/>
              <a:ext cx="43924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300" dirty="0">
                  <a:latin typeface="微軟正黑體" pitchFamily="34" charset="-120"/>
                  <a:ea typeface="微軟正黑體" pitchFamily="34" charset="-120"/>
                </a:rPr>
                <a:t>高雄市政府勞工局</a:t>
              </a:r>
            </a:p>
          </p:txBody>
        </p:sp>
      </p:grpSp>
      <p:sp>
        <p:nvSpPr>
          <p:cNvPr id="4" name="投影片編號版面配置區 3"/>
          <p:cNvSpPr>
            <a:spLocks noGrp="1"/>
          </p:cNvSpPr>
          <p:nvPr>
            <p:ph type="sldNum" sz="quarter" idx="12"/>
          </p:nvPr>
        </p:nvSpPr>
        <p:spPr/>
        <p:txBody>
          <a:bodyPr/>
          <a:lstStyle/>
          <a:p>
            <a:fld id="{F718D6F8-4B55-445F-BF6B-FBCA56C2D2AC}" type="slidenum">
              <a:rPr lang="en-US" smtClean="0"/>
              <a:t>16</a:t>
            </a:fld>
            <a:endParaRPr lang="en-US" dirty="0"/>
          </a:p>
        </p:txBody>
      </p:sp>
    </p:spTree>
    <p:extLst>
      <p:ext uri="{BB962C8B-B14F-4D97-AF65-F5344CB8AC3E}">
        <p14:creationId xmlns:p14="http://schemas.microsoft.com/office/powerpoint/2010/main" val="11232614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17</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275856" y="1635646"/>
            <a:ext cx="2304256" cy="28803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Content Placeholder 2"/>
          <p:cNvSpPr>
            <a:spLocks noGrp="1"/>
          </p:cNvSpPr>
          <p:nvPr>
            <p:ph idx="1"/>
          </p:nvPr>
        </p:nvSpPr>
        <p:spPr>
          <a:xfrm>
            <a:off x="2915816" y="1491630"/>
            <a:ext cx="2952328" cy="3171799"/>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就業求職，服務有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捍衛權益，安心有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就業無礙，友善有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勞動檢查，安全有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訓用接軌，培力有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職人生活，幸福有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高雄勞工，福利有感</a:t>
            </a:r>
            <a:endParaRPr kumimoji="1" lang="en-US" altLang="zh-TW" sz="2000" b="1" dirty="0" smtClean="0">
              <a:solidFill>
                <a:schemeClr val="accent5">
                  <a:lumMod val="75000"/>
                </a:schemeClr>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1372219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18</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776864" cy="3171799"/>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就業求職，服務有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p:txBody>
      </p:sp>
      <p:sp>
        <p:nvSpPr>
          <p:cNvPr id="12" name="矩形 11"/>
          <p:cNvSpPr/>
          <p:nvPr/>
        </p:nvSpPr>
        <p:spPr>
          <a:xfrm>
            <a:off x="899592" y="2070860"/>
            <a:ext cx="3600400" cy="584775"/>
          </a:xfrm>
          <a:prstGeom prst="rect">
            <a:avLst/>
          </a:prstGeom>
        </p:spPr>
        <p:txBody>
          <a:bodyPr wrap="square">
            <a:spAutoFit/>
          </a:bodyPr>
          <a:lstStyle/>
          <a:p>
            <a:pPr marL="285750" indent="-285750">
              <a:buFont typeface="Wingdings" panose="05000000000000000000" pitchFamily="2" charset="2"/>
              <a:buChar char="ü"/>
            </a:pPr>
            <a:r>
              <a:rPr lang="zh-TW" altLang="en-US" sz="1600" b="1" dirty="0">
                <a:latin typeface="微軟正黑體" pitchFamily="34" charset="-120"/>
                <a:ea typeface="微軟正黑體" pitchFamily="34" charset="-120"/>
              </a:rPr>
              <a:t>辦理現場徵才活動</a:t>
            </a:r>
          </a:p>
          <a:p>
            <a:pPr marL="285750" indent="-285750">
              <a:buFont typeface="Wingdings" panose="05000000000000000000" pitchFamily="2" charset="2"/>
              <a:buChar char="ü"/>
            </a:pPr>
            <a:endParaRPr lang="en-US" altLang="zh-TW" sz="1600" b="1" dirty="0" smtClean="0">
              <a:latin typeface="微軟正黑體" pitchFamily="34" charset="-120"/>
              <a:ea typeface="微軟正黑體" pitchFamily="34" charset="-120"/>
            </a:endParaRPr>
          </a:p>
        </p:txBody>
      </p:sp>
      <p:graphicFrame>
        <p:nvGraphicFramePr>
          <p:cNvPr id="16" name="表格 15"/>
          <p:cNvGraphicFramePr>
            <a:graphicFrameLocks noGrp="1"/>
          </p:cNvGraphicFramePr>
          <p:nvPr>
            <p:extLst>
              <p:ext uri="{D42A27DB-BD31-4B8C-83A1-F6EECF244321}">
                <p14:modId xmlns:p14="http://schemas.microsoft.com/office/powerpoint/2010/main" val="1063743322"/>
              </p:ext>
            </p:extLst>
          </p:nvPr>
        </p:nvGraphicFramePr>
        <p:xfrm>
          <a:off x="1115616" y="2475658"/>
          <a:ext cx="3888432" cy="2241323"/>
        </p:xfrm>
        <a:graphic>
          <a:graphicData uri="http://schemas.openxmlformats.org/drawingml/2006/table">
            <a:tbl>
              <a:tblPr firstRow="1" firstCol="1" bandRow="1">
                <a:tableStyleId>{5C22544A-7EE6-4342-B048-85BDC9FD1C3A}</a:tableStyleId>
              </a:tblPr>
              <a:tblGrid>
                <a:gridCol w="1444149"/>
                <a:gridCol w="2444283"/>
              </a:tblGrid>
              <a:tr h="447263">
                <a:tc>
                  <a:txBody>
                    <a:bodyPr/>
                    <a:lstStyle/>
                    <a:p>
                      <a:pPr algn="ctr">
                        <a:spcAft>
                          <a:spcPts val="0"/>
                        </a:spcAft>
                      </a:pPr>
                      <a:r>
                        <a:rPr lang="en-US" sz="1200" kern="100" spc="-20" dirty="0" smtClean="0">
                          <a:effectLst/>
                          <a:latin typeface="微軟正黑體" pitchFamily="34" charset="-120"/>
                          <a:ea typeface="微軟正黑體" pitchFamily="34" charset="-120"/>
                        </a:rPr>
                        <a:t>103</a:t>
                      </a:r>
                      <a:r>
                        <a:rPr lang="zh-TW" sz="1200" kern="100" spc="-20" dirty="0" smtClean="0">
                          <a:effectLst/>
                          <a:latin typeface="微軟正黑體" pitchFamily="34" charset="-120"/>
                          <a:ea typeface="微軟正黑體" pitchFamily="34" charset="-120"/>
                        </a:rPr>
                        <a:t>年</a:t>
                      </a:r>
                      <a:r>
                        <a:rPr lang="en-US" altLang="zh-TW" sz="1200" kern="100" spc="-20" dirty="0" smtClean="0">
                          <a:effectLst/>
                          <a:latin typeface="微軟正黑體" pitchFamily="34" charset="-120"/>
                          <a:ea typeface="微軟正黑體" pitchFamily="34" charset="-120"/>
                        </a:rPr>
                        <a:t>7</a:t>
                      </a:r>
                      <a:r>
                        <a:rPr lang="zh-TW" sz="1200" kern="100" spc="-20" dirty="0" smtClean="0">
                          <a:effectLst/>
                          <a:latin typeface="微軟正黑體" pitchFamily="34" charset="-120"/>
                          <a:ea typeface="微軟正黑體" pitchFamily="34" charset="-120"/>
                        </a:rPr>
                        <a:t>至</a:t>
                      </a:r>
                      <a:r>
                        <a:rPr lang="en-US" altLang="zh-TW" sz="1200" kern="100" spc="-20" dirty="0" smtClean="0">
                          <a:effectLst/>
                          <a:latin typeface="微軟正黑體" pitchFamily="34" charset="-120"/>
                          <a:ea typeface="微軟正黑體" pitchFamily="34" charset="-120"/>
                        </a:rPr>
                        <a:t>12</a:t>
                      </a:r>
                      <a:r>
                        <a:rPr lang="zh-TW" sz="1200" kern="100" spc="-20" dirty="0" smtClean="0">
                          <a:effectLst/>
                          <a:latin typeface="微軟正黑體" pitchFamily="34" charset="-120"/>
                          <a:ea typeface="微軟正黑體" pitchFamily="34" charset="-120"/>
                        </a:rPr>
                        <a:t>月</a:t>
                      </a:r>
                      <a:endParaRPr lang="zh-TW" sz="1200" kern="100" dirty="0">
                        <a:effectLst/>
                        <a:latin typeface="微軟正黑體" pitchFamily="34" charset="-120"/>
                        <a:ea typeface="微軟正黑體" pitchFamily="34" charset="-120"/>
                        <a:cs typeface="Times New Roman"/>
                      </a:endParaRPr>
                    </a:p>
                  </a:txBody>
                  <a:tcPr marL="10603" marR="10603" marT="0" marB="0" anchor="ctr"/>
                </a:tc>
                <a:tc>
                  <a:txBody>
                    <a:bodyPr/>
                    <a:lstStyle/>
                    <a:p>
                      <a:pPr algn="ctr">
                        <a:spcAft>
                          <a:spcPts val="0"/>
                        </a:spcAft>
                      </a:pPr>
                      <a:r>
                        <a:rPr lang="zh-TW" altLang="en-US" sz="1200" kern="100" spc="-20" dirty="0" smtClean="0">
                          <a:effectLst/>
                          <a:latin typeface="微軟正黑體" pitchFamily="34" charset="-120"/>
                          <a:ea typeface="微軟正黑體" pitchFamily="34" charset="-120"/>
                        </a:rPr>
                        <a:t>活動總計</a:t>
                      </a:r>
                      <a:endParaRPr lang="en-US" altLang="zh-TW" sz="1200" kern="100" spc="-20" dirty="0" smtClean="0">
                        <a:effectLst/>
                        <a:latin typeface="微軟正黑體" pitchFamily="34" charset="-120"/>
                        <a:ea typeface="微軟正黑體" pitchFamily="34" charset="-120"/>
                      </a:endParaRPr>
                    </a:p>
                    <a:p>
                      <a:pPr algn="ctr">
                        <a:spcAft>
                          <a:spcPts val="0"/>
                        </a:spcAft>
                      </a:pPr>
                      <a:r>
                        <a:rPr lang="en-US" altLang="zh-TW" sz="1200" kern="100" spc="-20" dirty="0" smtClean="0">
                          <a:effectLst/>
                          <a:latin typeface="微軟正黑體" pitchFamily="34" charset="-120"/>
                          <a:ea typeface="微軟正黑體" pitchFamily="34" charset="-120"/>
                        </a:rPr>
                        <a:t>(</a:t>
                      </a:r>
                      <a:r>
                        <a:rPr lang="zh-TW" altLang="en-US" sz="1200" kern="100" spc="-20" dirty="0" smtClean="0">
                          <a:effectLst/>
                          <a:latin typeface="微軟正黑體" pitchFamily="34" charset="-120"/>
                          <a:ea typeface="微軟正黑體" pitchFamily="34" charset="-120"/>
                        </a:rPr>
                        <a:t>含</a:t>
                      </a:r>
                      <a:r>
                        <a:rPr lang="zh-TW" sz="1200" kern="100" spc="-20" dirty="0" smtClean="0">
                          <a:effectLst/>
                          <a:latin typeface="微軟正黑體" pitchFamily="34" charset="-120"/>
                          <a:ea typeface="微軟正黑體" pitchFamily="34" charset="-120"/>
                        </a:rPr>
                        <a:t>大型</a:t>
                      </a:r>
                      <a:r>
                        <a:rPr lang="zh-TW" altLang="en-US" sz="1200" kern="100" spc="-20" dirty="0" smtClean="0">
                          <a:effectLst/>
                          <a:latin typeface="微軟正黑體" pitchFamily="34" charset="-120"/>
                          <a:ea typeface="微軟正黑體" pitchFamily="34" charset="-120"/>
                        </a:rPr>
                        <a:t>、</a:t>
                      </a:r>
                      <a:r>
                        <a:rPr lang="zh-TW" sz="1200" kern="100" spc="-20" dirty="0" smtClean="0">
                          <a:effectLst/>
                          <a:latin typeface="微軟正黑體" pitchFamily="34" charset="-120"/>
                          <a:ea typeface="微軟正黑體" pitchFamily="34" charset="-120"/>
                        </a:rPr>
                        <a:t>中型</a:t>
                      </a:r>
                      <a:r>
                        <a:rPr lang="zh-TW" altLang="en-US" sz="1200" kern="100" spc="-20" dirty="0" smtClean="0">
                          <a:effectLst/>
                          <a:latin typeface="微軟正黑體" pitchFamily="34" charset="-120"/>
                          <a:ea typeface="微軟正黑體" pitchFamily="34" charset="-120"/>
                        </a:rPr>
                        <a:t>、</a:t>
                      </a:r>
                      <a:r>
                        <a:rPr lang="zh-TW" sz="1200" kern="100" spc="-20" dirty="0" smtClean="0">
                          <a:effectLst/>
                          <a:latin typeface="微軟正黑體" pitchFamily="34" charset="-120"/>
                          <a:ea typeface="微軟正黑體" pitchFamily="34" charset="-120"/>
                        </a:rPr>
                        <a:t>小型</a:t>
                      </a:r>
                      <a:r>
                        <a:rPr lang="zh-TW" altLang="en-US" sz="1200" kern="100" spc="-20" dirty="0" smtClean="0">
                          <a:effectLst/>
                          <a:latin typeface="微軟正黑體" pitchFamily="34" charset="-120"/>
                          <a:ea typeface="微軟正黑體" pitchFamily="34" charset="-120"/>
                        </a:rPr>
                        <a:t>、</a:t>
                      </a:r>
                      <a:r>
                        <a:rPr lang="zh-TW" sz="1200" kern="100" spc="-20" dirty="0" smtClean="0">
                          <a:effectLst/>
                          <a:latin typeface="微軟正黑體" pitchFamily="34" charset="-120"/>
                          <a:ea typeface="微軟正黑體" pitchFamily="34" charset="-120"/>
                        </a:rPr>
                        <a:t>單一</a:t>
                      </a:r>
                      <a:r>
                        <a:rPr lang="en-US" altLang="zh-TW" sz="1200" kern="100" spc="-20" dirty="0" smtClean="0">
                          <a:effectLst/>
                          <a:latin typeface="微軟正黑體" pitchFamily="34" charset="-120"/>
                          <a:ea typeface="微軟正黑體" pitchFamily="34" charset="-120"/>
                        </a:rPr>
                        <a:t>)</a:t>
                      </a:r>
                      <a:endParaRPr lang="zh-TW" sz="1200" kern="100" dirty="0">
                        <a:effectLst/>
                        <a:latin typeface="微軟正黑體" pitchFamily="34" charset="-120"/>
                        <a:ea typeface="微軟正黑體" pitchFamily="34" charset="-120"/>
                        <a:cs typeface="Times New Roman"/>
                      </a:endParaRPr>
                    </a:p>
                  </a:txBody>
                  <a:tcPr marL="10603" marR="10603" marT="0" marB="0" anchor="ctr"/>
                </a:tc>
              </a:tr>
              <a:tr h="358812">
                <a:tc>
                  <a:txBody>
                    <a:bodyPr/>
                    <a:lstStyle/>
                    <a:p>
                      <a:pPr algn="ctr">
                        <a:spcAft>
                          <a:spcPts val="0"/>
                        </a:spcAft>
                      </a:pPr>
                      <a:r>
                        <a:rPr lang="zh-TW" sz="1200" kern="100" spc="-20" dirty="0">
                          <a:effectLst/>
                          <a:latin typeface="微軟正黑體" pitchFamily="34" charset="-120"/>
                          <a:ea typeface="微軟正黑體" pitchFamily="34" charset="-120"/>
                        </a:rPr>
                        <a:t>辦理場次</a:t>
                      </a:r>
                      <a:r>
                        <a:rPr lang="en-US" sz="1200" kern="100" spc="-20" dirty="0">
                          <a:effectLst/>
                          <a:latin typeface="微軟正黑體" pitchFamily="34" charset="-120"/>
                          <a:ea typeface="微軟正黑體" pitchFamily="34" charset="-120"/>
                        </a:rPr>
                        <a:t>(</a:t>
                      </a:r>
                      <a:r>
                        <a:rPr lang="zh-TW" sz="1200" kern="100" spc="-20" dirty="0">
                          <a:effectLst/>
                          <a:latin typeface="微軟正黑體" pitchFamily="34" charset="-120"/>
                          <a:ea typeface="微軟正黑體" pitchFamily="34" charset="-120"/>
                        </a:rPr>
                        <a:t>場</a:t>
                      </a:r>
                      <a:r>
                        <a:rPr lang="en-US" sz="1200" kern="100" spc="-20" dirty="0">
                          <a:effectLst/>
                          <a:latin typeface="微軟正黑體" pitchFamily="34" charset="-120"/>
                          <a:ea typeface="微軟正黑體" pitchFamily="34" charset="-120"/>
                        </a:rPr>
                        <a:t>)</a:t>
                      </a:r>
                      <a:endParaRPr lang="zh-TW" sz="1200" kern="100" dirty="0">
                        <a:effectLst/>
                        <a:latin typeface="微軟正黑體" pitchFamily="34" charset="-120"/>
                        <a:ea typeface="微軟正黑體" pitchFamily="34" charset="-120"/>
                        <a:cs typeface="Times New Roman"/>
                      </a:endParaRPr>
                    </a:p>
                  </a:txBody>
                  <a:tcPr marL="10603" marR="10603" marT="0" marB="0" anchor="ctr"/>
                </a:tc>
                <a:tc>
                  <a:txBody>
                    <a:bodyPr/>
                    <a:lstStyle/>
                    <a:p>
                      <a:pPr algn="ctr">
                        <a:spcAft>
                          <a:spcPts val="0"/>
                        </a:spcAft>
                      </a:pPr>
                      <a:r>
                        <a:rPr lang="en-US" altLang="zh-TW" sz="1200" kern="100" dirty="0" smtClean="0">
                          <a:effectLst/>
                          <a:latin typeface="微軟正黑體" pitchFamily="34" charset="-120"/>
                          <a:ea typeface="微軟正黑體" pitchFamily="34" charset="-120"/>
                        </a:rPr>
                        <a:t>178</a:t>
                      </a:r>
                      <a:endParaRPr lang="en-US" sz="1200" kern="100" dirty="0" smtClean="0">
                        <a:effectLst/>
                        <a:latin typeface="微軟正黑體" pitchFamily="34" charset="-120"/>
                        <a:ea typeface="微軟正黑體" pitchFamily="34" charset="-120"/>
                      </a:endParaRPr>
                    </a:p>
                  </a:txBody>
                  <a:tcPr marL="10603" marR="10603" marT="0" marB="0" anchor="ctr"/>
                </a:tc>
              </a:tr>
              <a:tr h="358812">
                <a:tc>
                  <a:txBody>
                    <a:bodyPr/>
                    <a:lstStyle/>
                    <a:p>
                      <a:pPr algn="ctr">
                        <a:spcAft>
                          <a:spcPts val="0"/>
                        </a:spcAft>
                      </a:pPr>
                      <a:r>
                        <a:rPr lang="zh-TW" sz="1200" kern="100" spc="-20" dirty="0">
                          <a:effectLst/>
                          <a:latin typeface="微軟正黑體" pitchFamily="34" charset="-120"/>
                          <a:ea typeface="微軟正黑體" pitchFamily="34" charset="-120"/>
                        </a:rPr>
                        <a:t>參加廠商</a:t>
                      </a:r>
                      <a:endParaRPr lang="zh-TW" sz="1200" kern="100" dirty="0">
                        <a:effectLst/>
                        <a:latin typeface="微軟正黑體" pitchFamily="34" charset="-120"/>
                        <a:ea typeface="微軟正黑體" pitchFamily="34" charset="-120"/>
                        <a:cs typeface="Times New Roman"/>
                      </a:endParaRPr>
                    </a:p>
                  </a:txBody>
                  <a:tcPr marL="10603" marR="10603" marT="0" marB="0" anchor="ctr"/>
                </a:tc>
                <a:tc>
                  <a:txBody>
                    <a:bodyPr/>
                    <a:lstStyle/>
                    <a:p>
                      <a:pPr algn="ctr">
                        <a:spcAft>
                          <a:spcPts val="0"/>
                        </a:spcAft>
                      </a:pPr>
                      <a:r>
                        <a:rPr lang="en-US" altLang="zh-TW" sz="1200" kern="100" dirty="0" smtClean="0">
                          <a:effectLst/>
                          <a:latin typeface="微軟正黑體" pitchFamily="34" charset="-120"/>
                          <a:ea typeface="微軟正黑體" pitchFamily="34" charset="-120"/>
                          <a:cs typeface="Times New Roman"/>
                        </a:rPr>
                        <a:t>847</a:t>
                      </a:r>
                      <a:endParaRPr lang="zh-TW" sz="1200" kern="100" dirty="0">
                        <a:effectLst/>
                        <a:latin typeface="微軟正黑體" pitchFamily="34" charset="-120"/>
                        <a:ea typeface="微軟正黑體" pitchFamily="34" charset="-120"/>
                        <a:cs typeface="Times New Roman"/>
                      </a:endParaRPr>
                    </a:p>
                  </a:txBody>
                  <a:tcPr marL="10603" marR="10603" marT="0" marB="0" anchor="ctr"/>
                </a:tc>
              </a:tr>
              <a:tr h="358812">
                <a:tc>
                  <a:txBody>
                    <a:bodyPr/>
                    <a:lstStyle/>
                    <a:p>
                      <a:pPr algn="ctr">
                        <a:spcAft>
                          <a:spcPts val="0"/>
                        </a:spcAft>
                      </a:pPr>
                      <a:r>
                        <a:rPr lang="zh-TW" sz="1200" kern="100" spc="-20">
                          <a:effectLst/>
                          <a:latin typeface="微軟正黑體" pitchFamily="34" charset="-120"/>
                          <a:ea typeface="微軟正黑體" pitchFamily="34" charset="-120"/>
                        </a:rPr>
                        <a:t>就業機會</a:t>
                      </a:r>
                      <a:r>
                        <a:rPr lang="en-US" sz="1200" kern="100" spc="-20">
                          <a:effectLst/>
                          <a:latin typeface="微軟正黑體" pitchFamily="34" charset="-120"/>
                          <a:ea typeface="微軟正黑體" pitchFamily="34" charset="-120"/>
                        </a:rPr>
                        <a:t>(</a:t>
                      </a:r>
                      <a:r>
                        <a:rPr lang="zh-TW" sz="1200" kern="100" spc="-20">
                          <a:effectLst/>
                          <a:latin typeface="微軟正黑體" pitchFamily="34" charset="-120"/>
                          <a:ea typeface="微軟正黑體" pitchFamily="34" charset="-120"/>
                        </a:rPr>
                        <a:t>個</a:t>
                      </a:r>
                      <a:r>
                        <a:rPr lang="en-US" sz="1200" kern="100" spc="-20">
                          <a:effectLst/>
                          <a:latin typeface="微軟正黑體" pitchFamily="34" charset="-120"/>
                          <a:ea typeface="微軟正黑體" pitchFamily="34" charset="-120"/>
                        </a:rPr>
                        <a:t>)</a:t>
                      </a:r>
                      <a:endParaRPr lang="zh-TW" sz="1200" kern="100">
                        <a:effectLst/>
                        <a:latin typeface="微軟正黑體" pitchFamily="34" charset="-120"/>
                        <a:ea typeface="微軟正黑體" pitchFamily="34" charset="-120"/>
                        <a:cs typeface="Times New Roman"/>
                      </a:endParaRPr>
                    </a:p>
                  </a:txBody>
                  <a:tcPr marL="10603" marR="10603" marT="0" marB="0" anchor="ctr"/>
                </a:tc>
                <a:tc>
                  <a:txBody>
                    <a:bodyPr/>
                    <a:lstStyle/>
                    <a:p>
                      <a:pPr algn="ctr">
                        <a:spcAft>
                          <a:spcPts val="0"/>
                        </a:spcAft>
                      </a:pPr>
                      <a:r>
                        <a:rPr lang="en-US" altLang="zh-TW" sz="1200" kern="100" dirty="0" smtClean="0">
                          <a:effectLst/>
                          <a:latin typeface="微軟正黑體" pitchFamily="34" charset="-120"/>
                          <a:ea typeface="微軟正黑體" pitchFamily="34" charset="-120"/>
                          <a:cs typeface="Times New Roman"/>
                        </a:rPr>
                        <a:t>36,322</a:t>
                      </a:r>
                      <a:endParaRPr lang="zh-TW" sz="1200" kern="100" dirty="0">
                        <a:effectLst/>
                        <a:latin typeface="微軟正黑體" pitchFamily="34" charset="-120"/>
                        <a:ea typeface="微軟正黑體" pitchFamily="34" charset="-120"/>
                        <a:cs typeface="Times New Roman"/>
                      </a:endParaRPr>
                    </a:p>
                  </a:txBody>
                  <a:tcPr marL="10603" marR="10603" marT="0" marB="0" anchor="ctr"/>
                </a:tc>
              </a:tr>
              <a:tr h="358812">
                <a:tc>
                  <a:txBody>
                    <a:bodyPr/>
                    <a:lstStyle/>
                    <a:p>
                      <a:pPr algn="ctr">
                        <a:spcAft>
                          <a:spcPts val="0"/>
                        </a:spcAft>
                      </a:pPr>
                      <a:r>
                        <a:rPr lang="zh-TW" sz="1200" kern="100" spc="-20" dirty="0">
                          <a:effectLst/>
                          <a:latin typeface="微軟正黑體" pitchFamily="34" charset="-120"/>
                          <a:ea typeface="微軟正黑體" pitchFamily="34" charset="-120"/>
                        </a:rPr>
                        <a:t>初步媒合人數</a:t>
                      </a:r>
                      <a:r>
                        <a:rPr lang="en-US" sz="1200" kern="100" spc="-20" dirty="0">
                          <a:effectLst/>
                          <a:latin typeface="微軟正黑體" pitchFamily="34" charset="-120"/>
                          <a:ea typeface="微軟正黑體" pitchFamily="34" charset="-120"/>
                        </a:rPr>
                        <a:t>(</a:t>
                      </a:r>
                      <a:r>
                        <a:rPr lang="zh-TW" sz="1200" kern="100" spc="-20" dirty="0">
                          <a:effectLst/>
                          <a:latin typeface="微軟正黑體" pitchFamily="34" charset="-120"/>
                          <a:ea typeface="微軟正黑體" pitchFamily="34" charset="-120"/>
                        </a:rPr>
                        <a:t>人</a:t>
                      </a:r>
                      <a:r>
                        <a:rPr lang="en-US" sz="1200" kern="100" spc="-20" dirty="0">
                          <a:effectLst/>
                          <a:latin typeface="微軟正黑體" pitchFamily="34" charset="-120"/>
                          <a:ea typeface="微軟正黑體" pitchFamily="34" charset="-120"/>
                        </a:rPr>
                        <a:t>)</a:t>
                      </a:r>
                      <a:endParaRPr lang="zh-TW" sz="1200" kern="100" dirty="0">
                        <a:effectLst/>
                        <a:latin typeface="微軟正黑體" pitchFamily="34" charset="-120"/>
                        <a:ea typeface="微軟正黑體" pitchFamily="34" charset="-120"/>
                        <a:cs typeface="Times New Roman"/>
                      </a:endParaRPr>
                    </a:p>
                  </a:txBody>
                  <a:tcPr marL="10603" marR="10603" marT="0" marB="0" anchor="ctr"/>
                </a:tc>
                <a:tc>
                  <a:txBody>
                    <a:bodyPr/>
                    <a:lstStyle/>
                    <a:p>
                      <a:pPr algn="ctr">
                        <a:spcAft>
                          <a:spcPts val="0"/>
                        </a:spcAft>
                      </a:pPr>
                      <a:r>
                        <a:rPr lang="en-US" altLang="zh-TW" sz="1200" kern="100" dirty="0" smtClean="0">
                          <a:effectLst/>
                          <a:latin typeface="微軟正黑體" pitchFamily="34" charset="-120"/>
                          <a:ea typeface="微軟正黑體" pitchFamily="34" charset="-120"/>
                          <a:cs typeface="Times New Roman"/>
                        </a:rPr>
                        <a:t>5,281</a:t>
                      </a:r>
                      <a:endParaRPr lang="zh-TW" sz="1200" kern="100" dirty="0">
                        <a:effectLst/>
                        <a:latin typeface="微軟正黑體" pitchFamily="34" charset="-120"/>
                        <a:ea typeface="微軟正黑體" pitchFamily="34" charset="-120"/>
                        <a:cs typeface="Times New Roman"/>
                      </a:endParaRPr>
                    </a:p>
                  </a:txBody>
                  <a:tcPr marL="10603" marR="10603" marT="0" marB="0" anchor="ctr"/>
                </a:tc>
              </a:tr>
              <a:tr h="358812">
                <a:tc>
                  <a:txBody>
                    <a:bodyPr/>
                    <a:lstStyle/>
                    <a:p>
                      <a:pPr algn="ctr">
                        <a:spcAft>
                          <a:spcPts val="0"/>
                        </a:spcAft>
                      </a:pPr>
                      <a:r>
                        <a:rPr lang="zh-TW" sz="1200" kern="100" spc="-20">
                          <a:effectLst/>
                          <a:latin typeface="微軟正黑體" pitchFamily="34" charset="-120"/>
                          <a:ea typeface="微軟正黑體" pitchFamily="34" charset="-120"/>
                        </a:rPr>
                        <a:t>初步媒合率</a:t>
                      </a:r>
                      <a:r>
                        <a:rPr lang="en-US" sz="1200" kern="100" spc="-20">
                          <a:effectLst/>
                          <a:latin typeface="微軟正黑體" pitchFamily="34" charset="-120"/>
                          <a:ea typeface="微軟正黑體" pitchFamily="34" charset="-120"/>
                        </a:rPr>
                        <a:t>(%)</a:t>
                      </a:r>
                      <a:endParaRPr lang="zh-TW" sz="1200" kern="100">
                        <a:effectLst/>
                        <a:latin typeface="微軟正黑體" pitchFamily="34" charset="-120"/>
                        <a:ea typeface="微軟正黑體" pitchFamily="34" charset="-120"/>
                        <a:cs typeface="Times New Roman"/>
                      </a:endParaRPr>
                    </a:p>
                  </a:txBody>
                  <a:tcPr marL="10603" marR="10603" marT="0" marB="0" anchor="ctr"/>
                </a:tc>
                <a:tc>
                  <a:txBody>
                    <a:bodyPr/>
                    <a:lstStyle/>
                    <a:p>
                      <a:pPr algn="ctr">
                        <a:spcAft>
                          <a:spcPts val="0"/>
                        </a:spcAft>
                      </a:pPr>
                      <a:r>
                        <a:rPr lang="en-US" sz="1200" kern="100" dirty="0" smtClean="0">
                          <a:effectLst/>
                          <a:latin typeface="微軟正黑體" pitchFamily="34" charset="-120"/>
                          <a:ea typeface="微軟正黑體" pitchFamily="34" charset="-120"/>
                        </a:rPr>
                        <a:t>52.1</a:t>
                      </a:r>
                      <a:r>
                        <a:rPr lang="en-US" sz="1200" kern="100" dirty="0">
                          <a:effectLst/>
                          <a:latin typeface="微軟正黑體" pitchFamily="34" charset="-120"/>
                          <a:ea typeface="微軟正黑體" pitchFamily="34" charset="-120"/>
                        </a:rPr>
                        <a:t>%</a:t>
                      </a:r>
                      <a:endParaRPr lang="zh-TW" sz="1200" kern="100" dirty="0">
                        <a:effectLst/>
                        <a:latin typeface="微軟正黑體" pitchFamily="34" charset="-120"/>
                        <a:ea typeface="微軟正黑體" pitchFamily="34" charset="-120"/>
                        <a:cs typeface="Times New Roman"/>
                      </a:endParaRPr>
                    </a:p>
                  </a:txBody>
                  <a:tcPr marL="10603" marR="10603" marT="0" marB="0" anchor="ctr"/>
                </a:tc>
              </a:tr>
            </a:tbl>
          </a:graphicData>
        </a:graphic>
      </p:graphicFrame>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2462" y="2568399"/>
            <a:ext cx="3432175" cy="187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群組 12"/>
          <p:cNvGrpSpPr>
            <a:grpSpLocks/>
          </p:cNvGrpSpPr>
          <p:nvPr/>
        </p:nvGrpSpPr>
        <p:grpSpPr bwMode="auto">
          <a:xfrm>
            <a:off x="57170" y="4788669"/>
            <a:ext cx="4598987" cy="261610"/>
            <a:chOff x="94928" y="5763845"/>
            <a:chExt cx="4598905" cy="261868"/>
          </a:xfrm>
        </p:grpSpPr>
        <p:pic>
          <p:nvPicPr>
            <p:cNvPr id="14"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37198464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19</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grpSp>
        <p:nvGrpSpPr>
          <p:cNvPr id="7" name="群組 6"/>
          <p:cNvGrpSpPr>
            <a:grpSpLocks/>
          </p:cNvGrpSpPr>
          <p:nvPr/>
        </p:nvGrpSpPr>
        <p:grpSpPr bwMode="auto">
          <a:xfrm>
            <a:off x="6804248" y="4741065"/>
            <a:ext cx="4598987" cy="292100"/>
            <a:chOff x="94928" y="5763845"/>
            <a:chExt cx="4598905" cy="292388"/>
          </a:xfrm>
        </p:grpSpPr>
        <p:pic>
          <p:nvPicPr>
            <p:cNvPr id="8"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7"/>
            <p:cNvSpPr txBox="1">
              <a:spLocks noChangeArrowheads="1"/>
            </p:cNvSpPr>
            <p:nvPr/>
          </p:nvSpPr>
          <p:spPr bwMode="auto">
            <a:xfrm>
              <a:off x="301345" y="5763845"/>
              <a:ext cx="43924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300" dirty="0">
                  <a:latin typeface="微軟正黑體" pitchFamily="34" charset="-120"/>
                  <a:ea typeface="微軟正黑體" pitchFamily="34" charset="-120"/>
                </a:rPr>
                <a:t>高雄市政府勞工局</a:t>
              </a:r>
            </a:p>
          </p:txBody>
        </p:sp>
      </p:grpSp>
      <p:sp>
        <p:nvSpPr>
          <p:cNvPr id="10" name="Content Placeholder 2"/>
          <p:cNvSpPr>
            <a:spLocks noGrp="1"/>
          </p:cNvSpPr>
          <p:nvPr>
            <p:ph idx="1"/>
          </p:nvPr>
        </p:nvSpPr>
        <p:spPr>
          <a:xfrm>
            <a:off x="755576" y="1514393"/>
            <a:ext cx="7776864" cy="3171799"/>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就業求職，服務有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1504386806"/>
              </p:ext>
            </p:extLst>
          </p:nvPr>
        </p:nvGraphicFramePr>
        <p:xfrm>
          <a:off x="899592" y="2499742"/>
          <a:ext cx="5041056" cy="1643929"/>
        </p:xfrm>
        <a:graphic>
          <a:graphicData uri="http://schemas.openxmlformats.org/drawingml/2006/table">
            <a:tbl>
              <a:tblPr firstRow="1" firstCol="1" lastRow="1" lastCol="1" bandRow="1" bandCol="1">
                <a:tableStyleId>{5C22544A-7EE6-4342-B048-85BDC9FD1C3A}</a:tableStyleId>
              </a:tblPr>
              <a:tblGrid>
                <a:gridCol w="1376728"/>
                <a:gridCol w="1791624"/>
                <a:gridCol w="1872704"/>
              </a:tblGrid>
              <a:tr h="401308">
                <a:tc rowSpan="4">
                  <a:txBody>
                    <a:bodyPr/>
                    <a:lstStyle/>
                    <a:p>
                      <a:pPr algn="ctr">
                        <a:lnSpc>
                          <a:spcPts val="2400"/>
                        </a:lnSpc>
                        <a:spcAft>
                          <a:spcPts val="0"/>
                        </a:spcAft>
                      </a:pPr>
                      <a:r>
                        <a:rPr lang="zh-TW" sz="1200" kern="100" spc="-10" dirty="0">
                          <a:effectLst/>
                          <a:latin typeface="微軟正黑體" panose="020B0604030504040204" pitchFamily="34" charset="-120"/>
                          <a:ea typeface="微軟正黑體" panose="020B0604030504040204" pitchFamily="34" charset="-120"/>
                        </a:rPr>
                        <a:t>一般</a:t>
                      </a:r>
                      <a:r>
                        <a:rPr lang="zh-TW" sz="1200" kern="100" spc="-10" dirty="0" smtClean="0">
                          <a:effectLst/>
                          <a:latin typeface="微軟正黑體" panose="020B0604030504040204" pitchFamily="34" charset="-120"/>
                          <a:ea typeface="微軟正黑體" panose="020B0604030504040204" pitchFamily="34" charset="-120"/>
                        </a:rPr>
                        <a:t>市民求職</a:t>
                      </a:r>
                      <a:r>
                        <a:rPr lang="zh-TW" sz="1200" kern="100" spc="-10" dirty="0">
                          <a:effectLst/>
                          <a:latin typeface="微軟正黑體" panose="020B0604030504040204" pitchFamily="34" charset="-120"/>
                          <a:ea typeface="微軟正黑體" panose="020B0604030504040204" pitchFamily="34" charset="-120"/>
                        </a:rPr>
                        <a:t>服務</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44044" marR="44044" marT="0" marB="0"/>
                </a:tc>
                <a:tc gridSpan="2">
                  <a:txBody>
                    <a:bodyPr/>
                    <a:lstStyle/>
                    <a:p>
                      <a:pPr algn="ctr">
                        <a:lnSpc>
                          <a:spcPts val="2400"/>
                        </a:lnSpc>
                        <a:spcAft>
                          <a:spcPts val="0"/>
                        </a:spcAft>
                      </a:pPr>
                      <a:r>
                        <a:rPr lang="en-US" sz="1400" kern="100" spc="-10" dirty="0" smtClean="0">
                          <a:effectLst/>
                          <a:latin typeface="微軟正黑體" panose="020B0604030504040204" pitchFamily="34" charset="-120"/>
                          <a:ea typeface="微軟正黑體" panose="020B0604030504040204" pitchFamily="34" charset="-120"/>
                        </a:rPr>
                        <a:t>103</a:t>
                      </a:r>
                      <a:r>
                        <a:rPr lang="zh-TW" sz="1400" kern="100" spc="-10" dirty="0" smtClean="0">
                          <a:effectLst/>
                          <a:latin typeface="微軟正黑體" panose="020B0604030504040204" pitchFamily="34" charset="-120"/>
                          <a:ea typeface="微軟正黑體" panose="020B0604030504040204" pitchFamily="34" charset="-120"/>
                        </a:rPr>
                        <a:t>年</a:t>
                      </a:r>
                      <a:r>
                        <a:rPr lang="en-US" altLang="zh-TW" sz="1400" kern="100" spc="-10" dirty="0" smtClean="0">
                          <a:effectLst/>
                          <a:latin typeface="微軟正黑體" panose="020B0604030504040204" pitchFamily="34" charset="-120"/>
                          <a:ea typeface="微軟正黑體" panose="020B0604030504040204" pitchFamily="34" charset="-120"/>
                        </a:rPr>
                        <a:t>7</a:t>
                      </a:r>
                      <a:r>
                        <a:rPr lang="zh-TW" sz="1400" kern="100" spc="-10" dirty="0" smtClean="0">
                          <a:effectLst/>
                          <a:latin typeface="微軟正黑體" panose="020B0604030504040204" pitchFamily="34" charset="-120"/>
                          <a:ea typeface="微軟正黑體" panose="020B0604030504040204" pitchFamily="34" charset="-120"/>
                        </a:rPr>
                        <a:t>至</a:t>
                      </a:r>
                      <a:r>
                        <a:rPr lang="en-US" altLang="zh-TW" sz="1400" kern="100" spc="-10" dirty="0" smtClean="0">
                          <a:effectLst/>
                          <a:latin typeface="微軟正黑體" panose="020B0604030504040204" pitchFamily="34" charset="-120"/>
                          <a:ea typeface="微軟正黑體" panose="020B0604030504040204" pitchFamily="34" charset="-120"/>
                        </a:rPr>
                        <a:t>12</a:t>
                      </a:r>
                      <a:r>
                        <a:rPr lang="zh-TW" sz="1400" kern="100" spc="-10" dirty="0" smtClean="0">
                          <a:effectLst/>
                          <a:latin typeface="微軟正黑體" panose="020B0604030504040204" pitchFamily="34" charset="-120"/>
                          <a:ea typeface="微軟正黑體" panose="020B0604030504040204" pitchFamily="34" charset="-120"/>
                        </a:rPr>
                        <a:t>月</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44044" marR="44044" marT="0" marB="0" anchor="ctr"/>
                </a:tc>
                <a:tc hMerge="1">
                  <a:txBody>
                    <a:bodyPr/>
                    <a:lstStyle/>
                    <a:p>
                      <a:endParaRPr lang="zh-TW" altLang="en-US"/>
                    </a:p>
                  </a:txBody>
                  <a:tcPr/>
                </a:tc>
              </a:tr>
              <a:tr h="414207">
                <a:tc vMerge="1">
                  <a:txBody>
                    <a:bodyPr/>
                    <a:lstStyle/>
                    <a:p>
                      <a:endParaRPr lang="zh-TW" altLang="en-US"/>
                    </a:p>
                  </a:txBody>
                  <a:tcPr/>
                </a:tc>
                <a:tc>
                  <a:txBody>
                    <a:bodyPr/>
                    <a:lstStyle/>
                    <a:p>
                      <a:pPr algn="ctr">
                        <a:lnSpc>
                          <a:spcPts val="2400"/>
                        </a:lnSpc>
                        <a:spcAft>
                          <a:spcPts val="0"/>
                        </a:spcAft>
                      </a:pPr>
                      <a:r>
                        <a:rPr lang="zh-TW" sz="1400" b="1" kern="100" spc="-10" dirty="0">
                          <a:solidFill>
                            <a:schemeClr val="tx1"/>
                          </a:solidFill>
                          <a:effectLst/>
                          <a:latin typeface="微軟正黑體" panose="020B0604030504040204" pitchFamily="34" charset="-120"/>
                          <a:ea typeface="微軟正黑體" panose="020B0604030504040204" pitchFamily="34" charset="-120"/>
                        </a:rPr>
                        <a:t>一般市民</a:t>
                      </a:r>
                      <a:r>
                        <a:rPr lang="zh-TW" sz="1400" b="1" kern="100" spc="-10" dirty="0" smtClean="0">
                          <a:solidFill>
                            <a:schemeClr val="tx1"/>
                          </a:solidFill>
                          <a:effectLst/>
                          <a:latin typeface="微軟正黑體" panose="020B0604030504040204" pitchFamily="34" charset="-120"/>
                          <a:ea typeface="微軟正黑體" panose="020B0604030504040204" pitchFamily="34" charset="-120"/>
                        </a:rPr>
                        <a:t>求職</a:t>
                      </a: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b="1" kern="100" spc="-10" dirty="0" smtClean="0">
                          <a:solidFill>
                            <a:schemeClr val="tx1"/>
                          </a:solidFill>
                          <a:effectLst/>
                          <a:latin typeface="微軟正黑體" panose="020B0604030504040204" pitchFamily="34" charset="-120"/>
                          <a:ea typeface="微軟正黑體" panose="020B0604030504040204" pitchFamily="34" charset="-120"/>
                        </a:rPr>
                        <a:t>人</a:t>
                      </a: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44044" marR="44044" marT="0" marB="0" anchor="ctr">
                    <a:solidFill>
                      <a:schemeClr val="tx2">
                        <a:lumMod val="40000"/>
                        <a:lumOff val="60000"/>
                      </a:schemeClr>
                    </a:solidFill>
                  </a:tcPr>
                </a:tc>
                <a:tc>
                  <a:txBody>
                    <a:bodyPr/>
                    <a:lstStyle/>
                    <a:p>
                      <a:pPr algn="ctr">
                        <a:spcAft>
                          <a:spcPts val="0"/>
                        </a:spcAft>
                      </a:pP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cs typeface="+mn-cs"/>
                        </a:rPr>
                        <a:t>34,964</a:t>
                      </a:r>
                      <a:endParaRPr lang="zh-TW" sz="1400" b="1" kern="100" spc="-10" dirty="0">
                        <a:solidFill>
                          <a:schemeClr val="tx1"/>
                        </a:solidFill>
                        <a:effectLst/>
                        <a:latin typeface="微軟正黑體" panose="020B0604030504040204" pitchFamily="34" charset="-120"/>
                        <a:ea typeface="微軟正黑體" panose="020B0604030504040204" pitchFamily="34" charset="-120"/>
                        <a:cs typeface="+mn-cs"/>
                      </a:endParaRPr>
                    </a:p>
                  </a:txBody>
                  <a:tcPr marL="44044" marR="44044" marT="0" marB="0" anchor="ctr">
                    <a:solidFill>
                      <a:schemeClr val="accent1">
                        <a:lumMod val="60000"/>
                        <a:lumOff val="40000"/>
                      </a:schemeClr>
                    </a:solidFill>
                  </a:tcPr>
                </a:tc>
              </a:tr>
              <a:tr h="414207">
                <a:tc vMerge="1">
                  <a:txBody>
                    <a:bodyPr/>
                    <a:lstStyle/>
                    <a:p>
                      <a:endParaRPr lang="zh-TW" altLang="en-US"/>
                    </a:p>
                  </a:txBody>
                  <a:tcPr/>
                </a:tc>
                <a:tc>
                  <a:txBody>
                    <a:bodyPr/>
                    <a:lstStyle/>
                    <a:p>
                      <a:pPr algn="ctr">
                        <a:lnSpc>
                          <a:spcPts val="2400"/>
                        </a:lnSpc>
                        <a:spcAft>
                          <a:spcPts val="0"/>
                        </a:spcAft>
                      </a:pPr>
                      <a:r>
                        <a:rPr lang="zh-TW" sz="1400" b="1" kern="100" spc="-10" dirty="0">
                          <a:solidFill>
                            <a:schemeClr val="tx1"/>
                          </a:solidFill>
                          <a:effectLst/>
                          <a:latin typeface="微軟正黑體" panose="020B0604030504040204" pitchFamily="34" charset="-120"/>
                          <a:ea typeface="微軟正黑體" panose="020B0604030504040204" pitchFamily="34" charset="-120"/>
                        </a:rPr>
                        <a:t>推介</a:t>
                      </a:r>
                      <a:r>
                        <a:rPr lang="zh-TW" sz="1400" b="1" kern="100" spc="-10" dirty="0" smtClean="0">
                          <a:solidFill>
                            <a:schemeClr val="tx1"/>
                          </a:solidFill>
                          <a:effectLst/>
                          <a:latin typeface="微軟正黑體" panose="020B0604030504040204" pitchFamily="34" charset="-120"/>
                          <a:ea typeface="微軟正黑體" panose="020B0604030504040204" pitchFamily="34" charset="-120"/>
                        </a:rPr>
                        <a:t>就業</a:t>
                      </a: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b="1" kern="100" spc="-10" dirty="0" smtClean="0">
                          <a:solidFill>
                            <a:schemeClr val="tx1"/>
                          </a:solidFill>
                          <a:effectLst/>
                          <a:latin typeface="微軟正黑體" panose="020B0604030504040204" pitchFamily="34" charset="-120"/>
                          <a:ea typeface="微軟正黑體" panose="020B0604030504040204" pitchFamily="34" charset="-120"/>
                        </a:rPr>
                        <a:t>人</a:t>
                      </a: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44044" marR="44044" marT="0" marB="0" anchor="ctr">
                    <a:solidFill>
                      <a:schemeClr val="tx2">
                        <a:lumMod val="40000"/>
                        <a:lumOff val="60000"/>
                      </a:schemeClr>
                    </a:solidFill>
                  </a:tcPr>
                </a:tc>
                <a:tc>
                  <a:txBody>
                    <a:bodyPr/>
                    <a:lstStyle/>
                    <a:p>
                      <a:pPr algn="ctr">
                        <a:spcAft>
                          <a:spcPts val="0"/>
                        </a:spcAft>
                      </a:pP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cs typeface="+mn-cs"/>
                        </a:rPr>
                        <a:t>21,548</a:t>
                      </a:r>
                      <a:endParaRPr lang="zh-TW" sz="1400" b="1" kern="100" spc="-10" dirty="0">
                        <a:solidFill>
                          <a:schemeClr val="tx1"/>
                        </a:solidFill>
                        <a:effectLst/>
                        <a:latin typeface="微軟正黑體" panose="020B0604030504040204" pitchFamily="34" charset="-120"/>
                        <a:ea typeface="微軟正黑體" panose="020B0604030504040204" pitchFamily="34" charset="-120"/>
                        <a:cs typeface="+mn-cs"/>
                      </a:endParaRPr>
                    </a:p>
                  </a:txBody>
                  <a:tcPr marL="44044" marR="44044" marT="0" marB="0" anchor="ctr">
                    <a:solidFill>
                      <a:schemeClr val="accent1">
                        <a:lumMod val="60000"/>
                        <a:lumOff val="40000"/>
                      </a:schemeClr>
                    </a:solidFill>
                  </a:tcPr>
                </a:tc>
              </a:tr>
              <a:tr h="414207">
                <a:tc vMerge="1">
                  <a:txBody>
                    <a:bodyPr/>
                    <a:lstStyle/>
                    <a:p>
                      <a:endParaRPr lang="zh-TW" altLang="en-US"/>
                    </a:p>
                  </a:txBody>
                  <a:tcPr/>
                </a:tc>
                <a:tc>
                  <a:txBody>
                    <a:bodyPr/>
                    <a:lstStyle/>
                    <a:p>
                      <a:pPr algn="ctr">
                        <a:lnSpc>
                          <a:spcPts val="2400"/>
                        </a:lnSpc>
                        <a:spcAft>
                          <a:spcPts val="0"/>
                        </a:spcAft>
                      </a:pPr>
                      <a:r>
                        <a:rPr lang="zh-TW" sz="1400" b="1" kern="100" spc="-10" dirty="0">
                          <a:solidFill>
                            <a:schemeClr val="tx1"/>
                          </a:solidFill>
                          <a:effectLst/>
                          <a:latin typeface="微軟正黑體" panose="020B0604030504040204" pitchFamily="34" charset="-120"/>
                          <a:ea typeface="微軟正黑體" panose="020B0604030504040204" pitchFamily="34" charset="-120"/>
                        </a:rPr>
                        <a:t>求職就業率</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44044" marR="44044" marT="0" marB="0" anchor="ctr">
                    <a:solidFill>
                      <a:schemeClr val="tx2">
                        <a:lumMod val="40000"/>
                        <a:lumOff val="60000"/>
                      </a:schemeClr>
                    </a:solidFill>
                  </a:tcPr>
                </a:tc>
                <a:tc>
                  <a:txBody>
                    <a:bodyPr/>
                    <a:lstStyle/>
                    <a:p>
                      <a:pPr algn="ctr">
                        <a:spcAft>
                          <a:spcPts val="0"/>
                        </a:spcAft>
                      </a:pPr>
                      <a:r>
                        <a:rPr lang="en-US" altLang="zh-TW" sz="1400" b="1" kern="100" spc="-10" dirty="0" smtClean="0">
                          <a:solidFill>
                            <a:srgbClr val="C00000"/>
                          </a:solidFill>
                          <a:effectLst/>
                          <a:latin typeface="微軟正黑體" panose="020B0604030504040204" pitchFamily="34" charset="-120"/>
                          <a:ea typeface="微軟正黑體" panose="020B0604030504040204" pitchFamily="34" charset="-120"/>
                          <a:cs typeface="+mn-cs"/>
                        </a:rPr>
                        <a:t>61.63</a:t>
                      </a:r>
                      <a:endParaRPr lang="zh-TW" sz="1400" b="1" kern="100" spc="-10" dirty="0">
                        <a:solidFill>
                          <a:srgbClr val="C00000"/>
                        </a:solidFill>
                        <a:effectLst/>
                        <a:latin typeface="微軟正黑體" panose="020B0604030504040204" pitchFamily="34" charset="-120"/>
                        <a:ea typeface="微軟正黑體" panose="020B0604030504040204" pitchFamily="34" charset="-120"/>
                        <a:cs typeface="+mn-cs"/>
                      </a:endParaRPr>
                    </a:p>
                  </a:txBody>
                  <a:tcPr marL="44044" marR="44044" marT="0" marB="0" anchor="ctr">
                    <a:solidFill>
                      <a:schemeClr val="accent1">
                        <a:lumMod val="60000"/>
                        <a:lumOff val="40000"/>
                      </a:schemeClr>
                    </a:solidFill>
                  </a:tcPr>
                </a:tc>
              </a:tr>
            </a:tbl>
          </a:graphicData>
        </a:graphic>
      </p:graphicFrame>
      <p:sp>
        <p:nvSpPr>
          <p:cNvPr id="12" name="矩形 11"/>
          <p:cNvSpPr/>
          <p:nvPr/>
        </p:nvSpPr>
        <p:spPr>
          <a:xfrm>
            <a:off x="899592" y="2070860"/>
            <a:ext cx="3024336" cy="338554"/>
          </a:xfrm>
          <a:prstGeom prst="rect">
            <a:avLst/>
          </a:prstGeom>
        </p:spPr>
        <p:txBody>
          <a:bodyPr wrap="square">
            <a:spAutoFit/>
          </a:bodyPr>
          <a:lstStyle/>
          <a:p>
            <a:pPr marL="285750" indent="-285750">
              <a:buFont typeface="Wingdings" panose="05000000000000000000" pitchFamily="2" charset="2"/>
              <a:buChar char="ü"/>
            </a:pPr>
            <a:r>
              <a:rPr lang="zh-TW" altLang="zh-TW" sz="1600" b="1" dirty="0" smtClean="0">
                <a:latin typeface="微軟正黑體" pitchFamily="34" charset="-120"/>
                <a:ea typeface="微軟正黑體" pitchFamily="34" charset="-120"/>
              </a:rPr>
              <a:t>求職就業服務業務成效統計</a:t>
            </a:r>
            <a:endParaRPr lang="en-US" altLang="zh-TW" sz="1600" b="1" dirty="0" smtClean="0">
              <a:latin typeface="微軟正黑體" pitchFamily="34" charset="-120"/>
              <a:ea typeface="微軟正黑體" pitchFamily="34" charset="-12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003798"/>
            <a:ext cx="1080120" cy="1075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3555" y="1759970"/>
            <a:ext cx="1729289" cy="12988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09028">
            <a:off x="5660090" y="3086394"/>
            <a:ext cx="1884980" cy="14137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1833859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3200" dirty="0" smtClean="0">
                <a:solidFill>
                  <a:schemeClr val="tx1"/>
                </a:solidFill>
                <a:latin typeface="微軟正黑體" panose="020B0604030504040204" pitchFamily="34" charset="-120"/>
                <a:ea typeface="微軟正黑體" panose="020B0604030504040204" pitchFamily="34" charset="-120"/>
              </a:rPr>
              <a:t>大綱</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979712" y="1200151"/>
            <a:ext cx="6707088" cy="3171799"/>
          </a:xfrm>
        </p:spPr>
        <p:txBody>
          <a:bodyPr/>
          <a:lstStyle/>
          <a:p>
            <a:pPr>
              <a:buFont typeface="Wingdings" panose="05000000000000000000" pitchFamily="2" charset="2"/>
              <a:buChar char="u"/>
            </a:pPr>
            <a:r>
              <a:rPr lang="zh-TW" altLang="en-US" dirty="0" smtClean="0">
                <a:solidFill>
                  <a:srgbClr val="008000"/>
                </a:solidFill>
                <a:latin typeface="微軟正黑體" panose="020B0604030504040204" pitchFamily="34" charset="-120"/>
                <a:ea typeface="微軟正黑體" panose="020B0604030504040204" pitchFamily="34" charset="-120"/>
              </a:rPr>
              <a:t>前言</a:t>
            </a:r>
            <a:endParaRPr lang="en-US" altLang="zh-TW" dirty="0" smtClean="0">
              <a:solidFill>
                <a:srgbClr val="008000"/>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dirty="0">
                <a:solidFill>
                  <a:schemeClr val="tx1"/>
                </a:solidFill>
                <a:latin typeface="微軟正黑體" panose="020B0604030504040204" pitchFamily="34" charset="-120"/>
                <a:ea typeface="微軟正黑體" panose="020B0604030504040204" pitchFamily="34" charset="-120"/>
              </a:rPr>
              <a:t>八一石化氣爆各項作為成效</a:t>
            </a:r>
          </a:p>
          <a:p>
            <a:pPr>
              <a:buFont typeface="Wingdings" panose="05000000000000000000" pitchFamily="2" charset="2"/>
              <a:buChar char="u"/>
            </a:pPr>
            <a:r>
              <a:rPr lang="zh-TW" altLang="en-US" dirty="0">
                <a:solidFill>
                  <a:schemeClr val="tx1"/>
                </a:solidFill>
                <a:latin typeface="微軟正黑體" panose="020B0604030504040204" pitchFamily="34" charset="-120"/>
                <a:ea typeface="微軟正黑體" panose="020B0604030504040204" pitchFamily="34" charset="-120"/>
              </a:rPr>
              <a:t>創新作為</a:t>
            </a:r>
          </a:p>
          <a:p>
            <a:pPr>
              <a:buFont typeface="Wingdings" panose="05000000000000000000" pitchFamily="2" charset="2"/>
              <a:buChar char="u"/>
            </a:pPr>
            <a:r>
              <a:rPr lang="en-US" altLang="zh-TW" dirty="0">
                <a:solidFill>
                  <a:schemeClr val="tx1"/>
                </a:solidFill>
                <a:latin typeface="微軟正黑體" panose="020B0604030504040204" pitchFamily="34" charset="-120"/>
                <a:ea typeface="微軟正黑體" panose="020B0604030504040204" pitchFamily="34" charset="-120"/>
              </a:rPr>
              <a:t>103</a:t>
            </a:r>
            <a:r>
              <a:rPr lang="zh-TW" altLang="en-US" dirty="0">
                <a:solidFill>
                  <a:schemeClr val="tx1"/>
                </a:solidFill>
                <a:latin typeface="微軟正黑體" panose="020B0604030504040204" pitchFamily="34" charset="-120"/>
                <a:ea typeface="微軟正黑體" panose="020B0604030504040204" pitchFamily="34" charset="-120"/>
              </a:rPr>
              <a:t>年</a:t>
            </a:r>
            <a:r>
              <a:rPr lang="en-US" altLang="zh-TW" dirty="0">
                <a:solidFill>
                  <a:schemeClr val="tx1"/>
                </a:solidFill>
                <a:latin typeface="微軟正黑體" panose="020B0604030504040204" pitchFamily="34" charset="-120"/>
                <a:ea typeface="微軟正黑體" panose="020B0604030504040204" pitchFamily="34" charset="-120"/>
              </a:rPr>
              <a:t>7-12</a:t>
            </a:r>
            <a:r>
              <a:rPr lang="zh-TW" altLang="en-US" dirty="0">
                <a:solidFill>
                  <a:schemeClr val="tx1"/>
                </a:solidFill>
                <a:latin typeface="微軟正黑體" panose="020B0604030504040204" pitchFamily="34" charset="-120"/>
                <a:ea typeface="微軟正黑體" panose="020B0604030504040204" pitchFamily="34" charset="-120"/>
              </a:rPr>
              <a:t>月重要施政成果</a:t>
            </a:r>
          </a:p>
          <a:p>
            <a:pPr>
              <a:buFont typeface="Wingdings" panose="05000000000000000000" pitchFamily="2" charset="2"/>
              <a:buChar char="u"/>
            </a:pPr>
            <a:r>
              <a:rPr lang="zh-TW" altLang="en-US" dirty="0" smtClean="0">
                <a:solidFill>
                  <a:schemeClr val="tx1"/>
                </a:solidFill>
                <a:latin typeface="微軟正黑體" panose="020B0604030504040204" pitchFamily="34" charset="-120"/>
                <a:ea typeface="微軟正黑體" panose="020B0604030504040204" pitchFamily="34" charset="-120"/>
              </a:rPr>
              <a:t>結語</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857" y="1707654"/>
            <a:ext cx="1444625"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F718D6F8-4B55-445F-BF6B-FBCA56C2D2AC}" type="slidenum">
              <a:rPr lang="en-US" smtClean="0"/>
              <a:t>2</a:t>
            </a:fld>
            <a:endParaRPr lang="en-US" dirty="0"/>
          </a:p>
        </p:txBody>
      </p:sp>
      <p:grpSp>
        <p:nvGrpSpPr>
          <p:cNvPr id="11" name="群組 6"/>
          <p:cNvGrpSpPr>
            <a:grpSpLocks/>
          </p:cNvGrpSpPr>
          <p:nvPr/>
        </p:nvGrpSpPr>
        <p:grpSpPr bwMode="auto">
          <a:xfrm>
            <a:off x="6804248" y="4741067"/>
            <a:ext cx="4598987" cy="261610"/>
            <a:chOff x="94928" y="5763849"/>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9"/>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386279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20</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grpSp>
        <p:nvGrpSpPr>
          <p:cNvPr id="7" name="群組 6"/>
          <p:cNvGrpSpPr>
            <a:grpSpLocks/>
          </p:cNvGrpSpPr>
          <p:nvPr/>
        </p:nvGrpSpPr>
        <p:grpSpPr bwMode="auto">
          <a:xfrm>
            <a:off x="6804248" y="4741065"/>
            <a:ext cx="4598987" cy="292100"/>
            <a:chOff x="94928" y="5763845"/>
            <a:chExt cx="4598905" cy="292388"/>
          </a:xfrm>
        </p:grpSpPr>
        <p:pic>
          <p:nvPicPr>
            <p:cNvPr id="8"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7"/>
            <p:cNvSpPr txBox="1">
              <a:spLocks noChangeArrowheads="1"/>
            </p:cNvSpPr>
            <p:nvPr/>
          </p:nvSpPr>
          <p:spPr bwMode="auto">
            <a:xfrm>
              <a:off x="301345" y="5763845"/>
              <a:ext cx="43924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300" dirty="0">
                  <a:latin typeface="微軟正黑體" pitchFamily="34" charset="-120"/>
                  <a:ea typeface="微軟正黑體" pitchFamily="34" charset="-120"/>
                </a:rPr>
                <a:t>高雄市政府勞工局</a:t>
              </a:r>
            </a:p>
          </p:txBody>
        </p:sp>
      </p:grpSp>
      <p:sp>
        <p:nvSpPr>
          <p:cNvPr id="10" name="Content Placeholder 2"/>
          <p:cNvSpPr>
            <a:spLocks noGrp="1"/>
          </p:cNvSpPr>
          <p:nvPr>
            <p:ph idx="1"/>
          </p:nvPr>
        </p:nvSpPr>
        <p:spPr>
          <a:xfrm>
            <a:off x="755576" y="1514393"/>
            <a:ext cx="7776864" cy="3171799"/>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就業求職，服務有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p:txBody>
      </p:sp>
      <p:sp>
        <p:nvSpPr>
          <p:cNvPr id="12" name="矩形 11"/>
          <p:cNvSpPr/>
          <p:nvPr/>
        </p:nvSpPr>
        <p:spPr>
          <a:xfrm>
            <a:off x="899592" y="2070860"/>
            <a:ext cx="3600400" cy="584775"/>
          </a:xfrm>
          <a:prstGeom prst="rect">
            <a:avLst/>
          </a:prstGeom>
        </p:spPr>
        <p:txBody>
          <a:bodyPr wrap="square">
            <a:spAutoFit/>
          </a:bodyPr>
          <a:lstStyle/>
          <a:p>
            <a:pPr marL="285750" indent="-285750">
              <a:buFont typeface="Wingdings" panose="05000000000000000000" pitchFamily="2" charset="2"/>
              <a:buChar char="ü"/>
            </a:pPr>
            <a:r>
              <a:rPr lang="zh-TW" altLang="en-US" sz="1600" b="1" dirty="0" smtClean="0">
                <a:latin typeface="微軟正黑體" pitchFamily="34" charset="-120"/>
                <a:ea typeface="微軟正黑體" pitchFamily="34" charset="-120"/>
              </a:rPr>
              <a:t>求才</a:t>
            </a:r>
            <a:r>
              <a:rPr lang="zh-TW" altLang="en-US" sz="1600" b="1" dirty="0">
                <a:latin typeface="微軟正黑體" pitchFamily="34" charset="-120"/>
                <a:ea typeface="微軟正黑體" pitchFamily="34" charset="-120"/>
              </a:rPr>
              <a:t>就業服務業務成效統計</a:t>
            </a:r>
          </a:p>
          <a:p>
            <a:pPr marL="285750" indent="-285750">
              <a:buFont typeface="Wingdings" panose="05000000000000000000" pitchFamily="2" charset="2"/>
              <a:buChar char="ü"/>
            </a:pPr>
            <a:endParaRPr lang="en-US" altLang="zh-TW" sz="1600" b="1" dirty="0" smtClean="0">
              <a:latin typeface="微軟正黑體" pitchFamily="34" charset="-120"/>
              <a:ea typeface="微軟正黑體" pitchFamily="34"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251878287"/>
              </p:ext>
            </p:extLst>
          </p:nvPr>
        </p:nvGraphicFramePr>
        <p:xfrm>
          <a:off x="899592" y="2499742"/>
          <a:ext cx="5041056" cy="1643929"/>
        </p:xfrm>
        <a:graphic>
          <a:graphicData uri="http://schemas.openxmlformats.org/drawingml/2006/table">
            <a:tbl>
              <a:tblPr firstRow="1" firstCol="1" lastRow="1" lastCol="1" bandRow="1" bandCol="1">
                <a:tableStyleId>{5C22544A-7EE6-4342-B048-85BDC9FD1C3A}</a:tableStyleId>
              </a:tblPr>
              <a:tblGrid>
                <a:gridCol w="1376728"/>
                <a:gridCol w="1791624"/>
                <a:gridCol w="1872704"/>
              </a:tblGrid>
              <a:tr h="401308">
                <a:tc rowSpan="4">
                  <a:txBody>
                    <a:bodyPr/>
                    <a:lstStyle/>
                    <a:p>
                      <a:pPr algn="ctr">
                        <a:lnSpc>
                          <a:spcPts val="2400"/>
                        </a:lnSpc>
                        <a:spcAft>
                          <a:spcPts val="0"/>
                        </a:spcAft>
                      </a:pPr>
                      <a:r>
                        <a:rPr lang="zh-TW" sz="1200" kern="100" spc="-10" dirty="0" smtClean="0">
                          <a:effectLst/>
                          <a:latin typeface="微軟正黑體" panose="020B0604030504040204" pitchFamily="34" charset="-120"/>
                          <a:ea typeface="微軟正黑體" panose="020B0604030504040204" pitchFamily="34" charset="-120"/>
                        </a:rPr>
                        <a:t>一般</a:t>
                      </a:r>
                      <a:r>
                        <a:rPr lang="zh-TW" altLang="en-US" sz="1200" kern="100" spc="-10" dirty="0" smtClean="0">
                          <a:effectLst/>
                          <a:latin typeface="微軟正黑體" panose="020B0604030504040204" pitchFamily="34" charset="-120"/>
                          <a:ea typeface="微軟正黑體" panose="020B0604030504040204" pitchFamily="34" charset="-120"/>
                        </a:rPr>
                        <a:t>廠商</a:t>
                      </a:r>
                      <a:r>
                        <a:rPr lang="zh-TW" sz="1200" kern="100" spc="-10" dirty="0" smtClean="0">
                          <a:effectLst/>
                          <a:latin typeface="微軟正黑體" panose="020B0604030504040204" pitchFamily="34" charset="-120"/>
                          <a:ea typeface="微軟正黑體" panose="020B0604030504040204" pitchFamily="34" charset="-120"/>
                        </a:rPr>
                        <a:t>求</a:t>
                      </a:r>
                      <a:r>
                        <a:rPr lang="zh-TW" altLang="en-US" sz="1200" kern="100" spc="-10" dirty="0" smtClean="0">
                          <a:effectLst/>
                          <a:latin typeface="微軟正黑體" panose="020B0604030504040204" pitchFamily="34" charset="-120"/>
                          <a:ea typeface="微軟正黑體" panose="020B0604030504040204" pitchFamily="34" charset="-120"/>
                        </a:rPr>
                        <a:t>才</a:t>
                      </a:r>
                      <a:r>
                        <a:rPr lang="zh-TW" sz="1200" kern="100" spc="-10" dirty="0" smtClean="0">
                          <a:effectLst/>
                          <a:latin typeface="微軟正黑體" panose="020B0604030504040204" pitchFamily="34" charset="-120"/>
                          <a:ea typeface="微軟正黑體" panose="020B0604030504040204" pitchFamily="34" charset="-120"/>
                        </a:rPr>
                        <a:t>服務</a:t>
                      </a:r>
                      <a:endParaRPr lang="zh-TW" sz="1200" kern="100" dirty="0">
                        <a:effectLst/>
                        <a:latin typeface="微軟正黑體" panose="020B0604030504040204" pitchFamily="34" charset="-120"/>
                        <a:ea typeface="微軟正黑體" panose="020B0604030504040204" pitchFamily="34" charset="-120"/>
                        <a:cs typeface="Times New Roman"/>
                      </a:endParaRPr>
                    </a:p>
                  </a:txBody>
                  <a:tcPr marL="44044" marR="44044" marT="0" marB="0"/>
                </a:tc>
                <a:tc gridSpan="2">
                  <a:txBody>
                    <a:bodyPr/>
                    <a:lstStyle/>
                    <a:p>
                      <a:pPr algn="ctr">
                        <a:lnSpc>
                          <a:spcPts val="2400"/>
                        </a:lnSpc>
                        <a:spcAft>
                          <a:spcPts val="0"/>
                        </a:spcAft>
                      </a:pPr>
                      <a:r>
                        <a:rPr lang="en-US" sz="1400" kern="100" spc="-10" dirty="0" smtClean="0">
                          <a:effectLst/>
                          <a:latin typeface="微軟正黑體" panose="020B0604030504040204" pitchFamily="34" charset="-120"/>
                          <a:ea typeface="微軟正黑體" panose="020B0604030504040204" pitchFamily="34" charset="-120"/>
                        </a:rPr>
                        <a:t>103</a:t>
                      </a:r>
                      <a:r>
                        <a:rPr lang="zh-TW" sz="1400" kern="100" spc="-10" dirty="0" smtClean="0">
                          <a:effectLst/>
                          <a:latin typeface="微軟正黑體" panose="020B0604030504040204" pitchFamily="34" charset="-120"/>
                          <a:ea typeface="微軟正黑體" panose="020B0604030504040204" pitchFamily="34" charset="-120"/>
                        </a:rPr>
                        <a:t>年</a:t>
                      </a:r>
                      <a:r>
                        <a:rPr lang="en-US" altLang="zh-TW" sz="1400" kern="100" spc="-10" dirty="0" smtClean="0">
                          <a:effectLst/>
                          <a:latin typeface="微軟正黑體" panose="020B0604030504040204" pitchFamily="34" charset="-120"/>
                          <a:ea typeface="微軟正黑體" panose="020B0604030504040204" pitchFamily="34" charset="-120"/>
                        </a:rPr>
                        <a:t>7</a:t>
                      </a:r>
                      <a:r>
                        <a:rPr lang="zh-TW" sz="1400" kern="100" spc="-10" dirty="0" smtClean="0">
                          <a:effectLst/>
                          <a:latin typeface="微軟正黑體" panose="020B0604030504040204" pitchFamily="34" charset="-120"/>
                          <a:ea typeface="微軟正黑體" panose="020B0604030504040204" pitchFamily="34" charset="-120"/>
                        </a:rPr>
                        <a:t>至</a:t>
                      </a:r>
                      <a:r>
                        <a:rPr lang="en-US" altLang="zh-TW" sz="1400" kern="100" spc="-10" dirty="0" smtClean="0">
                          <a:effectLst/>
                          <a:latin typeface="微軟正黑體" panose="020B0604030504040204" pitchFamily="34" charset="-120"/>
                          <a:ea typeface="微軟正黑體" panose="020B0604030504040204" pitchFamily="34" charset="-120"/>
                        </a:rPr>
                        <a:t>12</a:t>
                      </a:r>
                      <a:r>
                        <a:rPr lang="zh-TW" sz="1400" kern="100" spc="-10" dirty="0" smtClean="0">
                          <a:effectLst/>
                          <a:latin typeface="微軟正黑體" panose="020B0604030504040204" pitchFamily="34" charset="-120"/>
                          <a:ea typeface="微軟正黑體" panose="020B0604030504040204" pitchFamily="34" charset="-120"/>
                        </a:rPr>
                        <a:t>月</a:t>
                      </a:r>
                      <a:endParaRPr lang="zh-TW" sz="1400" kern="100" dirty="0">
                        <a:effectLst/>
                        <a:latin typeface="微軟正黑體" panose="020B0604030504040204" pitchFamily="34" charset="-120"/>
                        <a:ea typeface="微軟正黑體" panose="020B0604030504040204" pitchFamily="34" charset="-120"/>
                        <a:cs typeface="Times New Roman"/>
                      </a:endParaRPr>
                    </a:p>
                  </a:txBody>
                  <a:tcPr marL="44044" marR="44044" marT="0" marB="0" anchor="ctr"/>
                </a:tc>
                <a:tc hMerge="1">
                  <a:txBody>
                    <a:bodyPr/>
                    <a:lstStyle/>
                    <a:p>
                      <a:endParaRPr lang="zh-TW" altLang="en-US"/>
                    </a:p>
                  </a:txBody>
                  <a:tcPr/>
                </a:tc>
              </a:tr>
              <a:tr h="414207">
                <a:tc vMerge="1">
                  <a:txBody>
                    <a:bodyPr/>
                    <a:lstStyle/>
                    <a:p>
                      <a:endParaRPr lang="zh-TW" altLang="en-US"/>
                    </a:p>
                  </a:txBody>
                  <a:tcPr/>
                </a:tc>
                <a:tc>
                  <a:txBody>
                    <a:bodyPr/>
                    <a:lstStyle/>
                    <a:p>
                      <a:pPr algn="ctr">
                        <a:lnSpc>
                          <a:spcPts val="2400"/>
                        </a:lnSpc>
                        <a:spcAft>
                          <a:spcPts val="0"/>
                        </a:spcAft>
                      </a:pPr>
                      <a:r>
                        <a:rPr lang="zh-TW" altLang="en-US" sz="1400" b="1" kern="100" spc="-10" dirty="0" smtClean="0">
                          <a:solidFill>
                            <a:schemeClr val="tx1"/>
                          </a:solidFill>
                          <a:effectLst/>
                          <a:latin typeface="微軟正黑體" panose="020B0604030504040204" pitchFamily="34" charset="-120"/>
                          <a:ea typeface="微軟正黑體" panose="020B0604030504040204" pitchFamily="34" charset="-120"/>
                        </a:rPr>
                        <a:t>一般廠商求才</a:t>
                      </a: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b="1" kern="100" spc="-10" dirty="0" smtClean="0">
                          <a:solidFill>
                            <a:schemeClr val="tx1"/>
                          </a:solidFill>
                          <a:effectLst/>
                          <a:latin typeface="微軟正黑體" panose="020B0604030504040204" pitchFamily="34" charset="-120"/>
                          <a:ea typeface="微軟正黑體" panose="020B0604030504040204" pitchFamily="34" charset="-120"/>
                        </a:rPr>
                        <a:t>人</a:t>
                      </a: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44044" marR="44044" marT="0" marB="0" anchor="ctr">
                    <a:solidFill>
                      <a:schemeClr val="tx2">
                        <a:lumMod val="40000"/>
                        <a:lumOff val="60000"/>
                      </a:schemeClr>
                    </a:solidFill>
                  </a:tcPr>
                </a:tc>
                <a:tc>
                  <a:txBody>
                    <a:bodyPr/>
                    <a:lstStyle/>
                    <a:p>
                      <a:pPr algn="ctr">
                        <a:spcAft>
                          <a:spcPts val="0"/>
                        </a:spcAft>
                      </a:pP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cs typeface="+mn-cs"/>
                        </a:rPr>
                        <a:t>51, 696</a:t>
                      </a:r>
                      <a:endParaRPr lang="zh-TW" sz="1400" b="1" kern="100" spc="-10" dirty="0">
                        <a:solidFill>
                          <a:schemeClr val="tx1"/>
                        </a:solidFill>
                        <a:effectLst/>
                        <a:latin typeface="微軟正黑體" panose="020B0604030504040204" pitchFamily="34" charset="-120"/>
                        <a:ea typeface="微軟正黑體" panose="020B0604030504040204" pitchFamily="34" charset="-120"/>
                        <a:cs typeface="+mn-cs"/>
                      </a:endParaRPr>
                    </a:p>
                  </a:txBody>
                  <a:tcPr marL="44044" marR="44044" marT="0" marB="0" anchor="ctr">
                    <a:solidFill>
                      <a:schemeClr val="accent1">
                        <a:lumMod val="60000"/>
                        <a:lumOff val="40000"/>
                      </a:schemeClr>
                    </a:solidFill>
                  </a:tcPr>
                </a:tc>
              </a:tr>
              <a:tr h="414207">
                <a:tc vMerge="1">
                  <a:txBody>
                    <a:bodyPr/>
                    <a:lstStyle/>
                    <a:p>
                      <a:endParaRPr lang="zh-TW" altLang="en-US"/>
                    </a:p>
                  </a:txBody>
                  <a:tcPr/>
                </a:tc>
                <a:tc>
                  <a:txBody>
                    <a:bodyPr/>
                    <a:lstStyle/>
                    <a:p>
                      <a:pPr algn="ctr">
                        <a:lnSpc>
                          <a:spcPts val="2400"/>
                        </a:lnSpc>
                        <a:spcAft>
                          <a:spcPts val="0"/>
                        </a:spcAft>
                      </a:pPr>
                      <a:r>
                        <a:rPr lang="zh-TW" altLang="en-US" sz="1400" b="1" kern="100" spc="-10" dirty="0" smtClean="0">
                          <a:solidFill>
                            <a:schemeClr val="tx1"/>
                          </a:solidFill>
                          <a:effectLst/>
                          <a:latin typeface="微軟正黑體" panose="020B0604030504040204" pitchFamily="34" charset="-120"/>
                          <a:ea typeface="微軟正黑體" panose="020B0604030504040204" pitchFamily="34" charset="-120"/>
                        </a:rPr>
                        <a:t>求才僱用人</a:t>
                      </a:r>
                      <a:r>
                        <a:rPr lang="zh-TW" altLang="en-US" sz="1400" b="1" kern="100" spc="-10" dirty="0" smtClean="0">
                          <a:solidFill>
                            <a:schemeClr val="tx1"/>
                          </a:solidFill>
                          <a:effectLst/>
                          <a:latin typeface="微軟正黑體" panose="020B0604030504040204" pitchFamily="34" charset="-120"/>
                          <a:ea typeface="微軟正黑體" panose="020B0604030504040204" pitchFamily="34" charset="-120"/>
                        </a:rPr>
                        <a:t>數</a:t>
                      </a: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rPr>
                        <a:t>(</a:t>
                      </a:r>
                      <a:r>
                        <a:rPr lang="zh-TW" altLang="en-US" sz="1400" b="1" kern="100" spc="-10" dirty="0" smtClean="0">
                          <a:solidFill>
                            <a:schemeClr val="tx1"/>
                          </a:solidFill>
                          <a:effectLst/>
                          <a:latin typeface="微軟正黑體" panose="020B0604030504040204" pitchFamily="34" charset="-120"/>
                          <a:ea typeface="微軟正黑體" panose="020B0604030504040204" pitchFamily="34" charset="-120"/>
                        </a:rPr>
                        <a:t>人</a:t>
                      </a: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rPr>
                        <a:t>)</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44044" marR="44044" marT="0" marB="0" anchor="ctr">
                    <a:solidFill>
                      <a:schemeClr val="tx2">
                        <a:lumMod val="40000"/>
                        <a:lumOff val="60000"/>
                      </a:schemeClr>
                    </a:solidFill>
                  </a:tcPr>
                </a:tc>
                <a:tc>
                  <a:txBody>
                    <a:bodyPr/>
                    <a:lstStyle/>
                    <a:p>
                      <a:pPr algn="ctr">
                        <a:spcAft>
                          <a:spcPts val="0"/>
                        </a:spcAft>
                      </a:pPr>
                      <a:r>
                        <a:rPr lang="en-US" altLang="zh-TW" sz="1400" b="1" kern="100" spc="-10" dirty="0" smtClean="0">
                          <a:solidFill>
                            <a:schemeClr val="tx1"/>
                          </a:solidFill>
                          <a:effectLst/>
                          <a:latin typeface="微軟正黑體" panose="020B0604030504040204" pitchFamily="34" charset="-120"/>
                          <a:ea typeface="微軟正黑體" panose="020B0604030504040204" pitchFamily="34" charset="-120"/>
                          <a:cs typeface="+mn-cs"/>
                        </a:rPr>
                        <a:t>45,312</a:t>
                      </a:r>
                      <a:endParaRPr lang="zh-TW" sz="1400" b="1" kern="100" spc="-10" dirty="0">
                        <a:solidFill>
                          <a:schemeClr val="tx1"/>
                        </a:solidFill>
                        <a:effectLst/>
                        <a:latin typeface="微軟正黑體" panose="020B0604030504040204" pitchFamily="34" charset="-120"/>
                        <a:ea typeface="微軟正黑體" panose="020B0604030504040204" pitchFamily="34" charset="-120"/>
                        <a:cs typeface="+mn-cs"/>
                      </a:endParaRPr>
                    </a:p>
                  </a:txBody>
                  <a:tcPr marL="44044" marR="44044" marT="0" marB="0" anchor="ctr">
                    <a:solidFill>
                      <a:schemeClr val="accent1">
                        <a:lumMod val="60000"/>
                        <a:lumOff val="40000"/>
                      </a:schemeClr>
                    </a:solidFill>
                  </a:tcPr>
                </a:tc>
              </a:tr>
              <a:tr h="414207">
                <a:tc vMerge="1">
                  <a:txBody>
                    <a:bodyPr/>
                    <a:lstStyle/>
                    <a:p>
                      <a:endParaRPr lang="zh-TW" altLang="en-US"/>
                    </a:p>
                  </a:txBody>
                  <a:tcPr/>
                </a:tc>
                <a:tc>
                  <a:txBody>
                    <a:bodyPr/>
                    <a:lstStyle/>
                    <a:p>
                      <a:pPr algn="ctr">
                        <a:lnSpc>
                          <a:spcPts val="2400"/>
                        </a:lnSpc>
                        <a:spcAft>
                          <a:spcPts val="0"/>
                        </a:spcAft>
                      </a:pPr>
                      <a:r>
                        <a:rPr lang="zh-TW" sz="1400" b="1" kern="100" spc="-10" dirty="0" smtClean="0">
                          <a:solidFill>
                            <a:schemeClr val="tx1"/>
                          </a:solidFill>
                          <a:effectLst/>
                          <a:latin typeface="微軟正黑體" panose="020B0604030504040204" pitchFamily="34" charset="-120"/>
                          <a:ea typeface="微軟正黑體" panose="020B0604030504040204" pitchFamily="34" charset="-120"/>
                        </a:rPr>
                        <a:t>求</a:t>
                      </a:r>
                      <a:r>
                        <a:rPr lang="zh-TW" altLang="en-US" sz="1400" b="1" kern="100" spc="-10" dirty="0" smtClean="0">
                          <a:solidFill>
                            <a:schemeClr val="tx1"/>
                          </a:solidFill>
                          <a:effectLst/>
                          <a:latin typeface="微軟正黑體" panose="020B0604030504040204" pitchFamily="34" charset="-120"/>
                          <a:ea typeface="微軟正黑體" panose="020B0604030504040204" pitchFamily="34" charset="-120"/>
                        </a:rPr>
                        <a:t>才利用</a:t>
                      </a:r>
                      <a:r>
                        <a:rPr lang="zh-TW" sz="1400" b="1" kern="100" spc="-10" dirty="0" smtClean="0">
                          <a:solidFill>
                            <a:schemeClr val="tx1"/>
                          </a:solidFill>
                          <a:effectLst/>
                          <a:latin typeface="微軟正黑體" panose="020B0604030504040204" pitchFamily="34" charset="-120"/>
                          <a:ea typeface="微軟正黑體" panose="020B0604030504040204" pitchFamily="34" charset="-120"/>
                        </a:rPr>
                        <a:t>率</a:t>
                      </a:r>
                      <a:endParaRPr lang="zh-TW" sz="14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44044" marR="44044" marT="0" marB="0" anchor="ctr">
                    <a:solidFill>
                      <a:schemeClr val="tx2">
                        <a:lumMod val="40000"/>
                        <a:lumOff val="60000"/>
                      </a:schemeClr>
                    </a:solidFill>
                  </a:tcPr>
                </a:tc>
                <a:tc>
                  <a:txBody>
                    <a:bodyPr/>
                    <a:lstStyle/>
                    <a:p>
                      <a:pPr algn="ctr">
                        <a:spcAft>
                          <a:spcPts val="0"/>
                        </a:spcAft>
                      </a:pPr>
                      <a:r>
                        <a:rPr lang="en-US" altLang="zh-TW" sz="1400" b="1" kern="100" spc="-10" dirty="0" smtClean="0">
                          <a:solidFill>
                            <a:srgbClr val="C00000"/>
                          </a:solidFill>
                          <a:effectLst/>
                          <a:latin typeface="微軟正黑體" panose="020B0604030504040204" pitchFamily="34" charset="-120"/>
                          <a:ea typeface="微軟正黑體" panose="020B0604030504040204" pitchFamily="34" charset="-120"/>
                          <a:cs typeface="+mn-cs"/>
                        </a:rPr>
                        <a:t>87.65</a:t>
                      </a:r>
                      <a:endParaRPr lang="zh-TW" sz="1400" b="1" kern="100" spc="-10" dirty="0">
                        <a:solidFill>
                          <a:srgbClr val="C00000"/>
                        </a:solidFill>
                        <a:effectLst/>
                        <a:latin typeface="微軟正黑體" panose="020B0604030504040204" pitchFamily="34" charset="-120"/>
                        <a:ea typeface="微軟正黑體" panose="020B0604030504040204" pitchFamily="34" charset="-120"/>
                        <a:cs typeface="+mn-cs"/>
                      </a:endParaRPr>
                    </a:p>
                  </a:txBody>
                  <a:tcPr marL="44044" marR="44044" marT="0" marB="0" anchor="ctr">
                    <a:solidFill>
                      <a:schemeClr val="accent1">
                        <a:lumMod val="60000"/>
                        <a:lumOff val="40000"/>
                      </a:schemeClr>
                    </a:solidFill>
                  </a:tcPr>
                </a:tc>
              </a:tr>
            </a:tbl>
          </a:graphicData>
        </a:graphic>
      </p:graphicFrame>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3013897"/>
            <a:ext cx="1080119"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64598">
            <a:off x="5835433" y="3356109"/>
            <a:ext cx="1718464" cy="12086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28" name="Picture 4" descr="D:\局研考\行政概況\勞工局103年度行政概況\照片\勞工服務照片9.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881192">
            <a:off x="6708910" y="2014807"/>
            <a:ext cx="1708872" cy="128165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087175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21</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275856" y="2067694"/>
            <a:ext cx="2304256" cy="28803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Content Placeholder 2"/>
          <p:cNvSpPr>
            <a:spLocks noGrp="1"/>
          </p:cNvSpPr>
          <p:nvPr>
            <p:ph idx="1"/>
          </p:nvPr>
        </p:nvSpPr>
        <p:spPr>
          <a:xfrm>
            <a:off x="2915816" y="1491630"/>
            <a:ext cx="2952328" cy="3171799"/>
          </a:xfrm>
          <a:noFill/>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就業求職，服務有感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捍衛</a:t>
            </a:r>
            <a:r>
              <a:rPr kumimoji="1" lang="zh-TW" altLang="en-US" sz="2000" b="1" dirty="0">
                <a:solidFill>
                  <a:schemeClr val="accent5">
                    <a:lumMod val="75000"/>
                  </a:schemeClr>
                </a:solidFill>
                <a:latin typeface="微軟正黑體" pitchFamily="34" charset="-120"/>
                <a:ea typeface="微軟正黑體" pitchFamily="34" charset="-120"/>
              </a:rPr>
              <a:t>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就業無礙，友善有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勞動檢查，安全有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訓用接軌，培力有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職人生活，幸福有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高雄勞工，福利有感</a:t>
            </a:r>
            <a:endParaRPr kumimoji="1" lang="en-US" altLang="zh-TW" sz="2000" b="1" dirty="0" smtClean="0">
              <a:solidFill>
                <a:schemeClr val="accent5">
                  <a:lumMod val="75000"/>
                </a:schemeClr>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79285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22</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grpSp>
        <p:nvGrpSpPr>
          <p:cNvPr id="7" name="群組 6"/>
          <p:cNvGrpSpPr>
            <a:grpSpLocks/>
          </p:cNvGrpSpPr>
          <p:nvPr/>
        </p:nvGrpSpPr>
        <p:grpSpPr bwMode="auto">
          <a:xfrm>
            <a:off x="6804248" y="4741063"/>
            <a:ext cx="4598987" cy="261610"/>
            <a:chOff x="94928" y="5763845"/>
            <a:chExt cx="4598905" cy="261868"/>
          </a:xfrm>
        </p:grpSpPr>
        <p:pic>
          <p:nvPicPr>
            <p:cNvPr id="8"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
        <p:nvSpPr>
          <p:cNvPr id="10" name="Content Placeholder 2"/>
          <p:cNvSpPr>
            <a:spLocks noGrp="1"/>
          </p:cNvSpPr>
          <p:nvPr>
            <p:ph idx="1"/>
          </p:nvPr>
        </p:nvSpPr>
        <p:spPr>
          <a:xfrm>
            <a:off x="755576" y="1514393"/>
            <a:ext cx="7776864" cy="1273381"/>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捍衛權益，安心有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342900" indent="-342900" algn="l">
              <a:buFont typeface="Wingdings" pitchFamily="2" charset="2"/>
              <a:buChar char="n"/>
            </a:pPr>
            <a:r>
              <a:rPr lang="zh-TW" altLang="zh-TW" sz="2000" b="1" dirty="0">
                <a:solidFill>
                  <a:schemeClr val="tx1"/>
                </a:solidFill>
                <a:latin typeface="微軟正黑體" pitchFamily="34" charset="-120"/>
                <a:ea typeface="微軟正黑體" pitchFamily="34" charset="-120"/>
              </a:rPr>
              <a:t>勞動基準法裁處罰鍰案件計</a:t>
            </a:r>
            <a:r>
              <a:rPr lang="en-US" altLang="zh-TW" sz="2000" b="1" dirty="0">
                <a:solidFill>
                  <a:srgbClr val="C00000"/>
                </a:solidFill>
                <a:latin typeface="微軟正黑體" pitchFamily="34" charset="-120"/>
                <a:ea typeface="微軟正黑體" pitchFamily="34" charset="-120"/>
              </a:rPr>
              <a:t>531</a:t>
            </a:r>
            <a:r>
              <a:rPr lang="zh-TW" altLang="zh-TW" sz="2000" b="1" dirty="0">
                <a:solidFill>
                  <a:srgbClr val="C00000"/>
                </a:solidFill>
                <a:latin typeface="微軟正黑體" pitchFamily="34" charset="-120"/>
                <a:ea typeface="微軟正黑體" pitchFamily="34" charset="-120"/>
              </a:rPr>
              <a:t>件</a:t>
            </a:r>
            <a:r>
              <a:rPr lang="zh-TW" altLang="zh-TW" sz="2000" b="1" dirty="0">
                <a:solidFill>
                  <a:schemeClr val="tx1"/>
                </a:solidFill>
                <a:latin typeface="微軟正黑體" pitchFamily="34" charset="-120"/>
                <a:ea typeface="微軟正黑體" pitchFamily="34" charset="-120"/>
              </a:rPr>
              <a:t>，罰鍰金額</a:t>
            </a:r>
            <a:r>
              <a:rPr lang="en-US" altLang="zh-TW" sz="2000" b="1" dirty="0" smtClean="0">
                <a:solidFill>
                  <a:srgbClr val="C00000"/>
                </a:solidFill>
                <a:latin typeface="微軟正黑體" pitchFamily="34" charset="-120"/>
                <a:ea typeface="微軟正黑體" pitchFamily="34" charset="-120"/>
              </a:rPr>
              <a:t>1,167</a:t>
            </a:r>
            <a:r>
              <a:rPr lang="zh-TW" altLang="en-US" sz="2000" b="1" dirty="0" smtClean="0">
                <a:solidFill>
                  <a:srgbClr val="C00000"/>
                </a:solidFill>
                <a:latin typeface="微軟正黑體" pitchFamily="34" charset="-120"/>
                <a:ea typeface="微軟正黑體" pitchFamily="34" charset="-120"/>
              </a:rPr>
              <a:t>萬</a:t>
            </a:r>
            <a:r>
              <a:rPr lang="en-US" altLang="zh-TW" sz="2000" b="1" dirty="0" smtClean="0">
                <a:solidFill>
                  <a:srgbClr val="C00000"/>
                </a:solidFill>
                <a:latin typeface="微軟正黑體" pitchFamily="34" charset="-120"/>
                <a:ea typeface="微軟正黑體" pitchFamily="34" charset="-120"/>
              </a:rPr>
              <a:t>6,000</a:t>
            </a:r>
            <a:r>
              <a:rPr lang="zh-TW" altLang="zh-TW" sz="2000" b="1" dirty="0" smtClean="0">
                <a:solidFill>
                  <a:srgbClr val="C00000"/>
                </a:solidFill>
                <a:latin typeface="微軟正黑體" pitchFamily="34" charset="-120"/>
                <a:ea typeface="微軟正黑體" pitchFamily="34" charset="-120"/>
              </a:rPr>
              <a:t>元</a:t>
            </a:r>
            <a:r>
              <a:rPr lang="zh-TW" altLang="zh-TW" sz="2000" b="1" dirty="0" smtClean="0">
                <a:solidFill>
                  <a:schemeClr val="tx1"/>
                </a:solidFill>
                <a:latin typeface="微軟正黑體" pitchFamily="34" charset="-120"/>
                <a:ea typeface="微軟正黑體" pitchFamily="34" charset="-120"/>
              </a:rPr>
              <a:t>。</a:t>
            </a:r>
            <a:endParaRPr lang="en-US" altLang="zh-TW" sz="2000" b="1" dirty="0" smtClean="0">
              <a:solidFill>
                <a:schemeClr val="tx1"/>
              </a:solidFill>
              <a:latin typeface="微軟正黑體" pitchFamily="34" charset="-120"/>
              <a:ea typeface="微軟正黑體" pitchFamily="34" charset="-120"/>
            </a:endParaRPr>
          </a:p>
          <a:p>
            <a:pPr marL="342900" indent="-342900" algn="l">
              <a:buFont typeface="Wingdings" pitchFamily="2" charset="2"/>
              <a:buChar char="n"/>
            </a:pPr>
            <a:r>
              <a:rPr lang="zh-TW" altLang="en-US" sz="2000" b="1" dirty="0" smtClean="0">
                <a:solidFill>
                  <a:schemeClr val="tx1"/>
                </a:solidFill>
                <a:latin typeface="微軟正黑體" pitchFamily="34" charset="-120"/>
                <a:ea typeface="微軟正黑體" pitchFamily="34" charset="-120"/>
              </a:rPr>
              <a:t>主要</a:t>
            </a:r>
            <a:r>
              <a:rPr lang="zh-TW" altLang="zh-TW" sz="2000" b="1" dirty="0" smtClean="0">
                <a:solidFill>
                  <a:schemeClr val="tx1"/>
                </a:solidFill>
                <a:latin typeface="微軟正黑體" pitchFamily="34" charset="-120"/>
                <a:ea typeface="微軟正黑體" pitchFamily="34" charset="-120"/>
              </a:rPr>
              <a:t>違法</a:t>
            </a:r>
            <a:r>
              <a:rPr lang="zh-TW" altLang="zh-TW" sz="2000" b="1" dirty="0">
                <a:solidFill>
                  <a:schemeClr val="tx1"/>
                </a:solidFill>
                <a:latin typeface="微軟正黑體" pitchFamily="34" charset="-120"/>
                <a:ea typeface="微軟正黑體" pitchFamily="34" charset="-120"/>
              </a:rPr>
              <a:t>類型分析如下：</a:t>
            </a:r>
          </a:p>
          <a:p>
            <a:pPr algn="l" fontAlgn="base">
              <a:lnSpc>
                <a:spcPct val="150000"/>
              </a:lnSpc>
              <a:spcBef>
                <a:spcPct val="0"/>
              </a:spcBef>
              <a:spcAft>
                <a:spcPct val="0"/>
              </a:spcAft>
            </a:pP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a:t>
            </a:r>
            <a:endParaRPr kumimoji="1" lang="zh-TW" altLang="en-US" sz="1400" b="1" dirty="0">
              <a:solidFill>
                <a:prstClr val="black"/>
              </a:solidFill>
              <a:latin typeface="微軟正黑體" pitchFamily="34" charset="-120"/>
              <a:ea typeface="微軟正黑體" pitchFamily="34" charset="-120"/>
            </a:endParaRPr>
          </a:p>
        </p:txBody>
      </p:sp>
      <p:sp>
        <p:nvSpPr>
          <p:cNvPr id="12" name="矩形 11"/>
          <p:cNvSpPr/>
          <p:nvPr/>
        </p:nvSpPr>
        <p:spPr>
          <a:xfrm>
            <a:off x="771021" y="2686149"/>
            <a:ext cx="2216803" cy="461665"/>
          </a:xfrm>
          <a:prstGeom prst="rect">
            <a:avLst/>
          </a:prstGeom>
        </p:spPr>
        <p:txBody>
          <a:bodyPr wrap="square">
            <a:spAutoFit/>
          </a:bodyPr>
          <a:lstStyle/>
          <a:p>
            <a:pPr lvl="0">
              <a:lnSpc>
                <a:spcPct val="150000"/>
              </a:lnSpc>
            </a:pPr>
            <a:r>
              <a:rPr lang="en-US" altLang="zh-TW" sz="1600" b="1" dirty="0" smtClean="0">
                <a:solidFill>
                  <a:schemeClr val="tx2">
                    <a:lumMod val="50000"/>
                  </a:schemeClr>
                </a:solidFill>
                <a:latin typeface="微軟正黑體" panose="020B0604030504040204" pitchFamily="34" charset="-120"/>
                <a:ea typeface="微軟正黑體" panose="020B0604030504040204" pitchFamily="34" charset="-120"/>
              </a:rPr>
              <a:t>1.</a:t>
            </a:r>
            <a:r>
              <a:rPr lang="zh-TW" altLang="zh-TW" sz="1600" b="1" dirty="0" smtClean="0">
                <a:solidFill>
                  <a:schemeClr val="tx2">
                    <a:lumMod val="50000"/>
                  </a:schemeClr>
                </a:solidFill>
                <a:latin typeface="微軟正黑體" panose="020B0604030504040204" pitchFamily="34" charset="-120"/>
                <a:ea typeface="微軟正黑體" panose="020B0604030504040204" pitchFamily="34" charset="-120"/>
              </a:rPr>
              <a:t>依</a:t>
            </a:r>
            <a:r>
              <a:rPr lang="zh-TW" altLang="zh-TW" sz="1600" b="1" dirty="0">
                <a:solidFill>
                  <a:schemeClr val="tx2">
                    <a:lumMod val="50000"/>
                  </a:schemeClr>
                </a:solidFill>
                <a:latin typeface="微軟正黑體" panose="020B0604030504040204" pitchFamily="34" charset="-120"/>
                <a:ea typeface="微軟正黑體" panose="020B0604030504040204" pitchFamily="34" charset="-120"/>
              </a:rPr>
              <a:t>業別</a:t>
            </a:r>
            <a:r>
              <a:rPr lang="zh-TW" altLang="zh-TW" sz="1600" b="1" dirty="0" smtClean="0">
                <a:solidFill>
                  <a:schemeClr val="tx2">
                    <a:lumMod val="50000"/>
                  </a:schemeClr>
                </a:solidFill>
                <a:latin typeface="微軟正黑體" panose="020B0604030504040204" pitchFamily="34" charset="-120"/>
                <a:ea typeface="微軟正黑體" panose="020B0604030504040204" pitchFamily="34" charset="-120"/>
              </a:rPr>
              <a:t>分</a:t>
            </a:r>
            <a:r>
              <a:rPr lang="en-US" altLang="zh-TW" sz="1600" b="1" dirty="0" smtClean="0">
                <a:solidFill>
                  <a:schemeClr val="tx2">
                    <a:lumMod val="50000"/>
                  </a:schemeClr>
                </a:solidFill>
                <a:latin typeface="微軟正黑體" panose="020B0604030504040204" pitchFamily="34" charset="-120"/>
                <a:ea typeface="微軟正黑體" panose="020B0604030504040204" pitchFamily="34" charset="-120"/>
              </a:rPr>
              <a:t>(</a:t>
            </a:r>
            <a:r>
              <a:rPr lang="zh-TW" altLang="en-US" sz="1600" b="1" dirty="0" smtClean="0">
                <a:solidFill>
                  <a:schemeClr val="tx2">
                    <a:lumMod val="50000"/>
                  </a:schemeClr>
                </a:solidFill>
                <a:latin typeface="微軟正黑體" panose="020B0604030504040204" pitchFamily="34" charset="-120"/>
                <a:ea typeface="微軟正黑體" panose="020B0604030504040204" pitchFamily="34" charset="-120"/>
              </a:rPr>
              <a:t>前</a:t>
            </a:r>
            <a:r>
              <a:rPr lang="en-US" altLang="zh-TW" sz="1600" b="1" dirty="0" smtClean="0">
                <a:solidFill>
                  <a:schemeClr val="tx2">
                    <a:lumMod val="50000"/>
                  </a:schemeClr>
                </a:solidFill>
                <a:latin typeface="微軟正黑體" panose="020B0604030504040204" pitchFamily="34" charset="-120"/>
                <a:ea typeface="微軟正黑體" panose="020B0604030504040204" pitchFamily="34" charset="-120"/>
              </a:rPr>
              <a:t>3</a:t>
            </a:r>
            <a:r>
              <a:rPr lang="zh-TW" altLang="en-US" sz="1600" b="1" dirty="0" smtClean="0">
                <a:solidFill>
                  <a:schemeClr val="tx2">
                    <a:lumMod val="50000"/>
                  </a:schemeClr>
                </a:solidFill>
                <a:latin typeface="微軟正黑體" panose="020B0604030504040204" pitchFamily="34" charset="-120"/>
                <a:ea typeface="微軟正黑體" panose="020B0604030504040204" pitchFamily="34" charset="-120"/>
              </a:rPr>
              <a:t>行業</a:t>
            </a:r>
            <a:r>
              <a:rPr lang="en-US" altLang="zh-TW" sz="1600" b="1" dirty="0" smtClean="0">
                <a:solidFill>
                  <a:schemeClr val="tx2">
                    <a:lumMod val="50000"/>
                  </a:schemeClr>
                </a:solidFill>
                <a:latin typeface="微軟正黑體" panose="020B0604030504040204" pitchFamily="34" charset="-120"/>
                <a:ea typeface="微軟正黑體" panose="020B0604030504040204" pitchFamily="34" charset="-120"/>
              </a:rPr>
              <a:t>)</a:t>
            </a:r>
            <a:r>
              <a:rPr lang="zh-TW" altLang="zh-TW" sz="1600" b="1" dirty="0" smtClean="0">
                <a:solidFill>
                  <a:schemeClr val="tx2">
                    <a:lumMod val="50000"/>
                  </a:schemeClr>
                </a:solidFill>
                <a:latin typeface="微軟正黑體" panose="020B0604030504040204" pitchFamily="34" charset="-120"/>
                <a:ea typeface="微軟正黑體" panose="020B0604030504040204" pitchFamily="34" charset="-120"/>
              </a:rPr>
              <a:t>：</a:t>
            </a:r>
            <a:endParaRPr lang="en-US" altLang="zh-TW" sz="1600" b="1" dirty="0" smtClean="0">
              <a:solidFill>
                <a:schemeClr val="tx2">
                  <a:lumMod val="50000"/>
                </a:schemeClr>
              </a:solidFill>
              <a:latin typeface="微軟正黑體" panose="020B0604030504040204" pitchFamily="34" charset="-120"/>
              <a:ea typeface="微軟正黑體" panose="020B0604030504040204" pitchFamily="34" charset="-120"/>
            </a:endParaRPr>
          </a:p>
        </p:txBody>
      </p:sp>
      <p:graphicFrame>
        <p:nvGraphicFramePr>
          <p:cNvPr id="13" name="表格 12"/>
          <p:cNvGraphicFramePr>
            <a:graphicFrameLocks noGrp="1"/>
          </p:cNvGraphicFramePr>
          <p:nvPr>
            <p:extLst>
              <p:ext uri="{D42A27DB-BD31-4B8C-83A1-F6EECF244321}">
                <p14:modId xmlns:p14="http://schemas.microsoft.com/office/powerpoint/2010/main" val="2151947892"/>
              </p:ext>
            </p:extLst>
          </p:nvPr>
        </p:nvGraphicFramePr>
        <p:xfrm>
          <a:off x="971599" y="3147814"/>
          <a:ext cx="5112568" cy="662436"/>
        </p:xfrm>
        <a:graphic>
          <a:graphicData uri="http://schemas.openxmlformats.org/drawingml/2006/table">
            <a:tbl>
              <a:tblPr firstRow="1" bandRow="1">
                <a:tableStyleId>{5C22544A-7EE6-4342-B048-85BDC9FD1C3A}</a:tableStyleId>
              </a:tblPr>
              <a:tblGrid>
                <a:gridCol w="936105"/>
                <a:gridCol w="1656183"/>
                <a:gridCol w="1296144"/>
                <a:gridCol w="1224136"/>
              </a:tblGrid>
              <a:tr h="227593">
                <a:tc>
                  <a:txBody>
                    <a:bodyPr/>
                    <a:lstStyle/>
                    <a:p>
                      <a:pPr algn="ctr"/>
                      <a:r>
                        <a:rPr lang="en-US" altLang="zh-TW" sz="1200" dirty="0" smtClean="0">
                          <a:solidFill>
                            <a:schemeClr val="bg1"/>
                          </a:solidFill>
                          <a:latin typeface="微軟正黑體" panose="020B0604030504040204" pitchFamily="34" charset="-120"/>
                          <a:ea typeface="微軟正黑體" panose="020B0604030504040204" pitchFamily="34" charset="-120"/>
                        </a:rPr>
                        <a:t>1.</a:t>
                      </a:r>
                      <a:r>
                        <a:rPr lang="zh-TW" altLang="zh-TW" sz="1200" dirty="0" smtClean="0">
                          <a:solidFill>
                            <a:schemeClr val="bg1"/>
                          </a:solidFill>
                          <a:latin typeface="微軟正黑體" panose="020B0604030504040204" pitchFamily="34" charset="-120"/>
                          <a:ea typeface="微軟正黑體" panose="020B0604030504040204" pitchFamily="34" charset="-120"/>
                        </a:rPr>
                        <a:t>製造業</a:t>
                      </a:r>
                      <a:endParaRPr lang="zh-TW" altLang="en-US" sz="1200" dirty="0">
                        <a:solidFill>
                          <a:schemeClr val="bg1"/>
                        </a:solidFill>
                        <a:latin typeface="微軟正黑體" pitchFamily="34" charset="-120"/>
                        <a:ea typeface="微軟正黑體" pitchFamily="34" charset="-120"/>
                      </a:endParaRPr>
                    </a:p>
                  </a:txBody>
                  <a:tcPr marL="56899" marR="56899" marT="28449" marB="28449" anchor="ctr"/>
                </a:tc>
                <a:tc>
                  <a:txBody>
                    <a:bodyPr/>
                    <a:lstStyle/>
                    <a:p>
                      <a:pPr algn="ctr"/>
                      <a:r>
                        <a:rPr lang="en-US" altLang="zh-TW" sz="1200" dirty="0" smtClean="0">
                          <a:solidFill>
                            <a:schemeClr val="bg1"/>
                          </a:solidFill>
                          <a:latin typeface="微軟正黑體" panose="020B0604030504040204" pitchFamily="34" charset="-120"/>
                          <a:ea typeface="微軟正黑體" panose="020B0604030504040204" pitchFamily="34" charset="-120"/>
                        </a:rPr>
                        <a:t>2.</a:t>
                      </a:r>
                      <a:r>
                        <a:rPr lang="zh-TW" altLang="zh-TW" sz="1200" dirty="0" smtClean="0">
                          <a:solidFill>
                            <a:schemeClr val="bg1"/>
                          </a:solidFill>
                          <a:latin typeface="微軟正黑體" panose="020B0604030504040204" pitchFamily="34" charset="-120"/>
                          <a:ea typeface="微軟正黑體" panose="020B0604030504040204" pitchFamily="34" charset="-120"/>
                        </a:rPr>
                        <a:t>批發及零售業</a:t>
                      </a:r>
                      <a:r>
                        <a:rPr lang="zh-TW" altLang="en-US" sz="1200" dirty="0" smtClean="0">
                          <a:solidFill>
                            <a:schemeClr val="bg1"/>
                          </a:solidFill>
                          <a:latin typeface="微軟正黑體" panose="020B0604030504040204" pitchFamily="34" charset="-120"/>
                          <a:ea typeface="微軟正黑體" panose="020B0604030504040204" pitchFamily="34" charset="-120"/>
                        </a:rPr>
                        <a:t>及</a:t>
                      </a:r>
                      <a:r>
                        <a:rPr lang="zh-TW" altLang="zh-TW" sz="1200" dirty="0" smtClean="0">
                          <a:solidFill>
                            <a:schemeClr val="bg1"/>
                          </a:solidFill>
                          <a:latin typeface="微軟正黑體" panose="020B0604030504040204" pitchFamily="34" charset="-120"/>
                          <a:ea typeface="微軟正黑體" panose="020B0604030504040204" pitchFamily="34" charset="-120"/>
                        </a:rPr>
                        <a:t>其他</a:t>
                      </a:r>
                      <a:endParaRPr lang="zh-TW" altLang="en-US" sz="1200" dirty="0">
                        <a:solidFill>
                          <a:schemeClr val="bg1"/>
                        </a:solidFill>
                        <a:latin typeface="微軟正黑體" pitchFamily="34" charset="-120"/>
                        <a:ea typeface="微軟正黑體" pitchFamily="34" charset="-120"/>
                      </a:endParaRPr>
                    </a:p>
                  </a:txBody>
                  <a:tcPr marL="56899" marR="56899" marT="28449" marB="28449"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dirty="0" smtClean="0">
                          <a:solidFill>
                            <a:schemeClr val="bg1"/>
                          </a:solidFill>
                          <a:latin typeface="微軟正黑體" panose="020B0604030504040204" pitchFamily="34" charset="-120"/>
                          <a:ea typeface="微軟正黑體" panose="020B0604030504040204" pitchFamily="34" charset="-120"/>
                        </a:rPr>
                        <a:t>3.</a:t>
                      </a:r>
                      <a:r>
                        <a:rPr lang="zh-TW" altLang="zh-TW" sz="1200" dirty="0" smtClean="0">
                          <a:solidFill>
                            <a:schemeClr val="bg1"/>
                          </a:solidFill>
                          <a:latin typeface="微軟正黑體" panose="020B0604030504040204" pitchFamily="34" charset="-120"/>
                          <a:ea typeface="微軟正黑體" panose="020B0604030504040204" pitchFamily="34" charset="-120"/>
                        </a:rPr>
                        <a:t>住宿及餐飲業</a:t>
                      </a:r>
                      <a:endParaRPr lang="zh-TW" altLang="en-US" sz="1200" dirty="0" smtClean="0">
                        <a:solidFill>
                          <a:schemeClr val="bg1"/>
                        </a:solidFill>
                        <a:latin typeface="微軟正黑體" pitchFamily="34" charset="-120"/>
                        <a:ea typeface="微軟正黑體" pitchFamily="34" charset="-120"/>
                      </a:endParaRPr>
                    </a:p>
                  </a:txBody>
                  <a:tcPr marL="56899" marR="56899" marT="28449" marB="28449" anchor="ctr"/>
                </a:tc>
                <a:tc>
                  <a:txBody>
                    <a:bodyPr/>
                    <a:lstStyle/>
                    <a:p>
                      <a:pPr algn="ctr"/>
                      <a:r>
                        <a:rPr lang="zh-TW" altLang="en-US" sz="1200" dirty="0" smtClean="0">
                          <a:solidFill>
                            <a:schemeClr val="bg1"/>
                          </a:solidFill>
                          <a:latin typeface="微軟正黑體" pitchFamily="34" charset="-120"/>
                          <a:ea typeface="微軟正黑體" pitchFamily="34" charset="-120"/>
                        </a:rPr>
                        <a:t>備註</a:t>
                      </a:r>
                      <a:endParaRPr lang="zh-TW" altLang="en-US" sz="1200" dirty="0">
                        <a:solidFill>
                          <a:schemeClr val="bg1"/>
                        </a:solidFill>
                        <a:latin typeface="微軟正黑體" pitchFamily="34" charset="-120"/>
                        <a:ea typeface="微軟正黑體" pitchFamily="34" charset="-120"/>
                      </a:endParaRPr>
                    </a:p>
                  </a:txBody>
                  <a:tcPr marL="56899" marR="56899" marT="28449" marB="28449" anchor="ctr"/>
                </a:tc>
              </a:tr>
              <a:tr h="398289">
                <a:tc>
                  <a:txBody>
                    <a:bodyPr/>
                    <a:lstStyle/>
                    <a:p>
                      <a:pPr algn="ctr"/>
                      <a:r>
                        <a:rPr lang="en-US" altLang="zh-TW" sz="1200" dirty="0" smtClean="0">
                          <a:solidFill>
                            <a:schemeClr val="tx2">
                              <a:lumMod val="50000"/>
                            </a:schemeClr>
                          </a:solidFill>
                          <a:latin typeface="微軟正黑體" panose="020B0604030504040204" pitchFamily="34" charset="-120"/>
                          <a:ea typeface="微軟正黑體" panose="020B0604030504040204" pitchFamily="34" charset="-120"/>
                        </a:rPr>
                        <a:t>106</a:t>
                      </a:r>
                      <a:r>
                        <a:rPr lang="zh-TW" altLang="zh-TW" sz="1200" dirty="0" smtClean="0">
                          <a:solidFill>
                            <a:schemeClr val="tx2">
                              <a:lumMod val="50000"/>
                            </a:schemeClr>
                          </a:solidFill>
                          <a:latin typeface="微軟正黑體" panose="020B0604030504040204" pitchFamily="34" charset="-120"/>
                          <a:ea typeface="微軟正黑體" panose="020B0604030504040204" pitchFamily="34" charset="-120"/>
                        </a:rPr>
                        <a:t>件</a:t>
                      </a:r>
                      <a:endParaRPr lang="zh-TW" altLang="en-US" sz="1200" dirty="0"/>
                    </a:p>
                  </a:txBody>
                  <a:tcPr marL="56899" marR="56899" marT="28449" marB="28449" anchor="ctr"/>
                </a:tc>
                <a:tc>
                  <a:txBody>
                    <a:bodyPr/>
                    <a:lstStyle/>
                    <a:p>
                      <a:pPr algn="ctr"/>
                      <a:r>
                        <a:rPr lang="en-US" altLang="zh-TW" sz="1200" dirty="0" smtClean="0">
                          <a:solidFill>
                            <a:schemeClr val="tx2">
                              <a:lumMod val="50000"/>
                            </a:schemeClr>
                          </a:solidFill>
                          <a:latin typeface="微軟正黑體" panose="020B0604030504040204" pitchFamily="34" charset="-120"/>
                          <a:ea typeface="微軟正黑體" panose="020B0604030504040204" pitchFamily="34" charset="-120"/>
                        </a:rPr>
                        <a:t>91</a:t>
                      </a:r>
                      <a:r>
                        <a:rPr lang="zh-TW" altLang="zh-TW" sz="1200" dirty="0" smtClean="0">
                          <a:solidFill>
                            <a:schemeClr val="tx2">
                              <a:lumMod val="50000"/>
                            </a:schemeClr>
                          </a:solidFill>
                          <a:latin typeface="微軟正黑體" panose="020B0604030504040204" pitchFamily="34" charset="-120"/>
                          <a:ea typeface="微軟正黑體" panose="020B0604030504040204" pitchFamily="34" charset="-120"/>
                        </a:rPr>
                        <a:t>件</a:t>
                      </a:r>
                      <a:endParaRPr lang="zh-TW" altLang="en-US" sz="1200" dirty="0"/>
                    </a:p>
                  </a:txBody>
                  <a:tcPr marL="56899" marR="56899" marT="28449" marB="28449" anchor="ctr"/>
                </a:tc>
                <a:tc>
                  <a:txBody>
                    <a:bodyPr/>
                    <a:lstStyle/>
                    <a:p>
                      <a:pPr algn="ctr"/>
                      <a:r>
                        <a:rPr lang="en-US" altLang="zh-TW" sz="1200" dirty="0" smtClean="0">
                          <a:solidFill>
                            <a:schemeClr val="tx2">
                              <a:lumMod val="50000"/>
                            </a:schemeClr>
                          </a:solidFill>
                          <a:latin typeface="微軟正黑體" panose="020B0604030504040204" pitchFamily="34" charset="-120"/>
                          <a:ea typeface="微軟正黑體" panose="020B0604030504040204" pitchFamily="34" charset="-120"/>
                        </a:rPr>
                        <a:t>81</a:t>
                      </a:r>
                      <a:r>
                        <a:rPr lang="zh-TW" altLang="zh-TW" sz="1200" dirty="0" smtClean="0">
                          <a:solidFill>
                            <a:schemeClr val="tx2">
                              <a:lumMod val="50000"/>
                            </a:schemeClr>
                          </a:solidFill>
                          <a:latin typeface="微軟正黑體" panose="020B0604030504040204" pitchFamily="34" charset="-120"/>
                          <a:ea typeface="微軟正黑體" panose="020B0604030504040204" pitchFamily="34" charset="-120"/>
                        </a:rPr>
                        <a:t>件</a:t>
                      </a:r>
                      <a:endParaRPr lang="zh-TW" altLang="en-US" sz="1200" dirty="0"/>
                    </a:p>
                  </a:txBody>
                  <a:tcPr marL="56899" marR="56899" marT="28449" marB="28449" anchor="ctr"/>
                </a:tc>
                <a:tc>
                  <a:txBody>
                    <a:bodyPr/>
                    <a:lstStyle/>
                    <a:p>
                      <a:pPr algn="ctr"/>
                      <a:r>
                        <a:rPr lang="zh-TW" altLang="en-US" sz="1200" dirty="0" smtClean="0">
                          <a:solidFill>
                            <a:schemeClr val="tx2">
                              <a:lumMod val="50000"/>
                            </a:schemeClr>
                          </a:solidFill>
                          <a:latin typeface="微軟正黑體" panose="020B0604030504040204" pitchFamily="34" charset="-120"/>
                          <a:ea typeface="微軟正黑體" panose="020B0604030504040204" pitchFamily="34" charset="-120"/>
                        </a:rPr>
                        <a:t>佔</a:t>
                      </a:r>
                      <a:r>
                        <a:rPr lang="zh-TW" altLang="zh-TW" sz="1200" dirty="0" smtClean="0">
                          <a:solidFill>
                            <a:schemeClr val="tx2">
                              <a:lumMod val="50000"/>
                            </a:schemeClr>
                          </a:solidFill>
                          <a:latin typeface="微軟正黑體" panose="020B0604030504040204" pitchFamily="34" charset="-120"/>
                          <a:ea typeface="微軟正黑體" panose="020B0604030504040204" pitchFamily="34" charset="-120"/>
                        </a:rPr>
                        <a:t>違法總案件</a:t>
                      </a:r>
                      <a:r>
                        <a:rPr lang="en-US" altLang="zh-TW" sz="1200" dirty="0" smtClean="0">
                          <a:solidFill>
                            <a:schemeClr val="tx2">
                              <a:lumMod val="50000"/>
                            </a:schemeClr>
                          </a:solidFill>
                          <a:latin typeface="微軟正黑體" panose="020B0604030504040204" pitchFamily="34" charset="-120"/>
                          <a:ea typeface="微軟正黑體" panose="020B0604030504040204" pitchFamily="34" charset="-120"/>
                        </a:rPr>
                        <a:t>52.35%</a:t>
                      </a:r>
                      <a:endParaRPr lang="zh-TW" altLang="en-US" sz="1200" dirty="0"/>
                    </a:p>
                  </a:txBody>
                  <a:tcPr marL="56899" marR="56899" marT="28449" marB="28449" anchor="ctr"/>
                </a:tc>
              </a:tr>
            </a:tbl>
          </a:graphicData>
        </a:graphic>
      </p:graphicFrame>
      <p:sp>
        <p:nvSpPr>
          <p:cNvPr id="14" name="矩形 13"/>
          <p:cNvSpPr/>
          <p:nvPr/>
        </p:nvSpPr>
        <p:spPr>
          <a:xfrm>
            <a:off x="771021" y="3766269"/>
            <a:ext cx="2664816" cy="461665"/>
          </a:xfrm>
          <a:prstGeom prst="rect">
            <a:avLst/>
          </a:prstGeom>
        </p:spPr>
        <p:txBody>
          <a:bodyPr wrap="square">
            <a:spAutoFit/>
          </a:bodyPr>
          <a:lstStyle/>
          <a:p>
            <a:pPr lvl="0">
              <a:lnSpc>
                <a:spcPct val="150000"/>
              </a:lnSpc>
            </a:pPr>
            <a:r>
              <a:rPr lang="en-US" altLang="zh-TW" sz="1600" b="1" dirty="0">
                <a:solidFill>
                  <a:schemeClr val="tx2">
                    <a:lumMod val="50000"/>
                  </a:schemeClr>
                </a:solidFill>
                <a:latin typeface="微軟正黑體" panose="020B0604030504040204" pitchFamily="34" charset="-120"/>
                <a:ea typeface="微軟正黑體" panose="020B0604030504040204" pitchFamily="34" charset="-120"/>
              </a:rPr>
              <a:t>2.</a:t>
            </a:r>
            <a:r>
              <a:rPr lang="zh-TW" altLang="zh-TW" sz="1600" b="1" dirty="0">
                <a:solidFill>
                  <a:schemeClr val="tx2">
                    <a:lumMod val="50000"/>
                  </a:schemeClr>
                </a:solidFill>
                <a:latin typeface="微軟正黑體" panose="020B0604030504040204" pitchFamily="34" charset="-120"/>
                <a:ea typeface="微軟正黑體" panose="020B0604030504040204" pitchFamily="34" charset="-120"/>
              </a:rPr>
              <a:t>依違法項目</a:t>
            </a:r>
            <a:r>
              <a:rPr lang="zh-TW" altLang="zh-TW" sz="1600" b="1" dirty="0" smtClean="0">
                <a:solidFill>
                  <a:schemeClr val="tx2">
                    <a:lumMod val="50000"/>
                  </a:schemeClr>
                </a:solidFill>
                <a:latin typeface="微軟正黑體" panose="020B0604030504040204" pitchFamily="34" charset="-120"/>
                <a:ea typeface="微軟正黑體" panose="020B0604030504040204" pitchFamily="34" charset="-120"/>
              </a:rPr>
              <a:t>分</a:t>
            </a:r>
            <a:r>
              <a:rPr lang="en-US" altLang="zh-TW" sz="1600" b="1" dirty="0">
                <a:solidFill>
                  <a:schemeClr val="tx2">
                    <a:lumMod val="50000"/>
                  </a:schemeClr>
                </a:solidFill>
                <a:latin typeface="微軟正黑體" panose="020B0604030504040204" pitchFamily="34" charset="-120"/>
                <a:ea typeface="微軟正黑體" panose="020B0604030504040204" pitchFamily="34" charset="-120"/>
              </a:rPr>
              <a:t>(</a:t>
            </a:r>
            <a:r>
              <a:rPr lang="zh-TW" altLang="en-US" sz="1600" b="1" dirty="0" smtClean="0">
                <a:solidFill>
                  <a:schemeClr val="tx2">
                    <a:lumMod val="50000"/>
                  </a:schemeClr>
                </a:solidFill>
                <a:latin typeface="微軟正黑體" panose="020B0604030504040204" pitchFamily="34" charset="-120"/>
                <a:ea typeface="微軟正黑體" panose="020B0604030504040204" pitchFamily="34" charset="-120"/>
              </a:rPr>
              <a:t>前</a:t>
            </a:r>
            <a:r>
              <a:rPr lang="en-US" altLang="zh-TW" sz="1600" b="1" dirty="0" smtClean="0">
                <a:solidFill>
                  <a:schemeClr val="tx2">
                    <a:lumMod val="50000"/>
                  </a:schemeClr>
                </a:solidFill>
                <a:latin typeface="微軟正黑體" panose="020B0604030504040204" pitchFamily="34" charset="-120"/>
                <a:ea typeface="微軟正黑體" panose="020B0604030504040204" pitchFamily="34" charset="-120"/>
              </a:rPr>
              <a:t>3</a:t>
            </a:r>
            <a:r>
              <a:rPr lang="zh-TW" altLang="en-US" sz="1600" b="1" dirty="0" smtClean="0">
                <a:solidFill>
                  <a:schemeClr val="tx2">
                    <a:lumMod val="50000"/>
                  </a:schemeClr>
                </a:solidFill>
                <a:latin typeface="微軟正黑體" panose="020B0604030504040204" pitchFamily="34" charset="-120"/>
                <a:ea typeface="微軟正黑體" panose="020B0604030504040204" pitchFamily="34" charset="-120"/>
              </a:rPr>
              <a:t>項目</a:t>
            </a:r>
            <a:r>
              <a:rPr lang="en-US" altLang="zh-TW" sz="1600" b="1" dirty="0" smtClean="0">
                <a:solidFill>
                  <a:schemeClr val="tx2">
                    <a:lumMod val="50000"/>
                  </a:schemeClr>
                </a:solidFill>
                <a:latin typeface="微軟正黑體" panose="020B0604030504040204" pitchFamily="34" charset="-120"/>
                <a:ea typeface="微軟正黑體" panose="020B0604030504040204" pitchFamily="34" charset="-120"/>
              </a:rPr>
              <a:t>) </a:t>
            </a:r>
            <a:r>
              <a:rPr lang="zh-TW" altLang="zh-TW" sz="1600" b="1" dirty="0" smtClean="0">
                <a:solidFill>
                  <a:schemeClr val="tx2">
                    <a:lumMod val="50000"/>
                  </a:schemeClr>
                </a:solidFill>
                <a:latin typeface="微軟正黑體" panose="020B0604030504040204" pitchFamily="34" charset="-120"/>
                <a:ea typeface="微軟正黑體" panose="020B0604030504040204" pitchFamily="34" charset="-120"/>
              </a:rPr>
              <a:t>：</a:t>
            </a:r>
            <a:endParaRPr lang="en-US" altLang="zh-TW" sz="1600" b="1" dirty="0">
              <a:solidFill>
                <a:schemeClr val="tx2">
                  <a:lumMod val="50000"/>
                </a:schemeClr>
              </a:solidFill>
              <a:latin typeface="微軟正黑體" panose="020B0604030504040204" pitchFamily="34" charset="-120"/>
              <a:ea typeface="微軟正黑體" panose="020B0604030504040204" pitchFamily="34" charset="-120"/>
            </a:endParaRPr>
          </a:p>
        </p:txBody>
      </p:sp>
      <p:graphicFrame>
        <p:nvGraphicFramePr>
          <p:cNvPr id="15" name="表格 14"/>
          <p:cNvGraphicFramePr>
            <a:graphicFrameLocks noGrp="1"/>
          </p:cNvGraphicFramePr>
          <p:nvPr>
            <p:extLst>
              <p:ext uri="{D42A27DB-BD31-4B8C-83A1-F6EECF244321}">
                <p14:modId xmlns:p14="http://schemas.microsoft.com/office/powerpoint/2010/main" val="4278910034"/>
              </p:ext>
            </p:extLst>
          </p:nvPr>
        </p:nvGraphicFramePr>
        <p:xfrm>
          <a:off x="971600" y="4240199"/>
          <a:ext cx="3312368" cy="723714"/>
        </p:xfrm>
        <a:graphic>
          <a:graphicData uri="http://schemas.openxmlformats.org/drawingml/2006/table">
            <a:tbl>
              <a:tblPr firstRow="1" bandRow="1">
                <a:tableStyleId>{5C22544A-7EE6-4342-B048-85BDC9FD1C3A}</a:tableStyleId>
              </a:tblPr>
              <a:tblGrid>
                <a:gridCol w="1152128"/>
                <a:gridCol w="1080120"/>
                <a:gridCol w="1080120"/>
              </a:tblGrid>
              <a:tr h="233433">
                <a:tc>
                  <a:txBody>
                    <a:bodyPr/>
                    <a:lstStyle/>
                    <a:p>
                      <a:pPr marL="0" algn="ctr" defTabSz="914400" rtl="0" eaLnBrk="1" latinLnBrk="0" hangingPunct="1"/>
                      <a:r>
                        <a:rPr lang="en-US" altLang="zh-TW" sz="1200" b="1" kern="1200" dirty="0" smtClean="0">
                          <a:solidFill>
                            <a:schemeClr val="bg1"/>
                          </a:solidFill>
                          <a:latin typeface="微軟正黑體" pitchFamily="34" charset="-120"/>
                          <a:ea typeface="微軟正黑體" pitchFamily="34" charset="-120"/>
                          <a:cs typeface="+mn-cs"/>
                        </a:rPr>
                        <a:t>1.</a:t>
                      </a:r>
                      <a:r>
                        <a:rPr lang="zh-TW" altLang="en-US" sz="1200" b="1" kern="1200" dirty="0" smtClean="0">
                          <a:solidFill>
                            <a:schemeClr val="bg1"/>
                          </a:solidFill>
                          <a:latin typeface="微軟正黑體" pitchFamily="34" charset="-120"/>
                          <a:ea typeface="微軟正黑體" pitchFamily="34" charset="-120"/>
                          <a:cs typeface="+mn-cs"/>
                        </a:rPr>
                        <a:t>工資</a:t>
                      </a:r>
                      <a:endParaRPr lang="zh-TW" altLang="en-US" sz="1200" b="1" kern="1200" dirty="0">
                        <a:solidFill>
                          <a:schemeClr val="bg1"/>
                        </a:solidFill>
                        <a:latin typeface="微軟正黑體" pitchFamily="34" charset="-120"/>
                        <a:ea typeface="微軟正黑體" pitchFamily="34" charset="-120"/>
                        <a:cs typeface="+mn-cs"/>
                      </a:endParaRPr>
                    </a:p>
                  </a:txBody>
                  <a:tcPr marL="58358" marR="58358" marT="29179" marB="29179" anchor="ctr"/>
                </a:tc>
                <a:tc>
                  <a:txBody>
                    <a:bodyPr/>
                    <a:lstStyle/>
                    <a:p>
                      <a:pPr marL="0" algn="ctr" defTabSz="914400" rtl="0" eaLnBrk="1" latinLnBrk="0" hangingPunct="1"/>
                      <a:r>
                        <a:rPr lang="en-US" altLang="zh-TW" sz="1200" b="1" kern="1200" dirty="0" smtClean="0">
                          <a:solidFill>
                            <a:schemeClr val="bg1"/>
                          </a:solidFill>
                          <a:latin typeface="微軟正黑體" pitchFamily="34" charset="-120"/>
                          <a:ea typeface="微軟正黑體" pitchFamily="34" charset="-120"/>
                          <a:cs typeface="+mn-cs"/>
                        </a:rPr>
                        <a:t>2.</a:t>
                      </a:r>
                      <a:r>
                        <a:rPr lang="zh-TW" altLang="en-US" sz="1200" b="1" kern="1200" dirty="0" smtClean="0">
                          <a:solidFill>
                            <a:schemeClr val="bg1"/>
                          </a:solidFill>
                          <a:latin typeface="微軟正黑體" pitchFamily="34" charset="-120"/>
                          <a:ea typeface="微軟正黑體" pitchFamily="34" charset="-120"/>
                          <a:cs typeface="+mn-cs"/>
                        </a:rPr>
                        <a:t>工時</a:t>
                      </a:r>
                      <a:endParaRPr lang="zh-TW" altLang="en-US" sz="1200" b="1" kern="1200" dirty="0">
                        <a:solidFill>
                          <a:schemeClr val="bg1"/>
                        </a:solidFill>
                        <a:latin typeface="微軟正黑體" pitchFamily="34" charset="-120"/>
                        <a:ea typeface="微軟正黑體" pitchFamily="34" charset="-120"/>
                        <a:cs typeface="+mn-cs"/>
                      </a:endParaRPr>
                    </a:p>
                  </a:txBody>
                  <a:tcPr marL="58358" marR="58358" marT="29179" marB="29179" anchor="ctr"/>
                </a:tc>
                <a:tc>
                  <a:txBody>
                    <a:bodyPr/>
                    <a:lstStyle/>
                    <a:p>
                      <a:pPr marL="0" algn="ctr" defTabSz="914400" rtl="0" eaLnBrk="1" latinLnBrk="0" hangingPunct="1"/>
                      <a:r>
                        <a:rPr lang="en-US" altLang="zh-TW" sz="1200" b="1" kern="1200" dirty="0" smtClean="0">
                          <a:solidFill>
                            <a:schemeClr val="bg1"/>
                          </a:solidFill>
                          <a:latin typeface="微軟正黑體" pitchFamily="34" charset="-120"/>
                          <a:ea typeface="微軟正黑體" pitchFamily="34" charset="-120"/>
                          <a:cs typeface="+mn-cs"/>
                        </a:rPr>
                        <a:t>3.</a:t>
                      </a:r>
                      <a:r>
                        <a:rPr lang="zh-TW" altLang="en-US" sz="1200" b="1" kern="1200" dirty="0" smtClean="0">
                          <a:solidFill>
                            <a:schemeClr val="bg1"/>
                          </a:solidFill>
                          <a:latin typeface="微軟正黑體" pitchFamily="34" charset="-120"/>
                          <a:ea typeface="微軟正黑體" pitchFamily="34" charset="-120"/>
                          <a:cs typeface="+mn-cs"/>
                        </a:rPr>
                        <a:t>休息</a:t>
                      </a:r>
                      <a:endParaRPr lang="zh-TW" altLang="en-US" sz="1200" b="1" kern="1200" dirty="0">
                        <a:solidFill>
                          <a:schemeClr val="bg1"/>
                        </a:solidFill>
                        <a:latin typeface="微軟正黑體" pitchFamily="34" charset="-120"/>
                        <a:ea typeface="微軟正黑體" pitchFamily="34" charset="-120"/>
                        <a:cs typeface="+mn-cs"/>
                      </a:endParaRPr>
                    </a:p>
                  </a:txBody>
                  <a:tcPr marL="58358" marR="58358" marT="29179" marB="29179" anchor="ctr"/>
                </a:tc>
              </a:tr>
              <a:tr h="236675">
                <a:tc>
                  <a:txBody>
                    <a:bodyPr/>
                    <a:lstStyle/>
                    <a:p>
                      <a:pPr algn="ctr"/>
                      <a:r>
                        <a:rPr lang="en-US" altLang="zh-TW" sz="1200" dirty="0" smtClean="0">
                          <a:solidFill>
                            <a:schemeClr val="tx2">
                              <a:lumMod val="50000"/>
                            </a:schemeClr>
                          </a:solidFill>
                          <a:latin typeface="微軟正黑體" panose="020B0604030504040204" pitchFamily="34" charset="-120"/>
                          <a:ea typeface="微軟正黑體" panose="020B0604030504040204" pitchFamily="34" charset="-120"/>
                        </a:rPr>
                        <a:t>201</a:t>
                      </a:r>
                      <a:r>
                        <a:rPr lang="zh-TW" altLang="zh-TW" sz="1200" dirty="0" smtClean="0">
                          <a:solidFill>
                            <a:schemeClr val="tx2">
                              <a:lumMod val="50000"/>
                            </a:schemeClr>
                          </a:solidFill>
                          <a:latin typeface="微軟正黑體" panose="020B0604030504040204" pitchFamily="34" charset="-120"/>
                          <a:ea typeface="微軟正黑體" panose="020B0604030504040204" pitchFamily="34" charset="-120"/>
                        </a:rPr>
                        <a:t>件</a:t>
                      </a:r>
                      <a:endParaRPr lang="zh-TW" altLang="en-US" sz="1200" dirty="0">
                        <a:latin typeface="微軟正黑體" pitchFamily="34" charset="-120"/>
                        <a:ea typeface="微軟正黑體" pitchFamily="34" charset="-120"/>
                      </a:endParaRPr>
                    </a:p>
                  </a:txBody>
                  <a:tcPr marL="58358" marR="58358" marT="29179" marB="29179" anchor="ctr"/>
                </a:tc>
                <a:tc>
                  <a:txBody>
                    <a:bodyPr/>
                    <a:lstStyle/>
                    <a:p>
                      <a:pPr algn="ctr"/>
                      <a:r>
                        <a:rPr lang="en-US" altLang="zh-TW" sz="1200" dirty="0" smtClean="0">
                          <a:solidFill>
                            <a:schemeClr val="tx2">
                              <a:lumMod val="50000"/>
                            </a:schemeClr>
                          </a:solidFill>
                          <a:latin typeface="微軟正黑體" panose="020B0604030504040204" pitchFamily="34" charset="-120"/>
                          <a:ea typeface="微軟正黑體" panose="020B0604030504040204" pitchFamily="34" charset="-120"/>
                        </a:rPr>
                        <a:t>147</a:t>
                      </a:r>
                      <a:r>
                        <a:rPr lang="zh-TW" altLang="zh-TW" sz="1200" dirty="0" smtClean="0">
                          <a:solidFill>
                            <a:schemeClr val="tx2">
                              <a:lumMod val="50000"/>
                            </a:schemeClr>
                          </a:solidFill>
                          <a:latin typeface="微軟正黑體" panose="020B0604030504040204" pitchFamily="34" charset="-120"/>
                          <a:ea typeface="微軟正黑體" panose="020B0604030504040204" pitchFamily="34" charset="-120"/>
                        </a:rPr>
                        <a:t>件</a:t>
                      </a:r>
                      <a:endParaRPr lang="zh-TW" altLang="en-US" sz="1200" dirty="0">
                        <a:latin typeface="微軟正黑體" pitchFamily="34" charset="-120"/>
                        <a:ea typeface="微軟正黑體" pitchFamily="34" charset="-120"/>
                      </a:endParaRPr>
                    </a:p>
                  </a:txBody>
                  <a:tcPr marL="58358" marR="58358" marT="29179" marB="29179" anchor="ctr"/>
                </a:tc>
                <a:tc>
                  <a:txBody>
                    <a:bodyPr/>
                    <a:lstStyle/>
                    <a:p>
                      <a:pPr algn="ctr"/>
                      <a:r>
                        <a:rPr lang="en-US" altLang="zh-TW" sz="1200" dirty="0" smtClean="0">
                          <a:solidFill>
                            <a:schemeClr val="tx2">
                              <a:lumMod val="50000"/>
                            </a:schemeClr>
                          </a:solidFill>
                          <a:latin typeface="微軟正黑體" panose="020B0604030504040204" pitchFamily="34" charset="-120"/>
                          <a:ea typeface="微軟正黑體" panose="020B0604030504040204" pitchFamily="34" charset="-120"/>
                        </a:rPr>
                        <a:t>82</a:t>
                      </a:r>
                      <a:r>
                        <a:rPr lang="zh-TW" altLang="zh-TW" sz="1200" dirty="0" smtClean="0">
                          <a:solidFill>
                            <a:schemeClr val="tx2">
                              <a:lumMod val="50000"/>
                            </a:schemeClr>
                          </a:solidFill>
                          <a:latin typeface="微軟正黑體" panose="020B0604030504040204" pitchFamily="34" charset="-120"/>
                          <a:ea typeface="微軟正黑體" panose="020B0604030504040204" pitchFamily="34" charset="-120"/>
                        </a:rPr>
                        <a:t>件</a:t>
                      </a:r>
                      <a:endParaRPr lang="zh-TW" altLang="en-US" sz="1200" dirty="0">
                        <a:latin typeface="微軟正黑體" pitchFamily="34" charset="-120"/>
                        <a:ea typeface="微軟正黑體" pitchFamily="34" charset="-120"/>
                      </a:endParaRPr>
                    </a:p>
                  </a:txBody>
                  <a:tcPr marL="58358" marR="58358" marT="29179" marB="29179" anchor="ctr"/>
                </a:tc>
              </a:tr>
              <a:tr h="236675">
                <a:tc>
                  <a:txBody>
                    <a:bodyPr/>
                    <a:lstStyle/>
                    <a:p>
                      <a:pPr algn="ctr"/>
                      <a:r>
                        <a:rPr lang="en-US" altLang="zh-TW" sz="1200" dirty="0" smtClean="0">
                          <a:latin typeface="微軟正黑體" pitchFamily="34" charset="-120"/>
                          <a:ea typeface="微軟正黑體" pitchFamily="34" charset="-120"/>
                        </a:rPr>
                        <a:t>37.85%</a:t>
                      </a:r>
                      <a:endParaRPr lang="zh-TW" altLang="en-US" sz="1200" dirty="0">
                        <a:latin typeface="微軟正黑體" pitchFamily="34" charset="-120"/>
                        <a:ea typeface="微軟正黑體" pitchFamily="34" charset="-120"/>
                      </a:endParaRPr>
                    </a:p>
                  </a:txBody>
                  <a:tcPr marL="58358" marR="58358" marT="29179" marB="29179" anchor="ctr"/>
                </a:tc>
                <a:tc>
                  <a:txBody>
                    <a:bodyPr/>
                    <a:lstStyle/>
                    <a:p>
                      <a:pPr algn="ctr"/>
                      <a:r>
                        <a:rPr lang="en-US" altLang="zh-TW" sz="1200" dirty="0" smtClean="0">
                          <a:latin typeface="微軟正黑體" pitchFamily="34" charset="-120"/>
                          <a:ea typeface="微軟正黑體" pitchFamily="34" charset="-120"/>
                        </a:rPr>
                        <a:t>27.68%</a:t>
                      </a:r>
                      <a:endParaRPr lang="zh-TW" altLang="en-US" sz="1200" dirty="0">
                        <a:latin typeface="微軟正黑體" pitchFamily="34" charset="-120"/>
                        <a:ea typeface="微軟正黑體" pitchFamily="34" charset="-120"/>
                      </a:endParaRPr>
                    </a:p>
                  </a:txBody>
                  <a:tcPr marL="58358" marR="58358" marT="29179" marB="29179" anchor="ctr"/>
                </a:tc>
                <a:tc>
                  <a:txBody>
                    <a:bodyPr/>
                    <a:lstStyle/>
                    <a:p>
                      <a:pPr algn="ctr"/>
                      <a:r>
                        <a:rPr lang="en-US" altLang="zh-TW" sz="1200" dirty="0" smtClean="0">
                          <a:latin typeface="微軟正黑體" pitchFamily="34" charset="-120"/>
                          <a:ea typeface="微軟正黑體" pitchFamily="34" charset="-120"/>
                        </a:rPr>
                        <a:t>15.44%</a:t>
                      </a:r>
                      <a:endParaRPr lang="zh-TW" altLang="en-US" sz="1200" dirty="0">
                        <a:latin typeface="微軟正黑體" pitchFamily="34" charset="-120"/>
                        <a:ea typeface="微軟正黑體" pitchFamily="34" charset="-120"/>
                      </a:endParaRPr>
                    </a:p>
                  </a:txBody>
                  <a:tcPr marL="58358" marR="58358" marT="29179" marB="29179" anchor="ctr"/>
                </a:tc>
              </a:tr>
            </a:tbl>
          </a:graphicData>
        </a:graphic>
      </p:graphicFrame>
    </p:spTree>
    <p:extLst>
      <p:ext uri="{BB962C8B-B14F-4D97-AF65-F5344CB8AC3E}">
        <p14:creationId xmlns:p14="http://schemas.microsoft.com/office/powerpoint/2010/main" val="8807833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23</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776864" cy="2857557"/>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捍衛權益，安心有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342900" indent="-342900" algn="l">
              <a:buFont typeface="Wingdings" panose="05000000000000000000" pitchFamily="2" charset="2"/>
              <a:buChar char="n"/>
            </a:pPr>
            <a:r>
              <a:rPr lang="zh-TW" altLang="en-US" sz="2000" b="1" dirty="0">
                <a:solidFill>
                  <a:schemeClr val="tx1"/>
                </a:solidFill>
                <a:latin typeface="微軟正黑體" pitchFamily="34" charset="-120"/>
                <a:ea typeface="微軟正黑體" pitchFamily="34" charset="-120"/>
              </a:rPr>
              <a:t> </a:t>
            </a:r>
            <a:r>
              <a:rPr lang="zh-TW" altLang="en-US" sz="2000" b="1" dirty="0" smtClean="0">
                <a:solidFill>
                  <a:schemeClr val="tx1"/>
                </a:solidFill>
                <a:latin typeface="微軟正黑體" pitchFamily="34" charset="-120"/>
                <a:ea typeface="微軟正黑體" pitchFamily="34" charset="-120"/>
              </a:rPr>
              <a:t>利用</a:t>
            </a:r>
            <a:r>
              <a:rPr lang="zh-TW" altLang="en-US" sz="2000" b="1" dirty="0">
                <a:solidFill>
                  <a:schemeClr val="tx1"/>
                </a:solidFill>
                <a:latin typeface="微軟正黑體" pitchFamily="34" charset="-120"/>
                <a:ea typeface="微軟正黑體" pitchFamily="34" charset="-120"/>
              </a:rPr>
              <a:t>臉書粉絲團</a:t>
            </a:r>
            <a:r>
              <a:rPr lang="en-US" altLang="zh-TW" sz="2000" b="1" dirty="0">
                <a:solidFill>
                  <a:schemeClr val="tx1"/>
                </a:solidFill>
                <a:latin typeface="微軟正黑體" pitchFamily="34" charset="-120"/>
                <a:ea typeface="微軟正黑體" pitchFamily="34" charset="-120"/>
              </a:rPr>
              <a:t>(</a:t>
            </a:r>
            <a:r>
              <a:rPr lang="zh-TW" altLang="en-US" sz="2000" b="1" dirty="0">
                <a:solidFill>
                  <a:schemeClr val="tx1"/>
                </a:solidFill>
                <a:latin typeface="微軟正黑體" pitchFamily="34" charset="-120"/>
                <a:ea typeface="微軟正黑體" pitchFamily="34" charset="-120"/>
              </a:rPr>
              <a:t>小勞男孩向前行</a:t>
            </a:r>
            <a:r>
              <a:rPr lang="en-US" altLang="zh-TW" sz="2000" b="1" dirty="0">
                <a:solidFill>
                  <a:schemeClr val="tx1"/>
                </a:solidFill>
                <a:latin typeface="微軟正黑體" pitchFamily="34" charset="-120"/>
                <a:ea typeface="微軟正黑體" pitchFamily="34" charset="-120"/>
              </a:rPr>
              <a:t>)</a:t>
            </a:r>
            <a:r>
              <a:rPr lang="zh-TW" altLang="en-US" sz="2000" b="1" dirty="0">
                <a:solidFill>
                  <a:schemeClr val="tx1"/>
                </a:solidFill>
                <a:latin typeface="微軟正黑體" pitchFamily="34" charset="-120"/>
                <a:ea typeface="微軟正黑體" pitchFamily="34" charset="-120"/>
              </a:rPr>
              <a:t>宣導勞工</a:t>
            </a:r>
            <a:r>
              <a:rPr lang="zh-TW" altLang="en-US" sz="2000" b="1" dirty="0" smtClean="0">
                <a:solidFill>
                  <a:schemeClr val="tx1"/>
                </a:solidFill>
                <a:latin typeface="微軟正黑體" pitchFamily="34" charset="-120"/>
                <a:ea typeface="微軟正黑體" pitchFamily="34" charset="-120"/>
              </a:rPr>
              <a:t>權益問題</a:t>
            </a:r>
            <a:endParaRPr lang="en-US" altLang="zh-TW" sz="2000" b="1" dirty="0" smtClean="0">
              <a:solidFill>
                <a:schemeClr val="tx1"/>
              </a:solidFill>
              <a:latin typeface="微軟正黑體" pitchFamily="34" charset="-120"/>
              <a:ea typeface="微軟正黑體" pitchFamily="34" charset="-120"/>
            </a:endParaRPr>
          </a:p>
          <a:p>
            <a:pPr marL="342900" indent="-342900" algn="l">
              <a:buFont typeface="Wingdings" panose="05000000000000000000" pitchFamily="2" charset="2"/>
              <a:buChar char="ü"/>
            </a:pPr>
            <a:r>
              <a:rPr lang="en-US" altLang="zh-TW" sz="1800" b="1" dirty="0" smtClean="0">
                <a:solidFill>
                  <a:schemeClr val="tx1"/>
                </a:solidFill>
                <a:latin typeface="微軟正黑體" pitchFamily="34" charset="-120"/>
                <a:ea typeface="微軟正黑體" pitchFamily="34" charset="-120"/>
              </a:rPr>
              <a:t>103</a:t>
            </a:r>
            <a:r>
              <a:rPr lang="zh-TW" altLang="en-US" sz="1800" b="1" dirty="0">
                <a:solidFill>
                  <a:schemeClr val="tx1"/>
                </a:solidFill>
                <a:latin typeface="微軟正黑體" pitchFamily="34" charset="-120"/>
                <a:ea typeface="微軟正黑體" pitchFamily="34" charset="-120"/>
              </a:rPr>
              <a:t>年計發布</a:t>
            </a:r>
            <a:r>
              <a:rPr lang="en-US" altLang="zh-TW" sz="1800" b="1" dirty="0">
                <a:solidFill>
                  <a:srgbClr val="C00000"/>
                </a:solidFill>
                <a:latin typeface="微軟正黑體" pitchFamily="34" charset="-120"/>
                <a:ea typeface="微軟正黑體" pitchFamily="34" charset="-120"/>
              </a:rPr>
              <a:t>802</a:t>
            </a:r>
            <a:r>
              <a:rPr lang="zh-TW" altLang="en-US" sz="1800" b="1" dirty="0">
                <a:solidFill>
                  <a:srgbClr val="C00000"/>
                </a:solidFill>
                <a:latin typeface="微軟正黑體" pitchFamily="34" charset="-120"/>
                <a:ea typeface="微軟正黑體" pitchFamily="34" charset="-120"/>
              </a:rPr>
              <a:t>則貼</a:t>
            </a:r>
            <a:r>
              <a:rPr lang="zh-TW" altLang="en-US" sz="1800" b="1" dirty="0" smtClean="0">
                <a:solidFill>
                  <a:srgbClr val="C00000"/>
                </a:solidFill>
                <a:latin typeface="微軟正黑體" pitchFamily="34" charset="-120"/>
                <a:ea typeface="微軟正黑體" pitchFamily="34" charset="-120"/>
              </a:rPr>
              <a:t>文</a:t>
            </a:r>
            <a:r>
              <a:rPr lang="zh-TW" altLang="en-US" sz="2000" b="1" dirty="0">
                <a:solidFill>
                  <a:schemeClr val="tx1"/>
                </a:solidFill>
                <a:latin typeface="微軟正黑體" pitchFamily="34" charset="-120"/>
                <a:ea typeface="微軟正黑體" pitchFamily="34" charset="-120"/>
              </a:rPr>
              <a:t>，</a:t>
            </a:r>
            <a:r>
              <a:rPr lang="zh-TW" altLang="en-US" sz="1800" b="1" dirty="0" smtClean="0">
                <a:solidFill>
                  <a:schemeClr val="tx1"/>
                </a:solidFill>
                <a:latin typeface="微軟正黑體" pitchFamily="34" charset="-120"/>
                <a:ea typeface="微軟正黑體" pitchFamily="34" charset="-120"/>
              </a:rPr>
              <a:t>瀏覽人數</a:t>
            </a:r>
            <a:r>
              <a:rPr lang="zh-TW" altLang="en-US" sz="1800" b="1" dirty="0">
                <a:solidFill>
                  <a:schemeClr val="tx1"/>
                </a:solidFill>
                <a:latin typeface="微軟正黑體" pitchFamily="34" charset="-120"/>
                <a:ea typeface="微軟正黑體" pitchFamily="34" charset="-120"/>
              </a:rPr>
              <a:t>達</a:t>
            </a:r>
            <a:r>
              <a:rPr lang="en-US" altLang="zh-TW" sz="1800" b="1" dirty="0">
                <a:solidFill>
                  <a:srgbClr val="C00000"/>
                </a:solidFill>
                <a:latin typeface="微軟正黑體" pitchFamily="34" charset="-120"/>
                <a:ea typeface="微軟正黑體" pitchFamily="34" charset="-120"/>
              </a:rPr>
              <a:t>737.1</a:t>
            </a:r>
            <a:r>
              <a:rPr lang="zh-TW" altLang="en-US" sz="1800" b="1" dirty="0" smtClean="0">
                <a:solidFill>
                  <a:srgbClr val="C00000"/>
                </a:solidFill>
                <a:latin typeface="微軟正黑體" pitchFamily="34" charset="-120"/>
                <a:ea typeface="微軟正黑體" pitchFamily="34" charset="-120"/>
              </a:rPr>
              <a:t>萬</a:t>
            </a:r>
            <a:endParaRPr lang="en-US" altLang="zh-TW" sz="1800" b="1" dirty="0" smtClean="0">
              <a:solidFill>
                <a:srgbClr val="C00000"/>
              </a:solidFill>
              <a:latin typeface="微軟正黑體" pitchFamily="34" charset="-120"/>
              <a:ea typeface="微軟正黑體" pitchFamily="34" charset="-120"/>
            </a:endParaRPr>
          </a:p>
          <a:p>
            <a:pPr marL="342900" indent="-342900" algn="l">
              <a:buFont typeface="Wingdings" panose="05000000000000000000" pitchFamily="2" charset="2"/>
              <a:buChar char="ü"/>
            </a:pPr>
            <a:r>
              <a:rPr lang="zh-TW" altLang="en-US" sz="1800" b="1" dirty="0" smtClean="0">
                <a:solidFill>
                  <a:schemeClr val="tx1"/>
                </a:solidFill>
                <a:latin typeface="微軟正黑體" pitchFamily="34" charset="-120"/>
                <a:ea typeface="微軟正黑體" pitchFamily="34" charset="-120"/>
              </a:rPr>
              <a:t>每</a:t>
            </a:r>
            <a:r>
              <a:rPr lang="zh-TW" altLang="en-US" sz="1800" b="1" dirty="0">
                <a:solidFill>
                  <a:schemeClr val="tx1"/>
                </a:solidFill>
                <a:latin typeface="微軟正黑體" pitchFamily="34" charset="-120"/>
                <a:ea typeface="微軟正黑體" pitchFamily="34" charset="-120"/>
              </a:rPr>
              <a:t>則貼文平均觸及（瀏覽）人數達</a:t>
            </a:r>
            <a:r>
              <a:rPr lang="en-US" altLang="zh-TW" sz="1800" b="1" dirty="0">
                <a:solidFill>
                  <a:schemeClr val="tx1"/>
                </a:solidFill>
                <a:latin typeface="微軟正黑體" pitchFamily="34" charset="-120"/>
                <a:ea typeface="微軟正黑體" pitchFamily="34" charset="-120"/>
              </a:rPr>
              <a:t>9,191</a:t>
            </a:r>
            <a:r>
              <a:rPr lang="zh-TW" altLang="en-US" sz="1800" b="1" dirty="0" smtClean="0">
                <a:solidFill>
                  <a:schemeClr val="tx1"/>
                </a:solidFill>
                <a:latin typeface="微軟正黑體" pitchFamily="34" charset="-120"/>
                <a:ea typeface="微軟正黑體" pitchFamily="34" charset="-120"/>
              </a:rPr>
              <a:t>人</a:t>
            </a:r>
            <a:endParaRPr lang="en-US" altLang="zh-TW" sz="1800" b="1" dirty="0">
              <a:solidFill>
                <a:schemeClr val="tx1"/>
              </a:solidFill>
              <a:latin typeface="微軟正黑體" pitchFamily="34" charset="-120"/>
              <a:ea typeface="微軟正黑體" pitchFamily="34" charset="-120"/>
            </a:endParaRPr>
          </a:p>
          <a:p>
            <a:pPr marL="342900" indent="-342900" algn="l">
              <a:buFont typeface="Wingdings" panose="05000000000000000000" pitchFamily="2" charset="2"/>
              <a:buChar char="ü"/>
            </a:pPr>
            <a:r>
              <a:rPr lang="zh-TW" altLang="en-US" sz="1800" b="1" dirty="0" smtClean="0">
                <a:solidFill>
                  <a:schemeClr val="tx1"/>
                </a:solidFill>
                <a:latin typeface="微軟正黑體" pitchFamily="34" charset="-120"/>
                <a:ea typeface="微軟正黑體" pitchFamily="34" charset="-120"/>
              </a:rPr>
              <a:t>粉絲</a:t>
            </a:r>
            <a:r>
              <a:rPr lang="zh-TW" altLang="en-US" sz="1800" b="1" dirty="0">
                <a:solidFill>
                  <a:schemeClr val="tx1"/>
                </a:solidFill>
                <a:latin typeface="微軟正黑體" pitchFamily="34" charset="-120"/>
                <a:ea typeface="微軟正黑體" pitchFamily="34" charset="-120"/>
              </a:rPr>
              <a:t>專頁粉絲人數已突破</a:t>
            </a:r>
            <a:r>
              <a:rPr lang="en-US" altLang="zh-TW" sz="1800" b="1" dirty="0">
                <a:solidFill>
                  <a:schemeClr val="tx1"/>
                </a:solidFill>
                <a:latin typeface="微軟正黑體" pitchFamily="34" charset="-120"/>
                <a:ea typeface="微軟正黑體" pitchFamily="34" charset="-120"/>
              </a:rPr>
              <a:t>4</a:t>
            </a:r>
            <a:r>
              <a:rPr lang="zh-TW" altLang="en-US" sz="1800" b="1" dirty="0">
                <a:solidFill>
                  <a:schemeClr val="tx1"/>
                </a:solidFill>
                <a:latin typeface="微軟正黑體" pitchFamily="34" charset="-120"/>
                <a:ea typeface="微軟正黑體" pitchFamily="34" charset="-120"/>
              </a:rPr>
              <a:t>萬</a:t>
            </a:r>
            <a:r>
              <a:rPr lang="zh-TW" altLang="en-US" sz="1800" b="1" dirty="0" smtClean="0">
                <a:solidFill>
                  <a:schemeClr val="tx1"/>
                </a:solidFill>
                <a:latin typeface="微軟正黑體" pitchFamily="34" charset="-120"/>
                <a:ea typeface="微軟正黑體" pitchFamily="34" charset="-120"/>
              </a:rPr>
              <a:t>人</a:t>
            </a:r>
            <a:endParaRPr lang="en-US" altLang="zh-TW" sz="1800" b="1" dirty="0" smtClean="0">
              <a:solidFill>
                <a:schemeClr val="tx1"/>
              </a:solidFill>
              <a:latin typeface="微軟正黑體" pitchFamily="34" charset="-120"/>
              <a:ea typeface="微軟正黑體" pitchFamily="34" charset="-120"/>
            </a:endParaRPr>
          </a:p>
          <a:p>
            <a:pPr marL="342900" indent="-342900" algn="l">
              <a:buFont typeface="Wingdings" panose="05000000000000000000" pitchFamily="2" charset="2"/>
              <a:buChar char="ü"/>
            </a:pPr>
            <a:r>
              <a:rPr lang="zh-TW" altLang="en-US" sz="1800" b="1" dirty="0" smtClean="0">
                <a:solidFill>
                  <a:schemeClr val="tx1"/>
                </a:solidFill>
                <a:latin typeface="微軟正黑體" pitchFamily="34" charset="-120"/>
                <a:ea typeface="微軟正黑體" pitchFamily="34" charset="-120"/>
              </a:rPr>
              <a:t>全國</a:t>
            </a:r>
            <a:r>
              <a:rPr lang="zh-TW" altLang="en-US" sz="1800" b="1" dirty="0">
                <a:solidFill>
                  <a:schemeClr val="tx1"/>
                </a:solidFill>
                <a:latin typeface="微軟正黑體" pitchFamily="34" charset="-120"/>
                <a:ea typeface="微軟正黑體" pitchFamily="34" charset="-120"/>
              </a:rPr>
              <a:t>地方勞政主管機關</a:t>
            </a:r>
            <a:r>
              <a:rPr lang="zh-TW" altLang="en-US" sz="1800" b="1" dirty="0">
                <a:solidFill>
                  <a:srgbClr val="C00000"/>
                </a:solidFill>
                <a:latin typeface="微軟正黑體" pitchFamily="34" charset="-120"/>
                <a:ea typeface="微軟正黑體" pitchFamily="34" charset="-120"/>
              </a:rPr>
              <a:t>唯一成立之「勞政全方位」粉絲團</a:t>
            </a:r>
            <a:r>
              <a:rPr lang="zh-TW" altLang="en-US" sz="1800" b="1" dirty="0" smtClean="0">
                <a:solidFill>
                  <a:schemeClr val="tx1"/>
                </a:solidFill>
                <a:latin typeface="微軟正黑體" pitchFamily="34" charset="-120"/>
                <a:ea typeface="微軟正黑體" pitchFamily="34" charset="-120"/>
              </a:rPr>
              <a:t>，廣</a:t>
            </a:r>
            <a:r>
              <a:rPr lang="zh-TW" altLang="en-US" sz="1800" b="1" dirty="0">
                <a:solidFill>
                  <a:schemeClr val="tx1"/>
                </a:solidFill>
                <a:latin typeface="微軟正黑體" pitchFamily="34" charset="-120"/>
                <a:ea typeface="微軟正黑體" pitchFamily="34" charset="-120"/>
              </a:rPr>
              <a:t>受勞工朋友支持與肯定</a:t>
            </a:r>
            <a:r>
              <a:rPr lang="zh-TW" altLang="en-US" sz="1800" b="1" dirty="0" smtClean="0">
                <a:solidFill>
                  <a:schemeClr val="tx1"/>
                </a:solidFill>
                <a:latin typeface="微軟正黑體" pitchFamily="34" charset="-120"/>
                <a:ea typeface="微軟正黑體" pitchFamily="34" charset="-120"/>
              </a:rPr>
              <a:t>。</a:t>
            </a:r>
            <a:endParaRPr lang="zh-TW" altLang="zh-TW" sz="2000" b="1" dirty="0">
              <a:solidFill>
                <a:schemeClr val="tx1"/>
              </a:solidFill>
              <a:latin typeface="微軟正黑體" pitchFamily="34" charset="-120"/>
              <a:ea typeface="微軟正黑體" pitchFamily="34" charset="-120"/>
            </a:endParaRPr>
          </a:p>
          <a:p>
            <a:pPr algn="l" fontAlgn="base">
              <a:lnSpc>
                <a:spcPct val="150000"/>
              </a:lnSpc>
              <a:spcBef>
                <a:spcPct val="0"/>
              </a:spcBef>
              <a:spcAft>
                <a:spcPct val="0"/>
              </a:spcAft>
            </a:pP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a:t>
            </a:r>
            <a:endParaRPr kumimoji="1" lang="zh-TW" altLang="en-US" sz="1400" b="1" dirty="0">
              <a:solidFill>
                <a:prstClr val="black"/>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4234492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24</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776864" cy="2929565"/>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捍衛權益，安心有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342900" indent="-342900" algn="l">
              <a:buFont typeface="Wingdings" panose="05000000000000000000" pitchFamily="2" charset="2"/>
              <a:buChar char="n"/>
            </a:pPr>
            <a:r>
              <a:rPr lang="zh-TW" altLang="en-US" sz="1800" b="1" dirty="0">
                <a:solidFill>
                  <a:schemeClr val="tx1"/>
                </a:solidFill>
                <a:latin typeface="微軟正黑體" pitchFamily="34" charset="-120"/>
                <a:ea typeface="微軟正黑體" pitchFamily="34" charset="-120"/>
              </a:rPr>
              <a:t>受理勞資爭議</a:t>
            </a:r>
            <a:r>
              <a:rPr lang="zh-TW" altLang="en-US" sz="1800" b="1" dirty="0" smtClean="0">
                <a:solidFill>
                  <a:schemeClr val="tx1"/>
                </a:solidFill>
                <a:latin typeface="微軟正黑體" pitchFamily="34" charset="-120"/>
                <a:ea typeface="微軟正黑體" pitchFamily="34" charset="-120"/>
              </a:rPr>
              <a:t>案件</a:t>
            </a:r>
            <a:r>
              <a:rPr lang="en-US" altLang="zh-TW" sz="1800" b="1" dirty="0" smtClean="0">
                <a:solidFill>
                  <a:schemeClr val="tx1"/>
                </a:solidFill>
                <a:latin typeface="微軟正黑體" pitchFamily="34" charset="-120"/>
                <a:ea typeface="微軟正黑體" pitchFamily="34" charset="-120"/>
              </a:rPr>
              <a:t>3,641</a:t>
            </a:r>
            <a:r>
              <a:rPr lang="zh-TW" altLang="en-US" sz="1800" b="1" dirty="0" smtClean="0">
                <a:solidFill>
                  <a:schemeClr val="tx1"/>
                </a:solidFill>
                <a:latin typeface="微軟正黑體" pitchFamily="34" charset="-120"/>
                <a:ea typeface="微軟正黑體" pitchFamily="34" charset="-120"/>
              </a:rPr>
              <a:t>件</a:t>
            </a:r>
            <a:endParaRPr lang="en-US" altLang="zh-TW" sz="1800" b="1" dirty="0" smtClean="0">
              <a:solidFill>
                <a:schemeClr val="tx1"/>
              </a:solidFill>
              <a:latin typeface="微軟正黑體" pitchFamily="34" charset="-120"/>
              <a:ea typeface="微軟正黑體" pitchFamily="34" charset="-120"/>
            </a:endParaRPr>
          </a:p>
          <a:p>
            <a:pPr marL="342900" indent="-342900" algn="l">
              <a:buFont typeface="Wingdings" panose="05000000000000000000" pitchFamily="2" charset="2"/>
              <a:buChar char="n"/>
            </a:pPr>
            <a:endParaRPr lang="en-US" altLang="zh-TW" sz="2000" b="1" dirty="0">
              <a:solidFill>
                <a:schemeClr val="tx1"/>
              </a:solidFill>
              <a:latin typeface="微軟正黑體" pitchFamily="34" charset="-120"/>
              <a:ea typeface="微軟正黑體" pitchFamily="34" charset="-120"/>
            </a:endParaRPr>
          </a:p>
          <a:p>
            <a:pPr marL="342900" indent="-342900" algn="l">
              <a:buFont typeface="Wingdings" panose="05000000000000000000" pitchFamily="2" charset="2"/>
              <a:buChar char="n"/>
            </a:pPr>
            <a:endParaRPr lang="en-US" altLang="zh-TW" sz="2000" b="1" dirty="0" smtClean="0">
              <a:solidFill>
                <a:schemeClr val="tx1"/>
              </a:solidFill>
              <a:latin typeface="微軟正黑體" pitchFamily="34" charset="-120"/>
              <a:ea typeface="微軟正黑體" pitchFamily="34" charset="-120"/>
            </a:endParaRPr>
          </a:p>
          <a:p>
            <a:pPr marL="342900" indent="-342900" algn="l">
              <a:buFont typeface="Wingdings" panose="05000000000000000000" pitchFamily="2" charset="2"/>
              <a:buChar char="n"/>
            </a:pPr>
            <a:endParaRPr lang="en-US" altLang="zh-TW" sz="2000" b="1" dirty="0">
              <a:solidFill>
                <a:schemeClr val="tx1"/>
              </a:solidFill>
              <a:latin typeface="微軟正黑體" pitchFamily="34" charset="-120"/>
              <a:ea typeface="微軟正黑體" pitchFamily="34" charset="-120"/>
            </a:endParaRPr>
          </a:p>
          <a:p>
            <a:pPr marL="342900" indent="-342900" algn="l">
              <a:buFont typeface="Wingdings" panose="05000000000000000000" pitchFamily="2" charset="2"/>
              <a:buChar char="n"/>
            </a:pPr>
            <a:endParaRPr lang="zh-TW" altLang="en-US" sz="2000" b="1" dirty="0">
              <a:solidFill>
                <a:schemeClr val="tx1"/>
              </a:solidFill>
              <a:latin typeface="微軟正黑體" pitchFamily="34" charset="-120"/>
              <a:ea typeface="微軟正黑體" pitchFamily="34" charset="-120"/>
            </a:endParaRPr>
          </a:p>
          <a:p>
            <a:pPr algn="l" fontAlgn="base">
              <a:lnSpc>
                <a:spcPct val="150000"/>
              </a:lnSpc>
              <a:spcBef>
                <a:spcPct val="0"/>
              </a:spcBef>
              <a:spcAft>
                <a:spcPct val="0"/>
              </a:spcAft>
            </a:pP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a:t>
            </a:r>
            <a:endParaRPr kumimoji="1" lang="zh-TW" altLang="en-US" sz="1400" b="1" dirty="0">
              <a:solidFill>
                <a:prstClr val="black"/>
              </a:solidFill>
              <a:latin typeface="微軟正黑體" pitchFamily="34" charset="-120"/>
              <a:ea typeface="微軟正黑體"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559696179"/>
              </p:ext>
            </p:extLst>
          </p:nvPr>
        </p:nvGraphicFramePr>
        <p:xfrm>
          <a:off x="1187623" y="2499742"/>
          <a:ext cx="3379320" cy="882366"/>
        </p:xfrm>
        <a:graphic>
          <a:graphicData uri="http://schemas.openxmlformats.org/drawingml/2006/table">
            <a:tbl>
              <a:tblPr firstRow="1" bandRow="1">
                <a:tableStyleId>{5C22544A-7EE6-4342-B048-85BDC9FD1C3A}</a:tableStyleId>
              </a:tblPr>
              <a:tblGrid>
                <a:gridCol w="1126440"/>
                <a:gridCol w="1126440"/>
                <a:gridCol w="1126440"/>
              </a:tblGrid>
              <a:tr h="288032">
                <a:tc gridSpan="3">
                  <a:txBody>
                    <a:bodyPr/>
                    <a:lstStyle/>
                    <a:p>
                      <a:pPr algn="ctr"/>
                      <a:r>
                        <a:rPr lang="en-US" altLang="zh-TW" sz="1500" dirty="0" smtClean="0">
                          <a:latin typeface="微軟正黑體" pitchFamily="34" charset="-120"/>
                          <a:ea typeface="微軟正黑體" pitchFamily="34" charset="-120"/>
                        </a:rPr>
                        <a:t>103</a:t>
                      </a:r>
                      <a:r>
                        <a:rPr lang="zh-TW" altLang="en-US" sz="1500" dirty="0" smtClean="0">
                          <a:latin typeface="微軟正黑體" pitchFamily="34" charset="-120"/>
                          <a:ea typeface="微軟正黑體" pitchFamily="34" charset="-120"/>
                        </a:rPr>
                        <a:t>年</a:t>
                      </a:r>
                      <a:r>
                        <a:rPr lang="en-US" altLang="zh-TW" sz="1500" dirty="0" smtClean="0">
                          <a:latin typeface="微軟正黑體" pitchFamily="34" charset="-120"/>
                          <a:ea typeface="微軟正黑體" pitchFamily="34" charset="-120"/>
                        </a:rPr>
                        <a:t>7-12</a:t>
                      </a:r>
                      <a:r>
                        <a:rPr lang="zh-TW" altLang="en-US" sz="1500" dirty="0" smtClean="0">
                          <a:latin typeface="微軟正黑體" pitchFamily="34" charset="-120"/>
                          <a:ea typeface="微軟正黑體" pitchFamily="34" charset="-120"/>
                        </a:rPr>
                        <a:t>月</a:t>
                      </a:r>
                      <a:endParaRPr lang="zh-TW" altLang="en-US" sz="1500" dirty="0">
                        <a:latin typeface="微軟正黑體" pitchFamily="34" charset="-120"/>
                        <a:ea typeface="微軟正黑體" pitchFamily="34" charset="-120"/>
                      </a:endParaRPr>
                    </a:p>
                  </a:txBody>
                  <a:tcPr marL="65521" marR="65521" marT="32761" marB="32761"/>
                </a:tc>
                <a:tc hMerge="1">
                  <a:txBody>
                    <a:bodyPr/>
                    <a:lstStyle/>
                    <a:p>
                      <a:pPr algn="ctr"/>
                      <a:endParaRPr lang="zh-TW" altLang="en-US" sz="1700" dirty="0">
                        <a:latin typeface="微軟正黑體" pitchFamily="34" charset="-120"/>
                        <a:ea typeface="微軟正黑體" pitchFamily="34" charset="-120"/>
                      </a:endParaRPr>
                    </a:p>
                  </a:txBody>
                  <a:tcPr marL="76789" marR="76789" marT="38395" marB="38395"/>
                </a:tc>
                <a:tc hMerge="1">
                  <a:txBody>
                    <a:bodyPr/>
                    <a:lstStyle/>
                    <a:p>
                      <a:pPr algn="ctr"/>
                      <a:endParaRPr lang="zh-TW" altLang="en-US" sz="1700" dirty="0">
                        <a:latin typeface="微軟正黑體" pitchFamily="34" charset="-120"/>
                        <a:ea typeface="微軟正黑體" pitchFamily="34" charset="-120"/>
                      </a:endParaRPr>
                    </a:p>
                  </a:txBody>
                  <a:tcPr marL="76789" marR="76789" marT="38395" marB="38395"/>
                </a:tc>
              </a:tr>
              <a:tr h="288032">
                <a:tc>
                  <a:txBody>
                    <a:bodyPr/>
                    <a:lstStyle/>
                    <a:p>
                      <a:pPr algn="ctr"/>
                      <a:r>
                        <a:rPr lang="zh-TW" altLang="en-US" sz="1500" dirty="0" smtClean="0">
                          <a:latin typeface="微軟正黑體" pitchFamily="34" charset="-120"/>
                          <a:ea typeface="微軟正黑體" pitchFamily="34" charset="-120"/>
                        </a:rPr>
                        <a:t>成立</a:t>
                      </a:r>
                      <a:endParaRPr lang="zh-TW" altLang="en-US" sz="1500" dirty="0">
                        <a:latin typeface="微軟正黑體" pitchFamily="34" charset="-120"/>
                        <a:ea typeface="微軟正黑體" pitchFamily="34" charset="-120"/>
                      </a:endParaRPr>
                    </a:p>
                  </a:txBody>
                  <a:tcPr marL="65521" marR="65521" marT="32761" marB="32761"/>
                </a:tc>
                <a:tc>
                  <a:txBody>
                    <a:bodyPr/>
                    <a:lstStyle/>
                    <a:p>
                      <a:pPr algn="ctr"/>
                      <a:r>
                        <a:rPr lang="zh-TW" altLang="en-US" sz="1500" dirty="0" smtClean="0">
                          <a:latin typeface="微軟正黑體" pitchFamily="34" charset="-120"/>
                          <a:ea typeface="微軟正黑體" pitchFamily="34" charset="-120"/>
                        </a:rPr>
                        <a:t>不成立</a:t>
                      </a:r>
                      <a:endParaRPr lang="zh-TW" altLang="en-US" sz="1500" dirty="0">
                        <a:latin typeface="微軟正黑體" pitchFamily="34" charset="-120"/>
                        <a:ea typeface="微軟正黑體" pitchFamily="34" charset="-120"/>
                      </a:endParaRPr>
                    </a:p>
                  </a:txBody>
                  <a:tcPr marL="65521" marR="65521" marT="32761" marB="32761"/>
                </a:tc>
                <a:tc>
                  <a:txBody>
                    <a:bodyPr/>
                    <a:lstStyle/>
                    <a:p>
                      <a:pPr algn="ctr"/>
                      <a:r>
                        <a:rPr lang="zh-TW" altLang="en-US" sz="1500" dirty="0" smtClean="0">
                          <a:latin typeface="微軟正黑體" pitchFamily="34" charset="-120"/>
                          <a:ea typeface="微軟正黑體" pitchFamily="34" charset="-120"/>
                        </a:rPr>
                        <a:t>調解中</a:t>
                      </a:r>
                      <a:endParaRPr lang="zh-TW" altLang="en-US" sz="1500" dirty="0">
                        <a:latin typeface="微軟正黑體" pitchFamily="34" charset="-120"/>
                        <a:ea typeface="微軟正黑體" pitchFamily="34" charset="-120"/>
                      </a:endParaRPr>
                    </a:p>
                  </a:txBody>
                  <a:tcPr marL="65521" marR="65521" marT="32761" marB="32761"/>
                </a:tc>
              </a:tr>
              <a:tr h="288032">
                <a:tc>
                  <a:txBody>
                    <a:bodyPr/>
                    <a:lstStyle/>
                    <a:p>
                      <a:pPr algn="ctr"/>
                      <a:r>
                        <a:rPr lang="en-US" altLang="zh-TW" sz="1500" dirty="0" smtClean="0">
                          <a:latin typeface="微軟正黑體" pitchFamily="34" charset="-120"/>
                          <a:ea typeface="微軟正黑體" pitchFamily="34" charset="-120"/>
                        </a:rPr>
                        <a:t>1,497</a:t>
                      </a:r>
                      <a:r>
                        <a:rPr lang="zh-TW" altLang="en-US" sz="1500" dirty="0" smtClean="0">
                          <a:latin typeface="微軟正黑體" pitchFamily="34" charset="-120"/>
                          <a:ea typeface="微軟正黑體" pitchFamily="34" charset="-120"/>
                        </a:rPr>
                        <a:t>件</a:t>
                      </a:r>
                      <a:endParaRPr lang="zh-TW" altLang="en-US" sz="1500" dirty="0">
                        <a:latin typeface="微軟正黑體" pitchFamily="34" charset="-120"/>
                        <a:ea typeface="微軟正黑體" pitchFamily="34" charset="-120"/>
                      </a:endParaRPr>
                    </a:p>
                  </a:txBody>
                  <a:tcPr marL="65521" marR="65521" marT="32761" marB="32761"/>
                </a:tc>
                <a:tc>
                  <a:txBody>
                    <a:bodyPr/>
                    <a:lstStyle/>
                    <a:p>
                      <a:pPr algn="ctr"/>
                      <a:r>
                        <a:rPr lang="en-US" altLang="zh-TW" sz="1500" dirty="0" smtClean="0">
                          <a:latin typeface="微軟正黑體" pitchFamily="34" charset="-120"/>
                          <a:ea typeface="微軟正黑體" pitchFamily="34" charset="-120"/>
                        </a:rPr>
                        <a:t>317</a:t>
                      </a:r>
                      <a:r>
                        <a:rPr lang="x-none" altLang="zh-TW" sz="1500" dirty="0" smtClean="0">
                          <a:latin typeface="微軟正黑體" pitchFamily="34" charset="-120"/>
                          <a:ea typeface="微軟正黑體" pitchFamily="34" charset="-120"/>
                        </a:rPr>
                        <a:t>件</a:t>
                      </a:r>
                      <a:endParaRPr lang="zh-TW" altLang="en-US" sz="1500" dirty="0">
                        <a:latin typeface="微軟正黑體" pitchFamily="34" charset="-120"/>
                        <a:ea typeface="微軟正黑體" pitchFamily="34" charset="-120"/>
                      </a:endParaRPr>
                    </a:p>
                  </a:txBody>
                  <a:tcPr marL="65521" marR="65521" marT="32761" marB="32761"/>
                </a:tc>
                <a:tc>
                  <a:txBody>
                    <a:bodyPr/>
                    <a:lstStyle/>
                    <a:p>
                      <a:pPr algn="ctr"/>
                      <a:r>
                        <a:rPr lang="x-none" altLang="zh-TW" sz="1500" dirty="0" smtClean="0">
                          <a:latin typeface="微軟正黑體" pitchFamily="34" charset="-120"/>
                          <a:ea typeface="微軟正黑體" pitchFamily="34" charset="-120"/>
                        </a:rPr>
                        <a:t>404件</a:t>
                      </a:r>
                      <a:endParaRPr lang="zh-TW" altLang="en-US" sz="1500" dirty="0">
                        <a:latin typeface="微軟正黑體" pitchFamily="34" charset="-120"/>
                        <a:ea typeface="微軟正黑體" pitchFamily="34" charset="-120"/>
                      </a:endParaRPr>
                    </a:p>
                  </a:txBody>
                  <a:tcPr marL="65521" marR="65521" marT="32761" marB="32761"/>
                </a:tc>
              </a:tr>
            </a:tbl>
          </a:graphicData>
        </a:graphic>
      </p:graphicFrame>
      <p:sp>
        <p:nvSpPr>
          <p:cNvPr id="12" name="圓角矩形圖說文字 11"/>
          <p:cNvSpPr/>
          <p:nvPr/>
        </p:nvSpPr>
        <p:spPr>
          <a:xfrm>
            <a:off x="4139952" y="1870889"/>
            <a:ext cx="2880320" cy="390632"/>
          </a:xfrm>
          <a:prstGeom prst="wedgeRoundRectCallout">
            <a:avLst>
              <a:gd name="adj1" fmla="val -59866"/>
              <a:gd name="adj2" fmla="val 28564"/>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x-none" altLang="zh-TW" sz="1400" b="1" dirty="0" smtClean="0">
                <a:latin typeface="微軟正黑體" pitchFamily="34" charset="-120"/>
                <a:ea typeface="微軟正黑體" pitchFamily="34" charset="-120"/>
              </a:rPr>
              <a:t>工資爭議案件最多</a:t>
            </a:r>
            <a:r>
              <a:rPr lang="zh-TW" altLang="en-US" sz="1400" b="1" dirty="0" smtClean="0">
                <a:latin typeface="微軟正黑體" pitchFamily="34" charset="-120"/>
                <a:ea typeface="微軟正黑體" pitchFamily="34" charset="-120"/>
              </a:rPr>
              <a:t>，計</a:t>
            </a:r>
            <a:r>
              <a:rPr lang="x-none" altLang="zh-TW" sz="1400" b="1" dirty="0" smtClean="0">
                <a:latin typeface="微軟正黑體" pitchFamily="34" charset="-120"/>
                <a:ea typeface="微軟正黑體" pitchFamily="34" charset="-120"/>
              </a:rPr>
              <a:t>有</a:t>
            </a:r>
            <a:r>
              <a:rPr lang="x-none" altLang="zh-TW" sz="1400" b="1" dirty="0" smtClean="0">
                <a:solidFill>
                  <a:schemeClr val="accent2">
                    <a:lumMod val="75000"/>
                  </a:schemeClr>
                </a:solidFill>
                <a:latin typeface="微軟正黑體" pitchFamily="34" charset="-120"/>
                <a:ea typeface="微軟正黑體" pitchFamily="34" charset="-120"/>
              </a:rPr>
              <a:t>1,0</a:t>
            </a:r>
            <a:r>
              <a:rPr lang="en-US" altLang="zh-TW" sz="1400" b="1" dirty="0" smtClean="0">
                <a:solidFill>
                  <a:schemeClr val="accent2">
                    <a:lumMod val="75000"/>
                  </a:schemeClr>
                </a:solidFill>
                <a:latin typeface="微軟正黑體" pitchFamily="34" charset="-120"/>
                <a:ea typeface="微軟正黑體" pitchFamily="34" charset="-120"/>
              </a:rPr>
              <a:t>97</a:t>
            </a:r>
            <a:r>
              <a:rPr lang="x-none" altLang="zh-TW" sz="1400" b="1" dirty="0" smtClean="0">
                <a:solidFill>
                  <a:schemeClr val="accent2">
                    <a:lumMod val="75000"/>
                  </a:schemeClr>
                </a:solidFill>
                <a:latin typeface="微軟正黑體" pitchFamily="34" charset="-120"/>
                <a:ea typeface="微軟正黑體" pitchFamily="34" charset="-120"/>
              </a:rPr>
              <a:t>件</a:t>
            </a:r>
            <a:endParaRPr lang="zh-TW" altLang="en-US" sz="1400" b="1" dirty="0">
              <a:solidFill>
                <a:schemeClr val="tx1"/>
              </a:solidFill>
              <a:latin typeface="微軟正黑體" panose="020B0604030504040204" pitchFamily="34" charset="-120"/>
              <a:ea typeface="微軟正黑體" panose="020B0604030504040204" pitchFamily="34" charset="-120"/>
            </a:endParaRPr>
          </a:p>
        </p:txBody>
      </p:sp>
      <p:sp>
        <p:nvSpPr>
          <p:cNvPr id="13" name="矩形 12"/>
          <p:cNvSpPr/>
          <p:nvPr/>
        </p:nvSpPr>
        <p:spPr>
          <a:xfrm>
            <a:off x="755576" y="3563676"/>
            <a:ext cx="5184576" cy="923330"/>
          </a:xfrm>
          <a:prstGeom prst="rect">
            <a:avLst/>
          </a:prstGeom>
        </p:spPr>
        <p:txBody>
          <a:bodyPr wrap="square">
            <a:spAutoFit/>
          </a:bodyPr>
          <a:lstStyle/>
          <a:p>
            <a:pPr marL="342900" indent="-342900">
              <a:buFont typeface="Wingdings" pitchFamily="2" charset="2"/>
              <a:buChar char="n"/>
            </a:pPr>
            <a:r>
              <a:rPr lang="zh-TW" altLang="zh-TW" b="1" dirty="0">
                <a:latin typeface="微軟正黑體" pitchFamily="34" charset="-120"/>
                <a:ea typeface="微軟正黑體" pitchFamily="34" charset="-120"/>
              </a:rPr>
              <a:t>勞資爭議案件於調解不成立後</a:t>
            </a:r>
            <a:r>
              <a:rPr lang="zh-TW" altLang="zh-TW" b="1" dirty="0" smtClean="0">
                <a:latin typeface="微軟正黑體" pitchFamily="34" charset="-120"/>
                <a:ea typeface="微軟正黑體" pitchFamily="34" charset="-120"/>
              </a:rPr>
              <a:t>，本局</a:t>
            </a:r>
            <a:r>
              <a:rPr lang="zh-TW" altLang="en-US" b="1" dirty="0" smtClean="0">
                <a:latin typeface="微軟正黑體" pitchFamily="34" charset="-120"/>
                <a:ea typeface="微軟正黑體" pitchFamily="34" charset="-120"/>
              </a:rPr>
              <a:t>將轉介勞工尋求</a:t>
            </a:r>
            <a:r>
              <a:rPr lang="zh-TW" altLang="zh-TW" b="1" dirty="0" smtClean="0">
                <a:latin typeface="微軟正黑體" pitchFamily="34" charset="-120"/>
                <a:ea typeface="微軟正黑體" pitchFamily="34" charset="-120"/>
              </a:rPr>
              <a:t>法律</a:t>
            </a:r>
            <a:r>
              <a:rPr lang="zh-TW" altLang="zh-TW" b="1" dirty="0">
                <a:latin typeface="微軟正黑體" pitchFamily="34" charset="-120"/>
                <a:ea typeface="微軟正黑體" pitchFamily="34" charset="-120"/>
              </a:rPr>
              <a:t>扶助基金會之補助資訊，</a:t>
            </a:r>
            <a:r>
              <a:rPr lang="zh-TW" altLang="zh-TW" b="1" dirty="0" smtClean="0">
                <a:latin typeface="微軟正黑體" pitchFamily="34" charset="-120"/>
                <a:ea typeface="微軟正黑體" pitchFamily="34" charset="-120"/>
              </a:rPr>
              <a:t>以</a:t>
            </a:r>
            <a:r>
              <a:rPr lang="zh-TW" altLang="en-US" b="1" dirty="0" smtClean="0">
                <a:latin typeface="微軟正黑體" pitchFamily="34" charset="-120"/>
                <a:ea typeface="微軟正黑體" pitchFamily="34" charset="-120"/>
              </a:rPr>
              <a:t>協助勞工取得後續司法訴訟資源，保障應有權益</a:t>
            </a:r>
            <a:r>
              <a:rPr lang="zh-TW" altLang="zh-TW" b="1" dirty="0" smtClean="0">
                <a:latin typeface="微軟正黑體" pitchFamily="34" charset="-120"/>
                <a:ea typeface="微軟正黑體" pitchFamily="34" charset="-120"/>
              </a:rPr>
              <a:t>。</a:t>
            </a:r>
            <a:endParaRPr lang="zh-TW" altLang="zh-TW" b="1" dirty="0">
              <a:latin typeface="微軟正黑體" pitchFamily="34" charset="-120"/>
              <a:ea typeface="微軟正黑體" pitchFamily="34" charset="-120"/>
            </a:endParaRPr>
          </a:p>
        </p:txBody>
      </p:sp>
      <p:pic>
        <p:nvPicPr>
          <p:cNvPr id="14" name="圖片 13" descr="C:\Users\user\Desktop\unnamed.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2679970"/>
            <a:ext cx="2047340" cy="16512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grpSp>
        <p:nvGrpSpPr>
          <p:cNvPr id="15" name="群組 14"/>
          <p:cNvGrpSpPr>
            <a:grpSpLocks/>
          </p:cNvGrpSpPr>
          <p:nvPr/>
        </p:nvGrpSpPr>
        <p:grpSpPr bwMode="auto">
          <a:xfrm>
            <a:off x="57170" y="4788669"/>
            <a:ext cx="4598987" cy="261610"/>
            <a:chOff x="94928" y="5763845"/>
            <a:chExt cx="4598905" cy="261868"/>
          </a:xfrm>
        </p:grpSpPr>
        <p:pic>
          <p:nvPicPr>
            <p:cNvPr id="16"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4278596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25</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776864" cy="2929565"/>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捍衛權益，安心有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342900" indent="-342900" algn="l">
              <a:buFont typeface="Wingdings" panose="05000000000000000000" pitchFamily="2" charset="2"/>
              <a:buChar char="n"/>
            </a:pPr>
            <a:r>
              <a:rPr lang="zh-TW" altLang="en-US" sz="1800" b="1" dirty="0">
                <a:solidFill>
                  <a:schemeClr val="tx1"/>
                </a:solidFill>
                <a:latin typeface="微軟正黑體" pitchFamily="34" charset="-120"/>
                <a:ea typeface="微軟正黑體" pitchFamily="34" charset="-120"/>
              </a:rPr>
              <a:t>截至</a:t>
            </a:r>
            <a:r>
              <a:rPr lang="en-US" altLang="zh-TW" sz="1800" b="1" dirty="0">
                <a:solidFill>
                  <a:schemeClr val="tx1"/>
                </a:solidFill>
                <a:latin typeface="微軟正黑體" pitchFamily="34" charset="-120"/>
                <a:ea typeface="微軟正黑體" pitchFamily="34" charset="-120"/>
              </a:rPr>
              <a:t>103</a:t>
            </a:r>
            <a:r>
              <a:rPr lang="zh-TW" altLang="en-US" sz="1800" b="1" dirty="0" smtClean="0">
                <a:solidFill>
                  <a:schemeClr val="tx1"/>
                </a:solidFill>
                <a:latin typeface="微軟正黑體" pitchFamily="34" charset="-120"/>
                <a:ea typeface="微軟正黑體" pitchFamily="34" charset="-120"/>
              </a:rPr>
              <a:t>年</a:t>
            </a:r>
            <a:r>
              <a:rPr lang="en-US" altLang="zh-TW" sz="1800" b="1" dirty="0" smtClean="0">
                <a:solidFill>
                  <a:schemeClr val="tx1"/>
                </a:solidFill>
                <a:latin typeface="微軟正黑體" pitchFamily="34" charset="-120"/>
                <a:ea typeface="微軟正黑體" pitchFamily="34" charset="-120"/>
              </a:rPr>
              <a:t>12</a:t>
            </a:r>
            <a:r>
              <a:rPr lang="zh-TW" altLang="en-US" sz="1800" b="1" dirty="0" smtClean="0">
                <a:solidFill>
                  <a:schemeClr val="tx1"/>
                </a:solidFill>
                <a:latin typeface="微軟正黑體" pitchFamily="34" charset="-120"/>
                <a:ea typeface="微軟正黑體" pitchFamily="34" charset="-120"/>
              </a:rPr>
              <a:t>月</a:t>
            </a:r>
            <a:r>
              <a:rPr lang="en-US" altLang="zh-TW" sz="1800" b="1" dirty="0" smtClean="0">
                <a:solidFill>
                  <a:schemeClr val="tx1"/>
                </a:solidFill>
                <a:latin typeface="微軟正黑體" pitchFamily="34" charset="-120"/>
                <a:ea typeface="微軟正黑體" pitchFamily="34" charset="-120"/>
              </a:rPr>
              <a:t>31</a:t>
            </a:r>
            <a:r>
              <a:rPr lang="zh-TW" altLang="en-US" sz="1800" b="1" dirty="0" smtClean="0">
                <a:solidFill>
                  <a:schemeClr val="tx1"/>
                </a:solidFill>
                <a:latin typeface="微軟正黑體" pitchFamily="34" charset="-120"/>
                <a:ea typeface="微軟正黑體" pitchFamily="34" charset="-120"/>
              </a:rPr>
              <a:t>日</a:t>
            </a:r>
            <a:r>
              <a:rPr lang="zh-TW" altLang="en-US" sz="1800" b="1" dirty="0">
                <a:solidFill>
                  <a:schemeClr val="tx1"/>
                </a:solidFill>
                <a:latin typeface="微軟正黑體" pitchFamily="34" charset="-120"/>
                <a:ea typeface="微軟正黑體" pitchFamily="34" charset="-120"/>
              </a:rPr>
              <a:t>止，本市計有總工會</a:t>
            </a:r>
            <a:r>
              <a:rPr lang="en-US" altLang="zh-TW" sz="1800" b="1" dirty="0">
                <a:solidFill>
                  <a:schemeClr val="tx1"/>
                </a:solidFill>
                <a:latin typeface="微軟正黑體" pitchFamily="34" charset="-120"/>
                <a:ea typeface="微軟正黑體" pitchFamily="34" charset="-120"/>
              </a:rPr>
              <a:t>16</a:t>
            </a:r>
            <a:r>
              <a:rPr lang="zh-TW" altLang="en-US" sz="1800" b="1" dirty="0">
                <a:solidFill>
                  <a:schemeClr val="tx1"/>
                </a:solidFill>
                <a:latin typeface="微軟正黑體" pitchFamily="34" charset="-120"/>
                <a:ea typeface="微軟正黑體" pitchFamily="34" charset="-120"/>
              </a:rPr>
              <a:t>家、企業工會</a:t>
            </a:r>
            <a:r>
              <a:rPr lang="en-US" altLang="zh-TW" sz="1800" b="1" dirty="0" smtClean="0">
                <a:solidFill>
                  <a:schemeClr val="tx1"/>
                </a:solidFill>
                <a:latin typeface="微軟正黑體" pitchFamily="34" charset="-120"/>
                <a:ea typeface="微軟正黑體" pitchFamily="34" charset="-120"/>
              </a:rPr>
              <a:t>171</a:t>
            </a:r>
            <a:r>
              <a:rPr lang="zh-TW" altLang="en-US" sz="1800" b="1" dirty="0" smtClean="0">
                <a:solidFill>
                  <a:schemeClr val="tx1"/>
                </a:solidFill>
                <a:latin typeface="微軟正黑體" pitchFamily="34" charset="-120"/>
                <a:ea typeface="微軟正黑體" pitchFamily="34" charset="-120"/>
              </a:rPr>
              <a:t>家</a:t>
            </a:r>
            <a:r>
              <a:rPr lang="zh-TW" altLang="en-US" sz="1800" b="1" dirty="0">
                <a:solidFill>
                  <a:schemeClr val="tx1"/>
                </a:solidFill>
                <a:latin typeface="微軟正黑體" pitchFamily="34" charset="-120"/>
                <a:ea typeface="微軟正黑體" pitchFamily="34" charset="-120"/>
              </a:rPr>
              <a:t>、職業工會</a:t>
            </a:r>
            <a:r>
              <a:rPr lang="en-US" altLang="zh-TW" sz="1800" b="1" dirty="0" smtClean="0">
                <a:solidFill>
                  <a:schemeClr val="tx1"/>
                </a:solidFill>
                <a:latin typeface="微軟正黑體" pitchFamily="34" charset="-120"/>
                <a:ea typeface="微軟正黑體" pitchFamily="34" charset="-120"/>
              </a:rPr>
              <a:t>641</a:t>
            </a:r>
            <a:r>
              <a:rPr lang="zh-TW" altLang="en-US" sz="1800" b="1" dirty="0" smtClean="0">
                <a:solidFill>
                  <a:schemeClr val="tx1"/>
                </a:solidFill>
                <a:latin typeface="微軟正黑體" pitchFamily="34" charset="-120"/>
                <a:ea typeface="微軟正黑體" pitchFamily="34" charset="-120"/>
              </a:rPr>
              <a:t>家</a:t>
            </a:r>
            <a:r>
              <a:rPr lang="zh-TW" altLang="en-US" sz="1800" b="1" dirty="0">
                <a:solidFill>
                  <a:schemeClr val="tx1"/>
                </a:solidFill>
                <a:latin typeface="微軟正黑體" pitchFamily="34" charset="-120"/>
                <a:ea typeface="微軟正黑體" pitchFamily="34" charset="-120"/>
              </a:rPr>
              <a:t>、產業</a:t>
            </a:r>
            <a:r>
              <a:rPr lang="zh-TW" altLang="en-US" sz="1800" b="1" dirty="0" smtClean="0">
                <a:solidFill>
                  <a:schemeClr val="tx1"/>
                </a:solidFill>
                <a:latin typeface="微軟正黑體" pitchFamily="34" charset="-120"/>
                <a:ea typeface="微軟正黑體" pitchFamily="34" charset="-120"/>
              </a:rPr>
              <a:t>工會</a:t>
            </a:r>
            <a:r>
              <a:rPr lang="en-US" altLang="zh-TW" sz="1800" b="1" dirty="0" smtClean="0">
                <a:solidFill>
                  <a:schemeClr val="tx1"/>
                </a:solidFill>
                <a:latin typeface="微軟正黑體" pitchFamily="34" charset="-120"/>
                <a:ea typeface="微軟正黑體" pitchFamily="34" charset="-120"/>
              </a:rPr>
              <a:t>30</a:t>
            </a:r>
            <a:r>
              <a:rPr lang="zh-TW" altLang="en-US" sz="1800" b="1" dirty="0" smtClean="0">
                <a:solidFill>
                  <a:schemeClr val="tx1"/>
                </a:solidFill>
                <a:latin typeface="微軟正黑體" pitchFamily="34" charset="-120"/>
                <a:ea typeface="微軟正黑體" pitchFamily="34" charset="-120"/>
              </a:rPr>
              <a:t>家</a:t>
            </a:r>
            <a:r>
              <a:rPr lang="zh-TW" altLang="en-US" sz="1800" b="1" dirty="0">
                <a:solidFill>
                  <a:schemeClr val="tx1"/>
                </a:solidFill>
                <a:latin typeface="微軟正黑體" pitchFamily="34" charset="-120"/>
                <a:ea typeface="微軟正黑體" pitchFamily="34" charset="-120"/>
              </a:rPr>
              <a:t>，合計</a:t>
            </a:r>
            <a:r>
              <a:rPr lang="en-US" altLang="zh-TW" sz="1800" b="1" dirty="0" smtClean="0">
                <a:solidFill>
                  <a:srgbClr val="C00000"/>
                </a:solidFill>
                <a:latin typeface="微軟正黑體" pitchFamily="34" charset="-120"/>
                <a:ea typeface="微軟正黑體" pitchFamily="34" charset="-120"/>
              </a:rPr>
              <a:t>858</a:t>
            </a:r>
            <a:r>
              <a:rPr lang="zh-TW" altLang="en-US" sz="1800" b="1" dirty="0" smtClean="0">
                <a:solidFill>
                  <a:srgbClr val="C00000"/>
                </a:solidFill>
                <a:latin typeface="微軟正黑體" pitchFamily="34" charset="-120"/>
                <a:ea typeface="微軟正黑體" pitchFamily="34" charset="-120"/>
              </a:rPr>
              <a:t>家</a:t>
            </a:r>
            <a:r>
              <a:rPr lang="zh-TW" altLang="en-US" sz="1800" b="1" dirty="0">
                <a:solidFill>
                  <a:srgbClr val="C00000"/>
                </a:solidFill>
                <a:latin typeface="微軟正黑體" pitchFamily="34" charset="-120"/>
                <a:ea typeface="微軟正黑體" pitchFamily="34" charset="-120"/>
              </a:rPr>
              <a:t>工會</a:t>
            </a:r>
            <a:r>
              <a:rPr lang="zh-TW" altLang="en-US" sz="1800" b="1" dirty="0" smtClean="0">
                <a:solidFill>
                  <a:schemeClr val="tx1"/>
                </a:solidFill>
                <a:latin typeface="微軟正黑體" pitchFamily="34" charset="-120"/>
                <a:ea typeface="微軟正黑體" pitchFamily="34" charset="-120"/>
              </a:rPr>
              <a:t>。</a:t>
            </a:r>
            <a:endParaRPr lang="en-US" altLang="zh-TW" sz="1800" b="1" dirty="0" smtClean="0">
              <a:solidFill>
                <a:schemeClr val="tx1"/>
              </a:solidFill>
              <a:latin typeface="微軟正黑體" pitchFamily="34" charset="-120"/>
              <a:ea typeface="微軟正黑體" pitchFamily="34" charset="-120"/>
            </a:endParaRPr>
          </a:p>
          <a:p>
            <a:pPr marL="342900" indent="-342900" algn="l">
              <a:buFont typeface="Wingdings" panose="05000000000000000000" pitchFamily="2" charset="2"/>
              <a:buChar char="n"/>
            </a:pPr>
            <a:r>
              <a:rPr lang="zh-TW" altLang="en-US" sz="1800" b="1" dirty="0" smtClean="0">
                <a:solidFill>
                  <a:schemeClr val="tx1"/>
                </a:solidFill>
                <a:latin typeface="微軟正黑體" pitchFamily="34" charset="-120"/>
                <a:ea typeface="微軟正黑體" pitchFamily="34" charset="-120"/>
              </a:rPr>
              <a:t>辦理</a:t>
            </a:r>
            <a:r>
              <a:rPr lang="zh-TW" altLang="en-US" sz="1800" b="1" dirty="0">
                <a:solidFill>
                  <a:schemeClr val="tx1"/>
                </a:solidFill>
                <a:latin typeface="微軟正黑體" pitchFamily="34" charset="-120"/>
                <a:ea typeface="微軟正黑體" pitchFamily="34" charset="-120"/>
              </a:rPr>
              <a:t>本市</a:t>
            </a:r>
            <a:r>
              <a:rPr lang="en-US" altLang="zh-TW" sz="1800" b="1" dirty="0">
                <a:solidFill>
                  <a:schemeClr val="tx1"/>
                </a:solidFill>
                <a:latin typeface="微軟正黑體" pitchFamily="34" charset="-120"/>
                <a:ea typeface="微軟正黑體" pitchFamily="34" charset="-120"/>
              </a:rPr>
              <a:t>104</a:t>
            </a:r>
            <a:r>
              <a:rPr lang="zh-TW" altLang="en-US" sz="1800" b="1" dirty="0">
                <a:solidFill>
                  <a:schemeClr val="tx1"/>
                </a:solidFill>
                <a:latin typeface="微軟正黑體" pitchFamily="34" charset="-120"/>
                <a:ea typeface="微軟正黑體" pitchFamily="34" charset="-120"/>
              </a:rPr>
              <a:t>年績優工會會務</a:t>
            </a:r>
            <a:r>
              <a:rPr lang="zh-TW" altLang="en-US" sz="1800" b="1" dirty="0" smtClean="0">
                <a:solidFill>
                  <a:schemeClr val="tx1"/>
                </a:solidFill>
                <a:latin typeface="微軟正黑體" pitchFamily="34" charset="-120"/>
                <a:ea typeface="微軟正黑體" pitchFamily="34" charset="-120"/>
              </a:rPr>
              <a:t>評鑑</a:t>
            </a:r>
            <a:r>
              <a:rPr lang="zh-TW" altLang="en-US" sz="1800" b="1" dirty="0" smtClean="0">
                <a:solidFill>
                  <a:schemeClr val="tx1"/>
                </a:solidFill>
                <a:latin typeface="新細明體"/>
              </a:rPr>
              <a:t>：</a:t>
            </a:r>
            <a:r>
              <a:rPr lang="zh-TW" altLang="en-US" sz="1800" b="1" dirty="0">
                <a:solidFill>
                  <a:schemeClr val="tx1"/>
                </a:solidFill>
                <a:latin typeface="微軟正黑體" panose="020B0604030504040204" pitchFamily="34" charset="-120"/>
                <a:ea typeface="微軟正黑體" panose="020B0604030504040204" pitchFamily="34" charset="-120"/>
              </a:rPr>
              <a:t>先由工會自評，再經</a:t>
            </a:r>
            <a:r>
              <a:rPr lang="zh-TW" altLang="en-US" sz="1800" b="1" dirty="0" smtClean="0">
                <a:solidFill>
                  <a:schemeClr val="tx1"/>
                </a:solidFill>
                <a:latin typeface="微軟正黑體" panose="020B0604030504040204" pitchFamily="34" charset="-120"/>
                <a:ea typeface="微軟正黑體" panose="020B0604030504040204" pitchFamily="34" charset="-120"/>
              </a:rPr>
              <a:t>本局</a:t>
            </a:r>
            <a:r>
              <a:rPr lang="zh-TW" altLang="en-US" sz="1800" b="1" dirty="0">
                <a:solidFill>
                  <a:schemeClr val="tx1"/>
                </a:solidFill>
                <a:latin typeface="微軟正黑體" panose="020B0604030504040204" pitchFamily="34" charset="-120"/>
                <a:ea typeface="微軟正黑體" panose="020B0604030504040204" pitchFamily="34" charset="-120"/>
              </a:rPr>
              <a:t>成立評鑑委員會完成初、複評，並依其總分排序共評定</a:t>
            </a:r>
            <a:r>
              <a:rPr lang="en-US" altLang="zh-TW" sz="1800" b="1" dirty="0">
                <a:solidFill>
                  <a:srgbClr val="C00000"/>
                </a:solidFill>
                <a:latin typeface="微軟正黑體" panose="020B0604030504040204" pitchFamily="34" charset="-120"/>
                <a:ea typeface="微軟正黑體" panose="020B0604030504040204" pitchFamily="34" charset="-120"/>
              </a:rPr>
              <a:t>30</a:t>
            </a:r>
            <a:r>
              <a:rPr lang="zh-TW" altLang="en-US" sz="1800" b="1" dirty="0">
                <a:solidFill>
                  <a:srgbClr val="C00000"/>
                </a:solidFill>
                <a:latin typeface="微軟正黑體" panose="020B0604030504040204" pitchFamily="34" charset="-120"/>
                <a:ea typeface="微軟正黑體" panose="020B0604030504040204" pitchFamily="34" charset="-120"/>
              </a:rPr>
              <a:t>家績優工會</a:t>
            </a:r>
            <a:r>
              <a:rPr lang="zh-TW" altLang="en-US" sz="1800" b="1" dirty="0">
                <a:solidFill>
                  <a:schemeClr val="tx1"/>
                </a:solidFill>
                <a:latin typeface="微軟正黑體" panose="020B0604030504040204" pitchFamily="34" charset="-120"/>
                <a:ea typeface="微軟正黑體" panose="020B0604030504040204" pitchFamily="34" charset="-120"/>
              </a:rPr>
              <a:t>。</a:t>
            </a:r>
            <a:endParaRPr lang="en-US" altLang="zh-TW" sz="1800" b="1" dirty="0" smtClean="0">
              <a:solidFill>
                <a:schemeClr val="tx1"/>
              </a:solidFill>
              <a:latin typeface="微軟正黑體" pitchFamily="34" charset="-120"/>
              <a:ea typeface="微軟正黑體" pitchFamily="34" charset="-120"/>
            </a:endParaRPr>
          </a:p>
          <a:p>
            <a:pPr algn="l"/>
            <a:endParaRPr lang="zh-TW" altLang="en-US" sz="2000" b="1" dirty="0">
              <a:solidFill>
                <a:schemeClr val="tx1"/>
              </a:solidFill>
              <a:latin typeface="微軟正黑體" pitchFamily="34" charset="-120"/>
              <a:ea typeface="微軟正黑體" pitchFamily="34" charset="-120"/>
            </a:endParaRPr>
          </a:p>
          <a:p>
            <a:pPr algn="l" fontAlgn="base">
              <a:lnSpc>
                <a:spcPct val="150000"/>
              </a:lnSpc>
              <a:spcBef>
                <a:spcPct val="0"/>
              </a:spcBef>
              <a:spcAft>
                <a:spcPct val="0"/>
              </a:spcAft>
            </a:pP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a:t>
            </a:r>
            <a:endParaRPr kumimoji="1" lang="zh-TW" altLang="en-US" sz="1400" b="1" dirty="0">
              <a:solidFill>
                <a:prstClr val="black"/>
              </a:solidFill>
              <a:latin typeface="微軟正黑體" pitchFamily="34" charset="-120"/>
              <a:ea typeface="微軟正黑體" pitchFamily="34" charset="-120"/>
            </a:endParaRPr>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3357385"/>
            <a:ext cx="1944216" cy="147354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3284" y="3357385"/>
            <a:ext cx="1962519" cy="147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群組 11"/>
          <p:cNvGrpSpPr>
            <a:grpSpLocks/>
          </p:cNvGrpSpPr>
          <p:nvPr/>
        </p:nvGrpSpPr>
        <p:grpSpPr bwMode="auto">
          <a:xfrm>
            <a:off x="57170" y="4788669"/>
            <a:ext cx="4598987" cy="261610"/>
            <a:chOff x="94928" y="5763845"/>
            <a:chExt cx="4598905" cy="261868"/>
          </a:xfrm>
        </p:grpSpPr>
        <p:pic>
          <p:nvPicPr>
            <p:cNvPr id="13"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1010099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26</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grpSp>
        <p:nvGrpSpPr>
          <p:cNvPr id="7" name="群組 6"/>
          <p:cNvGrpSpPr>
            <a:grpSpLocks/>
          </p:cNvGrpSpPr>
          <p:nvPr/>
        </p:nvGrpSpPr>
        <p:grpSpPr bwMode="auto">
          <a:xfrm>
            <a:off x="6804248" y="4741063"/>
            <a:ext cx="4598987" cy="261610"/>
            <a:chOff x="94928" y="5763845"/>
            <a:chExt cx="4598905" cy="261868"/>
          </a:xfrm>
        </p:grpSpPr>
        <p:pic>
          <p:nvPicPr>
            <p:cNvPr id="8"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
        <p:nvSpPr>
          <p:cNvPr id="10" name="Content Placeholder 2"/>
          <p:cNvSpPr>
            <a:spLocks noGrp="1"/>
          </p:cNvSpPr>
          <p:nvPr>
            <p:ph idx="1"/>
          </p:nvPr>
        </p:nvSpPr>
        <p:spPr>
          <a:xfrm>
            <a:off x="755576" y="1514393"/>
            <a:ext cx="7776864" cy="2929565"/>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捍衛權益，安心有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342900" indent="-342900" algn="l" fontAlgn="base">
              <a:lnSpc>
                <a:spcPct val="150000"/>
              </a:lnSpc>
              <a:spcBef>
                <a:spcPct val="0"/>
              </a:spcBef>
              <a:spcAft>
                <a:spcPct val="0"/>
              </a:spcAft>
              <a:buFont typeface="Wingdings" panose="05000000000000000000" pitchFamily="2" charset="2"/>
              <a:buChar char="n"/>
            </a:pPr>
            <a:r>
              <a:rPr kumimoji="1" lang="zh-TW" altLang="en-US" sz="1800" b="1" dirty="0">
                <a:solidFill>
                  <a:schemeClr val="tx1"/>
                </a:solidFill>
                <a:latin typeface="微軟正黑體" pitchFamily="34" charset="-120"/>
                <a:ea typeface="微軟正黑體" pitchFamily="34" charset="-120"/>
              </a:rPr>
              <a:t>推廣「勞工教育向下扎根」</a:t>
            </a:r>
            <a:r>
              <a:rPr kumimoji="1" lang="zh-TW" altLang="en-US" sz="1800" b="1" dirty="0" smtClean="0">
                <a:solidFill>
                  <a:schemeClr val="tx1"/>
                </a:solidFill>
                <a:latin typeface="微軟正黑體" pitchFamily="34" charset="-120"/>
                <a:ea typeface="微軟正黑體" pitchFamily="34" charset="-120"/>
              </a:rPr>
              <a:t>政策</a:t>
            </a:r>
            <a:r>
              <a:rPr kumimoji="1" lang="zh-TW" altLang="en-US" sz="1800" b="1" dirty="0" smtClean="0">
                <a:solidFill>
                  <a:schemeClr val="tx1"/>
                </a:solidFill>
                <a:latin typeface="新細明體"/>
                <a:ea typeface="新細明體"/>
              </a:rPr>
              <a:t>：</a:t>
            </a:r>
            <a:r>
              <a:rPr kumimoji="1" lang="zh-TW" altLang="en-US" sz="1800" b="1" dirty="0" smtClean="0">
                <a:solidFill>
                  <a:schemeClr val="tx1"/>
                </a:solidFill>
                <a:latin typeface="微軟正黑體" pitchFamily="34" charset="-120"/>
                <a:ea typeface="微軟正黑體" pitchFamily="34" charset="-120"/>
              </a:rPr>
              <a:t>本</a:t>
            </a:r>
            <a:r>
              <a:rPr kumimoji="1" lang="zh-TW" altLang="en-US" sz="1800" b="1" dirty="0">
                <a:solidFill>
                  <a:schemeClr val="tx1"/>
                </a:solidFill>
                <a:latin typeface="微軟正黑體" pitchFamily="34" charset="-120"/>
                <a:ea typeface="微軟正黑體" pitchFamily="34" charset="-120"/>
              </a:rPr>
              <a:t>局自</a:t>
            </a:r>
            <a:r>
              <a:rPr kumimoji="1" lang="en-US" altLang="zh-TW" sz="1800" b="1" dirty="0">
                <a:solidFill>
                  <a:schemeClr val="tx1"/>
                </a:solidFill>
                <a:latin typeface="微軟正黑體" pitchFamily="34" charset="-120"/>
                <a:ea typeface="微軟正黑體" pitchFamily="34" charset="-120"/>
              </a:rPr>
              <a:t>95</a:t>
            </a:r>
            <a:r>
              <a:rPr kumimoji="1" lang="zh-TW" altLang="en-US" sz="1800" b="1" dirty="0">
                <a:solidFill>
                  <a:schemeClr val="tx1"/>
                </a:solidFill>
                <a:latin typeface="微軟正黑體" pitchFamily="34" charset="-120"/>
                <a:ea typeface="微軟正黑體" pitchFamily="34" charset="-120"/>
              </a:rPr>
              <a:t>年起賡續推動修編「勞動權益與就業」教材、勞動種子師資培訓班、協請本市各高中職校開設或融入勞動法制相關課程及大專青年勞動事務研習營等多項方案</a:t>
            </a:r>
            <a:r>
              <a:rPr kumimoji="1" lang="zh-TW" altLang="en-US" sz="1800" b="1" dirty="0" smtClean="0">
                <a:solidFill>
                  <a:schemeClr val="tx1"/>
                </a:solidFill>
                <a:latin typeface="微軟正黑體" pitchFamily="34" charset="-120"/>
                <a:ea typeface="微軟正黑體" pitchFamily="34" charset="-120"/>
              </a:rPr>
              <a:t>。</a:t>
            </a:r>
            <a:endParaRPr kumimoji="1" lang="en-US" altLang="zh-TW" sz="1800" b="1" dirty="0" smtClean="0">
              <a:solidFill>
                <a:schemeClr val="tx1"/>
              </a:solidFill>
              <a:latin typeface="微軟正黑體" pitchFamily="34" charset="-120"/>
              <a:ea typeface="微軟正黑體" pitchFamily="34" charset="-120"/>
            </a:endParaRPr>
          </a:p>
          <a:p>
            <a:pPr marL="342900" indent="-342900" algn="l" fontAlgn="base">
              <a:lnSpc>
                <a:spcPct val="150000"/>
              </a:lnSpc>
              <a:spcBef>
                <a:spcPct val="0"/>
              </a:spcBef>
              <a:spcAft>
                <a:spcPct val="0"/>
              </a:spcAft>
              <a:buFont typeface="Wingdings" panose="05000000000000000000" pitchFamily="2" charset="2"/>
              <a:buChar char="n"/>
            </a:pPr>
            <a:r>
              <a:rPr kumimoji="1" lang="en-US" altLang="zh-TW" sz="1800" b="1" dirty="0">
                <a:solidFill>
                  <a:schemeClr val="tx1"/>
                </a:solidFill>
                <a:latin typeface="微軟正黑體" pitchFamily="34" charset="-120"/>
                <a:ea typeface="微軟正黑體" pitchFamily="34" charset="-120"/>
              </a:rPr>
              <a:t>103</a:t>
            </a:r>
            <a:r>
              <a:rPr kumimoji="1" lang="zh-TW" altLang="en-US" sz="1800" b="1" dirty="0" smtClean="0">
                <a:solidFill>
                  <a:schemeClr val="tx1"/>
                </a:solidFill>
                <a:latin typeface="微軟正黑體" pitchFamily="34" charset="-120"/>
                <a:ea typeface="微軟正黑體" pitchFamily="34" charset="-120"/>
              </a:rPr>
              <a:t>年度</a:t>
            </a:r>
            <a:r>
              <a:rPr kumimoji="1" lang="zh-TW" altLang="en-US" sz="1800" b="1" dirty="0">
                <a:solidFill>
                  <a:schemeClr val="tx1"/>
                </a:solidFill>
                <a:latin typeface="微軟正黑體" pitchFamily="34" charset="-120"/>
                <a:ea typeface="微軟正黑體" pitchFamily="34" charset="-120"/>
              </a:rPr>
              <a:t>計辦理</a:t>
            </a:r>
            <a:r>
              <a:rPr kumimoji="1" lang="en-US" altLang="zh-TW" sz="1800" b="1" dirty="0">
                <a:solidFill>
                  <a:schemeClr val="tx1"/>
                </a:solidFill>
                <a:latin typeface="微軟正黑體" pitchFamily="34" charset="-120"/>
                <a:ea typeface="微軟正黑體" pitchFamily="34" charset="-120"/>
              </a:rPr>
              <a:t>18</a:t>
            </a:r>
            <a:r>
              <a:rPr kumimoji="1" lang="zh-TW" altLang="en-US" sz="1800" b="1" dirty="0">
                <a:solidFill>
                  <a:schemeClr val="tx1"/>
                </a:solidFill>
                <a:latin typeface="微軟正黑體" pitchFamily="34" charset="-120"/>
                <a:ea typeface="微軟正黑體" pitchFamily="34" charset="-120"/>
              </a:rPr>
              <a:t>場次</a:t>
            </a:r>
            <a:r>
              <a:rPr kumimoji="1" lang="zh-TW" altLang="en-US" sz="1800" b="1" dirty="0" smtClean="0">
                <a:solidFill>
                  <a:schemeClr val="tx1"/>
                </a:solidFill>
                <a:latin typeface="微軟正黑體" pitchFamily="34" charset="-120"/>
                <a:ea typeface="微軟正黑體" pitchFamily="34" charset="-120"/>
              </a:rPr>
              <a:t>高中</a:t>
            </a:r>
            <a:r>
              <a:rPr kumimoji="1" lang="zh-TW" altLang="en-US" sz="1800" b="1" dirty="0">
                <a:solidFill>
                  <a:schemeClr val="tx1"/>
                </a:solidFill>
                <a:latin typeface="微軟正黑體" pitchFamily="34" charset="-120"/>
                <a:ea typeface="微軟正黑體" pitchFamily="34" charset="-120"/>
              </a:rPr>
              <a:t>職「勞動法制教育」校園巡迴</a:t>
            </a:r>
            <a:r>
              <a:rPr kumimoji="1" lang="zh-TW" altLang="en-US" sz="1800" b="1" dirty="0" smtClean="0">
                <a:solidFill>
                  <a:schemeClr val="tx1"/>
                </a:solidFill>
                <a:latin typeface="微軟正黑體" pitchFamily="34" charset="-120"/>
                <a:ea typeface="微軟正黑體" pitchFamily="34" charset="-120"/>
              </a:rPr>
              <a:t>演講。</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a:t>
            </a:r>
            <a:endParaRPr kumimoji="1" lang="zh-TW" altLang="en-US" sz="1400" b="1" dirty="0">
              <a:solidFill>
                <a:prstClr val="black"/>
              </a:solidFill>
              <a:latin typeface="微軟正黑體" pitchFamily="34" charset="-120"/>
              <a:ea typeface="微軟正黑體" pitchFamily="34" charset="-120"/>
            </a:endParaRPr>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4398" y="3722743"/>
            <a:ext cx="1909449" cy="1257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6727" y="3722742"/>
            <a:ext cx="1800200" cy="1244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3172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27</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776864" cy="913341"/>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捍衛權益，安心有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285750" lvl="0" indent="-285750" algn="l" fontAlgn="base">
              <a:lnSpc>
                <a:spcPct val="150000"/>
              </a:lnSpc>
              <a:spcBef>
                <a:spcPct val="0"/>
              </a:spcBef>
              <a:spcAft>
                <a:spcPct val="0"/>
              </a:spcAft>
              <a:buFont typeface="Wingdings" panose="05000000000000000000" pitchFamily="2" charset="2"/>
              <a:buChar char="n"/>
            </a:pPr>
            <a:r>
              <a:rPr kumimoji="1" lang="zh-TW" altLang="en-US" sz="1800" b="1" dirty="0" smtClean="0">
                <a:solidFill>
                  <a:prstClr val="black"/>
                </a:solidFill>
                <a:latin typeface="微軟正黑體" pitchFamily="34" charset="-120"/>
                <a:ea typeface="微軟正黑體" pitchFamily="34" charset="-120"/>
              </a:rPr>
              <a:t>加強</a:t>
            </a:r>
            <a:r>
              <a:rPr kumimoji="1" lang="zh-TW" altLang="en-US" sz="1800" b="1" dirty="0">
                <a:solidFill>
                  <a:prstClr val="black"/>
                </a:solidFill>
                <a:latin typeface="微軟正黑體" pitchFamily="34" charset="-120"/>
                <a:ea typeface="微軟正黑體" pitchFamily="34" charset="-120"/>
              </a:rPr>
              <a:t>外籍勞工管理與輔導訪</a:t>
            </a:r>
            <a:r>
              <a:rPr kumimoji="1" lang="zh-TW" altLang="en-US" sz="1800" b="1" dirty="0" smtClean="0">
                <a:solidFill>
                  <a:prstClr val="black"/>
                </a:solidFill>
                <a:latin typeface="微軟正黑體" pitchFamily="34" charset="-120"/>
                <a:ea typeface="微軟正黑體" pitchFamily="34" charset="-120"/>
              </a:rPr>
              <a:t>視</a:t>
            </a:r>
            <a:endParaRPr kumimoji="1" lang="en-US" altLang="zh-TW" sz="1800" b="1" dirty="0" smtClean="0">
              <a:solidFill>
                <a:prstClr val="black"/>
              </a:solidFill>
              <a:latin typeface="微軟正黑體" pitchFamily="34" charset="-120"/>
              <a:ea typeface="微軟正黑體" pitchFamily="34" charset="-120"/>
            </a:endParaRPr>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19" name="群組 18"/>
          <p:cNvGrpSpPr>
            <a:grpSpLocks/>
          </p:cNvGrpSpPr>
          <p:nvPr/>
        </p:nvGrpSpPr>
        <p:grpSpPr bwMode="auto">
          <a:xfrm>
            <a:off x="57170" y="4788669"/>
            <a:ext cx="4598987" cy="261610"/>
            <a:chOff x="94928" y="5763845"/>
            <a:chExt cx="4598905" cy="261868"/>
          </a:xfrm>
        </p:grpSpPr>
        <p:pic>
          <p:nvPicPr>
            <p:cNvPr id="20"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graphicFrame>
        <p:nvGraphicFramePr>
          <p:cNvPr id="22" name="表格 21"/>
          <p:cNvGraphicFramePr>
            <a:graphicFrameLocks noGrp="1"/>
          </p:cNvGraphicFramePr>
          <p:nvPr>
            <p:extLst>
              <p:ext uri="{D42A27DB-BD31-4B8C-83A1-F6EECF244321}">
                <p14:modId xmlns:p14="http://schemas.microsoft.com/office/powerpoint/2010/main" val="1835392265"/>
              </p:ext>
            </p:extLst>
          </p:nvPr>
        </p:nvGraphicFramePr>
        <p:xfrm>
          <a:off x="937696" y="2787774"/>
          <a:ext cx="3718461" cy="469716"/>
        </p:xfrm>
        <a:graphic>
          <a:graphicData uri="http://schemas.openxmlformats.org/drawingml/2006/table">
            <a:tbl>
              <a:tblPr firstRow="1" bandRow="1">
                <a:tableStyleId>{5C22544A-7EE6-4342-B048-85BDC9FD1C3A}</a:tableStyleId>
              </a:tblPr>
              <a:tblGrid>
                <a:gridCol w="1239487"/>
                <a:gridCol w="1239487"/>
                <a:gridCol w="1239487"/>
              </a:tblGrid>
              <a:tr h="226767">
                <a:tc>
                  <a:txBody>
                    <a:bodyPr/>
                    <a:lstStyle/>
                    <a:p>
                      <a:pPr algn="ctr"/>
                      <a:r>
                        <a:rPr lang="zh-TW" altLang="zh-TW" sz="1200" dirty="0" smtClean="0">
                          <a:latin typeface="微軟正黑體" pitchFamily="34" charset="-120"/>
                          <a:ea typeface="微軟正黑體" pitchFamily="34" charset="-120"/>
                        </a:rPr>
                        <a:t>例行查訪</a:t>
                      </a:r>
                      <a:endParaRPr lang="zh-TW" altLang="en-US" sz="1200" dirty="0">
                        <a:latin typeface="微軟正黑體" pitchFamily="34" charset="-120"/>
                        <a:ea typeface="微軟正黑體" pitchFamily="34" charset="-120"/>
                      </a:endParaRPr>
                    </a:p>
                  </a:txBody>
                  <a:tcPr marL="51978" marR="51978" marT="25989" marB="25989"/>
                </a:tc>
                <a:tc>
                  <a:txBody>
                    <a:bodyPr/>
                    <a:lstStyle/>
                    <a:p>
                      <a:pPr algn="ctr"/>
                      <a:r>
                        <a:rPr lang="zh-TW" altLang="zh-TW" sz="1200" dirty="0" smtClean="0">
                          <a:latin typeface="微軟正黑體" pitchFamily="34" charset="-120"/>
                          <a:ea typeface="微軟正黑體" pitchFamily="34" charset="-120"/>
                        </a:rPr>
                        <a:t>入國通報</a:t>
                      </a:r>
                      <a:endParaRPr lang="zh-TW" altLang="en-US" sz="1200" dirty="0">
                        <a:latin typeface="微軟正黑體" pitchFamily="34" charset="-120"/>
                        <a:ea typeface="微軟正黑體" pitchFamily="34" charset="-120"/>
                      </a:endParaRPr>
                    </a:p>
                  </a:txBody>
                  <a:tcPr marL="51978" marR="51978" marT="25989" marB="25989"/>
                </a:tc>
                <a:tc>
                  <a:txBody>
                    <a:bodyPr/>
                    <a:lstStyle/>
                    <a:p>
                      <a:pPr algn="ctr"/>
                      <a:r>
                        <a:rPr lang="zh-TW" altLang="zh-TW" sz="1200" dirty="0" smtClean="0">
                          <a:latin typeface="微軟正黑體" pitchFamily="34" charset="-120"/>
                          <a:ea typeface="微軟正黑體" pitchFamily="34" charset="-120"/>
                        </a:rPr>
                        <a:t>交辦案件</a:t>
                      </a:r>
                      <a:endParaRPr lang="zh-TW" altLang="en-US" sz="1200" dirty="0">
                        <a:latin typeface="微軟正黑體" pitchFamily="34" charset="-120"/>
                        <a:ea typeface="微軟正黑體" pitchFamily="34" charset="-120"/>
                      </a:endParaRPr>
                    </a:p>
                  </a:txBody>
                  <a:tcPr marL="51978" marR="51978" marT="25989" marB="25989"/>
                </a:tc>
              </a:tr>
              <a:tr h="226767">
                <a:tc>
                  <a:txBody>
                    <a:bodyPr/>
                    <a:lstStyle/>
                    <a:p>
                      <a:pPr algn="ctr"/>
                      <a:r>
                        <a:rPr lang="en-US" altLang="zh-TW" sz="1200" kern="1200" dirty="0" smtClean="0">
                          <a:solidFill>
                            <a:schemeClr val="dk1"/>
                          </a:solidFill>
                          <a:effectLst/>
                          <a:latin typeface="微軟正黑體" panose="020B0604030504040204" pitchFamily="34" charset="-120"/>
                          <a:ea typeface="微軟正黑體" panose="020B0604030504040204" pitchFamily="34" charset="-120"/>
                          <a:cs typeface="+mn-cs"/>
                        </a:rPr>
                        <a:t>2,341</a:t>
                      </a:r>
                      <a:r>
                        <a:rPr lang="zh-TW" altLang="zh-TW" sz="1200" dirty="0" smtClean="0">
                          <a:latin typeface="微軟正黑體" pitchFamily="34" charset="-120"/>
                          <a:ea typeface="微軟正黑體" pitchFamily="34" charset="-120"/>
                        </a:rPr>
                        <a:t>件</a:t>
                      </a:r>
                      <a:endParaRPr lang="zh-TW" altLang="en-US" sz="1200" dirty="0">
                        <a:latin typeface="微軟正黑體" pitchFamily="34" charset="-120"/>
                        <a:ea typeface="微軟正黑體" pitchFamily="34" charset="-120"/>
                      </a:endParaRPr>
                    </a:p>
                  </a:txBody>
                  <a:tcPr marL="51978" marR="51978" marT="25989" marB="25989"/>
                </a:tc>
                <a:tc>
                  <a:txBody>
                    <a:bodyPr/>
                    <a:lstStyle/>
                    <a:p>
                      <a:pPr algn="ctr"/>
                      <a:r>
                        <a:rPr lang="en-US" altLang="zh-TW" sz="1200" dirty="0" smtClean="0">
                          <a:latin typeface="微軟正黑體" pitchFamily="34" charset="-120"/>
                          <a:ea typeface="微軟正黑體" pitchFamily="34" charset="-120"/>
                        </a:rPr>
                        <a:t>8,598</a:t>
                      </a:r>
                      <a:r>
                        <a:rPr lang="zh-TW" altLang="zh-TW" sz="1200" dirty="0" smtClean="0">
                          <a:latin typeface="微軟正黑體" pitchFamily="34" charset="-120"/>
                          <a:ea typeface="微軟正黑體" pitchFamily="34" charset="-120"/>
                        </a:rPr>
                        <a:t>件</a:t>
                      </a:r>
                      <a:endParaRPr lang="zh-TW" altLang="en-US" sz="1200" dirty="0">
                        <a:latin typeface="微軟正黑體" pitchFamily="34" charset="-120"/>
                        <a:ea typeface="微軟正黑體" pitchFamily="34" charset="-120"/>
                      </a:endParaRPr>
                    </a:p>
                  </a:txBody>
                  <a:tcPr marL="51978" marR="51978" marT="25989" marB="25989"/>
                </a:tc>
                <a:tc>
                  <a:txBody>
                    <a:bodyPr/>
                    <a:lstStyle/>
                    <a:p>
                      <a:pPr algn="ctr"/>
                      <a:r>
                        <a:rPr lang="en-US" altLang="zh-TW" sz="1200" dirty="0" smtClean="0">
                          <a:latin typeface="微軟正黑體" pitchFamily="34" charset="-120"/>
                          <a:ea typeface="微軟正黑體" pitchFamily="34" charset="-120"/>
                        </a:rPr>
                        <a:t>176</a:t>
                      </a:r>
                      <a:r>
                        <a:rPr lang="zh-TW" altLang="zh-TW" sz="1200" dirty="0" smtClean="0">
                          <a:latin typeface="微軟正黑體" pitchFamily="34" charset="-120"/>
                          <a:ea typeface="微軟正黑體" pitchFamily="34" charset="-120"/>
                        </a:rPr>
                        <a:t>件</a:t>
                      </a:r>
                      <a:endParaRPr lang="zh-TW" altLang="en-US" sz="1200" dirty="0">
                        <a:latin typeface="微軟正黑體" pitchFamily="34" charset="-120"/>
                        <a:ea typeface="微軟正黑體" pitchFamily="34" charset="-120"/>
                      </a:endParaRPr>
                    </a:p>
                  </a:txBody>
                  <a:tcPr marL="51978" marR="51978" marT="25989" marB="25989"/>
                </a:tc>
              </a:tr>
            </a:tbl>
          </a:graphicData>
        </a:graphic>
      </p:graphicFrame>
      <p:sp>
        <p:nvSpPr>
          <p:cNvPr id="23" name="矩形 22"/>
          <p:cNvSpPr/>
          <p:nvPr/>
        </p:nvSpPr>
        <p:spPr>
          <a:xfrm>
            <a:off x="827584" y="2402473"/>
            <a:ext cx="1704313" cy="338554"/>
          </a:xfrm>
          <a:prstGeom prst="rect">
            <a:avLst/>
          </a:prstGeom>
        </p:spPr>
        <p:txBody>
          <a:bodyPr wrap="none">
            <a:spAutoFit/>
          </a:bodyPr>
          <a:lstStyle/>
          <a:p>
            <a:pPr marL="285750" indent="-285750">
              <a:buFont typeface="Wingdings" panose="05000000000000000000" pitchFamily="2" charset="2"/>
              <a:buChar char="ü"/>
            </a:pPr>
            <a:r>
              <a:rPr lang="zh-TW" altLang="zh-TW" sz="1600" b="1" dirty="0">
                <a:latin typeface="微軟正黑體" pitchFamily="34" charset="-120"/>
                <a:ea typeface="微軟正黑體" pitchFamily="34" charset="-120"/>
              </a:rPr>
              <a:t>藍領</a:t>
            </a:r>
            <a:r>
              <a:rPr lang="zh-TW" altLang="zh-TW" sz="1600" b="1" dirty="0" smtClean="0">
                <a:latin typeface="微軟正黑體" pitchFamily="34" charset="-120"/>
                <a:ea typeface="微軟正黑體" pitchFamily="34" charset="-120"/>
              </a:rPr>
              <a:t>外籍勞工</a:t>
            </a:r>
            <a:endParaRPr lang="zh-TW" altLang="en-US" sz="2200" b="1" dirty="0">
              <a:latin typeface="微軟正黑體" pitchFamily="34" charset="-120"/>
              <a:ea typeface="微軟正黑體" pitchFamily="34" charset="-120"/>
            </a:endParaRPr>
          </a:p>
        </p:txBody>
      </p:sp>
      <p:sp>
        <p:nvSpPr>
          <p:cNvPr id="24" name="矩形 23"/>
          <p:cNvSpPr/>
          <p:nvPr/>
        </p:nvSpPr>
        <p:spPr>
          <a:xfrm>
            <a:off x="852094" y="3291830"/>
            <a:ext cx="1704313" cy="338554"/>
          </a:xfrm>
          <a:prstGeom prst="rect">
            <a:avLst/>
          </a:prstGeom>
        </p:spPr>
        <p:txBody>
          <a:bodyPr wrap="none">
            <a:spAutoFit/>
          </a:bodyPr>
          <a:lstStyle/>
          <a:p>
            <a:pPr marL="285750" lvl="0" indent="-285750">
              <a:buFont typeface="Wingdings" panose="05000000000000000000" pitchFamily="2" charset="2"/>
              <a:buChar char="ü"/>
            </a:pPr>
            <a:r>
              <a:rPr lang="zh-TW" altLang="en-US" sz="1600" b="1" dirty="0" smtClean="0">
                <a:latin typeface="微軟正黑體" pitchFamily="34" charset="-120"/>
                <a:ea typeface="微軟正黑體" pitchFamily="34" charset="-120"/>
              </a:rPr>
              <a:t>專業</a:t>
            </a:r>
            <a:r>
              <a:rPr lang="zh-TW" altLang="zh-TW" sz="1600" b="1" dirty="0" smtClean="0">
                <a:latin typeface="微軟正黑體" pitchFamily="34" charset="-120"/>
                <a:ea typeface="微軟正黑體" pitchFamily="34" charset="-120"/>
              </a:rPr>
              <a:t>外籍勞工</a:t>
            </a:r>
            <a:endParaRPr lang="zh-TW" altLang="en-US" sz="1600" b="1" dirty="0">
              <a:latin typeface="微軟正黑體" pitchFamily="34" charset="-120"/>
              <a:ea typeface="微軟正黑體" pitchFamily="34" charset="-120"/>
            </a:endParaRPr>
          </a:p>
        </p:txBody>
      </p:sp>
      <p:sp>
        <p:nvSpPr>
          <p:cNvPr id="25" name="矩形 24"/>
          <p:cNvSpPr/>
          <p:nvPr/>
        </p:nvSpPr>
        <p:spPr>
          <a:xfrm>
            <a:off x="5004046" y="2402473"/>
            <a:ext cx="1704313" cy="338554"/>
          </a:xfrm>
          <a:prstGeom prst="rect">
            <a:avLst/>
          </a:prstGeom>
        </p:spPr>
        <p:txBody>
          <a:bodyPr wrap="none">
            <a:spAutoFit/>
          </a:bodyPr>
          <a:lstStyle/>
          <a:p>
            <a:pPr marL="285750" indent="-285750">
              <a:buFont typeface="Wingdings" panose="05000000000000000000" pitchFamily="2" charset="2"/>
              <a:buChar char="ü"/>
            </a:pPr>
            <a:r>
              <a:rPr lang="zh-TW" altLang="en-US" sz="1600" b="1" dirty="0" smtClean="0">
                <a:latin typeface="微軟正黑體" pitchFamily="34" charset="-120"/>
                <a:ea typeface="微軟正黑體" pitchFamily="34" charset="-120"/>
              </a:rPr>
              <a:t>法律相關服務</a:t>
            </a:r>
            <a:endParaRPr lang="zh-TW" altLang="en-US" sz="1600" b="1" dirty="0">
              <a:latin typeface="微軟正黑體" pitchFamily="34" charset="-120"/>
              <a:ea typeface="微軟正黑體" pitchFamily="34" charset="-120"/>
            </a:endParaRPr>
          </a:p>
        </p:txBody>
      </p:sp>
      <p:graphicFrame>
        <p:nvGraphicFramePr>
          <p:cNvPr id="26" name="表格 25"/>
          <p:cNvGraphicFramePr>
            <a:graphicFrameLocks noGrp="1"/>
          </p:cNvGraphicFramePr>
          <p:nvPr>
            <p:extLst>
              <p:ext uri="{D42A27DB-BD31-4B8C-83A1-F6EECF244321}">
                <p14:modId xmlns:p14="http://schemas.microsoft.com/office/powerpoint/2010/main" val="618416187"/>
              </p:ext>
            </p:extLst>
          </p:nvPr>
        </p:nvGraphicFramePr>
        <p:xfrm>
          <a:off x="5009514" y="2773138"/>
          <a:ext cx="3689583" cy="468840"/>
        </p:xfrm>
        <a:graphic>
          <a:graphicData uri="http://schemas.openxmlformats.org/drawingml/2006/table">
            <a:tbl>
              <a:tblPr firstRow="1" bandRow="1">
                <a:tableStyleId>{5C22544A-7EE6-4342-B048-85BDC9FD1C3A}</a:tableStyleId>
              </a:tblPr>
              <a:tblGrid>
                <a:gridCol w="1229861"/>
                <a:gridCol w="1229861"/>
                <a:gridCol w="1229861"/>
              </a:tblGrid>
              <a:tr h="223342">
                <a:tc>
                  <a:txBody>
                    <a:bodyPr/>
                    <a:lstStyle/>
                    <a:p>
                      <a:pPr algn="ctr"/>
                      <a:r>
                        <a:rPr lang="zh-TW" altLang="zh-TW" sz="1200" b="1" kern="1200" dirty="0" smtClean="0">
                          <a:solidFill>
                            <a:schemeClr val="lt1"/>
                          </a:solidFill>
                          <a:latin typeface="微軟正黑體" pitchFamily="34" charset="-120"/>
                          <a:ea typeface="微軟正黑體" pitchFamily="34" charset="-120"/>
                          <a:cs typeface="+mn-cs"/>
                        </a:rPr>
                        <a:t>法令諮詢</a:t>
                      </a:r>
                      <a:endParaRPr lang="zh-TW" altLang="en-US" sz="1200" b="1" kern="1200" dirty="0">
                        <a:solidFill>
                          <a:schemeClr val="lt1"/>
                        </a:solidFill>
                        <a:latin typeface="微軟正黑體" pitchFamily="34" charset="-120"/>
                        <a:ea typeface="微軟正黑體" pitchFamily="34" charset="-120"/>
                        <a:cs typeface="+mn-cs"/>
                      </a:endParaRPr>
                    </a:p>
                  </a:txBody>
                  <a:tcPr marL="51540" marR="51540" marT="25770" marB="25770"/>
                </a:tc>
                <a:tc>
                  <a:txBody>
                    <a:bodyPr/>
                    <a:lstStyle/>
                    <a:p>
                      <a:pPr algn="ctr"/>
                      <a:r>
                        <a:rPr lang="zh-TW" altLang="zh-TW" sz="1200" b="1" kern="1200" dirty="0" smtClean="0">
                          <a:solidFill>
                            <a:schemeClr val="lt1"/>
                          </a:solidFill>
                          <a:latin typeface="微軟正黑體" pitchFamily="34" charset="-120"/>
                          <a:ea typeface="微軟正黑體" pitchFamily="34" charset="-120"/>
                          <a:cs typeface="+mn-cs"/>
                        </a:rPr>
                        <a:t>勞資爭議</a:t>
                      </a:r>
                      <a:endParaRPr lang="zh-TW" altLang="en-US" sz="1200" b="1" kern="1200" dirty="0">
                        <a:solidFill>
                          <a:schemeClr val="lt1"/>
                        </a:solidFill>
                        <a:latin typeface="微軟正黑體" pitchFamily="34" charset="-120"/>
                        <a:ea typeface="微軟正黑體" pitchFamily="34" charset="-120"/>
                        <a:cs typeface="+mn-cs"/>
                      </a:endParaRPr>
                    </a:p>
                  </a:txBody>
                  <a:tcPr marL="51540" marR="51540" marT="25770" marB="25770"/>
                </a:tc>
                <a:tc>
                  <a:txBody>
                    <a:bodyPr/>
                    <a:lstStyle/>
                    <a:p>
                      <a:pPr algn="ctr"/>
                      <a:r>
                        <a:rPr lang="zh-TW" altLang="zh-TW" sz="1200" b="1" kern="1200" dirty="0" smtClean="0">
                          <a:solidFill>
                            <a:schemeClr val="lt1"/>
                          </a:solidFill>
                          <a:latin typeface="微軟正黑體" pitchFamily="34" charset="-120"/>
                          <a:ea typeface="微軟正黑體" pitchFamily="34" charset="-120"/>
                          <a:cs typeface="+mn-cs"/>
                        </a:rPr>
                        <a:t>解約驗證</a:t>
                      </a:r>
                      <a:endParaRPr lang="zh-TW" altLang="en-US" sz="1200" b="1" kern="1200" dirty="0">
                        <a:solidFill>
                          <a:schemeClr val="lt1"/>
                        </a:solidFill>
                        <a:latin typeface="微軟正黑體" pitchFamily="34" charset="-120"/>
                        <a:ea typeface="微軟正黑體" pitchFamily="34" charset="-120"/>
                        <a:cs typeface="+mn-cs"/>
                      </a:endParaRPr>
                    </a:p>
                  </a:txBody>
                  <a:tcPr marL="51540" marR="51540" marT="25770" marB="25770"/>
                </a:tc>
              </a:tr>
              <a:tr h="22334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dk1"/>
                          </a:solidFill>
                          <a:latin typeface="微軟正黑體" pitchFamily="34" charset="-120"/>
                          <a:ea typeface="微軟正黑體" pitchFamily="34" charset="-120"/>
                          <a:cs typeface="+mn-cs"/>
                        </a:rPr>
                        <a:t>6,491</a:t>
                      </a:r>
                      <a:r>
                        <a:rPr lang="zh-TW" altLang="zh-TW" sz="1200" kern="1200" dirty="0" smtClean="0">
                          <a:solidFill>
                            <a:schemeClr val="dk1"/>
                          </a:solidFill>
                          <a:latin typeface="微軟正黑體" pitchFamily="34" charset="-120"/>
                          <a:ea typeface="微軟正黑體" pitchFamily="34" charset="-120"/>
                          <a:cs typeface="+mn-cs"/>
                        </a:rPr>
                        <a:t>件</a:t>
                      </a:r>
                      <a:endParaRPr lang="zh-TW" altLang="en-US" sz="1200" kern="1200" dirty="0">
                        <a:solidFill>
                          <a:schemeClr val="dk1"/>
                        </a:solidFill>
                        <a:latin typeface="微軟正黑體" pitchFamily="34" charset="-120"/>
                        <a:ea typeface="微軟正黑體" pitchFamily="34" charset="-120"/>
                        <a:cs typeface="+mn-cs"/>
                      </a:endParaRPr>
                    </a:p>
                  </a:txBody>
                  <a:tcPr marL="51540" marR="51540" marT="25770" marB="257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dk1"/>
                          </a:solidFill>
                          <a:latin typeface="微軟正黑體" pitchFamily="34" charset="-120"/>
                          <a:ea typeface="微軟正黑體" pitchFamily="34" charset="-120"/>
                          <a:cs typeface="+mn-cs"/>
                        </a:rPr>
                        <a:t>898</a:t>
                      </a:r>
                      <a:r>
                        <a:rPr lang="zh-TW" altLang="zh-TW" sz="1200" kern="1200" dirty="0" smtClean="0">
                          <a:solidFill>
                            <a:schemeClr val="dk1"/>
                          </a:solidFill>
                          <a:latin typeface="微軟正黑體" pitchFamily="34" charset="-120"/>
                          <a:ea typeface="微軟正黑體" pitchFamily="34" charset="-120"/>
                          <a:cs typeface="+mn-cs"/>
                        </a:rPr>
                        <a:t>件</a:t>
                      </a:r>
                      <a:endParaRPr lang="zh-TW" altLang="en-US" sz="1200" kern="1200" dirty="0">
                        <a:solidFill>
                          <a:schemeClr val="dk1"/>
                        </a:solidFill>
                        <a:latin typeface="微軟正黑體" pitchFamily="34" charset="-120"/>
                        <a:ea typeface="微軟正黑體" pitchFamily="34" charset="-120"/>
                        <a:cs typeface="+mn-cs"/>
                      </a:endParaRPr>
                    </a:p>
                  </a:txBody>
                  <a:tcPr marL="51540" marR="51540" marT="25770" marB="2577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dk1"/>
                          </a:solidFill>
                          <a:latin typeface="微軟正黑體" pitchFamily="34" charset="-120"/>
                          <a:ea typeface="微軟正黑體" pitchFamily="34" charset="-120"/>
                          <a:cs typeface="+mn-cs"/>
                        </a:rPr>
                        <a:t>2,706</a:t>
                      </a:r>
                      <a:r>
                        <a:rPr lang="zh-TW" altLang="zh-TW" sz="1200" kern="1200" dirty="0" smtClean="0">
                          <a:solidFill>
                            <a:schemeClr val="dk1"/>
                          </a:solidFill>
                          <a:latin typeface="微軟正黑體" pitchFamily="34" charset="-120"/>
                          <a:ea typeface="微軟正黑體" pitchFamily="34" charset="-120"/>
                          <a:cs typeface="+mn-cs"/>
                        </a:rPr>
                        <a:t>件</a:t>
                      </a:r>
                      <a:endParaRPr lang="zh-TW" altLang="en-US" sz="1200" kern="1200" dirty="0">
                        <a:solidFill>
                          <a:schemeClr val="dk1"/>
                        </a:solidFill>
                        <a:latin typeface="微軟正黑體" pitchFamily="34" charset="-120"/>
                        <a:ea typeface="微軟正黑體" pitchFamily="34" charset="-120"/>
                        <a:cs typeface="+mn-cs"/>
                      </a:endParaRPr>
                    </a:p>
                  </a:txBody>
                  <a:tcPr marL="51540" marR="51540" marT="25770" marB="25770"/>
                </a:tc>
              </a:tr>
            </a:tbl>
          </a:graphicData>
        </a:graphic>
      </p:graphicFrame>
      <p:sp>
        <p:nvSpPr>
          <p:cNvPr id="28" name="矩形 27"/>
          <p:cNvSpPr/>
          <p:nvPr/>
        </p:nvSpPr>
        <p:spPr>
          <a:xfrm>
            <a:off x="1115617" y="3579862"/>
            <a:ext cx="2952328" cy="338554"/>
          </a:xfrm>
          <a:prstGeom prst="rect">
            <a:avLst/>
          </a:prstGeom>
        </p:spPr>
        <p:txBody>
          <a:bodyPr wrap="square">
            <a:spAutoFit/>
          </a:bodyPr>
          <a:lstStyle/>
          <a:p>
            <a:pPr lvl="0"/>
            <a:r>
              <a:rPr lang="zh-TW" altLang="zh-TW" sz="1600" b="1" dirty="0">
                <a:solidFill>
                  <a:prstClr val="black"/>
                </a:solidFill>
                <a:latin typeface="微軟正黑體" pitchFamily="34" charset="-120"/>
                <a:ea typeface="微軟正黑體" pitchFamily="34" charset="-120"/>
              </a:rPr>
              <a:t>例行訪查、交辦案件</a:t>
            </a:r>
            <a:r>
              <a:rPr lang="zh-TW" altLang="zh-TW" sz="1600" b="1" dirty="0" smtClean="0">
                <a:solidFill>
                  <a:prstClr val="black"/>
                </a:solidFill>
                <a:latin typeface="微軟正黑體" pitchFamily="34" charset="-120"/>
                <a:ea typeface="微軟正黑體" pitchFamily="34" charset="-120"/>
              </a:rPr>
              <a:t>計</a:t>
            </a:r>
            <a:r>
              <a:rPr lang="en-US" altLang="zh-TW" sz="1600" b="1" dirty="0" smtClean="0">
                <a:solidFill>
                  <a:srgbClr val="C00000"/>
                </a:solidFill>
                <a:latin typeface="微軟正黑體" pitchFamily="34" charset="-120"/>
                <a:ea typeface="微軟正黑體" pitchFamily="34" charset="-120"/>
              </a:rPr>
              <a:t>461</a:t>
            </a:r>
            <a:r>
              <a:rPr lang="zh-TW" altLang="zh-TW" sz="1600" b="1" dirty="0" smtClean="0">
                <a:solidFill>
                  <a:srgbClr val="C00000"/>
                </a:solidFill>
                <a:latin typeface="微軟正黑體" pitchFamily="34" charset="-120"/>
                <a:ea typeface="微軟正黑體" pitchFamily="34" charset="-120"/>
              </a:rPr>
              <a:t>件</a:t>
            </a:r>
            <a:r>
              <a:rPr lang="zh-TW" altLang="zh-TW" sz="1600" b="1" dirty="0">
                <a:solidFill>
                  <a:prstClr val="black"/>
                </a:solidFill>
                <a:latin typeface="微軟正黑體" pitchFamily="34" charset="-120"/>
                <a:ea typeface="微軟正黑體" pitchFamily="34" charset="-120"/>
              </a:rPr>
              <a:t>。</a:t>
            </a:r>
            <a:endParaRPr lang="zh-TW" altLang="en-US" sz="1600" b="1" dirty="0">
              <a:solidFill>
                <a:prstClr val="black"/>
              </a:solidFill>
              <a:latin typeface="微軟正黑體" pitchFamily="34" charset="-120"/>
              <a:ea typeface="微軟正黑體" pitchFamily="34" charset="-120"/>
            </a:endParaRPr>
          </a:p>
        </p:txBody>
      </p:sp>
      <p:sp>
        <p:nvSpPr>
          <p:cNvPr id="6" name="矩形 5"/>
          <p:cNvSpPr/>
          <p:nvPr/>
        </p:nvSpPr>
        <p:spPr>
          <a:xfrm>
            <a:off x="852094" y="3852768"/>
            <a:ext cx="3492388" cy="502702"/>
          </a:xfrm>
          <a:prstGeom prst="rect">
            <a:avLst/>
          </a:prstGeom>
        </p:spPr>
        <p:txBody>
          <a:bodyPr wrap="square">
            <a:spAutoFit/>
          </a:bodyPr>
          <a:lstStyle/>
          <a:p>
            <a:pPr marL="285750" lvl="0" indent="-285750">
              <a:lnSpc>
                <a:spcPts val="3200"/>
              </a:lnSpc>
              <a:buFont typeface="Wingdings" panose="05000000000000000000" pitchFamily="2" charset="2"/>
              <a:buChar char="ü"/>
            </a:pPr>
            <a:r>
              <a:rPr lang="zh-TW" altLang="zh-TW" sz="1600" b="1" dirty="0">
                <a:solidFill>
                  <a:prstClr val="black"/>
                </a:solidFill>
                <a:latin typeface="微軟正黑體" pitchFamily="34" charset="-120"/>
                <a:ea typeface="微軟正黑體" pitchFamily="34" charset="-120"/>
              </a:rPr>
              <a:t>違反就業服務法裁處案件計</a:t>
            </a:r>
            <a:r>
              <a:rPr lang="en-US" altLang="zh-TW" sz="1600" b="1" dirty="0">
                <a:solidFill>
                  <a:srgbClr val="C00000"/>
                </a:solidFill>
                <a:latin typeface="微軟正黑體" pitchFamily="34" charset="-120"/>
                <a:ea typeface="微軟正黑體" pitchFamily="34" charset="-120"/>
              </a:rPr>
              <a:t>64</a:t>
            </a:r>
            <a:r>
              <a:rPr lang="zh-TW" altLang="zh-TW" sz="1600" b="1" dirty="0">
                <a:solidFill>
                  <a:srgbClr val="C00000"/>
                </a:solidFill>
                <a:latin typeface="微軟正黑體" pitchFamily="34" charset="-120"/>
                <a:ea typeface="微軟正黑體" pitchFamily="34" charset="-120"/>
              </a:rPr>
              <a:t>件</a:t>
            </a:r>
            <a:r>
              <a:rPr lang="zh-TW" altLang="zh-TW" sz="1600" b="1" dirty="0" smtClean="0">
                <a:solidFill>
                  <a:prstClr val="black"/>
                </a:solidFill>
                <a:latin typeface="微軟正黑體" pitchFamily="34" charset="-120"/>
                <a:ea typeface="微軟正黑體" pitchFamily="34" charset="-120"/>
              </a:rPr>
              <a:t>。</a:t>
            </a:r>
            <a:endParaRPr lang="en-US" altLang="zh-TW" sz="1600" b="1" dirty="0">
              <a:solidFill>
                <a:prstClr val="black"/>
              </a:solidFill>
              <a:latin typeface="微軟正黑體" pitchFamily="34" charset="-120"/>
              <a:ea typeface="微軟正黑體" pitchFamily="34" charset="-120"/>
            </a:endParaRPr>
          </a:p>
        </p:txBody>
      </p:sp>
      <p:sp>
        <p:nvSpPr>
          <p:cNvPr id="7" name="矩形 6"/>
          <p:cNvSpPr/>
          <p:nvPr/>
        </p:nvSpPr>
        <p:spPr>
          <a:xfrm>
            <a:off x="845840" y="4229288"/>
            <a:ext cx="6678488" cy="502702"/>
          </a:xfrm>
          <a:prstGeom prst="rect">
            <a:avLst/>
          </a:prstGeom>
        </p:spPr>
        <p:txBody>
          <a:bodyPr wrap="square">
            <a:spAutoFit/>
          </a:bodyPr>
          <a:lstStyle/>
          <a:p>
            <a:pPr marL="285750" lvl="0" indent="-285750">
              <a:lnSpc>
                <a:spcPts val="3200"/>
              </a:lnSpc>
              <a:buFont typeface="Wingdings" panose="05000000000000000000" pitchFamily="2" charset="2"/>
              <a:buChar char="ü"/>
            </a:pPr>
            <a:r>
              <a:rPr lang="zh-TW" altLang="zh-TW" sz="1600" b="1" dirty="0">
                <a:solidFill>
                  <a:prstClr val="black"/>
                </a:solidFill>
                <a:latin typeface="微軟正黑體" pitchFamily="34" charset="-120"/>
                <a:ea typeface="微軟正黑體" pitchFamily="34" charset="-120"/>
              </a:rPr>
              <a:t>外籍勞工入國通報、離境報備、逃逸報備、撤銷報備計</a:t>
            </a:r>
            <a:r>
              <a:rPr lang="en-US" altLang="zh-TW" sz="1600" b="1" dirty="0">
                <a:solidFill>
                  <a:srgbClr val="C00000"/>
                </a:solidFill>
                <a:latin typeface="微軟正黑體" pitchFamily="34" charset="-120"/>
                <a:ea typeface="微軟正黑體" pitchFamily="34" charset="-120"/>
              </a:rPr>
              <a:t>9,302</a:t>
            </a:r>
            <a:r>
              <a:rPr lang="zh-TW" altLang="zh-TW" sz="1600" b="1" dirty="0">
                <a:solidFill>
                  <a:srgbClr val="C00000"/>
                </a:solidFill>
                <a:latin typeface="微軟正黑體" pitchFamily="34" charset="-120"/>
                <a:ea typeface="微軟正黑體" pitchFamily="34" charset="-120"/>
              </a:rPr>
              <a:t>件</a:t>
            </a:r>
            <a:r>
              <a:rPr lang="zh-TW" altLang="zh-TW" sz="1600" b="1" dirty="0">
                <a:solidFill>
                  <a:prstClr val="black"/>
                </a:solidFill>
                <a:latin typeface="微軟正黑體" pitchFamily="34" charset="-120"/>
                <a:ea typeface="微軟正黑體" pitchFamily="34" charset="-120"/>
              </a:rPr>
              <a:t>。</a:t>
            </a:r>
            <a:endParaRPr lang="zh-TW" altLang="en-US" sz="1600" b="1" dirty="0">
              <a:solidFill>
                <a:prstClr val="black"/>
              </a:solidFill>
              <a:latin typeface="微軟正黑體" pitchFamily="34" charset="-120"/>
              <a:ea typeface="微軟正黑體" pitchFamily="34" charset="-120"/>
            </a:endParaRPr>
          </a:p>
        </p:txBody>
      </p:sp>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2845" t="10229" r="5595" b="15663"/>
          <a:stretch/>
        </p:blipFill>
        <p:spPr bwMode="auto">
          <a:xfrm>
            <a:off x="7211249" y="1329782"/>
            <a:ext cx="1152128" cy="12419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219008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28</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776864" cy="3145589"/>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捍衛權益，安心有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285750" lvl="0" indent="-285750" algn="l" fontAlgn="base">
              <a:lnSpc>
                <a:spcPct val="150000"/>
              </a:lnSpc>
              <a:spcBef>
                <a:spcPct val="0"/>
              </a:spcBef>
              <a:spcAft>
                <a:spcPct val="0"/>
              </a:spcAft>
              <a:buFont typeface="Wingdings" panose="05000000000000000000" pitchFamily="2" charset="2"/>
              <a:buChar char="n"/>
            </a:pPr>
            <a:r>
              <a:rPr kumimoji="1" lang="zh-TW" altLang="en-US" sz="1800" b="1" dirty="0" smtClean="0">
                <a:solidFill>
                  <a:prstClr val="black"/>
                </a:solidFill>
                <a:latin typeface="微軟正黑體" pitchFamily="34" charset="-120"/>
                <a:ea typeface="微軟正黑體" pitchFamily="34" charset="-120"/>
              </a:rPr>
              <a:t>加強</a:t>
            </a:r>
            <a:r>
              <a:rPr kumimoji="1" lang="zh-TW" altLang="en-US" sz="1800" b="1" dirty="0">
                <a:solidFill>
                  <a:prstClr val="black"/>
                </a:solidFill>
                <a:latin typeface="微軟正黑體" pitchFamily="34" charset="-120"/>
                <a:ea typeface="微軟正黑體" pitchFamily="34" charset="-120"/>
              </a:rPr>
              <a:t>外籍勞工管理與輔導訪</a:t>
            </a:r>
            <a:r>
              <a:rPr kumimoji="1" lang="zh-TW" altLang="en-US" sz="1800" b="1" dirty="0" smtClean="0">
                <a:solidFill>
                  <a:prstClr val="black"/>
                </a:solidFill>
                <a:latin typeface="微軟正黑體" pitchFamily="34" charset="-120"/>
                <a:ea typeface="微軟正黑體" pitchFamily="34" charset="-120"/>
              </a:rPr>
              <a:t>視</a:t>
            </a:r>
            <a:endParaRPr kumimoji="1" lang="en-US" altLang="zh-TW" sz="1800" b="1" dirty="0" smtClean="0">
              <a:solidFill>
                <a:prstClr val="black"/>
              </a:solidFill>
              <a:latin typeface="微軟正黑體" pitchFamily="34" charset="-120"/>
              <a:ea typeface="微軟正黑體" pitchFamily="34" charset="-120"/>
            </a:endParaRPr>
          </a:p>
          <a:p>
            <a:pPr marL="285750" lvl="0" indent="-285750" algn="l" fontAlgn="base">
              <a:lnSpc>
                <a:spcPct val="150000"/>
              </a:lnSpc>
              <a:spcBef>
                <a:spcPct val="0"/>
              </a:spcBef>
              <a:spcAft>
                <a:spcPct val="0"/>
              </a:spcAft>
              <a:buFont typeface="Wingdings" panose="05000000000000000000" pitchFamily="2" charset="2"/>
              <a:buChar char="ü"/>
            </a:pPr>
            <a:r>
              <a:rPr kumimoji="1" lang="zh-TW" altLang="en-US" sz="1800" b="1" dirty="0" smtClean="0">
                <a:solidFill>
                  <a:prstClr val="black"/>
                </a:solidFill>
                <a:latin typeface="微軟正黑體" pitchFamily="34" charset="-120"/>
                <a:ea typeface="微軟正黑體" pitchFamily="34" charset="-120"/>
              </a:rPr>
              <a:t>管理私立</a:t>
            </a:r>
            <a:r>
              <a:rPr kumimoji="1" lang="zh-TW" altLang="en-US" sz="1800" b="1" dirty="0">
                <a:solidFill>
                  <a:prstClr val="black"/>
                </a:solidFill>
                <a:latin typeface="微軟正黑體" pitchFamily="34" charset="-120"/>
                <a:ea typeface="微軟正黑體" pitchFamily="34" charset="-120"/>
              </a:rPr>
              <a:t>就業服務</a:t>
            </a:r>
            <a:r>
              <a:rPr kumimoji="1" lang="zh-TW" altLang="en-US" sz="1800" b="1" dirty="0" smtClean="0">
                <a:solidFill>
                  <a:prstClr val="black"/>
                </a:solidFill>
                <a:latin typeface="微軟正黑體" pitchFamily="34" charset="-120"/>
                <a:ea typeface="微軟正黑體" pitchFamily="34" charset="-120"/>
              </a:rPr>
              <a:t>機構，</a:t>
            </a:r>
            <a:r>
              <a:rPr kumimoji="1" lang="zh-TW" altLang="en-US" sz="1800" b="1" dirty="0">
                <a:solidFill>
                  <a:prstClr val="black"/>
                </a:solidFill>
                <a:latin typeface="微軟正黑體" pitchFamily="34" charset="-120"/>
                <a:ea typeface="微軟正黑體" pitchFamily="34" charset="-120"/>
              </a:rPr>
              <a:t>依評鑑成績分級辦理</a:t>
            </a:r>
            <a:r>
              <a:rPr kumimoji="1" lang="zh-TW" altLang="en-US" sz="1800" b="1" dirty="0" smtClean="0">
                <a:solidFill>
                  <a:prstClr val="black"/>
                </a:solidFill>
                <a:latin typeface="微軟正黑體" pitchFamily="34" charset="-120"/>
                <a:ea typeface="微軟正黑體" pitchFamily="34" charset="-120"/>
              </a:rPr>
              <a:t>訪查</a:t>
            </a:r>
            <a:r>
              <a:rPr kumimoji="1" lang="zh-TW" altLang="en-US" sz="1800" b="1" dirty="0">
                <a:solidFill>
                  <a:prstClr val="black"/>
                </a:solidFill>
                <a:latin typeface="微軟正黑體" pitchFamily="34" charset="-120"/>
                <a:ea typeface="微軟正黑體" pitchFamily="34" charset="-120"/>
              </a:rPr>
              <a:t>。共訪視</a:t>
            </a:r>
            <a:r>
              <a:rPr kumimoji="1" lang="en-US" altLang="zh-TW" sz="1800" b="1" dirty="0">
                <a:solidFill>
                  <a:srgbClr val="C00000"/>
                </a:solidFill>
                <a:latin typeface="微軟正黑體" pitchFamily="34" charset="-120"/>
                <a:ea typeface="微軟正黑體" pitchFamily="34" charset="-120"/>
              </a:rPr>
              <a:t>144</a:t>
            </a:r>
            <a:r>
              <a:rPr kumimoji="1" lang="zh-TW" altLang="en-US" sz="1800" b="1" dirty="0">
                <a:solidFill>
                  <a:srgbClr val="C00000"/>
                </a:solidFill>
                <a:latin typeface="微軟正黑體" pitchFamily="34" charset="-120"/>
                <a:ea typeface="微軟正黑體" pitchFamily="34" charset="-120"/>
              </a:rPr>
              <a:t>家</a:t>
            </a:r>
            <a:r>
              <a:rPr kumimoji="1" lang="zh-TW" altLang="en-US" sz="1800" b="1" dirty="0" smtClean="0">
                <a:solidFill>
                  <a:srgbClr val="C00000"/>
                </a:solidFill>
                <a:latin typeface="微軟正黑體" pitchFamily="34" charset="-120"/>
                <a:ea typeface="微軟正黑體" pitchFamily="34" charset="-120"/>
              </a:rPr>
              <a:t>次</a:t>
            </a:r>
            <a:r>
              <a:rPr kumimoji="1" lang="zh-TW" altLang="en-US" sz="1800" b="1" dirty="0" smtClean="0">
                <a:solidFill>
                  <a:schemeClr val="tx1"/>
                </a:solidFill>
                <a:latin typeface="微軟正黑體" pitchFamily="34" charset="-120"/>
                <a:ea typeface="微軟正黑體" pitchFamily="34" charset="-120"/>
              </a:rPr>
              <a:t>。</a:t>
            </a:r>
            <a:endParaRPr kumimoji="1" lang="en-US" altLang="zh-TW" sz="1800" b="1" dirty="0" smtClean="0">
              <a:solidFill>
                <a:schemeClr val="tx1"/>
              </a:solidFill>
              <a:latin typeface="微軟正黑體" pitchFamily="34" charset="-120"/>
              <a:ea typeface="微軟正黑體" pitchFamily="34" charset="-120"/>
            </a:endParaRPr>
          </a:p>
          <a:p>
            <a:pPr marL="285750" lvl="0" indent="-285750" algn="l" fontAlgn="base">
              <a:lnSpc>
                <a:spcPct val="150000"/>
              </a:lnSpc>
              <a:spcBef>
                <a:spcPct val="0"/>
              </a:spcBef>
              <a:spcAft>
                <a:spcPct val="0"/>
              </a:spcAft>
              <a:buFont typeface="Wingdings" panose="05000000000000000000" pitchFamily="2" charset="2"/>
              <a:buChar char="ü"/>
            </a:pPr>
            <a:r>
              <a:rPr kumimoji="1" lang="zh-TW" altLang="en-US" sz="1800" b="1" dirty="0" smtClean="0">
                <a:solidFill>
                  <a:prstClr val="black"/>
                </a:solidFill>
                <a:latin typeface="微軟正黑體" pitchFamily="34" charset="-120"/>
                <a:ea typeface="微軟正黑體" pitchFamily="34" charset="-120"/>
              </a:rPr>
              <a:t>訪視轄</a:t>
            </a:r>
            <a:r>
              <a:rPr kumimoji="1" lang="zh-TW" altLang="en-US" sz="1800" b="1" dirty="0">
                <a:solidFill>
                  <a:prstClr val="black"/>
                </a:solidFill>
                <a:latin typeface="微軟正黑體" pitchFamily="34" charset="-120"/>
                <a:ea typeface="微軟正黑體" pitchFamily="34" charset="-120"/>
              </a:rPr>
              <a:t>內委外管理</a:t>
            </a:r>
            <a:r>
              <a:rPr kumimoji="1" lang="zh-TW" altLang="en-US" sz="1800" b="1" dirty="0" smtClean="0">
                <a:solidFill>
                  <a:prstClr val="black"/>
                </a:solidFill>
                <a:latin typeface="微軟正黑體" pitchFamily="34" charset="-120"/>
                <a:ea typeface="微軟正黑體" pitchFamily="34" charset="-120"/>
              </a:rPr>
              <a:t>事業單位</a:t>
            </a:r>
            <a:r>
              <a:rPr kumimoji="1" lang="en-US" altLang="zh-TW" sz="1800" b="1" dirty="0" smtClean="0">
                <a:solidFill>
                  <a:srgbClr val="C00000"/>
                </a:solidFill>
                <a:latin typeface="微軟正黑體" pitchFamily="34" charset="-120"/>
                <a:ea typeface="微軟正黑體" pitchFamily="34" charset="-120"/>
              </a:rPr>
              <a:t>(41</a:t>
            </a:r>
            <a:r>
              <a:rPr kumimoji="1" lang="zh-TW" altLang="en-US" sz="1800" b="1" dirty="0" smtClean="0">
                <a:solidFill>
                  <a:srgbClr val="C00000"/>
                </a:solidFill>
                <a:latin typeface="微軟正黑體" pitchFamily="34" charset="-120"/>
                <a:ea typeface="微軟正黑體" pitchFamily="34" charset="-120"/>
              </a:rPr>
              <a:t>家</a:t>
            </a:r>
            <a:r>
              <a:rPr kumimoji="1" lang="en-US" altLang="zh-TW" sz="1800" b="1" dirty="0" smtClean="0">
                <a:solidFill>
                  <a:srgbClr val="C00000"/>
                </a:solidFill>
                <a:latin typeface="微軟正黑體" pitchFamily="34" charset="-120"/>
                <a:ea typeface="微軟正黑體" pitchFamily="34" charset="-120"/>
              </a:rPr>
              <a:t>)</a:t>
            </a:r>
            <a:r>
              <a:rPr kumimoji="1" lang="zh-TW" altLang="en-US" sz="1800" b="1" dirty="0" smtClean="0">
                <a:solidFill>
                  <a:prstClr val="black"/>
                </a:solidFill>
                <a:latin typeface="微軟正黑體" pitchFamily="34" charset="-120"/>
                <a:ea typeface="微軟正黑體" pitchFamily="34" charset="-120"/>
              </a:rPr>
              <a:t>之</a:t>
            </a:r>
            <a:r>
              <a:rPr kumimoji="1" lang="zh-TW" altLang="en-US" sz="1800" b="1" dirty="0">
                <a:solidFill>
                  <a:prstClr val="black"/>
                </a:solidFill>
                <a:latin typeface="微軟正黑體" pitchFamily="34" charset="-120"/>
                <a:ea typeface="微軟正黑體" pitchFamily="34" charset="-120"/>
              </a:rPr>
              <a:t>外籍勞工</a:t>
            </a:r>
            <a:r>
              <a:rPr kumimoji="1" lang="zh-TW" altLang="en-US" sz="1800" b="1" dirty="0" smtClean="0">
                <a:solidFill>
                  <a:prstClr val="black"/>
                </a:solidFill>
                <a:latin typeface="微軟正黑體" pitchFamily="34" charset="-120"/>
                <a:ea typeface="微軟正黑體" pitchFamily="34" charset="-120"/>
              </a:rPr>
              <a:t>宿舍，以維護</a:t>
            </a:r>
            <a:r>
              <a:rPr kumimoji="1" lang="zh-TW" altLang="en-US" sz="1800" b="1" dirty="0">
                <a:solidFill>
                  <a:prstClr val="black"/>
                </a:solidFill>
                <a:latin typeface="微軟正黑體" pitchFamily="34" charset="-120"/>
                <a:ea typeface="微軟正黑體" pitchFamily="34" charset="-120"/>
              </a:rPr>
              <a:t>外籍勞工在台工作及居住環境之安全</a:t>
            </a:r>
            <a:r>
              <a:rPr kumimoji="1" lang="zh-TW" altLang="en-US" sz="1800" b="1" dirty="0" smtClean="0">
                <a:solidFill>
                  <a:prstClr val="black"/>
                </a:solidFill>
                <a:latin typeface="微軟正黑體" pitchFamily="34" charset="-120"/>
                <a:ea typeface="微軟正黑體" pitchFamily="34" charset="-120"/>
              </a:rPr>
              <a:t>性。</a:t>
            </a:r>
            <a:endParaRPr kumimoji="1" lang="en-US" altLang="zh-TW" sz="1800" b="1" dirty="0" smtClean="0">
              <a:solidFill>
                <a:prstClr val="black"/>
              </a:solidFill>
              <a:latin typeface="微軟正黑體" pitchFamily="34" charset="-120"/>
              <a:ea typeface="微軟正黑體" pitchFamily="34" charset="-120"/>
            </a:endParaRPr>
          </a:p>
        </p:txBody>
      </p:sp>
      <p:sp>
        <p:nvSpPr>
          <p:cNvPr id="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pSp>
        <p:nvGrpSpPr>
          <p:cNvPr id="19" name="群組 18"/>
          <p:cNvGrpSpPr>
            <a:grpSpLocks/>
          </p:cNvGrpSpPr>
          <p:nvPr/>
        </p:nvGrpSpPr>
        <p:grpSpPr bwMode="auto">
          <a:xfrm>
            <a:off x="57170" y="4788669"/>
            <a:ext cx="4598987" cy="261610"/>
            <a:chOff x="94928" y="5763845"/>
            <a:chExt cx="4598905" cy="261868"/>
          </a:xfrm>
        </p:grpSpPr>
        <p:pic>
          <p:nvPicPr>
            <p:cNvPr id="20"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3272682"/>
            <a:ext cx="2140903" cy="1694072"/>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51889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29</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275856" y="2571750"/>
            <a:ext cx="2304256" cy="28803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Content Placeholder 2"/>
          <p:cNvSpPr>
            <a:spLocks noGrp="1"/>
          </p:cNvSpPr>
          <p:nvPr>
            <p:ph idx="1"/>
          </p:nvPr>
        </p:nvSpPr>
        <p:spPr>
          <a:xfrm>
            <a:off x="2915816" y="1491630"/>
            <a:ext cx="2952328" cy="3171799"/>
          </a:xfrm>
          <a:noFill/>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就業求職，服務有感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捍衛</a:t>
            </a:r>
            <a:r>
              <a:rPr kumimoji="1" lang="zh-TW" altLang="en-US" sz="2000" b="1" dirty="0">
                <a:solidFill>
                  <a:schemeClr val="accent5">
                    <a:lumMod val="75000"/>
                  </a:schemeClr>
                </a:solidFill>
                <a:latin typeface="微軟正黑體" pitchFamily="34" charset="-120"/>
                <a:ea typeface="微軟正黑體" pitchFamily="34" charset="-120"/>
              </a:rPr>
              <a:t>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就業無礙，友善有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勞動檢查，安全有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訓用接軌，培力有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職人生活，幸福有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高雄勞工，福利有感</a:t>
            </a:r>
            <a:endParaRPr kumimoji="1" lang="en-US" altLang="zh-TW" sz="2000" b="1" dirty="0" smtClean="0">
              <a:solidFill>
                <a:schemeClr val="accent5">
                  <a:lumMod val="75000"/>
                </a:schemeClr>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54071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3</a:t>
            </a:fld>
            <a:endParaRPr lang="en-US"/>
          </a:p>
        </p:txBody>
      </p:sp>
      <p:sp>
        <p:nvSpPr>
          <p:cNvPr id="5" name="Title 1"/>
          <p:cNvSpPr>
            <a:spLocks noGrp="1"/>
          </p:cNvSpPr>
          <p:nvPr>
            <p:ph type="title"/>
          </p:nvPr>
        </p:nvSpPr>
        <p:spPr/>
        <p:txBody>
          <a:bodyPr>
            <a:normAutofit/>
          </a:bodyPr>
          <a:lstStyle/>
          <a:p>
            <a:pPr algn="ctr"/>
            <a:r>
              <a:rPr lang="zh-TW" altLang="en-US" sz="3200" dirty="0" smtClean="0">
                <a:latin typeface="微軟正黑體" panose="020B0604030504040204" pitchFamily="34" charset="-120"/>
                <a:ea typeface="微軟正黑體" panose="020B0604030504040204" pitchFamily="34" charset="-120"/>
              </a:rPr>
              <a:t>前言</a:t>
            </a:r>
            <a:endParaRPr lang="en-US" sz="3200" dirty="0">
              <a:latin typeface="微軟正黑體" panose="020B0604030504040204" pitchFamily="34" charset="-120"/>
              <a:ea typeface="微軟正黑體" panose="020B0604030504040204" pitchFamily="34" charset="-120"/>
            </a:endParaRPr>
          </a:p>
        </p:txBody>
      </p:sp>
      <p:sp>
        <p:nvSpPr>
          <p:cNvPr id="6" name="Content Placeholder 2"/>
          <p:cNvSpPr>
            <a:spLocks noGrp="1"/>
          </p:cNvSpPr>
          <p:nvPr>
            <p:ph idx="1"/>
          </p:nvPr>
        </p:nvSpPr>
        <p:spPr>
          <a:xfrm>
            <a:off x="899592" y="1419622"/>
            <a:ext cx="7632848" cy="3171799"/>
          </a:xfrm>
        </p:spPr>
        <p:txBody>
          <a:bodyPr>
            <a:noAutofit/>
          </a:bodyPr>
          <a:lstStyle/>
          <a:p>
            <a:pPr marL="0" lvl="0" indent="0" algn="l" fontAlgn="base">
              <a:lnSpc>
                <a:spcPct val="150000"/>
              </a:lnSpc>
              <a:spcBef>
                <a:spcPct val="0"/>
              </a:spcBef>
              <a:spcAft>
                <a:spcPct val="0"/>
              </a:spcAft>
              <a:buNone/>
            </a:pPr>
            <a:r>
              <a:rPr kumimoji="1" lang="en-US" altLang="zh-TW" sz="1800" b="1" dirty="0">
                <a:solidFill>
                  <a:prstClr val="black"/>
                </a:solidFill>
                <a:latin typeface="微軟正黑體" pitchFamily="34" charset="-120"/>
                <a:ea typeface="微軟正黑體" pitchFamily="34" charset="-120"/>
              </a:rPr>
              <a:t>103</a:t>
            </a:r>
            <a:r>
              <a:rPr kumimoji="1" lang="zh-TW" altLang="en-US" sz="1800" b="1" dirty="0">
                <a:solidFill>
                  <a:prstClr val="black"/>
                </a:solidFill>
                <a:latin typeface="微軟正黑體" pitchFamily="34" charset="-120"/>
                <a:ea typeface="微軟正黑體" pitchFamily="34" charset="-120"/>
              </a:rPr>
              <a:t>年下半年，因本市苓雅區、前鎮區發生石化氣爆事件，本局積極投入受災民眾家園重建工作</a:t>
            </a:r>
            <a:r>
              <a:rPr kumimoji="1" lang="zh-TW" altLang="en-US" sz="1800" b="1" dirty="0">
                <a:solidFill>
                  <a:prstClr val="black"/>
                </a:solidFill>
                <a:latin typeface="新細明體"/>
              </a:rPr>
              <a:t>：</a:t>
            </a:r>
            <a:endParaRPr kumimoji="1" lang="en-US" altLang="zh-TW" sz="1800" b="1" dirty="0">
              <a:solidFill>
                <a:prstClr val="black"/>
              </a:solidFill>
              <a:latin typeface="新細明體"/>
            </a:endParaRPr>
          </a:p>
          <a:p>
            <a:pPr lvl="0" algn="l" fontAlgn="base">
              <a:lnSpc>
                <a:spcPct val="150000"/>
              </a:lnSpc>
              <a:spcBef>
                <a:spcPct val="0"/>
              </a:spcBef>
              <a:spcAft>
                <a:spcPct val="0"/>
              </a:spcAft>
              <a:buFont typeface="Wingdings" panose="05000000000000000000" pitchFamily="2" charset="2"/>
              <a:buChar char="p"/>
            </a:pPr>
            <a:r>
              <a:rPr kumimoji="1" lang="zh-TW" altLang="en-US" sz="1800" b="1" dirty="0">
                <a:solidFill>
                  <a:schemeClr val="accent6">
                    <a:lumMod val="50000"/>
                  </a:schemeClr>
                </a:solidFill>
                <a:latin typeface="微軟正黑體" pitchFamily="34" charset="-120"/>
                <a:ea typeface="微軟正黑體" pitchFamily="34" charset="-120"/>
              </a:rPr>
              <a:t>災害搶救</a:t>
            </a:r>
            <a:endParaRPr kumimoji="1" lang="en-US" altLang="zh-TW" sz="1800" b="1" dirty="0">
              <a:solidFill>
                <a:schemeClr val="accent6">
                  <a:lumMod val="50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p"/>
            </a:pPr>
            <a:r>
              <a:rPr kumimoji="1" lang="zh-TW" altLang="en-US" sz="1800" b="1" dirty="0">
                <a:solidFill>
                  <a:schemeClr val="accent6">
                    <a:lumMod val="50000"/>
                  </a:schemeClr>
                </a:solidFill>
                <a:latin typeface="微軟正黑體" pitchFamily="34" charset="-120"/>
                <a:ea typeface="微軟正黑體" pitchFamily="34" charset="-120"/>
              </a:rPr>
              <a:t>協助受災民眾重新就業與維持僱用安定</a:t>
            </a:r>
            <a:endParaRPr kumimoji="1" lang="en-US" altLang="zh-TW" sz="1800" b="1" dirty="0">
              <a:solidFill>
                <a:schemeClr val="accent6">
                  <a:lumMod val="50000"/>
                </a:schemeClr>
              </a:solidFill>
              <a:latin typeface="新細明體"/>
            </a:endParaRPr>
          </a:p>
          <a:p>
            <a:pPr lvl="0" algn="l" fontAlgn="base">
              <a:lnSpc>
                <a:spcPct val="150000"/>
              </a:lnSpc>
              <a:spcBef>
                <a:spcPct val="0"/>
              </a:spcBef>
              <a:spcAft>
                <a:spcPct val="0"/>
              </a:spcAft>
              <a:buFont typeface="Wingdings" panose="05000000000000000000" pitchFamily="2" charset="2"/>
              <a:buChar char="p"/>
            </a:pPr>
            <a:r>
              <a:rPr kumimoji="1" lang="zh-TW" altLang="en-US" sz="1800" b="1" dirty="0">
                <a:solidFill>
                  <a:schemeClr val="accent6">
                    <a:lumMod val="50000"/>
                  </a:schemeClr>
                </a:solidFill>
                <a:latin typeface="微軟正黑體" pitchFamily="34" charset="-120"/>
                <a:ea typeface="微軟正黑體" pitchFamily="34" charset="-120"/>
              </a:rPr>
              <a:t>協助災民房屋修繕</a:t>
            </a:r>
            <a:endParaRPr kumimoji="1" lang="en-US" altLang="zh-TW" sz="1800" b="1" dirty="0">
              <a:solidFill>
                <a:schemeClr val="accent6">
                  <a:lumMod val="50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p"/>
            </a:pPr>
            <a:r>
              <a:rPr kumimoji="1" lang="zh-TW" altLang="en-US" sz="1800" b="1" dirty="0">
                <a:solidFill>
                  <a:schemeClr val="accent6">
                    <a:lumMod val="50000"/>
                  </a:schemeClr>
                </a:solidFill>
                <a:latin typeface="微軟正黑體" pitchFamily="34" charset="-120"/>
                <a:ea typeface="微軟正黑體" pitchFamily="34" charset="-120"/>
              </a:rPr>
              <a:t>提供職災勞工及其家屬完整職災權益諮詢</a:t>
            </a:r>
            <a:endParaRPr kumimoji="1" lang="en-US" altLang="zh-TW" sz="1800" b="1" dirty="0">
              <a:solidFill>
                <a:schemeClr val="accent6">
                  <a:lumMod val="50000"/>
                </a:schemeClr>
              </a:solidFill>
              <a:latin typeface="微軟正黑體" pitchFamily="34" charset="-120"/>
              <a:ea typeface="微軟正黑體" pitchFamily="34" charset="-120"/>
            </a:endParaRPr>
          </a:p>
          <a:p>
            <a:pPr marL="0" lvl="0" indent="0" algn="l" fontAlgn="base">
              <a:lnSpc>
                <a:spcPct val="150000"/>
              </a:lnSpc>
              <a:spcBef>
                <a:spcPct val="0"/>
              </a:spcBef>
              <a:spcAft>
                <a:spcPct val="0"/>
              </a:spcAft>
              <a:buNone/>
            </a:pPr>
            <a:r>
              <a:rPr kumimoji="1" lang="en-US" altLang="zh-TW" sz="1800" b="1" dirty="0" smtClean="0">
                <a:solidFill>
                  <a:prstClr val="black"/>
                </a:solidFill>
                <a:latin typeface="微軟正黑體" pitchFamily="34" charset="-120"/>
                <a:ea typeface="微軟正黑體" pitchFamily="34" charset="-120"/>
              </a:rPr>
              <a:t>104</a:t>
            </a:r>
            <a:r>
              <a:rPr kumimoji="1" lang="zh-TW" altLang="en-US" sz="1800" b="1" dirty="0">
                <a:solidFill>
                  <a:prstClr val="black"/>
                </a:solidFill>
                <a:latin typeface="微軟正黑體" pitchFamily="34" charset="-120"/>
                <a:ea typeface="微軟正黑體" pitchFamily="34" charset="-120"/>
              </a:rPr>
              <a:t>年度，本局賡續為勞工朋友的勞動權益福祉精進努力，為勞工尊嚴勞動生活把關，打造健康安全的大高雄勞動環境</a:t>
            </a:r>
            <a:r>
              <a:rPr kumimoji="1" lang="zh-TW" altLang="en-US" sz="1800" b="1" dirty="0" smtClean="0">
                <a:solidFill>
                  <a:prstClr val="black"/>
                </a:solidFill>
                <a:latin typeface="微軟正黑體" pitchFamily="34" charset="-120"/>
                <a:ea typeface="微軟正黑體" pitchFamily="34" charset="-120"/>
              </a:rPr>
              <a:t>。</a:t>
            </a:r>
            <a:endParaRPr kumimoji="1" lang="zh-TW" altLang="en-US" sz="1800" b="1" dirty="0">
              <a:solidFill>
                <a:prstClr val="black"/>
              </a:solidFill>
              <a:latin typeface="微軟正黑體" pitchFamily="34" charset="-120"/>
              <a:ea typeface="微軟正黑體" pitchFamily="34" charset="-120"/>
            </a:endParaRPr>
          </a:p>
        </p:txBody>
      </p:sp>
      <p:grpSp>
        <p:nvGrpSpPr>
          <p:cNvPr id="7" name="群組 6"/>
          <p:cNvGrpSpPr>
            <a:grpSpLocks/>
          </p:cNvGrpSpPr>
          <p:nvPr/>
        </p:nvGrpSpPr>
        <p:grpSpPr bwMode="auto">
          <a:xfrm>
            <a:off x="57170" y="4788669"/>
            <a:ext cx="4598987" cy="261610"/>
            <a:chOff x="94928" y="5763845"/>
            <a:chExt cx="4598905" cy="261868"/>
          </a:xfrm>
        </p:grpSpPr>
        <p:pic>
          <p:nvPicPr>
            <p:cNvPr id="8"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36187225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30</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4824536" cy="3171799"/>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就業無礙，友善有感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a:t>
            </a:r>
            <a:endParaRPr kumimoji="1" lang="zh-TW" altLang="en-US" sz="1400" b="1" dirty="0">
              <a:solidFill>
                <a:prstClr val="black"/>
              </a:solidFill>
              <a:latin typeface="微軟正黑體" pitchFamily="34" charset="-120"/>
              <a:ea typeface="微軟正黑體"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736584255"/>
              </p:ext>
            </p:extLst>
          </p:nvPr>
        </p:nvGraphicFramePr>
        <p:xfrm>
          <a:off x="1619672" y="2385932"/>
          <a:ext cx="6336706" cy="2202042"/>
        </p:xfrm>
        <a:graphic>
          <a:graphicData uri="http://schemas.openxmlformats.org/drawingml/2006/table">
            <a:tbl>
              <a:tblPr>
                <a:tableStyleId>{5940675A-B579-460E-94D1-54222C63F5DA}</a:tableStyleId>
              </a:tblPr>
              <a:tblGrid>
                <a:gridCol w="611840"/>
                <a:gridCol w="1223682"/>
                <a:gridCol w="1223682"/>
                <a:gridCol w="1223682"/>
                <a:gridCol w="1223682"/>
                <a:gridCol w="830138"/>
              </a:tblGrid>
              <a:tr h="341832">
                <a:tc rowSpan="2">
                  <a:txBody>
                    <a:bodyPr/>
                    <a:lstStyle/>
                    <a:p>
                      <a:pPr marL="0" algn="ctr" defTabSz="914400" rtl="0" eaLnBrk="1" latinLnBrk="0" hangingPunct="1">
                        <a:lnSpc>
                          <a:spcPts val="2200"/>
                        </a:lnSpc>
                        <a:spcAft>
                          <a:spcPts val="0"/>
                        </a:spcAft>
                      </a:pPr>
                      <a:r>
                        <a:rPr lang="zh-TW" altLang="en-US" sz="1300" b="1" kern="1200" dirty="0" smtClean="0">
                          <a:latin typeface="微軟正黑體" panose="020B0604030504040204" pitchFamily="34" charset="-120"/>
                          <a:ea typeface="微軟正黑體" panose="020B0604030504040204" pitchFamily="34" charset="-120"/>
                        </a:rPr>
                        <a:t>發放</a:t>
                      </a:r>
                      <a:endParaRPr lang="en-US" altLang="zh-TW" sz="1300" b="1" kern="1200" dirty="0" smtClean="0">
                        <a:latin typeface="微軟正黑體" panose="020B0604030504040204" pitchFamily="34" charset="-120"/>
                        <a:ea typeface="微軟正黑體" panose="020B0604030504040204" pitchFamily="34" charset="-120"/>
                      </a:endParaRPr>
                    </a:p>
                    <a:p>
                      <a:pPr marL="0" algn="ctr" defTabSz="914400" rtl="0" eaLnBrk="1" latinLnBrk="0" hangingPunct="1">
                        <a:lnSpc>
                          <a:spcPts val="2200"/>
                        </a:lnSpc>
                        <a:spcAft>
                          <a:spcPts val="0"/>
                        </a:spcAft>
                      </a:pPr>
                      <a:r>
                        <a:rPr lang="zh-TW" altLang="en-US" sz="1300" b="1" kern="1200" dirty="0" smtClean="0">
                          <a:latin typeface="微軟正黑體" panose="020B0604030504040204" pitchFamily="34" charset="-120"/>
                          <a:ea typeface="微軟正黑體" panose="020B0604030504040204" pitchFamily="34" charset="-120"/>
                        </a:rPr>
                        <a:t>類型</a:t>
                      </a:r>
                      <a:endParaRPr lang="zh-TW" sz="1300" b="1" kern="1200" dirty="0">
                        <a:solidFill>
                          <a:schemeClr val="bg1"/>
                        </a:solidFill>
                        <a:latin typeface="微軟正黑體" panose="020B0604030504040204" pitchFamily="34" charset="-120"/>
                        <a:ea typeface="微軟正黑體" panose="020B0604030504040204" pitchFamily="34" charset="-120"/>
                        <a:cs typeface="+mn-cs"/>
                      </a:endParaRPr>
                    </a:p>
                  </a:txBody>
                  <a:tcPr marL="11304" marR="11304" marT="0" marB="0" anchor="ctr"/>
                </a:tc>
                <a:tc>
                  <a:txBody>
                    <a:bodyPr/>
                    <a:lstStyle/>
                    <a:p>
                      <a:pPr marL="0" algn="ctr" defTabSz="914400" rtl="0" eaLnBrk="1" latinLnBrk="0" hangingPunct="1">
                        <a:lnSpc>
                          <a:spcPts val="2200"/>
                        </a:lnSpc>
                        <a:spcAft>
                          <a:spcPts val="0"/>
                        </a:spcAft>
                      </a:pPr>
                      <a:r>
                        <a:rPr lang="zh-TW" sz="1300" b="1" kern="1200" dirty="0" smtClean="0">
                          <a:latin typeface="微軟正黑體" panose="020B0604030504040204" pitchFamily="34" charset="-120"/>
                          <a:ea typeface="微軟正黑體" panose="020B0604030504040204" pitchFamily="34" charset="-120"/>
                        </a:rPr>
                        <a:t>死亡</a:t>
                      </a:r>
                      <a:endParaRPr lang="zh-TW" sz="1300" b="1" kern="1200" dirty="0">
                        <a:solidFill>
                          <a:schemeClr val="tx1"/>
                        </a:solidFill>
                        <a:latin typeface="微軟正黑體" panose="020B0604030504040204" pitchFamily="34" charset="-120"/>
                        <a:ea typeface="微軟正黑體" panose="020B0604030504040204" pitchFamily="34" charset="-120"/>
                        <a:cs typeface="+mn-cs"/>
                      </a:endParaRPr>
                    </a:p>
                  </a:txBody>
                  <a:tcPr marL="11304" marR="11304" marT="0" marB="0" anchor="ctr">
                    <a:solidFill>
                      <a:schemeClr val="accent5">
                        <a:lumMod val="60000"/>
                        <a:lumOff val="40000"/>
                      </a:schemeClr>
                    </a:solidFill>
                  </a:tcPr>
                </a:tc>
                <a:tc gridSpan="3">
                  <a:txBody>
                    <a:bodyPr/>
                    <a:lstStyle/>
                    <a:p>
                      <a:pPr marL="0" algn="ctr" defTabSz="914400" rtl="0" eaLnBrk="1" latinLnBrk="0" hangingPunct="1">
                        <a:lnSpc>
                          <a:spcPts val="2200"/>
                        </a:lnSpc>
                        <a:spcAft>
                          <a:spcPts val="0"/>
                        </a:spcAft>
                      </a:pPr>
                      <a:r>
                        <a:rPr lang="zh-TW" sz="1300" b="1" kern="1200" dirty="0" smtClean="0">
                          <a:latin typeface="微軟正黑體" panose="020B0604030504040204" pitchFamily="34" charset="-120"/>
                          <a:ea typeface="微軟正黑體" panose="020B0604030504040204" pitchFamily="34" charset="-120"/>
                        </a:rPr>
                        <a:t>失能</a:t>
                      </a:r>
                      <a:endParaRPr lang="zh-TW" sz="1300" b="1" kern="1200" dirty="0">
                        <a:solidFill>
                          <a:schemeClr val="tx1"/>
                        </a:solidFill>
                        <a:latin typeface="微軟正黑體" panose="020B0604030504040204" pitchFamily="34" charset="-120"/>
                        <a:ea typeface="微軟正黑體" panose="020B0604030504040204" pitchFamily="34" charset="-120"/>
                        <a:cs typeface="+mn-cs"/>
                      </a:endParaRPr>
                    </a:p>
                  </a:txBody>
                  <a:tcPr marL="11304" marR="11304" marT="0" marB="0" anchor="ctr">
                    <a:solidFill>
                      <a:srgbClr val="FFFFCC"/>
                    </a:solidFill>
                  </a:tcPr>
                </a:tc>
                <a:tc hMerge="1">
                  <a:txBody>
                    <a:bodyPr/>
                    <a:lstStyle/>
                    <a:p>
                      <a:pPr marL="0" algn="ctr" defTabSz="914400" rtl="0" eaLnBrk="1" latinLnBrk="0" hangingPunct="1">
                        <a:lnSpc>
                          <a:spcPts val="2200"/>
                        </a:lnSpc>
                        <a:spcAft>
                          <a:spcPts val="0"/>
                        </a:spcAft>
                      </a:pPr>
                      <a:endParaRPr lang="zh-TW" sz="1800" b="1" kern="1200" dirty="0">
                        <a:solidFill>
                          <a:schemeClr val="lt1"/>
                        </a:solidFill>
                        <a:latin typeface="+mn-lt"/>
                        <a:ea typeface="+mn-ea"/>
                        <a:cs typeface="+mn-cs"/>
                      </a:endParaRPr>
                    </a:p>
                  </a:txBody>
                  <a:tcPr marL="17780" marR="17780" marT="0" marB="0" anchor="ctr">
                    <a:solidFill>
                      <a:schemeClr val="accent1">
                        <a:lumMod val="75000"/>
                      </a:schemeClr>
                    </a:solidFill>
                  </a:tcPr>
                </a:tc>
                <a:tc hMerge="1">
                  <a:txBody>
                    <a:bodyPr/>
                    <a:lstStyle/>
                    <a:p>
                      <a:pPr marL="0" algn="ctr" defTabSz="914400" rtl="0" eaLnBrk="1" latinLnBrk="0" hangingPunct="1">
                        <a:lnSpc>
                          <a:spcPts val="2200"/>
                        </a:lnSpc>
                        <a:spcAft>
                          <a:spcPts val="0"/>
                        </a:spcAft>
                      </a:pPr>
                      <a:endParaRPr lang="zh-TW" sz="1800" b="1" kern="1200" dirty="0">
                        <a:solidFill>
                          <a:schemeClr val="lt1"/>
                        </a:solidFill>
                        <a:latin typeface="+mn-lt"/>
                        <a:ea typeface="+mn-ea"/>
                        <a:cs typeface="+mn-cs"/>
                      </a:endParaRPr>
                    </a:p>
                  </a:txBody>
                  <a:tcPr marL="17780" marR="17780" marT="0" marB="0" anchor="ctr">
                    <a:solidFill>
                      <a:schemeClr val="accent1">
                        <a:lumMod val="75000"/>
                      </a:schemeClr>
                    </a:solidFill>
                  </a:tcPr>
                </a:tc>
                <a:tc rowSpan="2">
                  <a:txBody>
                    <a:bodyPr/>
                    <a:lstStyle/>
                    <a:p>
                      <a:pPr marL="0" algn="ctr" defTabSz="914400" rtl="0" eaLnBrk="1" latinLnBrk="0" hangingPunct="1">
                        <a:lnSpc>
                          <a:spcPts val="2200"/>
                        </a:lnSpc>
                        <a:spcAft>
                          <a:spcPts val="0"/>
                        </a:spcAft>
                      </a:pPr>
                      <a:r>
                        <a:rPr lang="zh-TW" altLang="en-US" sz="1300" b="1" kern="1200" dirty="0" smtClean="0">
                          <a:latin typeface="微軟正黑體" panose="020B0604030504040204" pitchFamily="34" charset="-120"/>
                          <a:ea typeface="微軟正黑體" panose="020B0604030504040204" pitchFamily="34" charset="-120"/>
                        </a:rPr>
                        <a:t>合計</a:t>
                      </a:r>
                      <a:endParaRPr lang="zh-TW" sz="1300" b="1" kern="1200" dirty="0">
                        <a:solidFill>
                          <a:schemeClr val="lt1"/>
                        </a:solidFill>
                        <a:latin typeface="微軟正黑體" panose="020B0604030504040204" pitchFamily="34" charset="-120"/>
                        <a:ea typeface="微軟正黑體" panose="020B0604030504040204" pitchFamily="34" charset="-120"/>
                        <a:cs typeface="+mn-cs"/>
                      </a:endParaRPr>
                    </a:p>
                  </a:txBody>
                  <a:tcPr marL="11304" marR="11304" marT="0" marB="0" anchor="ctr"/>
                </a:tc>
              </a:tr>
              <a:tr h="1330019">
                <a:tc vMerge="1">
                  <a:txBody>
                    <a:bodyPr/>
                    <a:lstStyle/>
                    <a:p>
                      <a:pPr marL="0" marR="0" indent="0" algn="ctr" defTabSz="914400" rtl="0" eaLnBrk="1" fontAlgn="auto" latinLnBrk="0" hangingPunct="1">
                        <a:lnSpc>
                          <a:spcPts val="2200"/>
                        </a:lnSpc>
                        <a:spcBef>
                          <a:spcPts val="0"/>
                        </a:spcBef>
                        <a:spcAft>
                          <a:spcPts val="0"/>
                        </a:spcAft>
                        <a:buClrTx/>
                        <a:buSzTx/>
                        <a:buFontTx/>
                        <a:buNone/>
                        <a:tabLst/>
                        <a:defRPr/>
                      </a:pPr>
                      <a:endParaRPr lang="zh-TW" sz="1800" b="1" kern="1200" dirty="0">
                        <a:solidFill>
                          <a:schemeClr val="lt1"/>
                        </a:solidFill>
                        <a:latin typeface="微軟正黑體" panose="020B0604030504040204" pitchFamily="34" charset="-120"/>
                        <a:ea typeface="微軟正黑體" panose="020B0604030504040204" pitchFamily="34" charset="-120"/>
                        <a:cs typeface="+mn-cs"/>
                      </a:endParaRPr>
                    </a:p>
                  </a:txBody>
                  <a:tcPr marL="17780" marR="17780" marT="0" marB="0" anchor="ctr">
                    <a:solidFill>
                      <a:schemeClr val="tx2">
                        <a:lumMod val="75000"/>
                      </a:schemeClr>
                    </a:solidFill>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endParaRPr lang="en-US" altLang="zh-TW" sz="1300" b="1" kern="1200" dirty="0" smtClean="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2200"/>
                        </a:lnSpc>
                        <a:spcBef>
                          <a:spcPts val="0"/>
                        </a:spcBef>
                        <a:spcAft>
                          <a:spcPts val="0"/>
                        </a:spcAft>
                        <a:buClrTx/>
                        <a:buSzTx/>
                        <a:buFontTx/>
                        <a:buNone/>
                        <a:tabLst/>
                        <a:defRPr/>
                      </a:pPr>
                      <a:r>
                        <a:rPr lang="zh-TW" altLang="zh-TW" sz="1300" b="1" kern="1200" dirty="0" smtClean="0">
                          <a:latin typeface="微軟正黑體" panose="020B0604030504040204" pitchFamily="34" charset="-120"/>
                          <a:ea typeface="微軟正黑體" panose="020B0604030504040204" pitchFamily="34" charset="-120"/>
                        </a:rPr>
                        <a:t>（</a:t>
                      </a:r>
                      <a:r>
                        <a:rPr lang="en-US" altLang="zh-TW" sz="1300" b="1" kern="1200" dirty="0" smtClean="0">
                          <a:latin typeface="微軟正黑體" panose="020B0604030504040204" pitchFamily="34" charset="-120"/>
                          <a:ea typeface="微軟正黑體" panose="020B0604030504040204" pitchFamily="34" charset="-120"/>
                        </a:rPr>
                        <a:t>30</a:t>
                      </a:r>
                      <a:r>
                        <a:rPr lang="zh-TW" altLang="zh-TW" sz="1300" b="1" kern="1200" dirty="0" smtClean="0">
                          <a:latin typeface="微軟正黑體" panose="020B0604030504040204" pitchFamily="34" charset="-120"/>
                          <a:ea typeface="微軟正黑體" panose="020B0604030504040204" pitchFamily="34" charset="-120"/>
                        </a:rPr>
                        <a:t>萬）</a:t>
                      </a:r>
                      <a:endParaRPr lang="en-US" altLang="zh-TW" sz="1300" b="1" kern="1200" dirty="0" smtClean="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2200"/>
                        </a:lnSpc>
                        <a:spcBef>
                          <a:spcPts val="0"/>
                        </a:spcBef>
                        <a:spcAft>
                          <a:spcPts val="0"/>
                        </a:spcAft>
                        <a:buClrTx/>
                        <a:buSzTx/>
                        <a:buFontTx/>
                        <a:buNone/>
                        <a:tabLst/>
                        <a:defRPr/>
                      </a:pPr>
                      <a:endParaRPr lang="en-US" altLang="zh-TW" sz="1300" b="1" kern="1200" dirty="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2200"/>
                        </a:lnSpc>
                        <a:spcBef>
                          <a:spcPts val="0"/>
                        </a:spcBef>
                        <a:spcAft>
                          <a:spcPts val="0"/>
                        </a:spcAft>
                        <a:buClrTx/>
                        <a:buSzTx/>
                        <a:buFontTx/>
                        <a:buNone/>
                        <a:tabLst/>
                        <a:defRPr/>
                      </a:pPr>
                      <a:endParaRPr lang="en-US" altLang="zh-TW" sz="1300" b="1" kern="1200" dirty="0" smtClean="0">
                        <a:latin typeface="微軟正黑體" panose="020B0604030504040204" pitchFamily="34" charset="-120"/>
                        <a:ea typeface="微軟正黑體" panose="020B0604030504040204" pitchFamily="34" charset="-120"/>
                      </a:endParaRPr>
                    </a:p>
                  </a:txBody>
                  <a:tcPr marL="11304" marR="11304" marT="0" marB="0" anchor="ctr">
                    <a:solidFill>
                      <a:schemeClr val="accent5">
                        <a:lumMod val="60000"/>
                        <a:lumOff val="40000"/>
                      </a:schemeClr>
                    </a:solidFill>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en-US" altLang="zh-TW" sz="1300" b="1" kern="1200" dirty="0" smtClean="0">
                          <a:latin typeface="微軟正黑體" panose="020B0604030504040204" pitchFamily="34" charset="-120"/>
                          <a:ea typeface="微軟正黑體" panose="020B0604030504040204" pitchFamily="34" charset="-120"/>
                        </a:rPr>
                        <a:t>1-5</a:t>
                      </a:r>
                      <a:r>
                        <a:rPr lang="zh-TW" altLang="zh-TW" sz="1300" b="1" kern="1200" dirty="0" smtClean="0">
                          <a:latin typeface="微軟正黑體" panose="020B0604030504040204" pitchFamily="34" charset="-120"/>
                          <a:ea typeface="微軟正黑體" panose="020B0604030504040204" pitchFamily="34" charset="-120"/>
                        </a:rPr>
                        <a:t>級</a:t>
                      </a:r>
                      <a:r>
                        <a:rPr lang="en-US" altLang="zh-TW" sz="1300" b="1" kern="1200" dirty="0" smtClean="0">
                          <a:latin typeface="微軟正黑體" panose="020B0604030504040204" pitchFamily="34" charset="-120"/>
                          <a:ea typeface="微軟正黑體" panose="020B0604030504040204" pitchFamily="34" charset="-120"/>
                        </a:rPr>
                        <a:t/>
                      </a:r>
                      <a:br>
                        <a:rPr lang="en-US" altLang="zh-TW" sz="1300" b="1" kern="1200" dirty="0" smtClean="0">
                          <a:latin typeface="微軟正黑體" panose="020B0604030504040204" pitchFamily="34" charset="-120"/>
                          <a:ea typeface="微軟正黑體" panose="020B0604030504040204" pitchFamily="34" charset="-120"/>
                        </a:rPr>
                      </a:br>
                      <a:r>
                        <a:rPr lang="zh-TW" altLang="zh-TW" sz="1300" b="1" kern="1200" dirty="0" smtClean="0">
                          <a:latin typeface="微軟正黑體" panose="020B0604030504040204" pitchFamily="34" charset="-120"/>
                          <a:ea typeface="微軟正黑體" panose="020B0604030504040204" pitchFamily="34" charset="-120"/>
                        </a:rPr>
                        <a:t>（</a:t>
                      </a:r>
                      <a:r>
                        <a:rPr lang="en-US" altLang="zh-TW" sz="1300" b="1" kern="1200" dirty="0" smtClean="0">
                          <a:latin typeface="微軟正黑體" panose="020B0604030504040204" pitchFamily="34" charset="-120"/>
                          <a:ea typeface="微軟正黑體" panose="020B0604030504040204" pitchFamily="34" charset="-120"/>
                        </a:rPr>
                        <a:t>3</a:t>
                      </a:r>
                      <a:r>
                        <a:rPr lang="zh-TW" altLang="zh-TW" sz="1300" b="1" kern="1200" dirty="0" smtClean="0">
                          <a:latin typeface="微軟正黑體" panose="020B0604030504040204" pitchFamily="34" charset="-120"/>
                          <a:ea typeface="微軟正黑體" panose="020B0604030504040204" pitchFamily="34" charset="-120"/>
                        </a:rPr>
                        <a:t>萬）</a:t>
                      </a:r>
                      <a:endParaRPr lang="en-US" altLang="zh-TW" sz="1300" b="1" kern="1200" dirty="0" smtClean="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2200"/>
                        </a:lnSpc>
                        <a:spcBef>
                          <a:spcPts val="0"/>
                        </a:spcBef>
                        <a:spcAft>
                          <a:spcPts val="0"/>
                        </a:spcAft>
                        <a:buClrTx/>
                        <a:buSzTx/>
                        <a:buFontTx/>
                        <a:buNone/>
                        <a:tabLst/>
                        <a:defRPr/>
                      </a:pPr>
                      <a:endParaRPr lang="en-US" altLang="zh-TW" sz="1300" b="1" kern="1200" dirty="0" smtClean="0">
                        <a:latin typeface="微軟正黑體" panose="020B0604030504040204" pitchFamily="34" charset="-120"/>
                        <a:ea typeface="微軟正黑體" panose="020B0604030504040204" pitchFamily="34" charset="-120"/>
                      </a:endParaRPr>
                    </a:p>
                  </a:txBody>
                  <a:tcPr marL="11304" marR="11304" marT="0" marB="0" anchor="ctr">
                    <a:solidFill>
                      <a:srgbClr val="FFFFCC"/>
                    </a:solidFill>
                  </a:tcPr>
                </a:tc>
                <a:tc>
                  <a:txBody>
                    <a:bodyPr/>
                    <a:lstStyle/>
                    <a:p>
                      <a:pPr marL="0" marR="0" indent="0" algn="ctr" defTabSz="914400" rtl="0" eaLnBrk="1" fontAlgn="auto" latinLnBrk="0" hangingPunct="1">
                        <a:lnSpc>
                          <a:spcPts val="2200"/>
                        </a:lnSpc>
                        <a:spcBef>
                          <a:spcPts val="0"/>
                        </a:spcBef>
                        <a:spcAft>
                          <a:spcPts val="0"/>
                        </a:spcAft>
                        <a:buClrTx/>
                        <a:buSzTx/>
                        <a:buFontTx/>
                        <a:buNone/>
                        <a:tabLst/>
                        <a:defRPr/>
                      </a:pPr>
                      <a:r>
                        <a:rPr lang="en-US" altLang="zh-TW" sz="1300" b="1" kern="1200" dirty="0" smtClean="0">
                          <a:latin typeface="微軟正黑體" panose="020B0604030504040204" pitchFamily="34" charset="-120"/>
                          <a:ea typeface="微軟正黑體" panose="020B0604030504040204" pitchFamily="34" charset="-120"/>
                        </a:rPr>
                        <a:t>6-10</a:t>
                      </a:r>
                      <a:r>
                        <a:rPr lang="zh-TW" altLang="zh-TW" sz="1300" b="1" kern="1200" dirty="0" smtClean="0">
                          <a:latin typeface="微軟正黑體" panose="020B0604030504040204" pitchFamily="34" charset="-120"/>
                          <a:ea typeface="微軟正黑體" panose="020B0604030504040204" pitchFamily="34" charset="-120"/>
                        </a:rPr>
                        <a:t>級</a:t>
                      </a:r>
                      <a:r>
                        <a:rPr lang="en-US" altLang="zh-TW" sz="1300" b="1" kern="1200" dirty="0" smtClean="0">
                          <a:latin typeface="微軟正黑體" panose="020B0604030504040204" pitchFamily="34" charset="-120"/>
                          <a:ea typeface="微軟正黑體" panose="020B0604030504040204" pitchFamily="34" charset="-120"/>
                        </a:rPr>
                        <a:t/>
                      </a:r>
                      <a:br>
                        <a:rPr lang="en-US" altLang="zh-TW" sz="1300" b="1" kern="1200" dirty="0" smtClean="0">
                          <a:latin typeface="微軟正黑體" panose="020B0604030504040204" pitchFamily="34" charset="-120"/>
                          <a:ea typeface="微軟正黑體" panose="020B0604030504040204" pitchFamily="34" charset="-120"/>
                        </a:rPr>
                      </a:br>
                      <a:r>
                        <a:rPr lang="zh-TW" altLang="zh-TW" sz="1300" b="1" kern="1200" dirty="0" smtClean="0">
                          <a:latin typeface="微軟正黑體" panose="020B0604030504040204" pitchFamily="34" charset="-120"/>
                          <a:ea typeface="微軟正黑體" panose="020B0604030504040204" pitchFamily="34" charset="-120"/>
                        </a:rPr>
                        <a:t>（</a:t>
                      </a:r>
                      <a:r>
                        <a:rPr lang="en-US" altLang="zh-TW" sz="1300" b="1" kern="1200" dirty="0" smtClean="0">
                          <a:latin typeface="微軟正黑體" panose="020B0604030504040204" pitchFamily="34" charset="-120"/>
                          <a:ea typeface="微軟正黑體" panose="020B0604030504040204" pitchFamily="34" charset="-120"/>
                        </a:rPr>
                        <a:t>2</a:t>
                      </a:r>
                      <a:r>
                        <a:rPr lang="zh-TW" altLang="zh-TW" sz="1300" b="1" kern="1200" dirty="0" smtClean="0">
                          <a:latin typeface="微軟正黑體" panose="020B0604030504040204" pitchFamily="34" charset="-120"/>
                          <a:ea typeface="微軟正黑體" panose="020B0604030504040204" pitchFamily="34" charset="-120"/>
                        </a:rPr>
                        <a:t>萬）</a:t>
                      </a:r>
                      <a:endParaRPr lang="en-US" altLang="zh-TW" sz="1300" b="1" kern="1200" dirty="0" smtClean="0">
                        <a:latin typeface="微軟正黑體" panose="020B0604030504040204" pitchFamily="34" charset="-120"/>
                        <a:ea typeface="微軟正黑體" panose="020B0604030504040204" pitchFamily="34" charset="-120"/>
                      </a:endParaRPr>
                    </a:p>
                    <a:p>
                      <a:pPr marL="0" marR="0" indent="0" algn="ctr" defTabSz="914400" rtl="0" eaLnBrk="1" fontAlgn="auto" latinLnBrk="0" hangingPunct="1">
                        <a:lnSpc>
                          <a:spcPts val="2200"/>
                        </a:lnSpc>
                        <a:spcBef>
                          <a:spcPts val="0"/>
                        </a:spcBef>
                        <a:spcAft>
                          <a:spcPts val="0"/>
                        </a:spcAft>
                        <a:buClrTx/>
                        <a:buSzTx/>
                        <a:buFontTx/>
                        <a:buNone/>
                        <a:tabLst/>
                        <a:defRPr/>
                      </a:pPr>
                      <a:endParaRPr lang="en-US" altLang="zh-TW" sz="1300" b="1" kern="1200" dirty="0" smtClean="0">
                        <a:latin typeface="微軟正黑體" panose="020B0604030504040204" pitchFamily="34" charset="-120"/>
                        <a:ea typeface="微軟正黑體" panose="020B0604030504040204" pitchFamily="34" charset="-120"/>
                      </a:endParaRPr>
                    </a:p>
                  </a:txBody>
                  <a:tcPr marL="11304" marR="11304" marT="0" marB="0" anchor="ctr">
                    <a:solidFill>
                      <a:srgbClr val="FFFFCC"/>
                    </a:solidFill>
                  </a:tcPr>
                </a:tc>
                <a:tc>
                  <a:txBody>
                    <a:bodyPr/>
                    <a:lstStyle/>
                    <a:p>
                      <a:pPr marL="0" algn="ctr" defTabSz="914400" rtl="0" eaLnBrk="1" latinLnBrk="0" hangingPunct="1">
                        <a:lnSpc>
                          <a:spcPts val="2200"/>
                        </a:lnSpc>
                        <a:spcAft>
                          <a:spcPts val="0"/>
                        </a:spcAft>
                      </a:pPr>
                      <a:r>
                        <a:rPr lang="en-US" altLang="zh-TW" sz="1300" b="1" kern="1200" dirty="0" smtClean="0">
                          <a:latin typeface="微軟正黑體" panose="020B0604030504040204" pitchFamily="34" charset="-120"/>
                          <a:ea typeface="微軟正黑體" panose="020B0604030504040204" pitchFamily="34" charset="-120"/>
                        </a:rPr>
                        <a:t>11-15</a:t>
                      </a:r>
                      <a:r>
                        <a:rPr lang="zh-TW" altLang="zh-TW" sz="1300" b="1" kern="1200" dirty="0" smtClean="0">
                          <a:latin typeface="微軟正黑體" panose="020B0604030504040204" pitchFamily="34" charset="-120"/>
                          <a:ea typeface="微軟正黑體" panose="020B0604030504040204" pitchFamily="34" charset="-120"/>
                        </a:rPr>
                        <a:t>級</a:t>
                      </a:r>
                      <a:r>
                        <a:rPr lang="en-US" altLang="zh-TW" sz="1300" b="1" kern="1200" dirty="0" smtClean="0">
                          <a:latin typeface="微軟正黑體" panose="020B0604030504040204" pitchFamily="34" charset="-120"/>
                          <a:ea typeface="微軟正黑體" panose="020B0604030504040204" pitchFamily="34" charset="-120"/>
                        </a:rPr>
                        <a:t/>
                      </a:r>
                      <a:br>
                        <a:rPr lang="en-US" altLang="zh-TW" sz="1300" b="1" kern="1200" dirty="0" smtClean="0">
                          <a:latin typeface="微軟正黑體" panose="020B0604030504040204" pitchFamily="34" charset="-120"/>
                          <a:ea typeface="微軟正黑體" panose="020B0604030504040204" pitchFamily="34" charset="-120"/>
                        </a:rPr>
                      </a:br>
                      <a:r>
                        <a:rPr lang="zh-TW" altLang="zh-TW" sz="1300" b="1" kern="1200" dirty="0" smtClean="0">
                          <a:latin typeface="微軟正黑體" panose="020B0604030504040204" pitchFamily="34" charset="-120"/>
                          <a:ea typeface="微軟正黑體" panose="020B0604030504040204" pitchFamily="34" charset="-120"/>
                        </a:rPr>
                        <a:t>（</a:t>
                      </a:r>
                      <a:r>
                        <a:rPr lang="en-US" altLang="zh-TW" sz="1300" b="1" kern="1200" dirty="0" smtClean="0">
                          <a:latin typeface="微軟正黑體" panose="020B0604030504040204" pitchFamily="34" charset="-120"/>
                          <a:ea typeface="微軟正黑體" panose="020B0604030504040204" pitchFamily="34" charset="-120"/>
                        </a:rPr>
                        <a:t>1</a:t>
                      </a:r>
                      <a:r>
                        <a:rPr lang="zh-TW" altLang="zh-TW" sz="1300" b="1" kern="1200" dirty="0" smtClean="0">
                          <a:latin typeface="微軟正黑體" panose="020B0604030504040204" pitchFamily="34" charset="-120"/>
                          <a:ea typeface="微軟正黑體" panose="020B0604030504040204" pitchFamily="34" charset="-120"/>
                        </a:rPr>
                        <a:t>萬）</a:t>
                      </a:r>
                      <a:endParaRPr lang="en-US" altLang="zh-TW" sz="1300" b="1" kern="1200" dirty="0" smtClean="0">
                        <a:latin typeface="微軟正黑體" panose="020B0604030504040204" pitchFamily="34" charset="-120"/>
                        <a:ea typeface="微軟正黑體" panose="020B0604030504040204" pitchFamily="34" charset="-120"/>
                      </a:endParaRPr>
                    </a:p>
                    <a:p>
                      <a:pPr marL="0" algn="ctr" defTabSz="914400" rtl="0" eaLnBrk="1" latinLnBrk="0" hangingPunct="1">
                        <a:lnSpc>
                          <a:spcPts val="2200"/>
                        </a:lnSpc>
                        <a:spcAft>
                          <a:spcPts val="0"/>
                        </a:spcAft>
                      </a:pPr>
                      <a:endParaRPr lang="zh-TW" sz="1300" b="1" kern="1200" dirty="0">
                        <a:solidFill>
                          <a:schemeClr val="lt1"/>
                        </a:solidFill>
                        <a:latin typeface="微軟正黑體" panose="020B0604030504040204" pitchFamily="34" charset="-120"/>
                        <a:ea typeface="微軟正黑體" panose="020B0604030504040204" pitchFamily="34" charset="-120"/>
                        <a:cs typeface="+mn-cs"/>
                      </a:endParaRPr>
                    </a:p>
                  </a:txBody>
                  <a:tcPr marL="11304" marR="11304" marT="0" marB="0" anchor="ctr">
                    <a:solidFill>
                      <a:srgbClr val="FFFFCC"/>
                    </a:solidFill>
                  </a:tcPr>
                </a:tc>
                <a:tc vMerge="1">
                  <a:txBody>
                    <a:bodyPr/>
                    <a:lstStyle/>
                    <a:p>
                      <a:endParaRPr lang="zh-TW" altLang="en-US"/>
                    </a:p>
                  </a:txBody>
                  <a:tcPr/>
                </a:tc>
              </a:tr>
              <a:tr h="530191">
                <a:tc>
                  <a:txBody>
                    <a:bodyPr/>
                    <a:lstStyle/>
                    <a:p>
                      <a:pPr algn="ctr">
                        <a:lnSpc>
                          <a:spcPts val="1200"/>
                        </a:lnSpc>
                        <a:spcAft>
                          <a:spcPts val="0"/>
                        </a:spcAft>
                      </a:pPr>
                      <a:r>
                        <a:rPr lang="zh-TW" sz="1300" b="1" kern="100" spc="-10" dirty="0">
                          <a:effectLst/>
                          <a:latin typeface="微軟正黑體" panose="020B0604030504040204" pitchFamily="34" charset="-120"/>
                          <a:ea typeface="微軟正黑體" panose="020B0604030504040204" pitchFamily="34" charset="-120"/>
                        </a:rPr>
                        <a:t>件數</a:t>
                      </a:r>
                      <a:endParaRPr lang="zh-TW" sz="1300" b="1" kern="100" dirty="0">
                        <a:solidFill>
                          <a:schemeClr val="tx1"/>
                        </a:solidFill>
                        <a:effectLst/>
                        <a:latin typeface="微軟正黑體" panose="020B0604030504040204" pitchFamily="34" charset="-120"/>
                        <a:ea typeface="微軟正黑體" panose="020B0604030504040204" pitchFamily="34" charset="-120"/>
                        <a:cs typeface="Times New Roman"/>
                      </a:endParaRPr>
                    </a:p>
                  </a:txBody>
                  <a:tcPr marL="11304" marR="11304" marT="0" marB="0" anchor="ctr"/>
                </a:tc>
                <a:tc>
                  <a:txBody>
                    <a:bodyPr/>
                    <a:lstStyle/>
                    <a:p>
                      <a:pPr algn="ctr">
                        <a:lnSpc>
                          <a:spcPts val="1500"/>
                        </a:lnSpc>
                        <a:spcBef>
                          <a:spcPts val="600"/>
                        </a:spcBef>
                        <a:spcAft>
                          <a:spcPts val="0"/>
                        </a:spcAft>
                      </a:pPr>
                      <a:r>
                        <a:rPr lang="en-US" altLang="zh-TW" sz="1300" b="1" kern="100" spc="-10" dirty="0" smtClean="0">
                          <a:effectLst/>
                          <a:latin typeface="微軟正黑體" panose="020B0604030504040204" pitchFamily="34" charset="-120"/>
                          <a:ea typeface="微軟正黑體" panose="020B0604030504040204" pitchFamily="34" charset="-120"/>
                        </a:rPr>
                        <a:t>53</a:t>
                      </a:r>
                      <a:r>
                        <a:rPr lang="zh-TW" altLang="zh-TW" sz="1300" b="1" kern="100" spc="-10" dirty="0" smtClean="0">
                          <a:effectLst/>
                          <a:latin typeface="微軟正黑體" panose="020B0604030504040204" pitchFamily="34" charset="-120"/>
                          <a:ea typeface="微軟正黑體" panose="020B0604030504040204" pitchFamily="34" charset="-120"/>
                        </a:rPr>
                        <a:t>件</a:t>
                      </a:r>
                      <a:endParaRPr lang="zh-TW" sz="1300" b="1" kern="100" spc="-10" dirty="0">
                        <a:solidFill>
                          <a:schemeClr val="tx1"/>
                        </a:solidFill>
                        <a:effectLst/>
                        <a:latin typeface="微軟正黑體" panose="020B0604030504040204" pitchFamily="34" charset="-120"/>
                        <a:ea typeface="微軟正黑體" panose="020B0604030504040204" pitchFamily="34" charset="-120"/>
                        <a:cs typeface="+mn-cs"/>
                      </a:endParaRPr>
                    </a:p>
                  </a:txBody>
                  <a:tcPr marL="43603" marR="43603" marT="0" marB="0" anchor="ctr">
                    <a:solidFill>
                      <a:schemeClr val="accent5">
                        <a:lumMod val="60000"/>
                        <a:lumOff val="40000"/>
                      </a:schemeClr>
                    </a:solidFill>
                  </a:tcPr>
                </a:tc>
                <a:tc>
                  <a:txBody>
                    <a:bodyPr/>
                    <a:lstStyle/>
                    <a:p>
                      <a:pPr algn="ctr">
                        <a:lnSpc>
                          <a:spcPts val="1500"/>
                        </a:lnSpc>
                        <a:spcBef>
                          <a:spcPts val="600"/>
                        </a:spcBef>
                        <a:spcAft>
                          <a:spcPts val="0"/>
                        </a:spcAft>
                      </a:pPr>
                      <a:r>
                        <a:rPr lang="en-US" altLang="zh-TW" sz="1300" b="1" kern="100" spc="-10" dirty="0" smtClean="0">
                          <a:effectLst/>
                          <a:latin typeface="微軟正黑體" panose="020B0604030504040204" pitchFamily="34" charset="-120"/>
                          <a:ea typeface="微軟正黑體" panose="020B0604030504040204" pitchFamily="34" charset="-120"/>
                        </a:rPr>
                        <a:t>6</a:t>
                      </a:r>
                      <a:r>
                        <a:rPr lang="zh-TW" altLang="zh-TW" sz="1300" b="1" kern="100" spc="-10" dirty="0" smtClean="0">
                          <a:effectLst/>
                          <a:latin typeface="微軟正黑體" panose="020B0604030504040204" pitchFamily="34" charset="-120"/>
                          <a:ea typeface="微軟正黑體" panose="020B0604030504040204" pitchFamily="34" charset="-120"/>
                        </a:rPr>
                        <a:t>件</a:t>
                      </a:r>
                      <a:endParaRPr lang="zh-TW" sz="1300" b="1" kern="100" spc="-10" dirty="0">
                        <a:solidFill>
                          <a:schemeClr val="tx1"/>
                        </a:solidFill>
                        <a:effectLst/>
                        <a:latin typeface="微軟正黑體" panose="020B0604030504040204" pitchFamily="34" charset="-120"/>
                        <a:ea typeface="微軟正黑體" panose="020B0604030504040204" pitchFamily="34" charset="-120"/>
                        <a:cs typeface="+mn-cs"/>
                      </a:endParaRPr>
                    </a:p>
                  </a:txBody>
                  <a:tcPr marL="43603" marR="43603" marT="0" marB="0" anchor="ctr">
                    <a:solidFill>
                      <a:srgbClr val="FFFFCC"/>
                    </a:solidFill>
                  </a:tcPr>
                </a:tc>
                <a:tc>
                  <a:txBody>
                    <a:bodyPr/>
                    <a:lstStyle/>
                    <a:p>
                      <a:pPr algn="ctr">
                        <a:lnSpc>
                          <a:spcPts val="1500"/>
                        </a:lnSpc>
                        <a:spcBef>
                          <a:spcPts val="600"/>
                        </a:spcBef>
                        <a:spcAft>
                          <a:spcPts val="0"/>
                        </a:spcAft>
                      </a:pPr>
                      <a:r>
                        <a:rPr lang="en-US" altLang="zh-TW" sz="1300" b="1" kern="100" spc="-10" dirty="0" smtClean="0">
                          <a:effectLst/>
                          <a:latin typeface="微軟正黑體" panose="020B0604030504040204" pitchFamily="34" charset="-120"/>
                          <a:ea typeface="微軟正黑體" panose="020B0604030504040204" pitchFamily="34" charset="-120"/>
                        </a:rPr>
                        <a:t>41</a:t>
                      </a:r>
                      <a:r>
                        <a:rPr lang="zh-TW" altLang="zh-TW" sz="1300" b="1" kern="100" spc="-10" dirty="0" smtClean="0">
                          <a:effectLst/>
                          <a:latin typeface="微軟正黑體" panose="020B0604030504040204" pitchFamily="34" charset="-120"/>
                          <a:ea typeface="微軟正黑體" panose="020B0604030504040204" pitchFamily="34" charset="-120"/>
                        </a:rPr>
                        <a:t>件</a:t>
                      </a:r>
                      <a:endParaRPr lang="zh-TW" sz="1300" b="1" kern="100" spc="-10" dirty="0">
                        <a:solidFill>
                          <a:schemeClr val="tx1"/>
                        </a:solidFill>
                        <a:effectLst/>
                        <a:latin typeface="微軟正黑體" panose="020B0604030504040204" pitchFamily="34" charset="-120"/>
                        <a:ea typeface="微軟正黑體" panose="020B0604030504040204" pitchFamily="34" charset="-120"/>
                        <a:cs typeface="+mn-cs"/>
                      </a:endParaRPr>
                    </a:p>
                  </a:txBody>
                  <a:tcPr marL="43603" marR="43603" marT="0" marB="0" anchor="ctr">
                    <a:solidFill>
                      <a:srgbClr val="FFFFCC"/>
                    </a:solidFill>
                  </a:tcPr>
                </a:tc>
                <a:tc>
                  <a:txBody>
                    <a:bodyPr/>
                    <a:lstStyle/>
                    <a:p>
                      <a:pPr algn="ctr">
                        <a:lnSpc>
                          <a:spcPts val="1500"/>
                        </a:lnSpc>
                        <a:spcBef>
                          <a:spcPts val="600"/>
                        </a:spcBef>
                        <a:spcAft>
                          <a:spcPts val="0"/>
                        </a:spcAft>
                      </a:pPr>
                      <a:r>
                        <a:rPr lang="en-US" altLang="zh-TW" sz="1300" b="1" kern="100" spc="-10" dirty="0" smtClean="0">
                          <a:effectLst/>
                          <a:latin typeface="微軟正黑體" panose="020B0604030504040204" pitchFamily="34" charset="-120"/>
                          <a:ea typeface="微軟正黑體" panose="020B0604030504040204" pitchFamily="34" charset="-120"/>
                        </a:rPr>
                        <a:t>41</a:t>
                      </a:r>
                      <a:r>
                        <a:rPr lang="zh-TW" altLang="zh-TW" sz="1300" b="1" kern="100" spc="-10" dirty="0" smtClean="0">
                          <a:effectLst/>
                          <a:latin typeface="微軟正黑體" panose="020B0604030504040204" pitchFamily="34" charset="-120"/>
                          <a:ea typeface="微軟正黑體" panose="020B0604030504040204" pitchFamily="34" charset="-120"/>
                        </a:rPr>
                        <a:t>件</a:t>
                      </a:r>
                      <a:endParaRPr lang="zh-TW" sz="1300" b="1" kern="100" spc="-10" dirty="0">
                        <a:solidFill>
                          <a:schemeClr val="tx1"/>
                        </a:solidFill>
                        <a:effectLst/>
                        <a:latin typeface="微軟正黑體" panose="020B0604030504040204" pitchFamily="34" charset="-120"/>
                        <a:ea typeface="微軟正黑體" panose="020B0604030504040204" pitchFamily="34" charset="-120"/>
                        <a:cs typeface="+mn-cs"/>
                      </a:endParaRPr>
                    </a:p>
                  </a:txBody>
                  <a:tcPr marL="43603" marR="43603" marT="0" marB="0" anchor="ctr">
                    <a:solidFill>
                      <a:srgbClr val="FFFFCC"/>
                    </a:solidFill>
                  </a:tcPr>
                </a:tc>
                <a:tc>
                  <a:txBody>
                    <a:bodyPr/>
                    <a:lstStyle/>
                    <a:p>
                      <a:pPr algn="ctr">
                        <a:lnSpc>
                          <a:spcPts val="1500"/>
                        </a:lnSpc>
                        <a:spcBef>
                          <a:spcPts val="600"/>
                        </a:spcBef>
                        <a:spcAft>
                          <a:spcPts val="0"/>
                        </a:spcAft>
                      </a:pPr>
                      <a:r>
                        <a:rPr lang="en-US" altLang="zh-TW" sz="1300" b="1" kern="100" spc="-10" dirty="0" smtClean="0">
                          <a:effectLst/>
                          <a:latin typeface="微軟正黑體" panose="020B0604030504040204" pitchFamily="34" charset="-120"/>
                          <a:ea typeface="微軟正黑體" panose="020B0604030504040204" pitchFamily="34" charset="-120"/>
                        </a:rPr>
                        <a:t>141</a:t>
                      </a:r>
                      <a:r>
                        <a:rPr lang="zh-TW" altLang="zh-TW" sz="1300" b="1" kern="100" spc="-10" dirty="0" smtClean="0">
                          <a:effectLst/>
                          <a:latin typeface="微軟正黑體" panose="020B0604030504040204" pitchFamily="34" charset="-120"/>
                          <a:ea typeface="微軟正黑體" panose="020B0604030504040204" pitchFamily="34" charset="-120"/>
                        </a:rPr>
                        <a:t>件</a:t>
                      </a:r>
                      <a:endParaRPr lang="zh-TW" sz="1300" b="1" kern="100" spc="-10" dirty="0">
                        <a:solidFill>
                          <a:schemeClr val="tx1"/>
                        </a:solidFill>
                        <a:effectLst/>
                        <a:latin typeface="微軟正黑體" panose="020B0604030504040204" pitchFamily="34" charset="-120"/>
                        <a:ea typeface="微軟正黑體" panose="020B0604030504040204" pitchFamily="34" charset="-120"/>
                        <a:cs typeface="+mn-cs"/>
                      </a:endParaRPr>
                    </a:p>
                  </a:txBody>
                  <a:tcPr marL="43603" marR="43603" marT="0" marB="0" anchor="ctr"/>
                </a:tc>
              </a:tr>
            </a:tbl>
          </a:graphicData>
        </a:graphic>
      </p:graphicFrame>
      <p:sp>
        <p:nvSpPr>
          <p:cNvPr id="12" name="Rectangle 1"/>
          <p:cNvSpPr>
            <a:spLocks noChangeArrowheads="1"/>
          </p:cNvSpPr>
          <p:nvPr/>
        </p:nvSpPr>
        <p:spPr bwMode="auto">
          <a:xfrm>
            <a:off x="849322" y="1822440"/>
            <a:ext cx="5090830"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2" indent="-285750">
              <a:lnSpc>
                <a:spcPts val="4000"/>
              </a:lnSpc>
              <a:buFont typeface="Wingdings" panose="05000000000000000000" pitchFamily="2" charset="2"/>
              <a:buChar char="ü"/>
            </a:pPr>
            <a:r>
              <a:rPr lang="zh-TW" altLang="zh-TW" sz="1600" b="1" dirty="0">
                <a:solidFill>
                  <a:srgbClr val="000000"/>
                </a:solidFill>
                <a:latin typeface="微軟正黑體" panose="020B0604030504040204" pitchFamily="34" charset="-120"/>
                <a:ea typeface="微軟正黑體" panose="020B0604030504040204" pitchFamily="34" charset="-120"/>
                <a:cs typeface="華康中黑體"/>
              </a:rPr>
              <a:t>勞工職業災害慰問金核發案件</a:t>
            </a:r>
            <a:r>
              <a:rPr lang="zh-TW" altLang="zh-TW" sz="1600" b="1" dirty="0" smtClean="0">
                <a:solidFill>
                  <a:srgbClr val="000000"/>
                </a:solidFill>
                <a:latin typeface="微軟正黑體" panose="020B0604030504040204" pitchFamily="34" charset="-120"/>
                <a:ea typeface="微軟正黑體" panose="020B0604030504040204" pitchFamily="34" charset="-120"/>
                <a:cs typeface="華康中黑體"/>
              </a:rPr>
              <a:t>統計表</a:t>
            </a:r>
            <a:r>
              <a:rPr lang="en-US" altLang="zh-TW" sz="1600" b="1" dirty="0" smtClean="0">
                <a:solidFill>
                  <a:srgbClr val="000000"/>
                </a:solidFill>
                <a:latin typeface="微軟正黑體" panose="020B0604030504040204" pitchFamily="34" charset="-120"/>
                <a:ea typeface="微軟正黑體" panose="020B0604030504040204" pitchFamily="34" charset="-120"/>
                <a:cs typeface="華康中黑體"/>
              </a:rPr>
              <a:t>(103</a:t>
            </a:r>
            <a:r>
              <a:rPr lang="zh-TW" altLang="en-US" sz="1600" b="1" dirty="0" smtClean="0">
                <a:solidFill>
                  <a:srgbClr val="000000"/>
                </a:solidFill>
                <a:latin typeface="微軟正黑體" panose="020B0604030504040204" pitchFamily="34" charset="-120"/>
                <a:ea typeface="微軟正黑體" panose="020B0604030504040204" pitchFamily="34" charset="-120"/>
                <a:cs typeface="華康中黑體"/>
              </a:rPr>
              <a:t>年</a:t>
            </a:r>
            <a:r>
              <a:rPr lang="en-US" altLang="zh-TW" sz="1600" b="1" dirty="0" smtClean="0">
                <a:solidFill>
                  <a:srgbClr val="000000"/>
                </a:solidFill>
                <a:latin typeface="微軟正黑體" panose="020B0604030504040204" pitchFamily="34" charset="-120"/>
                <a:ea typeface="微軟正黑體" panose="020B0604030504040204" pitchFamily="34" charset="-120"/>
                <a:cs typeface="華康中黑體"/>
              </a:rPr>
              <a:t>7-12</a:t>
            </a:r>
            <a:r>
              <a:rPr lang="zh-TW" altLang="en-US" sz="1600" b="1" dirty="0" smtClean="0">
                <a:solidFill>
                  <a:srgbClr val="000000"/>
                </a:solidFill>
                <a:latin typeface="微軟正黑體" panose="020B0604030504040204" pitchFamily="34" charset="-120"/>
                <a:ea typeface="微軟正黑體" panose="020B0604030504040204" pitchFamily="34" charset="-120"/>
                <a:cs typeface="華康中黑體"/>
              </a:rPr>
              <a:t>月</a:t>
            </a:r>
            <a:r>
              <a:rPr lang="en-US" altLang="zh-TW" sz="1600" b="1" dirty="0" smtClean="0">
                <a:solidFill>
                  <a:srgbClr val="000000"/>
                </a:solidFill>
                <a:latin typeface="微軟正黑體" panose="020B0604030504040204" pitchFamily="34" charset="-120"/>
                <a:ea typeface="微軟正黑體" panose="020B0604030504040204" pitchFamily="34" charset="-120"/>
                <a:cs typeface="華康中黑體"/>
              </a:rPr>
              <a:t>)</a:t>
            </a:r>
            <a:endParaRPr lang="zh-TW" altLang="en-US" sz="1600" b="1" dirty="0">
              <a:solidFill>
                <a:srgbClr val="000000"/>
              </a:solidFill>
              <a:latin typeface="微軟正黑體" panose="020B0604030504040204" pitchFamily="34" charset="-120"/>
              <a:ea typeface="微軟正黑體" panose="020B0604030504040204" pitchFamily="34" charset="-120"/>
              <a:cs typeface="華康中黑體"/>
            </a:endParaRPr>
          </a:p>
        </p:txBody>
      </p:sp>
      <p:pic>
        <p:nvPicPr>
          <p:cNvPr id="13" name="Picture 20" descr="C:\Users\User\Downloads\MC9000234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3548164"/>
            <a:ext cx="720080" cy="50882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9" descr="C:\Users\User\Downloads\MC90001600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48064" y="3522125"/>
            <a:ext cx="261935" cy="51008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1" descr="C:\Users\User\Downloads\MC9000234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69126" y="3500210"/>
            <a:ext cx="658858" cy="53906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D:\illy\簡報製作檔案參考\圖片\MC900216576.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9874" y="3415125"/>
            <a:ext cx="831835" cy="642748"/>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群組 16"/>
          <p:cNvGrpSpPr>
            <a:grpSpLocks/>
          </p:cNvGrpSpPr>
          <p:nvPr/>
        </p:nvGrpSpPr>
        <p:grpSpPr bwMode="auto">
          <a:xfrm>
            <a:off x="57170" y="4788669"/>
            <a:ext cx="4598987" cy="261610"/>
            <a:chOff x="94928" y="5763845"/>
            <a:chExt cx="4598905" cy="261868"/>
          </a:xfrm>
        </p:grpSpPr>
        <p:pic>
          <p:nvPicPr>
            <p:cNvPr id="18" name="圖片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598583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31</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776864" cy="2569525"/>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就業無礙，友善有感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a:t>
            </a:r>
            <a:endParaRPr kumimoji="1" lang="en-US" altLang="zh-TW" sz="1800" b="1" dirty="0" smtClean="0">
              <a:solidFill>
                <a:prstClr val="black"/>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a:solidFill>
                  <a:prstClr val="black"/>
                </a:solidFill>
                <a:latin typeface="微軟正黑體" pitchFamily="34" charset="-120"/>
                <a:ea typeface="微軟正黑體" pitchFamily="34" charset="-120"/>
              </a:rPr>
              <a:t> </a:t>
            </a:r>
            <a:r>
              <a:rPr kumimoji="1" lang="zh-TW" altLang="en-US" sz="1800" b="1" dirty="0" smtClean="0">
                <a:solidFill>
                  <a:prstClr val="black"/>
                </a:solidFill>
                <a:latin typeface="微軟正黑體" pitchFamily="34" charset="-120"/>
                <a:ea typeface="微軟正黑體" pitchFamily="34" charset="-120"/>
              </a:rPr>
              <a:t>     </a:t>
            </a:r>
            <a:r>
              <a:rPr kumimoji="1" lang="zh-TW" altLang="en-US" sz="1600" b="1" dirty="0" smtClean="0">
                <a:solidFill>
                  <a:prstClr val="black"/>
                </a:solidFill>
                <a:latin typeface="微軟正黑體" pitchFamily="34" charset="-120"/>
                <a:ea typeface="微軟正黑體" pitchFamily="34" charset="-120"/>
              </a:rPr>
              <a:t>計</a:t>
            </a:r>
            <a:r>
              <a:rPr kumimoji="1" lang="zh-TW" altLang="en-US" sz="1600" b="1" dirty="0">
                <a:solidFill>
                  <a:prstClr val="black"/>
                </a:solidFill>
                <a:latin typeface="微軟正黑體" pitchFamily="34" charset="-120"/>
                <a:ea typeface="微軟正黑體" pitchFamily="34" charset="-120"/>
              </a:rPr>
              <a:t>有「工程製圖及電子書應用班」、「數位美編視覺設計班」、「創意皮件商品設計班」、「客服行銷及辦公行政養成班」、「數位產品遠端維修班」、「創意服飾製作及修改班」、第一、二梯次「環境清潔班」、「洗車美容班」與「廚工助理班」計</a:t>
            </a:r>
            <a:r>
              <a:rPr kumimoji="1" lang="en-US" altLang="zh-TW" sz="1600" b="1" dirty="0">
                <a:solidFill>
                  <a:prstClr val="black"/>
                </a:solidFill>
                <a:latin typeface="微軟正黑體" pitchFamily="34" charset="-120"/>
                <a:ea typeface="微軟正黑體" pitchFamily="34" charset="-120"/>
              </a:rPr>
              <a:t>136</a:t>
            </a:r>
            <a:r>
              <a:rPr kumimoji="1" lang="zh-TW" altLang="en-US" sz="1600" b="1" dirty="0">
                <a:solidFill>
                  <a:prstClr val="black"/>
                </a:solidFill>
                <a:latin typeface="微軟正黑體" pitchFamily="34" charset="-120"/>
                <a:ea typeface="微軟正黑體" pitchFamily="34" charset="-120"/>
              </a:rPr>
              <a:t>人參訓，</a:t>
            </a:r>
            <a:r>
              <a:rPr kumimoji="1" lang="en-US" altLang="zh-TW" sz="1600" b="1" dirty="0">
                <a:solidFill>
                  <a:prstClr val="black"/>
                </a:solidFill>
                <a:latin typeface="微軟正黑體" pitchFamily="34" charset="-120"/>
                <a:ea typeface="微軟正黑體" pitchFamily="34" charset="-120"/>
              </a:rPr>
              <a:t>106</a:t>
            </a:r>
            <a:r>
              <a:rPr kumimoji="1" lang="zh-TW" altLang="en-US" sz="1600" b="1" dirty="0">
                <a:solidFill>
                  <a:prstClr val="black"/>
                </a:solidFill>
                <a:latin typeface="微軟正黑體" pitchFamily="34" charset="-120"/>
                <a:ea typeface="微軟正黑體" pitchFamily="34" charset="-120"/>
              </a:rPr>
              <a:t>人結訓。</a:t>
            </a:r>
            <a:endParaRPr kumimoji="1" lang="zh-TW" altLang="en-US" sz="1200" b="1" dirty="0">
              <a:solidFill>
                <a:prstClr val="black"/>
              </a:solidFill>
              <a:latin typeface="微軟正黑體" pitchFamily="34" charset="-120"/>
              <a:ea typeface="微軟正黑體" pitchFamily="34" charset="-120"/>
            </a:endParaRPr>
          </a:p>
        </p:txBody>
      </p:sp>
      <p:sp>
        <p:nvSpPr>
          <p:cNvPr id="12" name="Rectangle 1"/>
          <p:cNvSpPr>
            <a:spLocks noChangeArrowheads="1"/>
          </p:cNvSpPr>
          <p:nvPr/>
        </p:nvSpPr>
        <p:spPr bwMode="auto">
          <a:xfrm>
            <a:off x="813556" y="1886040"/>
            <a:ext cx="5630652" cy="605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2" indent="-285750">
              <a:lnSpc>
                <a:spcPts val="4000"/>
              </a:lnSpc>
              <a:buFont typeface="Wingdings" panose="05000000000000000000" pitchFamily="2" charset="2"/>
              <a:buChar char="ü"/>
            </a:pPr>
            <a:r>
              <a:rPr lang="zh-TW" altLang="en-US" sz="1600" b="1" dirty="0" smtClean="0">
                <a:solidFill>
                  <a:srgbClr val="000000"/>
                </a:solidFill>
                <a:latin typeface="微軟正黑體" panose="020B0604030504040204" pitchFamily="34" charset="-120"/>
                <a:ea typeface="微軟正黑體" panose="020B0604030504040204" pitchFamily="34" charset="-120"/>
                <a:cs typeface="華康中黑體"/>
              </a:rPr>
              <a:t>開辦</a:t>
            </a:r>
            <a:r>
              <a:rPr lang="en-US" altLang="zh-TW" sz="1600" b="1" dirty="0">
                <a:solidFill>
                  <a:srgbClr val="000000"/>
                </a:solidFill>
                <a:latin typeface="微軟正黑體" panose="020B0604030504040204" pitchFamily="34" charset="-120"/>
                <a:ea typeface="微軟正黑體" panose="020B0604030504040204" pitchFamily="34" charset="-120"/>
                <a:cs typeface="華康中黑體"/>
              </a:rPr>
              <a:t>9</a:t>
            </a:r>
            <a:r>
              <a:rPr lang="zh-TW" altLang="en-US" sz="1600" b="1" dirty="0">
                <a:solidFill>
                  <a:srgbClr val="000000"/>
                </a:solidFill>
                <a:latin typeface="微軟正黑體" panose="020B0604030504040204" pitchFamily="34" charset="-120"/>
                <a:ea typeface="微軟正黑體" panose="020B0604030504040204" pitchFamily="34" charset="-120"/>
                <a:cs typeface="華康中黑體"/>
              </a:rPr>
              <a:t>職類班</a:t>
            </a:r>
            <a:r>
              <a:rPr lang="en-US" altLang="zh-TW" sz="1600" b="1" dirty="0">
                <a:solidFill>
                  <a:srgbClr val="000000"/>
                </a:solidFill>
                <a:latin typeface="微軟正黑體" panose="020B0604030504040204" pitchFamily="34" charset="-120"/>
                <a:ea typeface="微軟正黑體" panose="020B0604030504040204" pitchFamily="34" charset="-120"/>
                <a:cs typeface="華康中黑體"/>
              </a:rPr>
              <a:t>12</a:t>
            </a:r>
            <a:r>
              <a:rPr lang="zh-TW" altLang="en-US" sz="1600" b="1" dirty="0">
                <a:solidFill>
                  <a:srgbClr val="000000"/>
                </a:solidFill>
                <a:latin typeface="微軟正黑體" panose="020B0604030504040204" pitchFamily="34" charset="-120"/>
                <a:ea typeface="微軟正黑體" panose="020B0604030504040204" pitchFamily="34" charset="-120"/>
                <a:cs typeface="華康中黑體"/>
              </a:rPr>
              <a:t>班，規劃招訓共</a:t>
            </a:r>
            <a:r>
              <a:rPr lang="en-US" altLang="zh-TW" sz="1600" b="1" dirty="0" smtClean="0">
                <a:solidFill>
                  <a:srgbClr val="C00000"/>
                </a:solidFill>
                <a:latin typeface="微軟正黑體" panose="020B0604030504040204" pitchFamily="34" charset="-120"/>
                <a:ea typeface="微軟正黑體" panose="020B0604030504040204" pitchFamily="34" charset="-120"/>
                <a:cs typeface="華康中黑體"/>
              </a:rPr>
              <a:t>136</a:t>
            </a:r>
            <a:r>
              <a:rPr lang="zh-TW" altLang="en-US" sz="1600" b="1" dirty="0" smtClean="0">
                <a:solidFill>
                  <a:srgbClr val="C00000"/>
                </a:solidFill>
                <a:latin typeface="微軟正黑體" panose="020B0604030504040204" pitchFamily="34" charset="-120"/>
                <a:ea typeface="微軟正黑體" panose="020B0604030504040204" pitchFamily="34" charset="-120"/>
                <a:cs typeface="華康中黑體"/>
              </a:rPr>
              <a:t>位身心障礙者參訓</a:t>
            </a:r>
            <a:endParaRPr lang="zh-TW" altLang="en-US" sz="1600" b="1" dirty="0">
              <a:solidFill>
                <a:srgbClr val="C00000"/>
              </a:solidFill>
              <a:latin typeface="微軟正黑體" panose="020B0604030504040204" pitchFamily="34" charset="-120"/>
              <a:ea typeface="微軟正黑體" panose="020B0604030504040204" pitchFamily="34" charset="-120"/>
              <a:cs typeface="華康中黑體"/>
            </a:endParaRPr>
          </a:p>
        </p:txBody>
      </p:sp>
      <p:grpSp>
        <p:nvGrpSpPr>
          <p:cNvPr id="17" name="群組 16"/>
          <p:cNvGrpSpPr>
            <a:grpSpLocks/>
          </p:cNvGrpSpPr>
          <p:nvPr/>
        </p:nvGrpSpPr>
        <p:grpSpPr bwMode="auto">
          <a:xfrm>
            <a:off x="57170" y="4788669"/>
            <a:ext cx="4598987" cy="261610"/>
            <a:chOff x="94928" y="5763845"/>
            <a:chExt cx="4598905" cy="261868"/>
          </a:xfrm>
        </p:grpSpPr>
        <p:pic>
          <p:nvPicPr>
            <p:cNvPr id="18"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6461" y="3867894"/>
            <a:ext cx="1589373" cy="105958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圖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949053">
            <a:off x="6576057" y="3785507"/>
            <a:ext cx="1346900" cy="10101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圖片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9225" y="3857134"/>
            <a:ext cx="1427121" cy="107034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6154616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32</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4"/>
            <a:ext cx="7776864" cy="936352"/>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就業無礙，友善有感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a:t>
            </a:r>
            <a:endParaRPr kumimoji="1" lang="en-US" altLang="zh-TW" sz="1800" b="1" dirty="0" smtClean="0">
              <a:solidFill>
                <a:prstClr val="black"/>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a:solidFill>
                  <a:prstClr val="black"/>
                </a:solidFill>
                <a:latin typeface="微軟正黑體" pitchFamily="34" charset="-120"/>
                <a:ea typeface="微軟正黑體" pitchFamily="34" charset="-120"/>
              </a:rPr>
              <a:t> </a:t>
            </a:r>
            <a:r>
              <a:rPr kumimoji="1" lang="zh-TW" altLang="en-US" sz="1800" b="1" dirty="0" smtClean="0">
                <a:solidFill>
                  <a:prstClr val="black"/>
                </a:solidFill>
                <a:latin typeface="微軟正黑體" pitchFamily="34" charset="-120"/>
                <a:ea typeface="微軟正黑體" pitchFamily="34" charset="-120"/>
              </a:rPr>
              <a:t>     </a:t>
            </a:r>
            <a:endParaRPr kumimoji="1" lang="zh-TW" altLang="en-US" sz="1200" b="1" dirty="0">
              <a:solidFill>
                <a:prstClr val="black"/>
              </a:solidFill>
              <a:latin typeface="微軟正黑體" pitchFamily="34" charset="-120"/>
              <a:ea typeface="微軟正黑體" pitchFamily="34" charset="-120"/>
            </a:endParaRPr>
          </a:p>
        </p:txBody>
      </p:sp>
      <p:sp>
        <p:nvSpPr>
          <p:cNvPr id="12" name="Rectangle 1"/>
          <p:cNvSpPr>
            <a:spLocks noChangeArrowheads="1"/>
          </p:cNvSpPr>
          <p:nvPr/>
        </p:nvSpPr>
        <p:spPr bwMode="auto">
          <a:xfrm>
            <a:off x="813556" y="1875477"/>
            <a:ext cx="78629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lvl="2" indent="-285750">
              <a:lnSpc>
                <a:spcPct val="150000"/>
              </a:lnSpc>
              <a:buFont typeface="Wingdings" panose="05000000000000000000" pitchFamily="2" charset="2"/>
              <a:buChar char="ü"/>
            </a:pPr>
            <a:r>
              <a:rPr lang="zh-TW" altLang="en-US" sz="1600" b="1" dirty="0" smtClean="0">
                <a:latin typeface="微軟正黑體" panose="020B0604030504040204" pitchFamily="34" charset="-120"/>
                <a:ea typeface="微軟正黑體" panose="020B0604030504040204" pitchFamily="34" charset="-120"/>
                <a:cs typeface="華康中黑體"/>
              </a:rPr>
              <a:t>本</a:t>
            </a:r>
            <a:r>
              <a:rPr lang="zh-TW" altLang="en-US" sz="1600" b="1" dirty="0">
                <a:latin typeface="微軟正黑體" panose="020B0604030504040204" pitchFamily="34" charset="-120"/>
                <a:ea typeface="微軟正黑體" panose="020B0604030504040204" pitchFamily="34" charset="-120"/>
                <a:cs typeface="華康中黑體"/>
              </a:rPr>
              <a:t>市計有</a:t>
            </a:r>
            <a:r>
              <a:rPr lang="en-US" altLang="zh-TW" sz="1600" b="1" dirty="0" smtClean="0">
                <a:solidFill>
                  <a:srgbClr val="C00000"/>
                </a:solidFill>
                <a:latin typeface="微軟正黑體" panose="020B0604030504040204" pitchFamily="34" charset="-120"/>
                <a:ea typeface="微軟正黑體" panose="020B0604030504040204" pitchFamily="34" charset="-120"/>
                <a:cs typeface="華康中黑體"/>
              </a:rPr>
              <a:t>13</a:t>
            </a:r>
            <a:r>
              <a:rPr lang="zh-TW" altLang="en-US" sz="1600" b="1" dirty="0" smtClean="0">
                <a:solidFill>
                  <a:srgbClr val="C00000"/>
                </a:solidFill>
                <a:latin typeface="微軟正黑體" panose="020B0604030504040204" pitchFamily="34" charset="-120"/>
                <a:ea typeface="微軟正黑體" panose="020B0604030504040204" pitchFamily="34" charset="-120"/>
                <a:cs typeface="華康中黑體"/>
              </a:rPr>
              <a:t>家</a:t>
            </a:r>
            <a:r>
              <a:rPr lang="zh-TW" altLang="en-US" sz="1600" b="1" dirty="0">
                <a:latin typeface="微軟正黑體" panose="020B0604030504040204" pitchFamily="34" charset="-120"/>
                <a:ea typeface="微軟正黑體" panose="020B0604030504040204" pitchFamily="34" charset="-120"/>
                <a:cs typeface="華康中黑體"/>
              </a:rPr>
              <a:t>庇護工場，計容納安置</a:t>
            </a:r>
            <a:r>
              <a:rPr lang="en-US" altLang="zh-TW" sz="1600" b="1" dirty="0" smtClean="0">
                <a:solidFill>
                  <a:srgbClr val="C00000"/>
                </a:solidFill>
                <a:latin typeface="微軟正黑體" panose="020B0604030504040204" pitchFamily="34" charset="-120"/>
                <a:ea typeface="微軟正黑體" panose="020B0604030504040204" pitchFamily="34" charset="-120"/>
                <a:cs typeface="華康中黑體"/>
              </a:rPr>
              <a:t>181</a:t>
            </a:r>
            <a:r>
              <a:rPr lang="zh-TW" altLang="en-US" sz="1600" b="1" dirty="0" smtClean="0">
                <a:solidFill>
                  <a:srgbClr val="C00000"/>
                </a:solidFill>
                <a:latin typeface="微軟正黑體" panose="020B0604030504040204" pitchFamily="34" charset="-120"/>
                <a:ea typeface="微軟正黑體" panose="020B0604030504040204" pitchFamily="34" charset="-120"/>
                <a:cs typeface="華康中黑體"/>
              </a:rPr>
              <a:t>名</a:t>
            </a:r>
            <a:r>
              <a:rPr lang="zh-TW" altLang="en-US" sz="1600" b="1" dirty="0">
                <a:latin typeface="微軟正黑體" panose="020B0604030504040204" pitchFamily="34" charset="-120"/>
                <a:ea typeface="微軟正黑體" panose="020B0604030504040204" pitchFamily="34" charset="-120"/>
                <a:cs typeface="華康中黑體"/>
              </a:rPr>
              <a:t>庇護性身障</a:t>
            </a:r>
            <a:r>
              <a:rPr lang="zh-TW" altLang="en-US" sz="1600" b="1" dirty="0" smtClean="0">
                <a:latin typeface="微軟正黑體" panose="020B0604030504040204" pitchFamily="34" charset="-120"/>
                <a:ea typeface="微軟正黑體" panose="020B0604030504040204" pitchFamily="34" charset="-120"/>
                <a:cs typeface="華康中黑體"/>
              </a:rPr>
              <a:t>勞工</a:t>
            </a:r>
            <a:endParaRPr lang="en-US" altLang="zh-TW" sz="1600" b="1" dirty="0" smtClean="0">
              <a:latin typeface="微軟正黑體" panose="020B0604030504040204" pitchFamily="34" charset="-120"/>
              <a:ea typeface="微軟正黑體" panose="020B0604030504040204" pitchFamily="34" charset="-120"/>
              <a:cs typeface="華康中黑體"/>
            </a:endParaRPr>
          </a:p>
          <a:p>
            <a:pPr marL="285750" lvl="2" indent="-285750">
              <a:lnSpc>
                <a:spcPct val="150000"/>
              </a:lnSpc>
              <a:buFont typeface="Wingdings" panose="05000000000000000000" pitchFamily="2" charset="2"/>
              <a:buChar char="ü"/>
            </a:pPr>
            <a:r>
              <a:rPr lang="zh-TW" altLang="en-US" sz="1600" b="1" dirty="0" smtClean="0">
                <a:latin typeface="微軟正黑體" panose="020B0604030504040204" pitchFamily="34" charset="-120"/>
                <a:ea typeface="微軟正黑體" panose="020B0604030504040204" pitchFamily="34" charset="-120"/>
                <a:cs typeface="華康中黑體"/>
              </a:rPr>
              <a:t>補助</a:t>
            </a:r>
            <a:r>
              <a:rPr lang="zh-TW" altLang="en-US" sz="1600" b="1" dirty="0">
                <a:latin typeface="微軟正黑體" panose="020B0604030504040204" pitchFamily="34" charset="-120"/>
                <a:ea typeface="微軟正黑體" panose="020B0604030504040204" pitchFamily="34" charset="-120"/>
                <a:cs typeface="華康中黑體"/>
              </a:rPr>
              <a:t>本</a:t>
            </a:r>
            <a:r>
              <a:rPr lang="zh-TW" altLang="en-US" sz="1600" b="1" dirty="0" smtClean="0">
                <a:latin typeface="微軟正黑體" panose="020B0604030504040204" pitchFamily="34" charset="-120"/>
                <a:ea typeface="微軟正黑體" panose="020B0604030504040204" pitchFamily="34" charset="-120"/>
                <a:cs typeface="華康中黑體"/>
              </a:rPr>
              <a:t>市</a:t>
            </a:r>
            <a:r>
              <a:rPr lang="en-US" altLang="zh-TW" sz="1600" b="1" dirty="0">
                <a:latin typeface="微軟正黑體" panose="020B0604030504040204" pitchFamily="34" charset="-120"/>
                <a:ea typeface="微軟正黑體" panose="020B0604030504040204" pitchFamily="34" charset="-120"/>
                <a:cs typeface="華康中黑體"/>
              </a:rPr>
              <a:t>13</a:t>
            </a:r>
            <a:r>
              <a:rPr lang="zh-TW" altLang="en-US" sz="1600" b="1" dirty="0">
                <a:latin typeface="微軟正黑體" panose="020B0604030504040204" pitchFamily="34" charset="-120"/>
                <a:ea typeface="微軟正黑體" panose="020B0604030504040204" pitchFamily="34" charset="-120"/>
                <a:cs typeface="華康中黑體"/>
              </a:rPr>
              <a:t>家</a:t>
            </a:r>
            <a:r>
              <a:rPr lang="zh-TW" altLang="en-US" sz="1600" b="1" dirty="0" smtClean="0">
                <a:latin typeface="微軟正黑體" panose="020B0604030504040204" pitchFamily="34" charset="-120"/>
                <a:ea typeface="微軟正黑體" panose="020B0604030504040204" pitchFamily="34" charset="-120"/>
                <a:cs typeface="華康中黑體"/>
              </a:rPr>
              <a:t>庇護工場辦理</a:t>
            </a:r>
            <a:r>
              <a:rPr lang="zh-TW" altLang="en-US" sz="1600" b="1" dirty="0">
                <a:latin typeface="微軟正黑體" panose="020B0604030504040204" pitchFamily="34" charset="-120"/>
                <a:ea typeface="微軟正黑體" panose="020B0604030504040204" pitchFamily="34" charset="-120"/>
                <a:cs typeface="華康中黑體"/>
              </a:rPr>
              <a:t>個別行銷</a:t>
            </a:r>
            <a:r>
              <a:rPr lang="zh-TW" altLang="en-US" sz="1600" b="1" dirty="0" smtClean="0">
                <a:latin typeface="微軟正黑體" panose="020B0604030504040204" pitchFamily="34" charset="-120"/>
                <a:ea typeface="微軟正黑體" panose="020B0604030504040204" pitchFamily="34" charset="-120"/>
                <a:cs typeface="華康中黑體"/>
              </a:rPr>
              <a:t>活動</a:t>
            </a:r>
            <a:r>
              <a:rPr lang="en-US" altLang="zh-TW" sz="1600" b="1" dirty="0" smtClean="0">
                <a:latin typeface="微軟正黑體" panose="020B0604030504040204" pitchFamily="34" charset="-120"/>
                <a:ea typeface="微軟正黑體" panose="020B0604030504040204" pitchFamily="34" charset="-120"/>
                <a:cs typeface="華康中黑體"/>
              </a:rPr>
              <a:t>(</a:t>
            </a:r>
            <a:r>
              <a:rPr lang="zh-TW" altLang="en-US" sz="1600" b="1" dirty="0" smtClean="0">
                <a:latin typeface="微軟正黑體" panose="020B0604030504040204" pitchFamily="34" charset="-120"/>
                <a:ea typeface="微軟正黑體" panose="020B0604030504040204" pitchFamily="34" charset="-120"/>
                <a:cs typeface="華康中黑體"/>
              </a:rPr>
              <a:t>共</a:t>
            </a:r>
            <a:r>
              <a:rPr lang="en-US" altLang="zh-TW" sz="1600" b="1" dirty="0" smtClean="0">
                <a:latin typeface="微軟正黑體" panose="020B0604030504040204" pitchFamily="34" charset="-120"/>
                <a:ea typeface="微軟正黑體" panose="020B0604030504040204" pitchFamily="34" charset="-120"/>
                <a:cs typeface="華康中黑體"/>
              </a:rPr>
              <a:t>3</a:t>
            </a:r>
            <a:r>
              <a:rPr lang="zh-TW" altLang="en-US" sz="1600" b="1" dirty="0" smtClean="0">
                <a:latin typeface="微軟正黑體" panose="020B0604030504040204" pitchFamily="34" charset="-120"/>
                <a:ea typeface="微軟正黑體" panose="020B0604030504040204" pitchFamily="34" charset="-120"/>
                <a:cs typeface="華康中黑體"/>
              </a:rPr>
              <a:t>場次</a:t>
            </a:r>
            <a:r>
              <a:rPr lang="en-US" altLang="zh-TW" sz="1600" b="1" dirty="0" smtClean="0">
                <a:latin typeface="微軟正黑體" panose="020B0604030504040204" pitchFamily="34" charset="-120"/>
                <a:ea typeface="微軟正黑體" panose="020B0604030504040204" pitchFamily="34" charset="-120"/>
                <a:cs typeface="華康中黑體"/>
              </a:rPr>
              <a:t>)</a:t>
            </a:r>
            <a:r>
              <a:rPr lang="zh-TW" altLang="en-US" sz="1600" b="1" dirty="0" smtClean="0">
                <a:latin typeface="微軟正黑體" panose="020B0604030504040204" pitchFamily="34" charset="-120"/>
                <a:ea typeface="微軟正黑體" panose="020B0604030504040204" pitchFamily="34" charset="-120"/>
                <a:cs typeface="華康中黑體"/>
              </a:rPr>
              <a:t>，</a:t>
            </a:r>
            <a:r>
              <a:rPr lang="zh-TW" altLang="en-US" sz="1600" b="1" dirty="0">
                <a:latin typeface="微軟正黑體" panose="020B0604030504040204" pitchFamily="34" charset="-120"/>
                <a:ea typeface="微軟正黑體" panose="020B0604030504040204" pitchFamily="34" charset="-120"/>
                <a:cs typeface="華康中黑體"/>
              </a:rPr>
              <a:t>增</a:t>
            </a:r>
            <a:r>
              <a:rPr lang="zh-TW" altLang="en-US" sz="1600" b="1" dirty="0" smtClean="0">
                <a:latin typeface="微軟正黑體" panose="020B0604030504040204" pitchFamily="34" charset="-120"/>
                <a:ea typeface="微軟正黑體" panose="020B0604030504040204" pitchFamily="34" charset="-120"/>
                <a:cs typeface="華康中黑體"/>
              </a:rPr>
              <a:t>進本</a:t>
            </a:r>
            <a:r>
              <a:rPr lang="zh-TW" altLang="en-US" sz="1600" b="1" dirty="0">
                <a:latin typeface="微軟正黑體" panose="020B0604030504040204" pitchFamily="34" charset="-120"/>
                <a:ea typeface="微軟正黑體" panose="020B0604030504040204" pitchFamily="34" charset="-120"/>
                <a:cs typeface="華康中黑體"/>
              </a:rPr>
              <a:t>市庇護工場及其商品之媒體曝光率。</a:t>
            </a:r>
          </a:p>
        </p:txBody>
      </p:sp>
      <p:grpSp>
        <p:nvGrpSpPr>
          <p:cNvPr id="17" name="群組 16"/>
          <p:cNvGrpSpPr>
            <a:grpSpLocks/>
          </p:cNvGrpSpPr>
          <p:nvPr/>
        </p:nvGrpSpPr>
        <p:grpSpPr bwMode="auto">
          <a:xfrm>
            <a:off x="57170" y="4788669"/>
            <a:ext cx="4598987" cy="261610"/>
            <a:chOff x="94928" y="5763845"/>
            <a:chExt cx="4598905" cy="261868"/>
          </a:xfrm>
        </p:grpSpPr>
        <p:pic>
          <p:nvPicPr>
            <p:cNvPr id="18"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graphicFrame>
        <p:nvGraphicFramePr>
          <p:cNvPr id="2" name="表格 1"/>
          <p:cNvGraphicFramePr>
            <a:graphicFrameLocks noGrp="1"/>
          </p:cNvGraphicFramePr>
          <p:nvPr>
            <p:extLst>
              <p:ext uri="{D42A27DB-BD31-4B8C-83A1-F6EECF244321}">
                <p14:modId xmlns:p14="http://schemas.microsoft.com/office/powerpoint/2010/main" val="3329758604"/>
              </p:ext>
            </p:extLst>
          </p:nvPr>
        </p:nvGraphicFramePr>
        <p:xfrm>
          <a:off x="1187624" y="3080990"/>
          <a:ext cx="3809965" cy="1651000"/>
        </p:xfrm>
        <a:graphic>
          <a:graphicData uri="http://schemas.openxmlformats.org/drawingml/2006/table">
            <a:tbl>
              <a:tblPr firstRow="1" firstCol="1" lastRow="1" lastCol="1" bandRow="1" bandCol="1">
                <a:tableStyleId>{5940675A-B579-460E-94D1-54222C63F5DA}</a:tableStyleId>
              </a:tblPr>
              <a:tblGrid>
                <a:gridCol w="216024"/>
                <a:gridCol w="1944216"/>
                <a:gridCol w="360040"/>
                <a:gridCol w="1289685"/>
              </a:tblGrid>
              <a:tr h="206375">
                <a:tc gridSpan="4">
                  <a:txBody>
                    <a:bodyPr/>
                    <a:lstStyle/>
                    <a:p>
                      <a:pPr algn="ctr">
                        <a:spcAft>
                          <a:spcPts val="0"/>
                        </a:spcAft>
                      </a:pPr>
                      <a:r>
                        <a:rPr lang="zh-TW" sz="1100" b="1" kern="100" dirty="0">
                          <a:solidFill>
                            <a:schemeClr val="bg1"/>
                          </a:solidFill>
                          <a:effectLst/>
                          <a:latin typeface="微軟正黑體" panose="020B0604030504040204" pitchFamily="34" charset="-120"/>
                          <a:ea typeface="微軟正黑體" panose="020B0604030504040204" pitchFamily="34" charset="-120"/>
                        </a:rPr>
                        <a:t>工場名稱</a:t>
                      </a:r>
                      <a:endParaRPr lang="zh-TW" sz="1100" b="1" kern="100" dirty="0">
                        <a:solidFill>
                          <a:schemeClr val="bg1"/>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9999"/>
                    </a:solidFill>
                  </a:tcPr>
                </a:tc>
                <a:tc hMerge="1">
                  <a:txBody>
                    <a:bodyPr/>
                    <a:lstStyle/>
                    <a:p>
                      <a:pPr algn="ctr">
                        <a:spcAft>
                          <a:spcPts val="0"/>
                        </a:spcAft>
                      </a:pP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tc>
                <a:tc hMerge="1">
                  <a:txBody>
                    <a:bodyPr/>
                    <a:lstStyle/>
                    <a:p>
                      <a:endParaRPr lang="zh-TW" altLang="en-US"/>
                    </a:p>
                  </a:txBody>
                  <a:tcPr/>
                </a:tc>
                <a:tc hMerge="1">
                  <a:txBody>
                    <a:bodyPr/>
                    <a:lstStyle/>
                    <a:p>
                      <a:endParaRPr lang="zh-TW" altLang="en-US"/>
                    </a:p>
                  </a:txBody>
                  <a:tcPr/>
                </a:tc>
              </a:tr>
              <a:tr h="206375">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1</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喜憨兒高雄庇護工場</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8</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美味佳餐坊</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6375">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2</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枝枝文創庇護商店</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9</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清潔大師工作隊</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6375">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3</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折翼天使庇護工場</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10</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一家工場</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6375">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4</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布蘭奇咖啡美術東二店</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11</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中外餅舖庇護工場</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6375">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5</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喜憨兒創作料理庇護商店</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12</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湖畔咖啡屋</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6375">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6</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憨兒窯庇護工場</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altLang="zh-TW" sz="1100" kern="100" dirty="0" smtClean="0">
                          <a:effectLst/>
                          <a:latin typeface="微軟正黑體" panose="020B0604030504040204" pitchFamily="34" charset="-120"/>
                          <a:ea typeface="微軟正黑體" panose="020B0604030504040204" pitchFamily="34" charset="-120"/>
                          <a:cs typeface="Times New Roman"/>
                        </a:rPr>
                        <a:t>13</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kern="100" dirty="0">
                          <a:effectLst/>
                          <a:latin typeface="微軟正黑體" panose="020B0604030504040204" pitchFamily="34" charset="-120"/>
                          <a:ea typeface="微軟正黑體" panose="020B0604030504040204" pitchFamily="34" charset="-120"/>
                        </a:rPr>
                        <a:t>布蘭奇咖啡文濱店</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06375">
                <a:tc>
                  <a:txBody>
                    <a:bodyPr/>
                    <a:lstStyle/>
                    <a:p>
                      <a:pPr>
                        <a:spcAft>
                          <a:spcPts val="0"/>
                        </a:spcAft>
                      </a:pPr>
                      <a:r>
                        <a:rPr lang="en-US" altLang="zh-TW" sz="1100" b="1" kern="100" dirty="0" smtClean="0">
                          <a:solidFill>
                            <a:srgbClr val="C00000"/>
                          </a:solidFill>
                          <a:effectLst/>
                          <a:latin typeface="微軟正黑體" panose="020B0604030504040204" pitchFamily="34" charset="-120"/>
                          <a:ea typeface="微軟正黑體" panose="020B0604030504040204" pitchFamily="34" charset="-120"/>
                          <a:cs typeface="Times New Roman"/>
                        </a:rPr>
                        <a:t>7</a:t>
                      </a:r>
                      <a:endParaRPr lang="zh-TW" sz="1100" b="1" kern="100" dirty="0">
                        <a:solidFill>
                          <a:srgbClr val="C0000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spcAft>
                          <a:spcPts val="0"/>
                        </a:spcAft>
                      </a:pPr>
                      <a:r>
                        <a:rPr lang="zh-TW" sz="1100" b="1" kern="100" dirty="0">
                          <a:solidFill>
                            <a:srgbClr val="C00000"/>
                          </a:solidFill>
                          <a:effectLst/>
                          <a:latin typeface="微軟正黑體" panose="020B0604030504040204" pitchFamily="34" charset="-120"/>
                          <a:ea typeface="微軟正黑體" panose="020B0604030504040204" pitchFamily="34" charset="-120"/>
                        </a:rPr>
                        <a:t>喜歡你鳳山庇護</a:t>
                      </a:r>
                      <a:r>
                        <a:rPr lang="zh-TW" sz="1100" b="1" kern="100" dirty="0" smtClean="0">
                          <a:solidFill>
                            <a:srgbClr val="C00000"/>
                          </a:solidFill>
                          <a:effectLst/>
                          <a:latin typeface="微軟正黑體" panose="020B0604030504040204" pitchFamily="34" charset="-120"/>
                          <a:ea typeface="微軟正黑體" panose="020B0604030504040204" pitchFamily="34" charset="-120"/>
                        </a:rPr>
                        <a:t>商店</a:t>
                      </a:r>
                      <a:r>
                        <a:rPr lang="en-US" altLang="zh-TW" sz="1100" b="1" kern="100" dirty="0" smtClean="0">
                          <a:solidFill>
                            <a:srgbClr val="C00000"/>
                          </a:solidFill>
                          <a:effectLst/>
                          <a:latin typeface="微軟正黑體" panose="020B0604030504040204" pitchFamily="34" charset="-120"/>
                          <a:ea typeface="微軟正黑體" panose="020B0604030504040204" pitchFamily="34" charset="-120"/>
                        </a:rPr>
                        <a:t>(</a:t>
                      </a:r>
                      <a:r>
                        <a:rPr lang="zh-TW" altLang="en-US" sz="1100" b="1" kern="100" dirty="0" smtClean="0">
                          <a:solidFill>
                            <a:srgbClr val="C00000"/>
                          </a:solidFill>
                          <a:effectLst/>
                          <a:latin typeface="微軟正黑體" panose="020B0604030504040204" pitchFamily="34" charset="-120"/>
                          <a:ea typeface="微軟正黑體" panose="020B0604030504040204" pitchFamily="34" charset="-120"/>
                        </a:rPr>
                        <a:t>新開幕</a:t>
                      </a:r>
                      <a:r>
                        <a:rPr lang="en-US" altLang="zh-TW" sz="1100" b="1" kern="100" dirty="0" smtClean="0">
                          <a:solidFill>
                            <a:srgbClr val="C00000"/>
                          </a:solidFill>
                          <a:effectLst/>
                          <a:latin typeface="微軟正黑體" panose="020B0604030504040204" pitchFamily="34" charset="-120"/>
                          <a:ea typeface="微軟正黑體" panose="020B0604030504040204" pitchFamily="34" charset="-120"/>
                        </a:rPr>
                        <a:t>)</a:t>
                      </a:r>
                      <a:endParaRPr lang="zh-TW" sz="1100" b="1" kern="100" dirty="0">
                        <a:solidFill>
                          <a:srgbClr val="C00000"/>
                        </a:solidFill>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US" sz="1100" kern="100" dirty="0">
                          <a:effectLst/>
                          <a:latin typeface="微軟正黑體" panose="020B0604030504040204" pitchFamily="34" charset="-120"/>
                          <a:ea typeface="微軟正黑體" panose="020B0604030504040204" pitchFamily="34" charset="-120"/>
                        </a:rPr>
                        <a:t> </a:t>
                      </a:r>
                      <a:endParaRPr lang="zh-TW" sz="1100" kern="100" dirty="0">
                        <a:effectLst/>
                        <a:latin typeface="微軟正黑體" panose="020B0604030504040204" pitchFamily="34" charset="-120"/>
                        <a:ea typeface="微軟正黑體" panose="020B0604030504040204" pitchFamily="34" charset="-120"/>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307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859782"/>
            <a:ext cx="1727152" cy="11521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7"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10779">
            <a:off x="6986975" y="3507259"/>
            <a:ext cx="1584176" cy="109871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824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33</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275856" y="3003798"/>
            <a:ext cx="2304256" cy="28803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Content Placeholder 2"/>
          <p:cNvSpPr>
            <a:spLocks noGrp="1"/>
          </p:cNvSpPr>
          <p:nvPr>
            <p:ph idx="1"/>
          </p:nvPr>
        </p:nvSpPr>
        <p:spPr>
          <a:xfrm>
            <a:off x="2915816" y="1491630"/>
            <a:ext cx="2952328" cy="3171799"/>
          </a:xfrm>
          <a:noFill/>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就業求職，服務有感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捍衛</a:t>
            </a:r>
            <a:r>
              <a:rPr kumimoji="1" lang="zh-TW" altLang="en-US" sz="2000" b="1" dirty="0">
                <a:solidFill>
                  <a:schemeClr val="accent5">
                    <a:lumMod val="75000"/>
                  </a:schemeClr>
                </a:solidFill>
                <a:latin typeface="微軟正黑體" pitchFamily="34" charset="-120"/>
                <a:ea typeface="微軟正黑體" pitchFamily="34" charset="-120"/>
              </a:rPr>
              <a:t>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就業無礙，友善有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勞動檢查，安全有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訓用接軌，培力有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職人生活，幸福有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高雄勞工，福利有感</a:t>
            </a:r>
            <a:endParaRPr kumimoji="1" lang="en-US" altLang="zh-TW" sz="2000" b="1" dirty="0" smtClean="0">
              <a:solidFill>
                <a:schemeClr val="accent5">
                  <a:lumMod val="75000"/>
                </a:schemeClr>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9937620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34</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4824536" cy="3171799"/>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勞動檢查，安全有感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a:t>
            </a:r>
            <a:endParaRPr kumimoji="1" lang="zh-TW" altLang="en-US" sz="1400" b="1" dirty="0">
              <a:solidFill>
                <a:prstClr val="black"/>
              </a:solidFill>
              <a:latin typeface="微軟正黑體" pitchFamily="34" charset="-120"/>
              <a:ea typeface="微軟正黑體" pitchFamily="34" charset="-120"/>
            </a:endParaRPr>
          </a:p>
        </p:txBody>
      </p:sp>
      <p:sp>
        <p:nvSpPr>
          <p:cNvPr id="2" name="矩形 1"/>
          <p:cNvSpPr/>
          <p:nvPr/>
        </p:nvSpPr>
        <p:spPr>
          <a:xfrm>
            <a:off x="971600" y="1927160"/>
            <a:ext cx="7704856" cy="1292662"/>
          </a:xfrm>
          <a:prstGeom prst="rect">
            <a:avLst/>
          </a:prstGeom>
        </p:spPr>
        <p:txBody>
          <a:bodyPr wrap="square">
            <a:spAutoFit/>
          </a:bodyPr>
          <a:lstStyle/>
          <a:p>
            <a:pPr marL="285750" lvl="0" indent="-285750" fontAlgn="base">
              <a:lnSpc>
                <a:spcPts val="3600"/>
              </a:lnSpc>
              <a:spcBef>
                <a:spcPct val="0"/>
              </a:spcBef>
              <a:spcAft>
                <a:spcPct val="0"/>
              </a:spcAft>
              <a:buFont typeface="Wingdings" panose="05000000000000000000" pitchFamily="2" charset="2"/>
              <a:buChar char="ü"/>
            </a:pPr>
            <a:r>
              <a:rPr kumimoji="1" lang="zh-TW" altLang="en-US" b="1" dirty="0" smtClean="0">
                <a:solidFill>
                  <a:prstClr val="black"/>
                </a:solidFill>
                <a:latin typeface="微軟正黑體" pitchFamily="34" charset="-120"/>
                <a:ea typeface="微軟正黑體" pitchFamily="34" charset="-120"/>
              </a:rPr>
              <a:t>推動</a:t>
            </a:r>
            <a:r>
              <a:rPr kumimoji="1" lang="zh-TW" altLang="en-US" b="1" dirty="0">
                <a:solidFill>
                  <a:prstClr val="black"/>
                </a:solidFill>
                <a:latin typeface="微軟正黑體" pitchFamily="34" charset="-120"/>
                <a:ea typeface="微軟正黑體" pitchFamily="34" charset="-120"/>
              </a:rPr>
              <a:t>本市職場減災</a:t>
            </a:r>
            <a:r>
              <a:rPr kumimoji="1" lang="zh-TW" altLang="en-US" b="1" dirty="0" smtClean="0">
                <a:solidFill>
                  <a:prstClr val="black"/>
                </a:solidFill>
                <a:latin typeface="微軟正黑體" pitchFamily="34" charset="-120"/>
                <a:ea typeface="微軟正黑體" pitchFamily="34" charset="-120"/>
              </a:rPr>
              <a:t>方案</a:t>
            </a:r>
            <a:endParaRPr kumimoji="1" lang="en-US" altLang="zh-TW" b="1" dirty="0">
              <a:solidFill>
                <a:prstClr val="black"/>
              </a:solidFill>
              <a:latin typeface="微軟正黑體" pitchFamily="34" charset="-120"/>
              <a:ea typeface="微軟正黑體" pitchFamily="34" charset="-120"/>
            </a:endParaRPr>
          </a:p>
          <a:p>
            <a:pPr lvl="0" fontAlgn="base">
              <a:lnSpc>
                <a:spcPct val="150000"/>
              </a:lnSpc>
              <a:spcBef>
                <a:spcPct val="0"/>
              </a:spcBef>
              <a:spcAft>
                <a:spcPct val="0"/>
              </a:spcAft>
            </a:pPr>
            <a:r>
              <a:rPr kumimoji="1" lang="zh-TW" altLang="en-US" sz="1600" b="1" dirty="0" smtClean="0">
                <a:solidFill>
                  <a:prstClr val="black"/>
                </a:solidFill>
                <a:latin typeface="微軟正黑體" pitchFamily="34" charset="-120"/>
                <a:ea typeface="微軟正黑體" pitchFamily="34" charset="-120"/>
              </a:rPr>
              <a:t>      </a:t>
            </a:r>
            <a:r>
              <a:rPr kumimoji="1" lang="en-US" altLang="zh-TW" sz="1600" b="1" dirty="0" smtClean="0">
                <a:solidFill>
                  <a:prstClr val="black"/>
                </a:solidFill>
                <a:latin typeface="微軟正黑體" pitchFamily="34" charset="-120"/>
                <a:ea typeface="微軟正黑體" pitchFamily="34" charset="-120"/>
              </a:rPr>
              <a:t>103</a:t>
            </a:r>
            <a:r>
              <a:rPr kumimoji="1" lang="zh-TW" altLang="en-US" sz="1600" b="1" dirty="0">
                <a:solidFill>
                  <a:prstClr val="black"/>
                </a:solidFill>
                <a:latin typeface="微軟正黑體" pitchFamily="34" charset="-120"/>
                <a:ea typeface="微軟正黑體" pitchFamily="34" charset="-120"/>
              </a:rPr>
              <a:t>年</a:t>
            </a:r>
            <a:r>
              <a:rPr kumimoji="1" lang="en-US" altLang="zh-TW" sz="1600" b="1" dirty="0">
                <a:solidFill>
                  <a:prstClr val="black"/>
                </a:solidFill>
                <a:latin typeface="微軟正黑體" pitchFamily="34" charset="-120"/>
                <a:ea typeface="微軟正黑體" pitchFamily="34" charset="-120"/>
              </a:rPr>
              <a:t>7</a:t>
            </a:r>
            <a:r>
              <a:rPr kumimoji="1" lang="zh-TW" altLang="en-US" sz="1600" b="1" dirty="0">
                <a:solidFill>
                  <a:prstClr val="black"/>
                </a:solidFill>
                <a:latin typeface="微軟正黑體" pitchFamily="34" charset="-120"/>
                <a:ea typeface="微軟正黑體" pitchFamily="34" charset="-120"/>
              </a:rPr>
              <a:t>月至</a:t>
            </a:r>
            <a:r>
              <a:rPr kumimoji="1" lang="en-US" altLang="zh-TW" sz="1600" b="1" dirty="0">
                <a:solidFill>
                  <a:prstClr val="black"/>
                </a:solidFill>
                <a:latin typeface="微軟正黑體" pitchFamily="34" charset="-120"/>
                <a:ea typeface="微軟正黑體" pitchFamily="34" charset="-120"/>
              </a:rPr>
              <a:t>12</a:t>
            </a:r>
            <a:r>
              <a:rPr kumimoji="1" lang="zh-TW" altLang="en-US" sz="1600" b="1" dirty="0">
                <a:solidFill>
                  <a:prstClr val="black"/>
                </a:solidFill>
                <a:latin typeface="微軟正黑體" pitchFamily="34" charset="-120"/>
                <a:ea typeface="微軟正黑體" pitchFamily="34" charset="-120"/>
              </a:rPr>
              <a:t>月止，重大職業災害死亡人數為</a:t>
            </a:r>
            <a:r>
              <a:rPr kumimoji="1" lang="en-US" altLang="zh-TW" sz="1600" b="1" dirty="0">
                <a:solidFill>
                  <a:prstClr val="black"/>
                </a:solidFill>
                <a:latin typeface="微軟正黑體" pitchFamily="34" charset="-120"/>
                <a:ea typeface="微軟正黑體" pitchFamily="34" charset="-120"/>
              </a:rPr>
              <a:t>17</a:t>
            </a:r>
            <a:r>
              <a:rPr kumimoji="1" lang="zh-TW" altLang="en-US" sz="1600" b="1" dirty="0">
                <a:solidFill>
                  <a:prstClr val="black"/>
                </a:solidFill>
                <a:latin typeface="微軟正黑體" pitchFamily="34" charset="-120"/>
                <a:ea typeface="微軟正黑體" pitchFamily="34" charset="-120"/>
              </a:rPr>
              <a:t>人，較去年同期</a:t>
            </a:r>
            <a:r>
              <a:rPr kumimoji="1" lang="en-US" altLang="zh-TW" sz="1600" b="1" dirty="0">
                <a:solidFill>
                  <a:prstClr val="black"/>
                </a:solidFill>
                <a:latin typeface="微軟正黑體" pitchFamily="34" charset="-120"/>
                <a:ea typeface="微軟正黑體" pitchFamily="34" charset="-120"/>
              </a:rPr>
              <a:t>19</a:t>
            </a:r>
            <a:r>
              <a:rPr kumimoji="1" lang="zh-TW" altLang="en-US" sz="1600" b="1" dirty="0">
                <a:solidFill>
                  <a:prstClr val="black"/>
                </a:solidFill>
                <a:latin typeface="微軟正黑體" pitchFamily="34" charset="-120"/>
                <a:ea typeface="微軟正黑體" pitchFamily="34" charset="-120"/>
              </a:rPr>
              <a:t>人</a:t>
            </a:r>
            <a:r>
              <a:rPr kumimoji="1" lang="zh-TW" altLang="en-US" sz="1600" b="1" dirty="0">
                <a:solidFill>
                  <a:srgbClr val="C00000"/>
                </a:solidFill>
                <a:latin typeface="微軟正黑體" pitchFamily="34" charset="-120"/>
                <a:ea typeface="微軟正黑體" pitchFamily="34" charset="-120"/>
              </a:rPr>
              <a:t>減少</a:t>
            </a:r>
            <a:r>
              <a:rPr kumimoji="1" lang="en-US" altLang="zh-TW" sz="1600" b="1" dirty="0">
                <a:solidFill>
                  <a:srgbClr val="C00000"/>
                </a:solidFill>
                <a:latin typeface="微軟正黑體" pitchFamily="34" charset="-120"/>
                <a:ea typeface="微軟正黑體" pitchFamily="34" charset="-120"/>
              </a:rPr>
              <a:t>2</a:t>
            </a:r>
            <a:r>
              <a:rPr kumimoji="1" lang="zh-TW" altLang="en-US" sz="1600" b="1" dirty="0">
                <a:solidFill>
                  <a:srgbClr val="C00000"/>
                </a:solidFill>
                <a:latin typeface="微軟正黑體" pitchFamily="34" charset="-120"/>
                <a:ea typeface="微軟正黑體" pitchFamily="34" charset="-120"/>
              </a:rPr>
              <a:t>人</a:t>
            </a:r>
            <a:r>
              <a:rPr kumimoji="1" lang="zh-TW" altLang="en-US" sz="1600" b="1" dirty="0">
                <a:solidFill>
                  <a:prstClr val="black"/>
                </a:solidFill>
                <a:latin typeface="微軟正黑體" pitchFamily="34" charset="-120"/>
                <a:ea typeface="微軟正黑體" pitchFamily="34" charset="-120"/>
              </a:rPr>
              <a:t>，</a:t>
            </a:r>
            <a:r>
              <a:rPr kumimoji="1" lang="zh-TW" altLang="en-US" sz="1600" b="1" dirty="0">
                <a:solidFill>
                  <a:srgbClr val="C00000"/>
                </a:solidFill>
                <a:latin typeface="微軟正黑體" pitchFamily="34" charset="-120"/>
                <a:ea typeface="微軟正黑體" pitchFamily="34" charset="-120"/>
              </a:rPr>
              <a:t>減災</a:t>
            </a:r>
            <a:r>
              <a:rPr kumimoji="1" lang="en-US" altLang="zh-TW" sz="1600" b="1" dirty="0">
                <a:solidFill>
                  <a:srgbClr val="C00000"/>
                </a:solidFill>
                <a:latin typeface="微軟正黑體" pitchFamily="34" charset="-120"/>
                <a:ea typeface="微軟正黑體" pitchFamily="34" charset="-120"/>
              </a:rPr>
              <a:t>10.5</a:t>
            </a:r>
            <a:r>
              <a:rPr kumimoji="1" lang="zh-TW" altLang="en-US" sz="1600" b="1" dirty="0" smtClean="0">
                <a:solidFill>
                  <a:srgbClr val="C00000"/>
                </a:solidFill>
                <a:latin typeface="微軟正黑體" pitchFamily="34" charset="-120"/>
                <a:ea typeface="微軟正黑體" pitchFamily="34" charset="-120"/>
              </a:rPr>
              <a:t>％</a:t>
            </a:r>
            <a:r>
              <a:rPr kumimoji="1" lang="zh-TW" altLang="en-US" sz="1600" b="1" dirty="0" smtClean="0">
                <a:solidFill>
                  <a:prstClr val="black"/>
                </a:solidFill>
                <a:latin typeface="微軟正黑體" pitchFamily="34" charset="-120"/>
                <a:ea typeface="微軟正黑體" pitchFamily="34" charset="-120"/>
              </a:rPr>
              <a:t>。本</a:t>
            </a:r>
            <a:r>
              <a:rPr kumimoji="1" lang="zh-TW" altLang="en-US" sz="1600" b="1" dirty="0">
                <a:solidFill>
                  <a:prstClr val="black"/>
                </a:solidFill>
                <a:latin typeface="微軟正黑體" pitchFamily="34" charset="-120"/>
                <a:ea typeface="微軟正黑體" pitchFamily="34" charset="-120"/>
              </a:rPr>
              <a:t>局將持續精進防災措施，以確保勞工生命財產安全。</a:t>
            </a:r>
            <a:endParaRPr kumimoji="1" lang="en-US" altLang="zh-TW" sz="1600" b="1" dirty="0">
              <a:solidFill>
                <a:prstClr val="black"/>
              </a:solidFill>
              <a:latin typeface="微軟正黑體" pitchFamily="34" charset="-120"/>
              <a:ea typeface="微軟正黑體" pitchFamily="34" charset="-120"/>
            </a:endParaRPr>
          </a:p>
        </p:txBody>
      </p:sp>
      <p:graphicFrame>
        <p:nvGraphicFramePr>
          <p:cNvPr id="12" name="表格 11"/>
          <p:cNvGraphicFramePr>
            <a:graphicFrameLocks noGrp="1"/>
          </p:cNvGraphicFramePr>
          <p:nvPr>
            <p:extLst>
              <p:ext uri="{D42A27DB-BD31-4B8C-83A1-F6EECF244321}">
                <p14:modId xmlns:p14="http://schemas.microsoft.com/office/powerpoint/2010/main" val="4259163422"/>
              </p:ext>
            </p:extLst>
          </p:nvPr>
        </p:nvGraphicFramePr>
        <p:xfrm>
          <a:off x="1403648" y="3178565"/>
          <a:ext cx="6096000" cy="1259840"/>
        </p:xfrm>
        <a:graphic>
          <a:graphicData uri="http://schemas.openxmlformats.org/drawingml/2006/table">
            <a:tbl>
              <a:tblPr firstRow="1" bandRow="1">
                <a:tableStyleId>{5C22544A-7EE6-4342-B048-85BDC9FD1C3A}</a:tableStyleId>
              </a:tblPr>
              <a:tblGrid>
                <a:gridCol w="762000"/>
                <a:gridCol w="762000"/>
                <a:gridCol w="762000"/>
                <a:gridCol w="762000"/>
                <a:gridCol w="762000"/>
                <a:gridCol w="762000"/>
                <a:gridCol w="762000"/>
                <a:gridCol w="762000"/>
              </a:tblGrid>
              <a:tr h="370840">
                <a:tc>
                  <a:txBody>
                    <a:bodyPr/>
                    <a:lstStyle/>
                    <a:p>
                      <a:r>
                        <a:rPr lang="zh-TW" altLang="en-US" sz="1400" dirty="0" smtClean="0">
                          <a:latin typeface="微軟正黑體" panose="020B0604030504040204" pitchFamily="34" charset="-120"/>
                          <a:ea typeface="微軟正黑體" panose="020B0604030504040204" pitchFamily="34" charset="-120"/>
                        </a:rPr>
                        <a:t>月份</a:t>
                      </a:r>
                      <a:endParaRPr lang="en-US" altLang="zh-TW" sz="1400" dirty="0" smtClean="0">
                        <a:latin typeface="微軟正黑體" panose="020B0604030504040204" pitchFamily="34" charset="-120"/>
                        <a:ea typeface="微軟正黑體" panose="020B0604030504040204" pitchFamily="34" charset="-120"/>
                      </a:endParaRPr>
                    </a:p>
                    <a:p>
                      <a:r>
                        <a:rPr lang="zh-TW" altLang="en-US" sz="1400" dirty="0" smtClean="0">
                          <a:latin typeface="微軟正黑體" panose="020B0604030504040204" pitchFamily="34" charset="-120"/>
                          <a:ea typeface="微軟正黑體" panose="020B0604030504040204" pitchFamily="34" charset="-120"/>
                        </a:rPr>
                        <a:t>     年度</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7</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8</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9</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10</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11</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12</a:t>
                      </a:r>
                      <a:r>
                        <a:rPr lang="zh-TW" altLang="en-US" sz="1400" dirty="0" smtClean="0">
                          <a:latin typeface="微軟正黑體" panose="020B0604030504040204" pitchFamily="34" charset="-120"/>
                          <a:ea typeface="微軟正黑體" panose="020B0604030504040204" pitchFamily="34" charset="-120"/>
                        </a:rPr>
                        <a:t>月</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zh-TW" altLang="en-US" sz="1400" dirty="0" smtClean="0">
                          <a:latin typeface="微軟正黑體" panose="020B0604030504040204" pitchFamily="34" charset="-120"/>
                          <a:ea typeface="微軟正黑體" panose="020B0604030504040204" pitchFamily="34" charset="-120"/>
                        </a:rPr>
                        <a:t>合計</a:t>
                      </a:r>
                      <a:r>
                        <a:rPr lang="en-US" altLang="zh-TW" sz="1400" dirty="0" smtClean="0">
                          <a:latin typeface="微軟正黑體" panose="020B0604030504040204" pitchFamily="34" charset="-120"/>
                          <a:ea typeface="微軟正黑體" panose="020B0604030504040204" pitchFamily="34" charset="-120"/>
                        </a:rPr>
                        <a:t>(</a:t>
                      </a:r>
                      <a:r>
                        <a:rPr lang="zh-TW" altLang="en-US" sz="1400" dirty="0" smtClean="0">
                          <a:latin typeface="微軟正黑體" panose="020B0604030504040204" pitchFamily="34" charset="-120"/>
                          <a:ea typeface="微軟正黑體" panose="020B0604030504040204" pitchFamily="34" charset="-120"/>
                        </a:rPr>
                        <a:t>人</a:t>
                      </a:r>
                      <a:r>
                        <a:rPr lang="en-US" altLang="zh-TW" sz="1400" dirty="0" smtClean="0">
                          <a:latin typeface="微軟正黑體" panose="020B0604030504040204" pitchFamily="34" charset="-120"/>
                          <a:ea typeface="微軟正黑體" panose="020B0604030504040204" pitchFamily="34" charset="-120"/>
                        </a:rPr>
                        <a:t>)</a:t>
                      </a:r>
                      <a:endParaRPr lang="zh-TW" altLang="en-US" sz="1400" dirty="0">
                        <a:latin typeface="微軟正黑體" panose="020B0604030504040204" pitchFamily="34" charset="-120"/>
                        <a:ea typeface="微軟正黑體" panose="020B0604030504040204" pitchFamily="34" charset="-120"/>
                      </a:endParaRPr>
                    </a:p>
                  </a:txBody>
                  <a:tcPr/>
                </a:tc>
              </a:tr>
              <a:tr h="370840">
                <a:tc>
                  <a:txBody>
                    <a:bodyPr/>
                    <a:lstStyle/>
                    <a:p>
                      <a:pPr algn="ctr"/>
                      <a:r>
                        <a:rPr lang="en-US" altLang="zh-TW" sz="1400" dirty="0" smtClean="0">
                          <a:latin typeface="微軟正黑體" panose="020B0604030504040204" pitchFamily="34" charset="-120"/>
                          <a:ea typeface="微軟正黑體" panose="020B0604030504040204" pitchFamily="34" charset="-120"/>
                        </a:rPr>
                        <a:t>102</a:t>
                      </a:r>
                      <a:r>
                        <a:rPr lang="zh-TW" altLang="en-US" sz="1400" dirty="0" smtClean="0">
                          <a:latin typeface="微軟正黑體" panose="020B0604030504040204" pitchFamily="34" charset="-120"/>
                          <a:ea typeface="微軟正黑體" panose="020B0604030504040204" pitchFamily="34" charset="-120"/>
                        </a:rPr>
                        <a:t>年</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7</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3</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0</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2</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5</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2</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19</a:t>
                      </a:r>
                      <a:endParaRPr lang="zh-TW" altLang="en-US" sz="1400" dirty="0">
                        <a:latin typeface="微軟正黑體" panose="020B0604030504040204" pitchFamily="34" charset="-120"/>
                        <a:ea typeface="微軟正黑體" panose="020B0604030504040204" pitchFamily="34" charset="-120"/>
                      </a:endParaRPr>
                    </a:p>
                  </a:txBody>
                  <a:tcPr/>
                </a:tc>
              </a:tr>
              <a:tr h="370840">
                <a:tc>
                  <a:txBody>
                    <a:bodyPr/>
                    <a:lstStyle/>
                    <a:p>
                      <a:pPr algn="ctr"/>
                      <a:r>
                        <a:rPr lang="en-US" altLang="zh-TW" sz="1400" dirty="0" smtClean="0">
                          <a:latin typeface="微軟正黑體" panose="020B0604030504040204" pitchFamily="34" charset="-120"/>
                          <a:ea typeface="微軟正黑體" panose="020B0604030504040204" pitchFamily="34" charset="-120"/>
                        </a:rPr>
                        <a:t>103</a:t>
                      </a:r>
                      <a:r>
                        <a:rPr lang="zh-TW" altLang="en-US" sz="1400" dirty="0" smtClean="0">
                          <a:latin typeface="微軟正黑體" panose="020B0604030504040204" pitchFamily="34" charset="-120"/>
                          <a:ea typeface="微軟正黑體" panose="020B0604030504040204" pitchFamily="34" charset="-120"/>
                        </a:rPr>
                        <a:t>年</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4</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4</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4</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3</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1</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1</a:t>
                      </a:r>
                      <a:endParaRPr lang="zh-TW" altLang="en-US" sz="1400" dirty="0">
                        <a:latin typeface="微軟正黑體" panose="020B0604030504040204" pitchFamily="34" charset="-120"/>
                        <a:ea typeface="微軟正黑體" panose="020B0604030504040204" pitchFamily="34" charset="-120"/>
                      </a:endParaRPr>
                    </a:p>
                  </a:txBody>
                  <a:tcPr/>
                </a:tc>
                <a:tc>
                  <a:txBody>
                    <a:bodyPr/>
                    <a:lstStyle/>
                    <a:p>
                      <a:pPr algn="ctr"/>
                      <a:r>
                        <a:rPr lang="en-US" altLang="zh-TW" sz="1400" dirty="0" smtClean="0">
                          <a:latin typeface="微軟正黑體" panose="020B0604030504040204" pitchFamily="34" charset="-120"/>
                          <a:ea typeface="微軟正黑體" panose="020B0604030504040204" pitchFamily="34" charset="-120"/>
                        </a:rPr>
                        <a:t>17</a:t>
                      </a:r>
                      <a:endParaRPr lang="zh-TW" altLang="en-US" sz="1400" dirty="0">
                        <a:latin typeface="微軟正黑體" panose="020B0604030504040204" pitchFamily="34" charset="-120"/>
                        <a:ea typeface="微軟正黑體" panose="020B0604030504040204" pitchFamily="34" charset="-120"/>
                      </a:endParaRPr>
                    </a:p>
                  </a:txBody>
                  <a:tcPr/>
                </a:tc>
              </a:tr>
            </a:tbl>
          </a:graphicData>
        </a:graphic>
      </p:graphicFrame>
      <p:cxnSp>
        <p:nvCxnSpPr>
          <p:cNvPr id="15" name="直線接點 14"/>
          <p:cNvCxnSpPr/>
          <p:nvPr/>
        </p:nvCxnSpPr>
        <p:spPr>
          <a:xfrm flipV="1">
            <a:off x="1403648" y="3219822"/>
            <a:ext cx="792088" cy="43204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群組 18"/>
          <p:cNvGrpSpPr>
            <a:grpSpLocks/>
          </p:cNvGrpSpPr>
          <p:nvPr/>
        </p:nvGrpSpPr>
        <p:grpSpPr bwMode="auto">
          <a:xfrm>
            <a:off x="57170" y="4788669"/>
            <a:ext cx="4598987" cy="261610"/>
            <a:chOff x="94928" y="5763845"/>
            <a:chExt cx="4598905" cy="261868"/>
          </a:xfrm>
        </p:grpSpPr>
        <p:pic>
          <p:nvPicPr>
            <p:cNvPr id="20"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3753136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35</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4824536" cy="3171799"/>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勞動檢查，安全有感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a:t>
            </a:r>
            <a:endParaRPr kumimoji="1" lang="zh-TW" altLang="en-US" sz="1400" b="1" dirty="0">
              <a:solidFill>
                <a:prstClr val="black"/>
              </a:solidFill>
              <a:latin typeface="微軟正黑體" pitchFamily="34" charset="-120"/>
              <a:ea typeface="微軟正黑體" pitchFamily="34" charset="-120"/>
            </a:endParaRPr>
          </a:p>
        </p:txBody>
      </p:sp>
      <p:sp>
        <p:nvSpPr>
          <p:cNvPr id="2" name="矩形 1"/>
          <p:cNvSpPr/>
          <p:nvPr/>
        </p:nvSpPr>
        <p:spPr>
          <a:xfrm>
            <a:off x="971600" y="1917869"/>
            <a:ext cx="7704856" cy="2769989"/>
          </a:xfrm>
          <a:prstGeom prst="rect">
            <a:avLst/>
          </a:prstGeom>
        </p:spPr>
        <p:txBody>
          <a:bodyPr wrap="square">
            <a:spAutoFit/>
          </a:bodyPr>
          <a:lstStyle/>
          <a:p>
            <a:pPr marL="285750" lvl="0" indent="-285750" fontAlgn="base">
              <a:lnSpc>
                <a:spcPts val="3600"/>
              </a:lnSpc>
              <a:spcBef>
                <a:spcPct val="0"/>
              </a:spcBef>
              <a:spcAft>
                <a:spcPct val="0"/>
              </a:spcAft>
              <a:buFont typeface="Wingdings" panose="05000000000000000000" pitchFamily="2" charset="2"/>
              <a:buChar char="ü"/>
            </a:pPr>
            <a:r>
              <a:rPr kumimoji="1" lang="zh-TW" altLang="en-US" b="1" dirty="0" smtClean="0">
                <a:solidFill>
                  <a:prstClr val="black"/>
                </a:solidFill>
                <a:latin typeface="微軟正黑體" pitchFamily="34" charset="-120"/>
                <a:ea typeface="微軟正黑體" pitchFamily="34" charset="-120"/>
              </a:rPr>
              <a:t>營造</a:t>
            </a:r>
            <a:r>
              <a:rPr kumimoji="1" lang="zh-TW" altLang="en-US" b="1" dirty="0">
                <a:solidFill>
                  <a:prstClr val="black"/>
                </a:solidFill>
                <a:latin typeface="微軟正黑體" pitchFamily="34" charset="-120"/>
                <a:ea typeface="微軟正黑體" pitchFamily="34" charset="-120"/>
              </a:rPr>
              <a:t>高雄成為一個安全城市</a:t>
            </a:r>
            <a:endParaRPr kumimoji="1" lang="en-US" altLang="zh-TW" b="1" dirty="0">
              <a:solidFill>
                <a:prstClr val="black"/>
              </a:solidFill>
              <a:latin typeface="微軟正黑體" pitchFamily="34" charset="-120"/>
              <a:ea typeface="微軟正黑體" pitchFamily="34" charset="-120"/>
            </a:endParaRPr>
          </a:p>
          <a:p>
            <a:pPr marL="285750" lvl="0" indent="-285750" fontAlgn="base">
              <a:lnSpc>
                <a:spcPct val="150000"/>
              </a:lnSpc>
              <a:spcBef>
                <a:spcPct val="0"/>
              </a:spcBef>
              <a:spcAft>
                <a:spcPct val="0"/>
              </a:spcAft>
              <a:buFont typeface="Wingdings" panose="05000000000000000000" pitchFamily="2" charset="2"/>
              <a:buChar char="p"/>
            </a:pPr>
            <a:r>
              <a:rPr kumimoji="1" lang="zh-TW" altLang="en-US" sz="1600" b="1" dirty="0" smtClean="0">
                <a:solidFill>
                  <a:prstClr val="black"/>
                </a:solidFill>
                <a:latin typeface="微軟正黑體" pitchFamily="34" charset="-120"/>
                <a:ea typeface="微軟正黑體" pitchFamily="34" charset="-120"/>
              </a:rPr>
              <a:t>辦理</a:t>
            </a:r>
            <a:r>
              <a:rPr kumimoji="1" lang="zh-TW" altLang="en-US" sz="1600" b="1" dirty="0">
                <a:solidFill>
                  <a:srgbClr val="C00000"/>
                </a:solidFill>
                <a:latin typeface="微軟正黑體" pitchFamily="34" charset="-120"/>
                <a:ea typeface="微軟正黑體" pitchFamily="34" charset="-120"/>
              </a:rPr>
              <a:t>「</a:t>
            </a:r>
            <a:r>
              <a:rPr kumimoji="1" lang="en-US" altLang="zh-TW" sz="1600" b="1" dirty="0">
                <a:solidFill>
                  <a:srgbClr val="C00000"/>
                </a:solidFill>
                <a:latin typeface="微軟正黑體" pitchFamily="34" charset="-120"/>
                <a:ea typeface="微軟正黑體" pitchFamily="34" charset="-120"/>
              </a:rPr>
              <a:t>428 </a:t>
            </a:r>
            <a:r>
              <a:rPr kumimoji="1" lang="zh-TW" altLang="en-US" sz="1600" b="1" dirty="0">
                <a:solidFill>
                  <a:srgbClr val="C00000"/>
                </a:solidFill>
                <a:latin typeface="微軟正黑體" pitchFamily="34" charset="-120"/>
                <a:ea typeface="微軟正黑體" pitchFamily="34" charset="-120"/>
              </a:rPr>
              <a:t>世界職業安全衛生日」活動</a:t>
            </a:r>
            <a:r>
              <a:rPr kumimoji="1" lang="zh-TW" altLang="en-US" sz="1600" b="1" dirty="0">
                <a:solidFill>
                  <a:prstClr val="black"/>
                </a:solidFill>
                <a:latin typeface="微軟正黑體" pitchFamily="34" charset="-120"/>
                <a:ea typeface="微軟正黑體" pitchFamily="34" charset="-120"/>
              </a:rPr>
              <a:t>，宣示啟動「職場減災列車</a:t>
            </a:r>
            <a:r>
              <a:rPr kumimoji="1" lang="zh-TW" altLang="en-US" sz="1600" b="1" dirty="0" smtClean="0">
                <a:solidFill>
                  <a:prstClr val="black"/>
                </a:solidFill>
                <a:latin typeface="微軟正黑體" pitchFamily="34" charset="-120"/>
                <a:ea typeface="微軟正黑體" pitchFamily="34" charset="-120"/>
              </a:rPr>
              <a:t>」，</a:t>
            </a:r>
            <a:r>
              <a:rPr kumimoji="1" lang="zh-TW" altLang="en-US" sz="1600" b="1" dirty="0">
                <a:solidFill>
                  <a:prstClr val="black"/>
                </a:solidFill>
                <a:latin typeface="微軟正黑體" pitchFamily="34" charset="-120"/>
                <a:ea typeface="微軟正黑體" pitchFamily="34" charset="-120"/>
              </a:rPr>
              <a:t>讓事業單位與工安人員有機會針對工安議題深入</a:t>
            </a:r>
            <a:r>
              <a:rPr kumimoji="1" lang="zh-TW" altLang="en-US" sz="1600" b="1" dirty="0" smtClean="0">
                <a:solidFill>
                  <a:prstClr val="black"/>
                </a:solidFill>
                <a:latin typeface="微軟正黑體" pitchFamily="34" charset="-120"/>
                <a:ea typeface="微軟正黑體" pitchFamily="34" charset="-120"/>
              </a:rPr>
              <a:t>交流，以提升</a:t>
            </a:r>
            <a:r>
              <a:rPr kumimoji="1" lang="zh-TW" altLang="en-US" sz="1600" b="1" dirty="0">
                <a:solidFill>
                  <a:prstClr val="black"/>
                </a:solidFill>
                <a:latin typeface="微軟正黑體" pitchFamily="34" charset="-120"/>
                <a:ea typeface="微軟正黑體" pitchFamily="34" charset="-120"/>
              </a:rPr>
              <a:t>職場安全與健康文化</a:t>
            </a:r>
            <a:r>
              <a:rPr kumimoji="1" lang="zh-TW" altLang="en-US" sz="1600" b="1" dirty="0" smtClean="0">
                <a:solidFill>
                  <a:prstClr val="black"/>
                </a:solidFill>
                <a:latin typeface="微軟正黑體" pitchFamily="34" charset="-120"/>
                <a:ea typeface="微軟正黑體" pitchFamily="34" charset="-120"/>
              </a:rPr>
              <a:t>。</a:t>
            </a:r>
            <a:endParaRPr kumimoji="1" lang="en-US" altLang="zh-TW" sz="1600" b="1" dirty="0" smtClean="0">
              <a:solidFill>
                <a:prstClr val="black"/>
              </a:solidFill>
              <a:latin typeface="微軟正黑體" pitchFamily="34" charset="-120"/>
              <a:ea typeface="微軟正黑體" pitchFamily="34" charset="-120"/>
            </a:endParaRPr>
          </a:p>
          <a:p>
            <a:pPr marL="285750" lvl="0" indent="-285750" fontAlgn="base">
              <a:lnSpc>
                <a:spcPct val="150000"/>
              </a:lnSpc>
              <a:spcBef>
                <a:spcPct val="0"/>
              </a:spcBef>
              <a:spcAft>
                <a:spcPct val="0"/>
              </a:spcAft>
              <a:buFont typeface="Wingdings" panose="05000000000000000000" pitchFamily="2" charset="2"/>
              <a:buChar char="p"/>
            </a:pPr>
            <a:r>
              <a:rPr kumimoji="1" lang="zh-TW" altLang="en-US" sz="1600" b="1" dirty="0" smtClean="0">
                <a:solidFill>
                  <a:prstClr val="black"/>
                </a:solidFill>
                <a:latin typeface="微軟正黑體" pitchFamily="34" charset="-120"/>
                <a:ea typeface="微軟正黑體" pitchFamily="34" charset="-120"/>
              </a:rPr>
              <a:t>辦理</a:t>
            </a:r>
            <a:r>
              <a:rPr kumimoji="1" lang="zh-TW" altLang="en-US" sz="1600" b="1" dirty="0">
                <a:solidFill>
                  <a:srgbClr val="C00000"/>
                </a:solidFill>
                <a:latin typeface="微軟正黑體" pitchFamily="34" charset="-120"/>
                <a:ea typeface="微軟正黑體" pitchFamily="34" charset="-120"/>
              </a:rPr>
              <a:t>「</a:t>
            </a:r>
            <a:r>
              <a:rPr kumimoji="1" lang="en-US" altLang="zh-TW" sz="1600" b="1" dirty="0">
                <a:solidFill>
                  <a:srgbClr val="C00000"/>
                </a:solidFill>
                <a:latin typeface="微軟正黑體" pitchFamily="34" charset="-120"/>
                <a:ea typeface="微軟正黑體" pitchFamily="34" charset="-120"/>
              </a:rPr>
              <a:t>『</a:t>
            </a:r>
            <a:r>
              <a:rPr kumimoji="1" lang="zh-TW" altLang="en-US" sz="1600" b="1" dirty="0">
                <a:solidFill>
                  <a:srgbClr val="C00000"/>
                </a:solidFill>
                <a:latin typeface="微軟正黑體" pitchFamily="34" charset="-120"/>
                <a:ea typeface="微軟正黑體" pitchFamily="34" charset="-120"/>
              </a:rPr>
              <a:t>工安守護齊廉心</a:t>
            </a:r>
            <a:r>
              <a:rPr kumimoji="1" lang="en-US" altLang="zh-TW" sz="1600" b="1" dirty="0">
                <a:solidFill>
                  <a:srgbClr val="C00000"/>
                </a:solidFill>
                <a:latin typeface="微軟正黑體" pitchFamily="34" charset="-120"/>
                <a:ea typeface="微軟正黑體" pitchFamily="34" charset="-120"/>
              </a:rPr>
              <a:t>‧</a:t>
            </a:r>
            <a:r>
              <a:rPr kumimoji="1" lang="zh-TW" altLang="en-US" sz="1600" b="1" dirty="0">
                <a:solidFill>
                  <a:srgbClr val="C00000"/>
                </a:solidFill>
                <a:latin typeface="微軟正黑體" pitchFamily="34" charset="-120"/>
                <a:ea typeface="微軟正黑體" pitchFamily="34" charset="-120"/>
              </a:rPr>
              <a:t>勞動安全攜手拼</a:t>
            </a:r>
            <a:r>
              <a:rPr kumimoji="1" lang="en-US" altLang="zh-TW" sz="1600" b="1" dirty="0">
                <a:solidFill>
                  <a:srgbClr val="C00000"/>
                </a:solidFill>
                <a:latin typeface="微軟正黑體" pitchFamily="34" charset="-120"/>
                <a:ea typeface="微軟正黑體" pitchFamily="34" charset="-120"/>
              </a:rPr>
              <a:t>』</a:t>
            </a:r>
            <a:r>
              <a:rPr kumimoji="1" lang="zh-TW" altLang="en-US" sz="1600" b="1" dirty="0">
                <a:solidFill>
                  <a:srgbClr val="C00000"/>
                </a:solidFill>
                <a:latin typeface="微軟正黑體" pitchFamily="34" charset="-120"/>
                <a:ea typeface="微軟正黑體" pitchFamily="34" charset="-120"/>
              </a:rPr>
              <a:t>勞動安全與企業誠信論壇」</a:t>
            </a:r>
            <a:r>
              <a:rPr kumimoji="1" lang="zh-TW" altLang="en-US" sz="1600" b="1" dirty="0" smtClean="0">
                <a:solidFill>
                  <a:prstClr val="black"/>
                </a:solidFill>
                <a:latin typeface="微軟正黑體" pitchFamily="34" charset="-120"/>
                <a:ea typeface="微軟正黑體" pitchFamily="34" charset="-120"/>
              </a:rPr>
              <a:t>，以</a:t>
            </a:r>
            <a:r>
              <a:rPr kumimoji="1" lang="zh-TW" altLang="en-US" sz="1600" b="1" dirty="0">
                <a:solidFill>
                  <a:prstClr val="black"/>
                </a:solidFill>
                <a:latin typeface="微軟正黑體" pitchFamily="34" charset="-120"/>
                <a:ea typeface="微軟正黑體" pitchFamily="34" charset="-120"/>
              </a:rPr>
              <a:t>「勞動安全」及「企業社會責任」為主軸</a:t>
            </a:r>
            <a:r>
              <a:rPr kumimoji="1" lang="zh-TW" altLang="en-US" sz="1600" b="1" dirty="0" smtClean="0">
                <a:solidFill>
                  <a:prstClr val="black"/>
                </a:solidFill>
                <a:latin typeface="微軟正黑體" pitchFamily="34" charset="-120"/>
                <a:ea typeface="微軟正黑體" pitchFamily="34" charset="-120"/>
              </a:rPr>
              <a:t>，希</a:t>
            </a:r>
            <a:r>
              <a:rPr kumimoji="1" lang="zh-TW" altLang="en-US" sz="1600" b="1" dirty="0">
                <a:solidFill>
                  <a:prstClr val="black"/>
                </a:solidFill>
                <a:latin typeface="微軟正黑體" pitchFamily="34" charset="-120"/>
                <a:ea typeface="微軟正黑體" pitchFamily="34" charset="-120"/>
              </a:rPr>
              <a:t>企業</a:t>
            </a:r>
            <a:r>
              <a:rPr kumimoji="1" lang="zh-TW" altLang="en-US" sz="1600" b="1" dirty="0" smtClean="0">
                <a:solidFill>
                  <a:prstClr val="black"/>
                </a:solidFill>
                <a:latin typeface="微軟正黑體" pitchFamily="34" charset="-120"/>
                <a:ea typeface="微軟正黑體" pitchFamily="34" charset="-120"/>
              </a:rPr>
              <a:t>落實社會</a:t>
            </a:r>
            <a:r>
              <a:rPr kumimoji="1" lang="zh-TW" altLang="en-US" sz="1600" b="1" dirty="0">
                <a:solidFill>
                  <a:prstClr val="black"/>
                </a:solidFill>
                <a:latin typeface="微軟正黑體" pitchFamily="34" charset="-120"/>
                <a:ea typeface="微軟正黑體" pitchFamily="34" charset="-120"/>
              </a:rPr>
              <a:t>責任</a:t>
            </a:r>
            <a:r>
              <a:rPr kumimoji="1" lang="zh-TW" altLang="en-US" sz="1600" b="1" dirty="0" smtClean="0">
                <a:solidFill>
                  <a:prstClr val="black"/>
                </a:solidFill>
                <a:latin typeface="微軟正黑體" pitchFamily="34" charset="-120"/>
                <a:ea typeface="微軟正黑體" pitchFamily="34" charset="-120"/>
              </a:rPr>
              <a:t>，與</a:t>
            </a:r>
            <a:r>
              <a:rPr kumimoji="1" lang="zh-TW" altLang="en-US" sz="1600" b="1" dirty="0">
                <a:solidFill>
                  <a:prstClr val="black"/>
                </a:solidFill>
                <a:latin typeface="微軟正黑體" pitchFamily="34" charset="-120"/>
                <a:ea typeface="微軟正黑體" pitchFamily="34" charset="-120"/>
              </a:rPr>
              <a:t>勞動檢查機構齊力營造廉能誠信</a:t>
            </a:r>
            <a:r>
              <a:rPr kumimoji="1" lang="zh-TW" altLang="en-US" sz="1600" b="1" dirty="0" smtClean="0">
                <a:solidFill>
                  <a:prstClr val="black"/>
                </a:solidFill>
                <a:latin typeface="微軟正黑體" pitchFamily="34" charset="-120"/>
                <a:ea typeface="微軟正黑體" pitchFamily="34" charset="-120"/>
              </a:rPr>
              <a:t>共識。</a:t>
            </a:r>
            <a:endParaRPr kumimoji="1" lang="en-US" altLang="zh-TW" sz="1600" b="1" dirty="0" smtClean="0">
              <a:solidFill>
                <a:prstClr val="black"/>
              </a:solidFill>
              <a:latin typeface="微軟正黑體" pitchFamily="34" charset="-120"/>
              <a:ea typeface="微軟正黑體" pitchFamily="34" charset="-120"/>
            </a:endParaRPr>
          </a:p>
          <a:p>
            <a:pPr marL="285750" lvl="0" indent="-285750" fontAlgn="base">
              <a:lnSpc>
                <a:spcPct val="150000"/>
              </a:lnSpc>
              <a:spcBef>
                <a:spcPct val="0"/>
              </a:spcBef>
              <a:spcAft>
                <a:spcPct val="0"/>
              </a:spcAft>
              <a:buFont typeface="Wingdings" panose="05000000000000000000" pitchFamily="2" charset="2"/>
              <a:buChar char="p"/>
            </a:pPr>
            <a:endParaRPr kumimoji="1" lang="en-US" altLang="zh-TW" sz="1600" b="1" dirty="0">
              <a:solidFill>
                <a:prstClr val="black"/>
              </a:solidFill>
              <a:latin typeface="微軟正黑體" pitchFamily="34" charset="-120"/>
              <a:ea typeface="微軟正黑體" pitchFamily="34" charset="-120"/>
            </a:endParaRPr>
          </a:p>
        </p:txBody>
      </p:sp>
      <p:pic>
        <p:nvPicPr>
          <p:cNvPr id="5122" name="Picture 2" descr="D:\局研考\市長施政報告(摘要報告)\2-1\照片\圖1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35302">
            <a:off x="3735622" y="4022340"/>
            <a:ext cx="1279946" cy="8543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 name="圖片 5"/>
          <p:cNvPicPr>
            <a:picLocks noChangeAspect="1"/>
          </p:cNvPicPr>
          <p:nvPr/>
        </p:nvPicPr>
        <p:blipFill rotWithShape="1">
          <a:blip r:embed="rId4" cstate="print">
            <a:extLst>
              <a:ext uri="{28A0092B-C50C-407E-A947-70E740481C1C}">
                <a14:useLocalDpi xmlns:a14="http://schemas.microsoft.com/office/drawing/2010/main" val="0"/>
              </a:ext>
            </a:extLst>
          </a:blip>
          <a:srcRect l="6137" t="25753" r="6511" b="28058"/>
          <a:stretch/>
        </p:blipFill>
        <p:spPr>
          <a:xfrm rot="904508">
            <a:off x="5208131" y="4130347"/>
            <a:ext cx="1747929" cy="69318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4" name="群組 13"/>
          <p:cNvGrpSpPr>
            <a:grpSpLocks/>
          </p:cNvGrpSpPr>
          <p:nvPr/>
        </p:nvGrpSpPr>
        <p:grpSpPr bwMode="auto">
          <a:xfrm>
            <a:off x="57170" y="4788669"/>
            <a:ext cx="4598987" cy="261610"/>
            <a:chOff x="94928" y="5763845"/>
            <a:chExt cx="4598905" cy="261868"/>
          </a:xfrm>
        </p:grpSpPr>
        <p:pic>
          <p:nvPicPr>
            <p:cNvPr id="16"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1433817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36</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275856" y="3447581"/>
            <a:ext cx="2304256" cy="28803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Content Placeholder 2"/>
          <p:cNvSpPr>
            <a:spLocks noGrp="1"/>
          </p:cNvSpPr>
          <p:nvPr>
            <p:ph idx="1"/>
          </p:nvPr>
        </p:nvSpPr>
        <p:spPr>
          <a:xfrm>
            <a:off x="2915816" y="1491630"/>
            <a:ext cx="2952328" cy="3171799"/>
          </a:xfrm>
          <a:noFill/>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就業求職，服務有感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捍衛</a:t>
            </a:r>
            <a:r>
              <a:rPr kumimoji="1" lang="zh-TW" altLang="en-US" sz="2000" b="1" dirty="0">
                <a:solidFill>
                  <a:schemeClr val="accent5">
                    <a:lumMod val="75000"/>
                  </a:schemeClr>
                </a:solidFill>
                <a:latin typeface="微軟正黑體" pitchFamily="34" charset="-120"/>
                <a:ea typeface="微軟正黑體" pitchFamily="34" charset="-120"/>
              </a:rPr>
              <a:t>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就業無礙，友善有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勞動檢查，安全有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訓用接軌，培力有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職人生活，幸福有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高雄勞工，福利有感</a:t>
            </a:r>
            <a:endParaRPr kumimoji="1" lang="en-US" altLang="zh-TW" sz="2000" b="1" dirty="0" smtClean="0">
              <a:solidFill>
                <a:schemeClr val="accent5">
                  <a:lumMod val="75000"/>
                </a:schemeClr>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8559031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37</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920880" cy="3171799"/>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訓用接軌，培力有感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285750" lvl="0" indent="-285750" algn="l" fontAlgn="base">
              <a:lnSpc>
                <a:spcPct val="150000"/>
              </a:lnSpc>
              <a:spcBef>
                <a:spcPct val="0"/>
              </a:spcBef>
              <a:spcAft>
                <a:spcPct val="0"/>
              </a:spcAft>
              <a:buFont typeface="Wingdings" panose="05000000000000000000" pitchFamily="2" charset="2"/>
              <a:buChar char="ü"/>
            </a:pPr>
            <a:r>
              <a:rPr kumimoji="1" lang="zh-TW" altLang="en-US" sz="1800" b="1" dirty="0" smtClean="0">
                <a:solidFill>
                  <a:prstClr val="black"/>
                </a:solidFill>
                <a:latin typeface="微軟正黑體" pitchFamily="34" charset="-120"/>
                <a:ea typeface="微軟正黑體" pitchFamily="34" charset="-120"/>
              </a:rPr>
              <a:t>辦理</a:t>
            </a:r>
            <a:r>
              <a:rPr kumimoji="1" lang="zh-TW" altLang="en-US" sz="1800" b="1" dirty="0">
                <a:solidFill>
                  <a:prstClr val="black"/>
                </a:solidFill>
                <a:latin typeface="微軟正黑體" pitchFamily="34" charset="-120"/>
                <a:ea typeface="微軟正黑體" pitchFamily="34" charset="-120"/>
              </a:rPr>
              <a:t>青年培力</a:t>
            </a:r>
            <a:r>
              <a:rPr kumimoji="1" lang="zh-TW" altLang="en-US" sz="1800" b="1" dirty="0" smtClean="0">
                <a:solidFill>
                  <a:prstClr val="black"/>
                </a:solidFill>
                <a:latin typeface="微軟正黑體" pitchFamily="34" charset="-120"/>
                <a:ea typeface="微軟正黑體" pitchFamily="34" charset="-120"/>
              </a:rPr>
              <a:t>計畫</a:t>
            </a:r>
            <a:endParaRPr kumimoji="1" lang="en-US" altLang="zh-TW" sz="1800" b="1" dirty="0" smtClean="0">
              <a:solidFill>
                <a:prstClr val="black"/>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600" b="1" dirty="0" smtClean="0">
                <a:solidFill>
                  <a:prstClr val="black"/>
                </a:solidFill>
                <a:latin typeface="微軟正黑體" pitchFamily="34" charset="-120"/>
                <a:ea typeface="微軟正黑體" pitchFamily="34" charset="-120"/>
              </a:rPr>
              <a:t>     </a:t>
            </a:r>
            <a:r>
              <a:rPr kumimoji="1" lang="en-US" altLang="zh-TW" sz="1600" b="1" dirty="0" smtClean="0">
                <a:solidFill>
                  <a:prstClr val="black"/>
                </a:solidFill>
                <a:latin typeface="微軟正黑體" pitchFamily="34" charset="-120"/>
                <a:ea typeface="微軟正黑體" pitchFamily="34" charset="-120"/>
              </a:rPr>
              <a:t>103</a:t>
            </a:r>
            <a:r>
              <a:rPr kumimoji="1" lang="zh-TW" altLang="en-US" sz="1600" b="1" dirty="0">
                <a:solidFill>
                  <a:prstClr val="black"/>
                </a:solidFill>
                <a:latin typeface="微軟正黑體" pitchFamily="34" charset="-120"/>
                <a:ea typeface="微軟正黑體" pitchFamily="34" charset="-120"/>
              </a:rPr>
              <a:t>年</a:t>
            </a:r>
            <a:r>
              <a:rPr kumimoji="1" lang="en-US" altLang="zh-TW" sz="1600" b="1" dirty="0">
                <a:solidFill>
                  <a:prstClr val="black"/>
                </a:solidFill>
                <a:latin typeface="微軟正黑體" pitchFamily="34" charset="-120"/>
                <a:ea typeface="微軟正黑體" pitchFamily="34" charset="-120"/>
              </a:rPr>
              <a:t>7</a:t>
            </a:r>
            <a:r>
              <a:rPr kumimoji="1" lang="zh-TW" altLang="en-US" sz="1600" b="1" dirty="0">
                <a:solidFill>
                  <a:prstClr val="black"/>
                </a:solidFill>
                <a:latin typeface="微軟正黑體" pitchFamily="34" charset="-120"/>
                <a:ea typeface="微軟正黑體" pitchFamily="34" charset="-120"/>
              </a:rPr>
              <a:t>月至</a:t>
            </a:r>
            <a:r>
              <a:rPr kumimoji="1" lang="en-US" altLang="zh-TW" sz="1600" b="1" dirty="0">
                <a:solidFill>
                  <a:prstClr val="black"/>
                </a:solidFill>
                <a:latin typeface="微軟正黑體" pitchFamily="34" charset="-120"/>
                <a:ea typeface="微軟正黑體" pitchFamily="34" charset="-120"/>
              </a:rPr>
              <a:t>12</a:t>
            </a:r>
            <a:r>
              <a:rPr kumimoji="1" lang="zh-TW" altLang="en-US" sz="1600" b="1" dirty="0">
                <a:solidFill>
                  <a:prstClr val="black"/>
                </a:solidFill>
                <a:latin typeface="微軟正黑體" pitchFamily="34" charset="-120"/>
                <a:ea typeface="微軟正黑體" pitchFamily="34" charset="-120"/>
              </a:rPr>
              <a:t>月計辦理</a:t>
            </a:r>
            <a:r>
              <a:rPr kumimoji="1" lang="en-US" altLang="zh-TW" sz="1600" b="1" dirty="0">
                <a:solidFill>
                  <a:prstClr val="black"/>
                </a:solidFill>
                <a:latin typeface="微軟正黑體" pitchFamily="34" charset="-120"/>
                <a:ea typeface="微軟正黑體" pitchFamily="34" charset="-120"/>
              </a:rPr>
              <a:t>3</a:t>
            </a:r>
            <a:r>
              <a:rPr kumimoji="1" lang="zh-TW" altLang="en-US" sz="1600" b="1" dirty="0">
                <a:solidFill>
                  <a:prstClr val="black"/>
                </a:solidFill>
                <a:latin typeface="微軟正黑體" pitchFamily="34" charset="-120"/>
                <a:ea typeface="微軟正黑體" pitchFamily="34" charset="-120"/>
              </a:rPr>
              <a:t>期青年培力計畫，與樂陞美術館股份有限公司及易利玩仔數位有限公司合作</a:t>
            </a:r>
            <a:r>
              <a:rPr kumimoji="1" lang="zh-TW" altLang="en-US" sz="1600" b="1" dirty="0">
                <a:solidFill>
                  <a:srgbClr val="C00000"/>
                </a:solidFill>
                <a:latin typeface="微軟正黑體" pitchFamily="34" charset="-120"/>
                <a:ea typeface="微軟正黑體" pitchFamily="34" charset="-120"/>
              </a:rPr>
              <a:t>培訓共</a:t>
            </a:r>
            <a:r>
              <a:rPr kumimoji="1" lang="en-US" altLang="zh-TW" sz="1600" b="1" dirty="0">
                <a:solidFill>
                  <a:srgbClr val="C00000"/>
                </a:solidFill>
                <a:latin typeface="微軟正黑體" pitchFamily="34" charset="-120"/>
                <a:ea typeface="微軟正黑體" pitchFamily="34" charset="-120"/>
              </a:rPr>
              <a:t>62</a:t>
            </a:r>
            <a:r>
              <a:rPr kumimoji="1" lang="zh-TW" altLang="en-US" sz="1600" b="1" dirty="0">
                <a:solidFill>
                  <a:srgbClr val="C00000"/>
                </a:solidFill>
                <a:latin typeface="微軟正黑體" pitchFamily="34" charset="-120"/>
                <a:ea typeface="微軟正黑體" pitchFamily="34" charset="-120"/>
              </a:rPr>
              <a:t>名學員</a:t>
            </a:r>
            <a:r>
              <a:rPr kumimoji="1" lang="zh-TW" altLang="en-US" sz="1600" b="1" dirty="0">
                <a:solidFill>
                  <a:prstClr val="black"/>
                </a:solidFill>
                <a:latin typeface="微軟正黑體" pitchFamily="34" charset="-120"/>
                <a:ea typeface="微軟正黑體" pitchFamily="34" charset="-120"/>
              </a:rPr>
              <a:t>，</a:t>
            </a:r>
            <a:r>
              <a:rPr kumimoji="1" lang="en-US" altLang="zh-TW" sz="1600" b="1" dirty="0">
                <a:solidFill>
                  <a:prstClr val="black"/>
                </a:solidFill>
                <a:latin typeface="微軟正黑體" pitchFamily="34" charset="-120"/>
                <a:ea typeface="微軟正黑體" pitchFamily="34" charset="-120"/>
              </a:rPr>
              <a:t>104</a:t>
            </a:r>
            <a:r>
              <a:rPr kumimoji="1" lang="zh-TW" altLang="en-US" sz="1600" b="1" dirty="0">
                <a:solidFill>
                  <a:prstClr val="black"/>
                </a:solidFill>
                <a:latin typeface="微軟正黑體" pitchFamily="34" charset="-120"/>
                <a:ea typeface="微軟正黑體" pitchFamily="34" charset="-120"/>
              </a:rPr>
              <a:t>年預計辦理第</a:t>
            </a:r>
            <a:r>
              <a:rPr kumimoji="1" lang="en-US" altLang="zh-TW" sz="1600" b="1" dirty="0">
                <a:solidFill>
                  <a:prstClr val="black"/>
                </a:solidFill>
                <a:latin typeface="微軟正黑體" pitchFamily="34" charset="-120"/>
                <a:ea typeface="微軟正黑體" pitchFamily="34" charset="-120"/>
              </a:rPr>
              <a:t>4</a:t>
            </a:r>
            <a:r>
              <a:rPr kumimoji="1" lang="zh-TW" altLang="en-US" sz="1600" b="1" dirty="0">
                <a:solidFill>
                  <a:prstClr val="black"/>
                </a:solidFill>
                <a:latin typeface="微軟正黑體" pitchFamily="34" charset="-120"/>
                <a:ea typeface="微軟正黑體" pitchFamily="34" charset="-120"/>
              </a:rPr>
              <a:t>期「數位遊戲美術」及「數位紡織應用」等培訓課程，訓練青年學習</a:t>
            </a:r>
            <a:r>
              <a:rPr kumimoji="1" lang="en-US" altLang="zh-TW" sz="1600" b="1" dirty="0">
                <a:solidFill>
                  <a:prstClr val="black"/>
                </a:solidFill>
                <a:latin typeface="微軟正黑體" pitchFamily="34" charset="-120"/>
                <a:ea typeface="微軟正黑體" pitchFamily="34" charset="-120"/>
              </a:rPr>
              <a:t>3D</a:t>
            </a:r>
            <a:r>
              <a:rPr kumimoji="1" lang="zh-TW" altLang="en-US" sz="1600" b="1" dirty="0">
                <a:solidFill>
                  <a:prstClr val="black"/>
                </a:solidFill>
                <a:latin typeface="微軟正黑體" pitchFamily="34" charset="-120"/>
                <a:ea typeface="微軟正黑體" pitchFamily="34" charset="-120"/>
              </a:rPr>
              <a:t>遊戲軟體、參數化服裝打版、虛擬設計等數位</a:t>
            </a:r>
            <a:r>
              <a:rPr kumimoji="1" lang="zh-TW" altLang="en-US" sz="1600" b="1" dirty="0" smtClean="0">
                <a:solidFill>
                  <a:prstClr val="black"/>
                </a:solidFill>
                <a:latin typeface="微軟正黑體" pitchFamily="34" charset="-120"/>
                <a:ea typeface="微軟正黑體" pitchFamily="34" charset="-120"/>
              </a:rPr>
              <a:t>內容。</a:t>
            </a:r>
            <a:endParaRPr kumimoji="1" lang="zh-TW" altLang="en-US" sz="1600" b="1" dirty="0">
              <a:solidFill>
                <a:prstClr val="black"/>
              </a:solidFill>
              <a:latin typeface="微軟正黑體" pitchFamily="34" charset="-120"/>
              <a:ea typeface="微軟正黑體" pitchFamily="34" charset="-120"/>
            </a:endParaRPr>
          </a:p>
        </p:txBody>
      </p:sp>
      <p:pic>
        <p:nvPicPr>
          <p:cNvPr id="6146" name="Picture 2" descr="D:\局研考\市長施政報告(摘要報告)\2-1\各單位資料回傳\勞教中心\103年數位音樂第2期103.09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5816" y="3735552"/>
            <a:ext cx="1872208" cy="10531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6147" name="Picture 3" descr="D:\局研考\市長施政報告(摘要報告)\2-1\各單位資料回傳\勞教中心\數位音樂成果展103.10.3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3978">
            <a:off x="5082802" y="3741548"/>
            <a:ext cx="1701713" cy="11344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7657801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38</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920880" cy="2425509"/>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訓用接軌，培力有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342900" indent="-342900" algn="l" fontAlgn="base">
              <a:lnSpc>
                <a:spcPct val="150000"/>
              </a:lnSpc>
              <a:spcBef>
                <a:spcPct val="0"/>
              </a:spcBef>
              <a:spcAft>
                <a:spcPct val="0"/>
              </a:spcAft>
              <a:buFont typeface="Wingdings" panose="05000000000000000000" pitchFamily="2" charset="2"/>
              <a:buChar char="ü"/>
            </a:pPr>
            <a:r>
              <a:rPr kumimoji="1" lang="zh-TW" altLang="en-US" sz="1800" b="1" dirty="0" smtClean="0">
                <a:solidFill>
                  <a:schemeClr val="tx1"/>
                </a:solidFill>
                <a:latin typeface="微軟正黑體" pitchFamily="34" charset="-120"/>
                <a:ea typeface="微軟正黑體" pitchFamily="34" charset="-120"/>
              </a:rPr>
              <a:t>多元</a:t>
            </a:r>
            <a:r>
              <a:rPr kumimoji="1" lang="zh-TW" altLang="en-US" sz="1800" b="1" dirty="0">
                <a:solidFill>
                  <a:schemeClr val="tx1"/>
                </a:solidFill>
                <a:latin typeface="微軟正黑體" pitchFamily="34" charset="-120"/>
                <a:ea typeface="微軟正黑體" pitchFamily="34" charset="-120"/>
              </a:rPr>
              <a:t>職業訓練，迎合就業</a:t>
            </a:r>
            <a:r>
              <a:rPr kumimoji="1" lang="zh-TW" altLang="en-US" sz="1800" b="1" dirty="0" smtClean="0">
                <a:solidFill>
                  <a:schemeClr val="tx1"/>
                </a:solidFill>
                <a:latin typeface="微軟正黑體" pitchFamily="34" charset="-120"/>
                <a:ea typeface="微軟正黑體" pitchFamily="34" charset="-120"/>
              </a:rPr>
              <a:t>趨勢</a:t>
            </a:r>
            <a:endParaRPr kumimoji="1" lang="en-US" altLang="zh-TW" sz="1800" b="1" dirty="0" smtClean="0">
              <a:solidFill>
                <a:schemeClr val="tx1"/>
              </a:solidFill>
              <a:latin typeface="微軟正黑體" pitchFamily="34" charset="-120"/>
              <a:ea typeface="微軟正黑體" pitchFamily="34" charset="-120"/>
            </a:endParaRPr>
          </a:p>
          <a:p>
            <a:pPr marL="285750" indent="-285750" algn="l" fontAlgn="base">
              <a:lnSpc>
                <a:spcPct val="150000"/>
              </a:lnSpc>
              <a:spcBef>
                <a:spcPct val="0"/>
              </a:spcBef>
              <a:spcAft>
                <a:spcPct val="0"/>
              </a:spcAft>
              <a:buFont typeface="Wingdings" panose="05000000000000000000" pitchFamily="2" charset="2"/>
              <a:buChar char="n"/>
            </a:pPr>
            <a:r>
              <a:rPr kumimoji="1" lang="en-US" altLang="zh-TW" sz="1600" b="1" dirty="0">
                <a:solidFill>
                  <a:schemeClr val="tx1"/>
                </a:solidFill>
                <a:latin typeface="微軟正黑體" pitchFamily="34" charset="-120"/>
                <a:ea typeface="微軟正黑體" pitchFamily="34" charset="-120"/>
              </a:rPr>
              <a:t>103</a:t>
            </a:r>
            <a:r>
              <a:rPr kumimoji="1" lang="zh-TW" altLang="en-US" sz="1600" b="1" dirty="0">
                <a:solidFill>
                  <a:schemeClr val="tx1"/>
                </a:solidFill>
                <a:latin typeface="微軟正黑體" pitchFamily="34" charset="-120"/>
                <a:ea typeface="微軟正黑體" pitchFamily="34" charset="-120"/>
              </a:rPr>
              <a:t>年</a:t>
            </a:r>
            <a:r>
              <a:rPr kumimoji="1" lang="en-US" altLang="zh-TW" sz="1600" b="1" dirty="0">
                <a:solidFill>
                  <a:schemeClr val="tx1"/>
                </a:solidFill>
                <a:latin typeface="微軟正黑體" pitchFamily="34" charset="-120"/>
                <a:ea typeface="微軟正黑體" pitchFamily="34" charset="-120"/>
              </a:rPr>
              <a:t>8</a:t>
            </a:r>
            <a:r>
              <a:rPr kumimoji="1" lang="zh-TW" altLang="en-US" sz="1600" b="1" dirty="0">
                <a:solidFill>
                  <a:schemeClr val="tx1"/>
                </a:solidFill>
                <a:latin typeface="微軟正黑體" pitchFamily="34" charset="-120"/>
                <a:ea typeface="微軟正黑體" pitchFamily="34" charset="-120"/>
              </a:rPr>
              <a:t>月至</a:t>
            </a:r>
            <a:r>
              <a:rPr kumimoji="1" lang="en-US" altLang="zh-TW" sz="1600" b="1" dirty="0">
                <a:solidFill>
                  <a:schemeClr val="tx1"/>
                </a:solidFill>
                <a:latin typeface="微軟正黑體" pitchFamily="34" charset="-120"/>
                <a:ea typeface="微軟正黑體" pitchFamily="34" charset="-120"/>
              </a:rPr>
              <a:t>12</a:t>
            </a:r>
            <a:r>
              <a:rPr kumimoji="1" lang="zh-TW" altLang="en-US" sz="1600" b="1" dirty="0">
                <a:solidFill>
                  <a:schemeClr val="tx1"/>
                </a:solidFill>
                <a:latin typeface="微軟正黑體" pitchFamily="34" charset="-120"/>
                <a:ea typeface="微軟正黑體" pitchFamily="34" charset="-120"/>
              </a:rPr>
              <a:t>月辦理第</a:t>
            </a:r>
            <a:r>
              <a:rPr kumimoji="1" lang="en-US" altLang="zh-TW" sz="1600" b="1" dirty="0">
                <a:solidFill>
                  <a:schemeClr val="tx1"/>
                </a:solidFill>
                <a:latin typeface="微軟正黑體" pitchFamily="34" charset="-120"/>
                <a:ea typeface="微軟正黑體" pitchFamily="34" charset="-120"/>
              </a:rPr>
              <a:t>2</a:t>
            </a:r>
            <a:r>
              <a:rPr kumimoji="1" lang="zh-TW" altLang="en-US" sz="1600" b="1" dirty="0">
                <a:solidFill>
                  <a:schemeClr val="tx1"/>
                </a:solidFill>
                <a:latin typeface="微軟正黑體" pitchFamily="34" charset="-120"/>
                <a:ea typeface="微軟正黑體" pitchFamily="34" charset="-120"/>
              </a:rPr>
              <a:t>梯次產訓合作職前訓練</a:t>
            </a:r>
            <a:r>
              <a:rPr kumimoji="1" lang="en-US" altLang="zh-TW" sz="1600" b="1" dirty="0">
                <a:solidFill>
                  <a:schemeClr val="tx1"/>
                </a:solidFill>
                <a:latin typeface="微軟正黑體" pitchFamily="34" charset="-120"/>
                <a:ea typeface="微軟正黑體" pitchFamily="34" charset="-120"/>
              </a:rPr>
              <a:t>(</a:t>
            </a:r>
            <a:r>
              <a:rPr kumimoji="1" lang="zh-TW" altLang="en-US" sz="1600" b="1" dirty="0">
                <a:solidFill>
                  <a:schemeClr val="tx1"/>
                </a:solidFill>
                <a:latin typeface="微軟正黑體" pitchFamily="34" charset="-120"/>
                <a:ea typeface="微軟正黑體" pitchFamily="34" charset="-120"/>
              </a:rPr>
              <a:t>水電裝修實務、食品烘焙、米麵食創意、時尚餐飲實務、美容</a:t>
            </a:r>
            <a:r>
              <a:rPr kumimoji="1" lang="en-US" altLang="zh-TW" sz="1600" b="1" dirty="0">
                <a:solidFill>
                  <a:schemeClr val="tx1"/>
                </a:solidFill>
                <a:latin typeface="微軟正黑體" pitchFamily="34" charset="-120"/>
                <a:ea typeface="微軟正黑體" pitchFamily="34" charset="-120"/>
              </a:rPr>
              <a:t>SPA</a:t>
            </a:r>
            <a:r>
              <a:rPr kumimoji="1" lang="zh-TW" altLang="en-US" sz="1600" b="1" dirty="0">
                <a:solidFill>
                  <a:schemeClr val="tx1"/>
                </a:solidFill>
                <a:latin typeface="微軟正黑體" pitchFamily="34" charset="-120"/>
                <a:ea typeface="微軟正黑體" pitchFamily="34" charset="-120"/>
              </a:rPr>
              <a:t>實務、電機控制、汽機車修護、美髮設計師養成等</a:t>
            </a:r>
            <a:r>
              <a:rPr kumimoji="1" lang="en-US" altLang="zh-TW" sz="1600" b="1" dirty="0">
                <a:solidFill>
                  <a:schemeClr val="tx1"/>
                </a:solidFill>
                <a:latin typeface="微軟正黑體" pitchFamily="34" charset="-120"/>
                <a:ea typeface="微軟正黑體" pitchFamily="34" charset="-120"/>
              </a:rPr>
              <a:t>)8</a:t>
            </a:r>
            <a:r>
              <a:rPr kumimoji="1" lang="zh-TW" altLang="en-US" sz="1600" b="1" dirty="0" smtClean="0">
                <a:solidFill>
                  <a:schemeClr val="tx1"/>
                </a:solidFill>
                <a:latin typeface="微軟正黑體" pitchFamily="34" charset="-120"/>
                <a:ea typeface="微軟正黑體" pitchFamily="34" charset="-120"/>
              </a:rPr>
              <a:t>班。</a:t>
            </a:r>
            <a:endParaRPr kumimoji="1" lang="en-US" altLang="zh-TW" sz="1600" b="1" dirty="0" smtClean="0">
              <a:solidFill>
                <a:schemeClr val="tx1"/>
              </a:solidFill>
              <a:latin typeface="微軟正黑體" pitchFamily="34" charset="-120"/>
              <a:ea typeface="微軟正黑體" pitchFamily="34" charset="-120"/>
            </a:endParaRPr>
          </a:p>
          <a:p>
            <a:pPr marL="285750" indent="-285750" algn="l" fontAlgn="base">
              <a:lnSpc>
                <a:spcPct val="150000"/>
              </a:lnSpc>
              <a:spcBef>
                <a:spcPct val="0"/>
              </a:spcBef>
              <a:spcAft>
                <a:spcPct val="0"/>
              </a:spcAft>
              <a:buFont typeface="Wingdings" panose="05000000000000000000" pitchFamily="2" charset="2"/>
              <a:buChar char="n"/>
            </a:pPr>
            <a:r>
              <a:rPr kumimoji="1" lang="zh-TW" altLang="en-US" sz="1600" b="1" dirty="0">
                <a:solidFill>
                  <a:schemeClr val="tx1"/>
                </a:solidFill>
                <a:latin typeface="微軟正黑體" pitchFamily="34" charset="-120"/>
                <a:ea typeface="微軟正黑體" pitchFamily="34" charset="-120"/>
              </a:rPr>
              <a:t>訓後就業率達</a:t>
            </a:r>
            <a:r>
              <a:rPr kumimoji="1" lang="en-US" altLang="zh-TW" sz="1600" b="1" dirty="0" smtClean="0">
                <a:solidFill>
                  <a:srgbClr val="C00000"/>
                </a:solidFill>
                <a:latin typeface="微軟正黑體" pitchFamily="34" charset="-120"/>
                <a:ea typeface="微軟正黑體" pitchFamily="34" charset="-120"/>
              </a:rPr>
              <a:t>97.37%</a:t>
            </a:r>
            <a:r>
              <a:rPr kumimoji="1" lang="zh-TW" altLang="en-US" sz="1600" b="1" dirty="0" smtClean="0">
                <a:solidFill>
                  <a:schemeClr val="tx1"/>
                </a:solidFill>
                <a:latin typeface="微軟正黑體" pitchFamily="34" charset="-120"/>
                <a:ea typeface="微軟正黑體" pitchFamily="34" charset="-120"/>
              </a:rPr>
              <a:t>。</a:t>
            </a:r>
            <a:endParaRPr kumimoji="1" lang="zh-TW" altLang="en-US" sz="1600" b="1" dirty="0">
              <a:solidFill>
                <a:schemeClr val="tx1"/>
              </a:solidFill>
              <a:latin typeface="微軟正黑體" pitchFamily="34" charset="-120"/>
              <a:ea typeface="微軟正黑體" pitchFamily="34" charset="-120"/>
            </a:endParaRPr>
          </a:p>
        </p:txBody>
      </p:sp>
      <p:graphicFrame>
        <p:nvGraphicFramePr>
          <p:cNvPr id="11" name="表格 10"/>
          <p:cNvGraphicFramePr>
            <a:graphicFrameLocks noGrp="1"/>
          </p:cNvGraphicFramePr>
          <p:nvPr>
            <p:extLst>
              <p:ext uri="{D42A27DB-BD31-4B8C-83A1-F6EECF244321}">
                <p14:modId xmlns:p14="http://schemas.microsoft.com/office/powerpoint/2010/main" val="1244619567"/>
              </p:ext>
            </p:extLst>
          </p:nvPr>
        </p:nvGraphicFramePr>
        <p:xfrm>
          <a:off x="1115616" y="3939902"/>
          <a:ext cx="5204871" cy="572395"/>
        </p:xfrm>
        <a:graphic>
          <a:graphicData uri="http://schemas.openxmlformats.org/drawingml/2006/table">
            <a:tbl>
              <a:tblPr firstRow="1" bandRow="1">
                <a:tableStyleId>{5C22544A-7EE6-4342-B048-85BDC9FD1C3A}</a:tableStyleId>
              </a:tblPr>
              <a:tblGrid>
                <a:gridCol w="1734957"/>
                <a:gridCol w="1734957"/>
                <a:gridCol w="1734957"/>
              </a:tblGrid>
              <a:tr h="286870">
                <a:tc>
                  <a:txBody>
                    <a:bodyPr/>
                    <a:lstStyle/>
                    <a:p>
                      <a:pPr algn="ctr"/>
                      <a:r>
                        <a:rPr lang="zh-TW" altLang="zh-TW" sz="1300" dirty="0" smtClean="0">
                          <a:solidFill>
                            <a:schemeClr val="bg1"/>
                          </a:solidFill>
                          <a:latin typeface="微軟正黑體" pitchFamily="34" charset="-120"/>
                          <a:ea typeface="微軟正黑體" pitchFamily="34" charset="-120"/>
                        </a:rPr>
                        <a:t>開訓人數</a:t>
                      </a:r>
                      <a:endParaRPr lang="zh-TW" altLang="en-US" sz="1300" dirty="0">
                        <a:solidFill>
                          <a:schemeClr val="bg1"/>
                        </a:solidFill>
                      </a:endParaRPr>
                    </a:p>
                  </a:txBody>
                  <a:tcPr marL="60429" marR="60429" marT="30215" marB="30215"/>
                </a:tc>
                <a:tc>
                  <a:txBody>
                    <a:bodyPr/>
                    <a:lstStyle/>
                    <a:p>
                      <a:pPr algn="ctr"/>
                      <a:r>
                        <a:rPr lang="zh-TW" altLang="zh-TW" sz="1300" dirty="0" smtClean="0">
                          <a:solidFill>
                            <a:schemeClr val="bg1"/>
                          </a:solidFill>
                          <a:latin typeface="微軟正黑體" pitchFamily="34" charset="-120"/>
                          <a:ea typeface="微軟正黑體" pitchFamily="34" charset="-120"/>
                        </a:rPr>
                        <a:t>結訓人數</a:t>
                      </a:r>
                      <a:endParaRPr lang="zh-TW" altLang="en-US" sz="1300" dirty="0">
                        <a:solidFill>
                          <a:schemeClr val="bg1"/>
                        </a:solidFill>
                      </a:endParaRPr>
                    </a:p>
                  </a:txBody>
                  <a:tcPr marL="60429" marR="60429" marT="30215" marB="30215"/>
                </a:tc>
                <a:tc>
                  <a:txBody>
                    <a:bodyPr/>
                    <a:lstStyle/>
                    <a:p>
                      <a:pPr algn="ctr"/>
                      <a:r>
                        <a:rPr lang="zh-TW" altLang="zh-TW" sz="1300" dirty="0" smtClean="0">
                          <a:solidFill>
                            <a:schemeClr val="bg1"/>
                          </a:solidFill>
                          <a:latin typeface="微軟正黑體" pitchFamily="34" charset="-120"/>
                          <a:ea typeface="微軟正黑體" pitchFamily="34" charset="-120"/>
                        </a:rPr>
                        <a:t>訓後立即就業率</a:t>
                      </a:r>
                      <a:endParaRPr lang="zh-TW" altLang="en-US" sz="1300" dirty="0">
                        <a:solidFill>
                          <a:schemeClr val="bg1"/>
                        </a:solidFill>
                      </a:endParaRPr>
                    </a:p>
                  </a:txBody>
                  <a:tcPr marL="60429" marR="60429" marT="30215" marB="30215"/>
                </a:tc>
              </a:tr>
              <a:tr h="285525">
                <a:tc>
                  <a:txBody>
                    <a:bodyPr/>
                    <a:lstStyle/>
                    <a:p>
                      <a:pPr algn="ctr"/>
                      <a:r>
                        <a:rPr lang="en-US" altLang="zh-TW" sz="1300" dirty="0" smtClean="0">
                          <a:solidFill>
                            <a:prstClr val="black"/>
                          </a:solidFill>
                          <a:latin typeface="微軟正黑體" pitchFamily="34" charset="-120"/>
                          <a:ea typeface="微軟正黑體" pitchFamily="34" charset="-120"/>
                        </a:rPr>
                        <a:t>160</a:t>
                      </a:r>
                      <a:r>
                        <a:rPr lang="zh-TW" altLang="zh-TW" sz="1300" dirty="0" smtClean="0">
                          <a:solidFill>
                            <a:prstClr val="black"/>
                          </a:solidFill>
                          <a:latin typeface="微軟正黑體" pitchFamily="34" charset="-120"/>
                          <a:ea typeface="微軟正黑體" pitchFamily="34" charset="-120"/>
                        </a:rPr>
                        <a:t>人</a:t>
                      </a:r>
                      <a:endParaRPr lang="zh-TW" altLang="en-US" sz="1300" dirty="0"/>
                    </a:p>
                  </a:txBody>
                  <a:tcPr marL="60429" marR="60429" marT="30215" marB="30215"/>
                </a:tc>
                <a:tc>
                  <a:txBody>
                    <a:bodyPr/>
                    <a:lstStyle/>
                    <a:p>
                      <a:pPr algn="ctr"/>
                      <a:r>
                        <a:rPr lang="en-US" altLang="zh-TW" sz="1300" dirty="0" smtClean="0">
                          <a:solidFill>
                            <a:prstClr val="black"/>
                          </a:solidFill>
                          <a:latin typeface="微軟正黑體" pitchFamily="34" charset="-120"/>
                          <a:ea typeface="微軟正黑體" pitchFamily="34" charset="-120"/>
                        </a:rPr>
                        <a:t>152</a:t>
                      </a:r>
                      <a:r>
                        <a:rPr lang="zh-TW" altLang="zh-TW" sz="1300" dirty="0" smtClean="0">
                          <a:solidFill>
                            <a:prstClr val="black"/>
                          </a:solidFill>
                          <a:latin typeface="微軟正黑體" pitchFamily="34" charset="-120"/>
                          <a:ea typeface="微軟正黑體" pitchFamily="34" charset="-120"/>
                        </a:rPr>
                        <a:t>人</a:t>
                      </a:r>
                      <a:endParaRPr lang="zh-TW" altLang="en-US" sz="1300" dirty="0"/>
                    </a:p>
                  </a:txBody>
                  <a:tcPr marL="60429" marR="60429" marT="30215" marB="30215"/>
                </a:tc>
                <a:tc>
                  <a:txBody>
                    <a:bodyPr/>
                    <a:lstStyle/>
                    <a:p>
                      <a:pPr algn="ctr"/>
                      <a:r>
                        <a:rPr lang="en-US" altLang="zh-TW" sz="1300" dirty="0" smtClean="0"/>
                        <a:t>97.37%</a:t>
                      </a:r>
                      <a:endParaRPr lang="zh-TW" altLang="en-US" sz="1300" dirty="0"/>
                    </a:p>
                  </a:txBody>
                  <a:tcPr marL="60429" marR="60429" marT="30215" marB="30215"/>
                </a:tc>
              </a:tr>
            </a:tbl>
          </a:graphicData>
        </a:graphic>
      </p:graphicFrame>
      <p:grpSp>
        <p:nvGrpSpPr>
          <p:cNvPr id="12" name="群組 11"/>
          <p:cNvGrpSpPr>
            <a:grpSpLocks/>
          </p:cNvGrpSpPr>
          <p:nvPr/>
        </p:nvGrpSpPr>
        <p:grpSpPr bwMode="auto">
          <a:xfrm>
            <a:off x="57170" y="4788669"/>
            <a:ext cx="4598987" cy="261610"/>
            <a:chOff x="94928" y="5763845"/>
            <a:chExt cx="4598905" cy="261868"/>
          </a:xfrm>
        </p:grpSpPr>
        <p:pic>
          <p:nvPicPr>
            <p:cNvPr id="13"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3486534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39</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275856" y="3939902"/>
            <a:ext cx="2304256" cy="28803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Content Placeholder 2"/>
          <p:cNvSpPr>
            <a:spLocks noGrp="1"/>
          </p:cNvSpPr>
          <p:nvPr>
            <p:ph idx="1"/>
          </p:nvPr>
        </p:nvSpPr>
        <p:spPr>
          <a:xfrm>
            <a:off x="2915816" y="1491630"/>
            <a:ext cx="2952328" cy="3171799"/>
          </a:xfrm>
          <a:noFill/>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就業求職，服務有感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捍衛</a:t>
            </a:r>
            <a:r>
              <a:rPr kumimoji="1" lang="zh-TW" altLang="en-US" sz="2000" b="1" dirty="0">
                <a:solidFill>
                  <a:schemeClr val="accent5">
                    <a:lumMod val="75000"/>
                  </a:schemeClr>
                </a:solidFill>
                <a:latin typeface="微軟正黑體" pitchFamily="34" charset="-120"/>
                <a:ea typeface="微軟正黑體" pitchFamily="34" charset="-120"/>
              </a:rPr>
              <a:t>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就業無礙，友善有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勞動檢查，安全有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訓用接軌，培力有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職人生活，幸福有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高雄勞工，福利有感</a:t>
            </a:r>
            <a:endParaRPr kumimoji="1" lang="en-US" altLang="zh-TW" sz="2000" b="1" dirty="0" smtClean="0">
              <a:solidFill>
                <a:schemeClr val="accent5">
                  <a:lumMod val="75000"/>
                </a:schemeClr>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36911692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p:txBody>
          <a:bodyPr>
            <a:normAutofit/>
          </a:bodyPr>
          <a:lstStyle/>
          <a:p>
            <a:pPr algn="ctr"/>
            <a:r>
              <a:rPr lang="zh-TW" altLang="en-US" sz="3200" dirty="0" smtClean="0">
                <a:solidFill>
                  <a:schemeClr val="tx1"/>
                </a:solidFill>
                <a:latin typeface="微軟正黑體" panose="020B0604030504040204" pitchFamily="34" charset="-120"/>
                <a:ea typeface="微軟正黑體" panose="020B0604030504040204" pitchFamily="34" charset="-120"/>
              </a:rPr>
              <a:t>大綱</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979712" y="1200151"/>
            <a:ext cx="6707088" cy="3171799"/>
          </a:xfrm>
        </p:spPr>
        <p:txBody>
          <a:bodyPr/>
          <a:lstStyle/>
          <a:p>
            <a:pPr>
              <a:buFont typeface="Wingdings" panose="05000000000000000000" pitchFamily="2" charset="2"/>
              <a:buChar char="u"/>
            </a:pPr>
            <a:r>
              <a:rPr lang="zh-TW" altLang="en-US" dirty="0" smtClean="0">
                <a:solidFill>
                  <a:schemeClr val="tx1"/>
                </a:solidFill>
                <a:latin typeface="微軟正黑體" panose="020B0604030504040204" pitchFamily="34" charset="-120"/>
                <a:ea typeface="微軟正黑體" panose="020B0604030504040204" pitchFamily="34" charset="-120"/>
              </a:rPr>
              <a:t>前言</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dirty="0">
                <a:solidFill>
                  <a:srgbClr val="008000"/>
                </a:solidFill>
                <a:latin typeface="微軟正黑體" panose="020B0604030504040204" pitchFamily="34" charset="-120"/>
                <a:ea typeface="微軟正黑體" panose="020B0604030504040204" pitchFamily="34" charset="-120"/>
              </a:rPr>
              <a:t>八一石化氣爆各項作為成效</a:t>
            </a:r>
          </a:p>
          <a:p>
            <a:pPr>
              <a:buFont typeface="Wingdings" panose="05000000000000000000" pitchFamily="2" charset="2"/>
              <a:buChar char="u"/>
            </a:pPr>
            <a:r>
              <a:rPr lang="zh-TW" altLang="en-US" dirty="0">
                <a:solidFill>
                  <a:schemeClr val="tx1"/>
                </a:solidFill>
                <a:latin typeface="微軟正黑體" panose="020B0604030504040204" pitchFamily="34" charset="-120"/>
                <a:ea typeface="微軟正黑體" panose="020B0604030504040204" pitchFamily="34" charset="-120"/>
              </a:rPr>
              <a:t>創新作為</a:t>
            </a:r>
          </a:p>
          <a:p>
            <a:pPr>
              <a:buFont typeface="Wingdings" panose="05000000000000000000" pitchFamily="2" charset="2"/>
              <a:buChar char="u"/>
            </a:pPr>
            <a:r>
              <a:rPr lang="en-US" altLang="zh-TW" dirty="0">
                <a:solidFill>
                  <a:schemeClr val="tx1"/>
                </a:solidFill>
                <a:latin typeface="微軟正黑體" panose="020B0604030504040204" pitchFamily="34" charset="-120"/>
                <a:ea typeface="微軟正黑體" panose="020B0604030504040204" pitchFamily="34" charset="-120"/>
              </a:rPr>
              <a:t>103</a:t>
            </a:r>
            <a:r>
              <a:rPr lang="zh-TW" altLang="en-US" dirty="0">
                <a:solidFill>
                  <a:schemeClr val="tx1"/>
                </a:solidFill>
                <a:latin typeface="微軟正黑體" panose="020B0604030504040204" pitchFamily="34" charset="-120"/>
                <a:ea typeface="微軟正黑體" panose="020B0604030504040204" pitchFamily="34" charset="-120"/>
              </a:rPr>
              <a:t>年</a:t>
            </a:r>
            <a:r>
              <a:rPr lang="en-US" altLang="zh-TW" dirty="0">
                <a:solidFill>
                  <a:schemeClr val="tx1"/>
                </a:solidFill>
                <a:latin typeface="微軟正黑體" panose="020B0604030504040204" pitchFamily="34" charset="-120"/>
                <a:ea typeface="微軟正黑體" panose="020B0604030504040204" pitchFamily="34" charset="-120"/>
              </a:rPr>
              <a:t>7-12</a:t>
            </a:r>
            <a:r>
              <a:rPr lang="zh-TW" altLang="en-US" dirty="0">
                <a:solidFill>
                  <a:schemeClr val="tx1"/>
                </a:solidFill>
                <a:latin typeface="微軟正黑體" panose="020B0604030504040204" pitchFamily="34" charset="-120"/>
                <a:ea typeface="微軟正黑體" panose="020B0604030504040204" pitchFamily="34" charset="-120"/>
              </a:rPr>
              <a:t>月重要施政成果</a:t>
            </a:r>
          </a:p>
          <a:p>
            <a:pPr>
              <a:buFont typeface="Wingdings" panose="05000000000000000000" pitchFamily="2" charset="2"/>
              <a:buChar char="u"/>
            </a:pPr>
            <a:r>
              <a:rPr lang="zh-TW" altLang="en-US" dirty="0" smtClean="0">
                <a:solidFill>
                  <a:schemeClr val="tx1"/>
                </a:solidFill>
                <a:latin typeface="微軟正黑體" panose="020B0604030504040204" pitchFamily="34" charset="-120"/>
                <a:ea typeface="微軟正黑體" panose="020B0604030504040204" pitchFamily="34" charset="-120"/>
              </a:rPr>
              <a:t>結語</a:t>
            </a:r>
            <a:endParaRPr lang="en-US" altLang="zh-TW" dirty="0" smtClean="0">
              <a:solidFill>
                <a:schemeClr val="tx1"/>
              </a:solidFill>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3857" y="1707654"/>
            <a:ext cx="1444625"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投影片編號版面配置區 3"/>
          <p:cNvSpPr>
            <a:spLocks noGrp="1"/>
          </p:cNvSpPr>
          <p:nvPr>
            <p:ph type="sldNum" sz="quarter" idx="12"/>
          </p:nvPr>
        </p:nvSpPr>
        <p:spPr/>
        <p:txBody>
          <a:bodyPr/>
          <a:lstStyle/>
          <a:p>
            <a:fld id="{F718D6F8-4B55-445F-BF6B-FBCA56C2D2AC}" type="slidenum">
              <a:rPr lang="en-US" smtClean="0"/>
              <a:t>4</a:t>
            </a:fld>
            <a:endParaRPr lang="en-US"/>
          </a:p>
        </p:txBody>
      </p:sp>
      <p:grpSp>
        <p:nvGrpSpPr>
          <p:cNvPr id="11" name="群組 6"/>
          <p:cNvGrpSpPr>
            <a:grpSpLocks/>
          </p:cNvGrpSpPr>
          <p:nvPr/>
        </p:nvGrpSpPr>
        <p:grpSpPr bwMode="auto">
          <a:xfrm>
            <a:off x="6804248" y="4741067"/>
            <a:ext cx="4598987" cy="261610"/>
            <a:chOff x="94928" y="5763849"/>
            <a:chExt cx="4598905" cy="261868"/>
          </a:xfrm>
        </p:grpSpPr>
        <p:pic>
          <p:nvPicPr>
            <p:cNvPr id="12"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9"/>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662079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40</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848872" cy="3171799"/>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職人生活，幸福有感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285750" lvl="0" indent="-285750" algn="l" fontAlgn="base">
              <a:lnSpc>
                <a:spcPct val="150000"/>
              </a:lnSpc>
              <a:spcBef>
                <a:spcPct val="0"/>
              </a:spcBef>
              <a:spcAft>
                <a:spcPct val="0"/>
              </a:spcAft>
              <a:buFont typeface="Wingdings" panose="05000000000000000000" pitchFamily="2" charset="2"/>
              <a:buChar char="ü"/>
            </a:pPr>
            <a:r>
              <a:rPr kumimoji="1" lang="zh-TW" altLang="en-US" sz="1800" b="1" dirty="0">
                <a:solidFill>
                  <a:prstClr val="black"/>
                </a:solidFill>
                <a:latin typeface="微軟正黑體" pitchFamily="34" charset="-120"/>
                <a:ea typeface="微軟正黑體" pitchFamily="34" charset="-120"/>
              </a:rPr>
              <a:t>勞工博物館重新開</a:t>
            </a:r>
            <a:r>
              <a:rPr kumimoji="1" lang="zh-TW" altLang="en-US" sz="1800" b="1" dirty="0" smtClean="0">
                <a:solidFill>
                  <a:prstClr val="black"/>
                </a:solidFill>
                <a:latin typeface="微軟正黑體" pitchFamily="34" charset="-120"/>
                <a:ea typeface="微軟正黑體" pitchFamily="34" charset="-120"/>
              </a:rPr>
              <a:t>館</a:t>
            </a:r>
            <a:endParaRPr kumimoji="1" lang="en-US" altLang="zh-TW" sz="1800" b="1" dirty="0" smtClean="0">
              <a:solidFill>
                <a:prstClr val="black"/>
              </a:solidFill>
              <a:latin typeface="微軟正黑體" pitchFamily="34" charset="-120"/>
              <a:ea typeface="微軟正黑體" pitchFamily="34" charset="-120"/>
            </a:endParaRPr>
          </a:p>
          <a:p>
            <a:pPr algn="l" fontAlgn="base">
              <a:lnSpc>
                <a:spcPct val="150000"/>
              </a:lnSpc>
              <a:spcBef>
                <a:spcPct val="0"/>
              </a:spcBef>
              <a:spcAft>
                <a:spcPct val="0"/>
              </a:spcAft>
            </a:pPr>
            <a:r>
              <a:rPr kumimoji="1" lang="zh-TW" altLang="en-US" sz="1600" b="1" dirty="0" smtClean="0">
                <a:solidFill>
                  <a:prstClr val="black"/>
                </a:solidFill>
                <a:latin typeface="微軟正黑體" pitchFamily="34" charset="-120"/>
                <a:ea typeface="微軟正黑體" pitchFamily="34" charset="-120"/>
              </a:rPr>
              <a:t>    為</a:t>
            </a:r>
            <a:r>
              <a:rPr kumimoji="1" lang="zh-TW" altLang="en-US" sz="1600" b="1" dirty="0">
                <a:solidFill>
                  <a:prstClr val="black"/>
                </a:solidFill>
                <a:latin typeface="微軟正黑體" pitchFamily="34" charset="-120"/>
                <a:ea typeface="微軟正黑體" pitchFamily="34" charset="-120"/>
              </a:rPr>
              <a:t>配合市府駁二特區發展政策，勞工博物館自</a:t>
            </a:r>
            <a:r>
              <a:rPr kumimoji="1" lang="en-US" altLang="zh-TW" sz="1600" b="1" dirty="0">
                <a:solidFill>
                  <a:prstClr val="black"/>
                </a:solidFill>
                <a:latin typeface="微軟正黑體" pitchFamily="34" charset="-120"/>
                <a:ea typeface="微軟正黑體" pitchFamily="34" charset="-120"/>
              </a:rPr>
              <a:t>102</a:t>
            </a:r>
            <a:r>
              <a:rPr kumimoji="1" lang="zh-TW" altLang="en-US" sz="1600" b="1" dirty="0">
                <a:solidFill>
                  <a:prstClr val="black"/>
                </a:solidFill>
                <a:latin typeface="微軟正黑體" pitchFamily="34" charset="-120"/>
                <a:ea typeface="微軟正黑體" pitchFamily="34" charset="-120"/>
              </a:rPr>
              <a:t>年</a:t>
            </a:r>
            <a:r>
              <a:rPr kumimoji="1" lang="en-US" altLang="zh-TW" sz="1600" b="1" dirty="0">
                <a:solidFill>
                  <a:prstClr val="black"/>
                </a:solidFill>
                <a:latin typeface="微軟正黑體" pitchFamily="34" charset="-120"/>
                <a:ea typeface="微軟正黑體" pitchFamily="34" charset="-120"/>
              </a:rPr>
              <a:t>3</a:t>
            </a:r>
            <a:r>
              <a:rPr kumimoji="1" lang="zh-TW" altLang="en-US" sz="1600" b="1" dirty="0">
                <a:solidFill>
                  <a:prstClr val="black"/>
                </a:solidFill>
                <a:latin typeface="微軟正黑體" pitchFamily="34" charset="-120"/>
                <a:ea typeface="微軟正黑體" pitchFamily="34" charset="-120"/>
              </a:rPr>
              <a:t>月起暫時休館進行搬遷作業，經評估搬遷地點及空間規劃，</a:t>
            </a:r>
            <a:r>
              <a:rPr kumimoji="1" lang="zh-TW" altLang="en-US" sz="1600" b="1" dirty="0">
                <a:solidFill>
                  <a:srgbClr val="C00000"/>
                </a:solidFill>
                <a:latin typeface="微軟正黑體" pitchFamily="34" charset="-120"/>
                <a:ea typeface="微軟正黑體" pitchFamily="34" charset="-120"/>
              </a:rPr>
              <a:t>訂於</a:t>
            </a:r>
            <a:r>
              <a:rPr kumimoji="1" lang="en-US" altLang="zh-TW" sz="1600" b="1" dirty="0">
                <a:solidFill>
                  <a:srgbClr val="C00000"/>
                </a:solidFill>
                <a:latin typeface="微軟正黑體" pitchFamily="34" charset="-120"/>
                <a:ea typeface="微軟正黑體" pitchFamily="34" charset="-120"/>
              </a:rPr>
              <a:t>104</a:t>
            </a:r>
            <a:r>
              <a:rPr kumimoji="1" lang="zh-TW" altLang="en-US" sz="1600" b="1" dirty="0" smtClean="0">
                <a:solidFill>
                  <a:srgbClr val="C00000"/>
                </a:solidFill>
                <a:latin typeface="微軟正黑體" pitchFamily="34" charset="-120"/>
                <a:ea typeface="微軟正黑體" pitchFamily="34" charset="-120"/>
              </a:rPr>
              <a:t>年</a:t>
            </a:r>
            <a:r>
              <a:rPr kumimoji="1" lang="en-US" altLang="zh-TW" sz="1600" b="1" smtClean="0">
                <a:solidFill>
                  <a:srgbClr val="C00000"/>
                </a:solidFill>
                <a:latin typeface="微軟正黑體" pitchFamily="34" charset="-120"/>
                <a:ea typeface="微軟正黑體" pitchFamily="34" charset="-120"/>
              </a:rPr>
              <a:t>7</a:t>
            </a:r>
            <a:r>
              <a:rPr kumimoji="1" lang="zh-TW" altLang="en-US" sz="1600" b="1" smtClean="0">
                <a:solidFill>
                  <a:srgbClr val="C00000"/>
                </a:solidFill>
                <a:latin typeface="微軟正黑體" pitchFamily="34" charset="-120"/>
                <a:ea typeface="微軟正黑體" pitchFamily="34" charset="-120"/>
              </a:rPr>
              <a:t>月</a:t>
            </a:r>
            <a:r>
              <a:rPr kumimoji="1" lang="zh-TW" altLang="en-US" sz="1600" b="1" dirty="0">
                <a:solidFill>
                  <a:srgbClr val="C00000"/>
                </a:solidFill>
                <a:latin typeface="微軟正黑體" pitchFamily="34" charset="-120"/>
                <a:ea typeface="微軟正黑體" pitchFamily="34" charset="-120"/>
              </a:rPr>
              <a:t>於中正四路</a:t>
            </a:r>
            <a:r>
              <a:rPr kumimoji="1" lang="en-US" altLang="zh-TW" sz="1600" b="1" dirty="0">
                <a:solidFill>
                  <a:srgbClr val="C00000"/>
                </a:solidFill>
                <a:latin typeface="微軟正黑體" pitchFamily="34" charset="-120"/>
                <a:ea typeface="微軟正黑體" pitchFamily="34" charset="-120"/>
              </a:rPr>
              <a:t>261</a:t>
            </a:r>
            <a:r>
              <a:rPr kumimoji="1" lang="zh-TW" altLang="en-US" sz="1600" b="1" dirty="0">
                <a:solidFill>
                  <a:srgbClr val="C00000"/>
                </a:solidFill>
                <a:latin typeface="微軟正黑體" pitchFamily="34" charset="-120"/>
                <a:ea typeface="微軟正黑體" pitchFamily="34" charset="-120"/>
              </a:rPr>
              <a:t>號開</a:t>
            </a:r>
            <a:r>
              <a:rPr kumimoji="1" lang="zh-TW" altLang="en-US" sz="1600" b="1" dirty="0" smtClean="0">
                <a:solidFill>
                  <a:srgbClr val="C00000"/>
                </a:solidFill>
                <a:latin typeface="微軟正黑體" pitchFamily="34" charset="-120"/>
                <a:ea typeface="微軟正黑體" pitchFamily="34" charset="-120"/>
              </a:rPr>
              <a:t>館</a:t>
            </a:r>
            <a:r>
              <a:rPr kumimoji="1" lang="zh-TW" altLang="en-US" sz="1600" b="1" dirty="0">
                <a:solidFill>
                  <a:prstClr val="black"/>
                </a:solidFill>
                <a:latin typeface="微軟正黑體" pitchFamily="34" charset="-120"/>
                <a:ea typeface="微軟正黑體" pitchFamily="34" charset="-120"/>
              </a:rPr>
              <a:t>，預計展示</a:t>
            </a:r>
            <a:r>
              <a:rPr kumimoji="1" lang="zh-TW" altLang="en-US" sz="1600" b="1" dirty="0" smtClean="0">
                <a:solidFill>
                  <a:prstClr val="black"/>
                </a:solidFill>
                <a:latin typeface="微軟正黑體" pitchFamily="34" charset="-120"/>
                <a:ea typeface="微軟正黑體" pitchFamily="34" charset="-120"/>
              </a:rPr>
              <a:t>：</a:t>
            </a:r>
            <a:endParaRPr kumimoji="1" lang="en-US" altLang="zh-TW" sz="1600" b="1" dirty="0" smtClean="0">
              <a:solidFill>
                <a:prstClr val="black"/>
              </a:solidFill>
              <a:latin typeface="微軟正黑體" pitchFamily="34" charset="-120"/>
              <a:ea typeface="微軟正黑體" pitchFamily="34" charset="-120"/>
            </a:endParaRPr>
          </a:p>
          <a:p>
            <a:pPr marL="342900" lvl="0" indent="-342900" algn="l" fontAlgn="base">
              <a:lnSpc>
                <a:spcPct val="150000"/>
              </a:lnSpc>
              <a:spcBef>
                <a:spcPct val="0"/>
              </a:spcBef>
              <a:spcAft>
                <a:spcPct val="0"/>
              </a:spcAft>
              <a:buFont typeface="+mj-lt"/>
              <a:buAutoNum type="arabicPeriod"/>
            </a:pPr>
            <a:r>
              <a:rPr kumimoji="1" lang="zh-TW" altLang="en-US" sz="1500" b="1" dirty="0">
                <a:solidFill>
                  <a:prstClr val="black"/>
                </a:solidFill>
                <a:latin typeface="微軟正黑體" pitchFamily="34" charset="-120"/>
                <a:ea typeface="微軟正黑體" pitchFamily="34" charset="-120"/>
              </a:rPr>
              <a:t>常設</a:t>
            </a:r>
            <a:r>
              <a:rPr kumimoji="1" lang="zh-TW" altLang="en-US" sz="1500" b="1" dirty="0" smtClean="0">
                <a:solidFill>
                  <a:prstClr val="black"/>
                </a:solidFill>
                <a:latin typeface="微軟正黑體" pitchFamily="34" charset="-120"/>
                <a:ea typeface="微軟正黑體" pitchFamily="34" charset="-120"/>
              </a:rPr>
              <a:t>展</a:t>
            </a:r>
            <a:r>
              <a:rPr kumimoji="1" lang="zh-TW" altLang="en-US" sz="1500" b="1" dirty="0" smtClean="0">
                <a:solidFill>
                  <a:prstClr val="black"/>
                </a:solidFill>
                <a:latin typeface="新細明體"/>
                <a:ea typeface="新細明體"/>
              </a:rPr>
              <a:t>：</a:t>
            </a:r>
            <a:r>
              <a:rPr kumimoji="1" lang="zh-TW" altLang="en-US" sz="1500" b="1" dirty="0" smtClean="0">
                <a:solidFill>
                  <a:prstClr val="black"/>
                </a:solidFill>
                <a:latin typeface="微軟正黑體" pitchFamily="34" charset="-120"/>
                <a:ea typeface="微軟正黑體" pitchFamily="34" charset="-120"/>
              </a:rPr>
              <a:t>以</a:t>
            </a:r>
            <a:r>
              <a:rPr kumimoji="1" lang="zh-TW" altLang="en-US" sz="1500" b="1" dirty="0">
                <a:solidFill>
                  <a:prstClr val="black"/>
                </a:solidFill>
                <a:latin typeface="微軟正黑體" pitchFamily="34" charset="-120"/>
                <a:ea typeface="微軟正黑體" pitchFamily="34" charset="-120"/>
              </a:rPr>
              <a:t>高雄勞動、產業</a:t>
            </a:r>
            <a:r>
              <a:rPr kumimoji="1" lang="zh-TW" altLang="en-US" sz="1500" b="1" dirty="0" smtClean="0">
                <a:solidFill>
                  <a:prstClr val="black"/>
                </a:solidFill>
                <a:latin typeface="微軟正黑體" pitchFamily="34" charset="-120"/>
                <a:ea typeface="微軟正黑體" pitchFamily="34" charset="-120"/>
              </a:rPr>
              <a:t>發展史</a:t>
            </a:r>
            <a:r>
              <a:rPr kumimoji="1" lang="zh-TW" altLang="en-US" sz="1500" b="1" dirty="0">
                <a:solidFill>
                  <a:prstClr val="black"/>
                </a:solidFill>
                <a:latin typeface="微軟正黑體" pitchFamily="34" charset="-120"/>
                <a:ea typeface="微軟正黑體" pitchFamily="34" charset="-120"/>
              </a:rPr>
              <a:t>及各年代代表性產業勞動者之生命經驗</a:t>
            </a:r>
            <a:r>
              <a:rPr kumimoji="1" lang="zh-TW" altLang="en-US" sz="1500" b="1" dirty="0" smtClean="0">
                <a:solidFill>
                  <a:prstClr val="black"/>
                </a:solidFill>
                <a:latin typeface="微軟正黑體" pitchFamily="34" charset="-120"/>
                <a:ea typeface="微軟正黑體" pitchFamily="34" charset="-120"/>
              </a:rPr>
              <a:t>為</a:t>
            </a:r>
            <a:r>
              <a:rPr kumimoji="1" lang="zh-TW" altLang="en-US" sz="1500" b="1" dirty="0">
                <a:solidFill>
                  <a:prstClr val="black"/>
                </a:solidFill>
                <a:latin typeface="微軟正黑體" pitchFamily="34" charset="-120"/>
                <a:ea typeface="微軟正黑體" pitchFamily="34" charset="-120"/>
              </a:rPr>
              <a:t>策劃</a:t>
            </a:r>
            <a:r>
              <a:rPr kumimoji="1" lang="zh-TW" altLang="en-US" sz="1500" b="1" dirty="0" smtClean="0">
                <a:solidFill>
                  <a:prstClr val="black"/>
                </a:solidFill>
                <a:latin typeface="微軟正黑體" pitchFamily="34" charset="-120"/>
                <a:ea typeface="微軟正黑體" pitchFamily="34" charset="-120"/>
              </a:rPr>
              <a:t>主軸。</a:t>
            </a:r>
            <a:endParaRPr kumimoji="1" lang="en-US" altLang="zh-TW" sz="1500" b="1" dirty="0" smtClean="0">
              <a:solidFill>
                <a:prstClr val="black"/>
              </a:solidFill>
              <a:latin typeface="微軟正黑體" pitchFamily="34" charset="-120"/>
              <a:ea typeface="微軟正黑體" pitchFamily="34" charset="-120"/>
            </a:endParaRPr>
          </a:p>
          <a:p>
            <a:pPr marL="342900" lvl="0" indent="-342900" algn="l" fontAlgn="base">
              <a:lnSpc>
                <a:spcPct val="150000"/>
              </a:lnSpc>
              <a:spcBef>
                <a:spcPct val="0"/>
              </a:spcBef>
              <a:spcAft>
                <a:spcPct val="0"/>
              </a:spcAft>
              <a:buFont typeface="+mj-lt"/>
              <a:buAutoNum type="arabicPeriod"/>
            </a:pPr>
            <a:r>
              <a:rPr kumimoji="1" lang="zh-TW" altLang="en-US" sz="1500" b="1" dirty="0" smtClean="0">
                <a:solidFill>
                  <a:prstClr val="black"/>
                </a:solidFill>
                <a:latin typeface="微軟正黑體" pitchFamily="34" charset="-120"/>
                <a:ea typeface="微軟正黑體" pitchFamily="34" charset="-120"/>
              </a:rPr>
              <a:t>另規</a:t>
            </a:r>
            <a:r>
              <a:rPr kumimoji="1" lang="zh-TW" altLang="en-US" sz="1500" b="1" dirty="0">
                <a:solidFill>
                  <a:prstClr val="black"/>
                </a:solidFill>
                <a:latin typeface="微軟正黑體" pitchFamily="34" charset="-120"/>
                <a:ea typeface="微軟正黑體" pitchFamily="34" charset="-120"/>
              </a:rPr>
              <a:t>畫</a:t>
            </a:r>
            <a:r>
              <a:rPr kumimoji="1" lang="zh-TW" altLang="en-US" sz="1500" b="1" dirty="0">
                <a:solidFill>
                  <a:srgbClr val="0066FF"/>
                </a:solidFill>
                <a:latin typeface="微軟正黑體" pitchFamily="34" charset="-120"/>
                <a:ea typeface="微軟正黑體" pitchFamily="34" charset="-120"/>
              </a:rPr>
              <a:t>「動漫亻三行－動漫遊戲產業暨勞動力特展」</a:t>
            </a:r>
            <a:r>
              <a:rPr kumimoji="1" lang="zh-TW" altLang="en-US" sz="1500" b="1" dirty="0">
                <a:solidFill>
                  <a:prstClr val="black"/>
                </a:solidFill>
                <a:latin typeface="微軟正黑體" pitchFamily="34" charset="-120"/>
                <a:ea typeface="微軟正黑體" pitchFamily="34" charset="-120"/>
              </a:rPr>
              <a:t>，呈現高雄動漫遊戲等數位內容產業的未來願</a:t>
            </a:r>
            <a:r>
              <a:rPr kumimoji="1" lang="zh-TW" altLang="en-US" sz="1500" b="1" dirty="0" smtClean="0">
                <a:solidFill>
                  <a:prstClr val="black"/>
                </a:solidFill>
                <a:latin typeface="微軟正黑體" pitchFamily="34" charset="-120"/>
                <a:ea typeface="微軟正黑體" pitchFamily="34" charset="-120"/>
              </a:rPr>
              <a:t>景。</a:t>
            </a:r>
            <a:endParaRPr kumimoji="1" lang="zh-TW" altLang="en-US" sz="1500" b="1" dirty="0">
              <a:solidFill>
                <a:prstClr val="black"/>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838995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41</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848872" cy="3171799"/>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職人生活，幸福有感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285750" lvl="0" indent="-285750" algn="l" fontAlgn="base">
              <a:lnSpc>
                <a:spcPct val="150000"/>
              </a:lnSpc>
              <a:spcBef>
                <a:spcPct val="0"/>
              </a:spcBef>
              <a:spcAft>
                <a:spcPct val="0"/>
              </a:spcAft>
              <a:buFont typeface="Wingdings" panose="05000000000000000000" pitchFamily="2" charset="2"/>
              <a:buChar char="ü"/>
            </a:pPr>
            <a:r>
              <a:rPr kumimoji="1" lang="zh-TW" altLang="en-US" sz="1800" b="1" dirty="0" smtClean="0">
                <a:solidFill>
                  <a:prstClr val="black"/>
                </a:solidFill>
                <a:latin typeface="微軟正黑體" pitchFamily="34" charset="-120"/>
                <a:ea typeface="微軟正黑體" pitchFamily="34" charset="-120"/>
              </a:rPr>
              <a:t>勞工</a:t>
            </a:r>
            <a:r>
              <a:rPr kumimoji="1" lang="zh-TW" altLang="en-US" sz="1800" b="1" dirty="0">
                <a:solidFill>
                  <a:prstClr val="black"/>
                </a:solidFill>
                <a:latin typeface="微軟正黑體" pitchFamily="34" charset="-120"/>
                <a:ea typeface="微軟正黑體" pitchFamily="34" charset="-120"/>
              </a:rPr>
              <a:t>大學充電加</a:t>
            </a:r>
            <a:r>
              <a:rPr kumimoji="1" lang="zh-TW" altLang="en-US" sz="1800" b="1" dirty="0" smtClean="0">
                <a:solidFill>
                  <a:prstClr val="black"/>
                </a:solidFill>
                <a:latin typeface="微軟正黑體" pitchFamily="34" charset="-120"/>
                <a:ea typeface="微軟正黑體" pitchFamily="34" charset="-120"/>
              </a:rPr>
              <a:t>值</a:t>
            </a:r>
            <a:endParaRPr kumimoji="1" lang="en-US" altLang="zh-TW" sz="1800" b="1" dirty="0" smtClean="0">
              <a:solidFill>
                <a:prstClr val="black"/>
              </a:solidFill>
              <a:latin typeface="微軟正黑體" pitchFamily="34" charset="-120"/>
              <a:ea typeface="微軟正黑體" pitchFamily="34" charset="-120"/>
            </a:endParaRPr>
          </a:p>
          <a:p>
            <a:pPr marL="342900" lvl="0" indent="-342900" algn="l" fontAlgn="base">
              <a:lnSpc>
                <a:spcPct val="150000"/>
              </a:lnSpc>
              <a:spcBef>
                <a:spcPct val="0"/>
              </a:spcBef>
              <a:spcAft>
                <a:spcPct val="0"/>
              </a:spcAft>
              <a:buFont typeface="+mj-lt"/>
              <a:buAutoNum type="arabicPeriod"/>
            </a:pPr>
            <a:r>
              <a:rPr kumimoji="1" lang="en-US" altLang="zh-TW" sz="1600" b="1" dirty="0">
                <a:solidFill>
                  <a:prstClr val="black"/>
                </a:solidFill>
                <a:latin typeface="微軟正黑體" pitchFamily="34" charset="-120"/>
                <a:ea typeface="微軟正黑體" pitchFamily="34" charset="-120"/>
              </a:rPr>
              <a:t>103</a:t>
            </a:r>
            <a:r>
              <a:rPr kumimoji="1" lang="zh-TW" altLang="en-US" sz="1600" b="1" dirty="0">
                <a:solidFill>
                  <a:prstClr val="black"/>
                </a:solidFill>
                <a:latin typeface="微軟正黑體" pitchFamily="34" charset="-120"/>
                <a:ea typeface="微軟正黑體" pitchFamily="34" charset="-120"/>
              </a:rPr>
              <a:t>年</a:t>
            </a:r>
            <a:r>
              <a:rPr kumimoji="1" lang="en-US" altLang="zh-TW" sz="1600" b="1" dirty="0">
                <a:solidFill>
                  <a:prstClr val="black"/>
                </a:solidFill>
                <a:latin typeface="微軟正黑體" pitchFamily="34" charset="-120"/>
                <a:ea typeface="微軟正黑體" pitchFamily="34" charset="-120"/>
              </a:rPr>
              <a:t>7</a:t>
            </a:r>
            <a:r>
              <a:rPr kumimoji="1" lang="zh-TW" altLang="en-US" sz="1600" b="1" dirty="0">
                <a:solidFill>
                  <a:prstClr val="black"/>
                </a:solidFill>
                <a:latin typeface="微軟正黑體" pitchFamily="34" charset="-120"/>
                <a:ea typeface="微軟正黑體" pitchFamily="34" charset="-120"/>
              </a:rPr>
              <a:t>月至</a:t>
            </a:r>
            <a:r>
              <a:rPr kumimoji="1" lang="en-US" altLang="zh-TW" sz="1600" b="1" dirty="0">
                <a:solidFill>
                  <a:prstClr val="black"/>
                </a:solidFill>
                <a:latin typeface="微軟正黑體" pitchFamily="34" charset="-120"/>
                <a:ea typeface="微軟正黑體" pitchFamily="34" charset="-120"/>
              </a:rPr>
              <a:t>12</a:t>
            </a:r>
            <a:r>
              <a:rPr kumimoji="1" lang="zh-TW" altLang="en-US" sz="1600" b="1" dirty="0">
                <a:solidFill>
                  <a:prstClr val="black"/>
                </a:solidFill>
                <a:latin typeface="微軟正黑體" pitchFamily="34" charset="-120"/>
                <a:ea typeface="微軟正黑體" pitchFamily="34" charset="-120"/>
              </a:rPr>
              <a:t>月辦理第</a:t>
            </a:r>
            <a:r>
              <a:rPr kumimoji="1" lang="en-US" altLang="zh-TW" sz="1600" b="1" dirty="0">
                <a:solidFill>
                  <a:prstClr val="black"/>
                </a:solidFill>
                <a:latin typeface="微軟正黑體" pitchFamily="34" charset="-120"/>
                <a:ea typeface="微軟正黑體" pitchFamily="34" charset="-120"/>
              </a:rPr>
              <a:t>15</a:t>
            </a:r>
            <a:r>
              <a:rPr kumimoji="1" lang="zh-TW" altLang="en-US" sz="1600" b="1" dirty="0">
                <a:solidFill>
                  <a:prstClr val="black"/>
                </a:solidFill>
                <a:latin typeface="微軟正黑體" pitchFamily="34" charset="-120"/>
                <a:ea typeface="微軟正黑體" pitchFamily="34" charset="-120"/>
              </a:rPr>
              <a:t>至</a:t>
            </a:r>
            <a:r>
              <a:rPr kumimoji="1" lang="en-US" altLang="zh-TW" sz="1600" b="1" dirty="0">
                <a:solidFill>
                  <a:prstClr val="black"/>
                </a:solidFill>
                <a:latin typeface="微軟正黑體" pitchFamily="34" charset="-120"/>
                <a:ea typeface="微軟正黑體" pitchFamily="34" charset="-120"/>
              </a:rPr>
              <a:t>16</a:t>
            </a:r>
            <a:r>
              <a:rPr kumimoji="1" lang="zh-TW" altLang="en-US" sz="1600" b="1" dirty="0">
                <a:solidFill>
                  <a:prstClr val="black"/>
                </a:solidFill>
                <a:latin typeface="微軟正黑體" pitchFamily="34" charset="-120"/>
                <a:ea typeface="微軟正黑體" pitchFamily="34" charset="-120"/>
              </a:rPr>
              <a:t>期勞動事務部與勞工學苑部兩類課程</a:t>
            </a:r>
            <a:r>
              <a:rPr kumimoji="1" lang="zh-TW" altLang="en-US" sz="1600" b="1" dirty="0" smtClean="0">
                <a:solidFill>
                  <a:prstClr val="black"/>
                </a:solidFill>
                <a:latin typeface="微軟正黑體" pitchFamily="34" charset="-120"/>
                <a:ea typeface="微軟正黑體" pitchFamily="34" charset="-120"/>
              </a:rPr>
              <a:t>。</a:t>
            </a:r>
            <a:endParaRPr kumimoji="1" lang="en-US" altLang="zh-TW" sz="1600" b="1" dirty="0" smtClean="0">
              <a:solidFill>
                <a:prstClr val="black"/>
              </a:solidFill>
              <a:latin typeface="微軟正黑體" pitchFamily="34" charset="-120"/>
              <a:ea typeface="微軟正黑體" pitchFamily="34" charset="-120"/>
            </a:endParaRPr>
          </a:p>
          <a:p>
            <a:pPr marL="342900" lvl="0" indent="-342900" algn="l" fontAlgn="base">
              <a:lnSpc>
                <a:spcPct val="150000"/>
              </a:lnSpc>
              <a:spcBef>
                <a:spcPct val="0"/>
              </a:spcBef>
              <a:spcAft>
                <a:spcPct val="0"/>
              </a:spcAft>
              <a:buFont typeface="+mj-lt"/>
              <a:buAutoNum type="arabicPeriod"/>
            </a:pPr>
            <a:r>
              <a:rPr kumimoji="1" lang="zh-TW" altLang="en-US" sz="1600" b="1" dirty="0" smtClean="0">
                <a:solidFill>
                  <a:prstClr val="black"/>
                </a:solidFill>
                <a:latin typeface="微軟正黑體" pitchFamily="34" charset="-120"/>
                <a:ea typeface="微軟正黑體" pitchFamily="34" charset="-120"/>
              </a:rPr>
              <a:t>勞工</a:t>
            </a:r>
            <a:r>
              <a:rPr kumimoji="1" lang="zh-TW" altLang="en-US" sz="1600" b="1" dirty="0">
                <a:solidFill>
                  <a:prstClr val="black"/>
                </a:solidFill>
                <a:latin typeface="微軟正黑體" pitchFamily="34" charset="-120"/>
                <a:ea typeface="微軟正黑體" pitchFamily="34" charset="-120"/>
              </a:rPr>
              <a:t>學苑部針對勞工美學、技藝及休閒等</a:t>
            </a:r>
            <a:r>
              <a:rPr kumimoji="1" lang="zh-TW" altLang="en-US" sz="1600" b="1" dirty="0">
                <a:solidFill>
                  <a:srgbClr val="C00000"/>
                </a:solidFill>
                <a:latin typeface="微軟正黑體" pitchFamily="34" charset="-120"/>
                <a:ea typeface="微軟正黑體" pitchFamily="34" charset="-120"/>
              </a:rPr>
              <a:t>開辦</a:t>
            </a:r>
            <a:r>
              <a:rPr kumimoji="1" lang="en-US" altLang="zh-TW" sz="1600" b="1" dirty="0">
                <a:solidFill>
                  <a:srgbClr val="C00000"/>
                </a:solidFill>
                <a:latin typeface="微軟正黑體" pitchFamily="34" charset="-120"/>
                <a:ea typeface="微軟正黑體" pitchFamily="34" charset="-120"/>
              </a:rPr>
              <a:t>160</a:t>
            </a:r>
            <a:r>
              <a:rPr kumimoji="1" lang="zh-TW" altLang="en-US" sz="1600" b="1" dirty="0">
                <a:solidFill>
                  <a:srgbClr val="C00000"/>
                </a:solidFill>
                <a:latin typeface="微軟正黑體" pitchFamily="34" charset="-120"/>
                <a:ea typeface="微軟正黑體" pitchFamily="34" charset="-120"/>
              </a:rPr>
              <a:t>班</a:t>
            </a:r>
            <a:r>
              <a:rPr kumimoji="1" lang="zh-TW" altLang="en-US" sz="1600" b="1" dirty="0">
                <a:solidFill>
                  <a:prstClr val="black"/>
                </a:solidFill>
                <a:latin typeface="微軟正黑體" pitchFamily="34" charset="-120"/>
                <a:ea typeface="微軟正黑體" pitchFamily="34" charset="-120"/>
              </a:rPr>
              <a:t>，計有勞工朋友及眷屬</a:t>
            </a:r>
            <a:r>
              <a:rPr kumimoji="1" lang="en-US" altLang="zh-TW" sz="1600" b="1" dirty="0">
                <a:solidFill>
                  <a:srgbClr val="C00000"/>
                </a:solidFill>
                <a:latin typeface="微軟正黑體" pitchFamily="34" charset="-120"/>
                <a:ea typeface="微軟正黑體" pitchFamily="34" charset="-120"/>
              </a:rPr>
              <a:t>3,177</a:t>
            </a:r>
            <a:r>
              <a:rPr kumimoji="1" lang="zh-TW" altLang="en-US" sz="1600" b="1" dirty="0">
                <a:solidFill>
                  <a:srgbClr val="C00000"/>
                </a:solidFill>
                <a:latin typeface="微軟正黑體" pitchFamily="34" charset="-120"/>
                <a:ea typeface="微軟正黑體" pitchFamily="34" charset="-120"/>
              </a:rPr>
              <a:t>人次</a:t>
            </a:r>
            <a:r>
              <a:rPr kumimoji="1" lang="zh-TW" altLang="en-US" sz="1600" b="1" dirty="0" smtClean="0">
                <a:solidFill>
                  <a:srgbClr val="C00000"/>
                </a:solidFill>
                <a:latin typeface="微軟正黑體" pitchFamily="34" charset="-120"/>
                <a:ea typeface="微軟正黑體" pitchFamily="34" charset="-120"/>
              </a:rPr>
              <a:t>參加</a:t>
            </a:r>
            <a:r>
              <a:rPr kumimoji="1" lang="zh-TW" altLang="en-US" sz="1600" b="1" dirty="0">
                <a:solidFill>
                  <a:prstClr val="black"/>
                </a:solidFill>
                <a:latin typeface="微軟正黑體" pitchFamily="34" charset="-120"/>
                <a:ea typeface="微軟正黑體" pitchFamily="34" charset="-120"/>
              </a:rPr>
              <a:t>。</a:t>
            </a:r>
            <a:endParaRPr kumimoji="1" lang="en-US" altLang="zh-TW" sz="1600" b="1" dirty="0" smtClean="0">
              <a:solidFill>
                <a:prstClr val="black"/>
              </a:solidFill>
              <a:latin typeface="微軟正黑體" pitchFamily="34" charset="-120"/>
              <a:ea typeface="微軟正黑體" pitchFamily="34" charset="-120"/>
            </a:endParaRPr>
          </a:p>
          <a:p>
            <a:pPr marL="342900" lvl="0" indent="-342900" algn="l" fontAlgn="base">
              <a:lnSpc>
                <a:spcPct val="150000"/>
              </a:lnSpc>
              <a:spcBef>
                <a:spcPct val="0"/>
              </a:spcBef>
              <a:spcAft>
                <a:spcPct val="0"/>
              </a:spcAft>
              <a:buFont typeface="+mj-lt"/>
              <a:buAutoNum type="arabicPeriod"/>
            </a:pPr>
            <a:r>
              <a:rPr kumimoji="1" lang="zh-TW" altLang="en-US" sz="1600" b="1" dirty="0" smtClean="0">
                <a:solidFill>
                  <a:prstClr val="black"/>
                </a:solidFill>
                <a:latin typeface="微軟正黑體" pitchFamily="34" charset="-120"/>
                <a:ea typeface="微軟正黑體" pitchFamily="34" charset="-120"/>
              </a:rPr>
              <a:t>另</a:t>
            </a:r>
            <a:r>
              <a:rPr kumimoji="1" lang="zh-TW" altLang="en-US" sz="1600" b="1" dirty="0">
                <a:solidFill>
                  <a:prstClr val="black"/>
                </a:solidFill>
                <a:latin typeface="微軟正黑體" pitchFamily="34" charset="-120"/>
                <a:ea typeface="微軟正黑體" pitchFamily="34" charset="-120"/>
              </a:rPr>
              <a:t>勞動事務部辦理勞工保險法規與實務班及勞動法令初階班計有</a:t>
            </a:r>
            <a:r>
              <a:rPr kumimoji="1" lang="en-US" altLang="zh-TW" sz="1600" b="1" dirty="0">
                <a:solidFill>
                  <a:srgbClr val="C00000"/>
                </a:solidFill>
                <a:latin typeface="微軟正黑體" pitchFamily="34" charset="-120"/>
                <a:ea typeface="微軟正黑體" pitchFamily="34" charset="-120"/>
              </a:rPr>
              <a:t>96</a:t>
            </a:r>
            <a:r>
              <a:rPr kumimoji="1" lang="zh-TW" altLang="en-US" sz="1600" b="1" dirty="0">
                <a:solidFill>
                  <a:srgbClr val="C00000"/>
                </a:solidFill>
                <a:latin typeface="微軟正黑體" pitchFamily="34" charset="-120"/>
                <a:ea typeface="微軟正黑體" pitchFamily="34" charset="-120"/>
              </a:rPr>
              <a:t>位勞工參加</a:t>
            </a:r>
            <a:r>
              <a:rPr kumimoji="1" lang="zh-TW" altLang="en-US" sz="1600" b="1" dirty="0">
                <a:solidFill>
                  <a:prstClr val="black"/>
                </a:solidFill>
                <a:latin typeface="微軟正黑體" pitchFamily="34" charset="-120"/>
                <a:ea typeface="微軟正黑體" pitchFamily="34" charset="-120"/>
              </a:rPr>
              <a:t>。</a:t>
            </a:r>
            <a:endParaRPr kumimoji="1" lang="en-US" altLang="zh-TW" sz="1600" b="1" dirty="0" smtClean="0">
              <a:solidFill>
                <a:prstClr val="black"/>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pic>
        <p:nvPicPr>
          <p:cNvPr id="7171" name="Picture 3" descr="D:\局研考\市長施政報告(摘要報告)\2-1\各單位資料回傳\勞教中心\樂活手染布-勞工大學第16期103.10.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98675">
            <a:off x="7583957" y="1213844"/>
            <a:ext cx="951847" cy="14331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445783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42</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2" name="矩形 1"/>
          <p:cNvSpPr/>
          <p:nvPr/>
        </p:nvSpPr>
        <p:spPr>
          <a:xfrm>
            <a:off x="3275856" y="4371950"/>
            <a:ext cx="2304256" cy="288032"/>
          </a:xfrm>
          <a:prstGeom prst="rect">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Content Placeholder 2"/>
          <p:cNvSpPr>
            <a:spLocks noGrp="1"/>
          </p:cNvSpPr>
          <p:nvPr>
            <p:ph idx="1"/>
          </p:nvPr>
        </p:nvSpPr>
        <p:spPr>
          <a:xfrm>
            <a:off x="2915816" y="1488183"/>
            <a:ext cx="2952328" cy="3171799"/>
          </a:xfrm>
          <a:noFill/>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就業求職，服務有感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捍衛</a:t>
            </a:r>
            <a:r>
              <a:rPr kumimoji="1" lang="zh-TW" altLang="en-US" sz="2000" b="1" dirty="0">
                <a:solidFill>
                  <a:schemeClr val="accent5">
                    <a:lumMod val="75000"/>
                  </a:schemeClr>
                </a:solidFill>
                <a:latin typeface="微軟正黑體" pitchFamily="34" charset="-120"/>
                <a:ea typeface="微軟正黑體" pitchFamily="34" charset="-120"/>
              </a:rPr>
              <a:t>權益，安心有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就業無礙，友善有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勞動檢查，安全有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訓用接軌，培力有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職人生活，幸福有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高雄勞工，福利有感</a:t>
            </a:r>
            <a:endParaRPr kumimoji="1" lang="en-US" altLang="zh-TW" sz="2000" b="1" dirty="0" smtClean="0">
              <a:solidFill>
                <a:schemeClr val="accent5">
                  <a:lumMod val="75000"/>
                </a:schemeClr>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6085072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43</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最愛工作在高雄．七</a:t>
            </a:r>
            <a:r>
              <a:rPr lang="zh-TW" altLang="en-US" sz="3200" dirty="0">
                <a:solidFill>
                  <a:schemeClr val="tx1"/>
                </a:solidFill>
                <a:latin typeface="微軟正黑體" panose="020B0604030504040204" pitchFamily="34" charset="-120"/>
                <a:ea typeface="微軟正黑體" panose="020B0604030504040204" pitchFamily="34" charset="-120"/>
              </a:rPr>
              <a:t>大有</a:t>
            </a:r>
            <a:r>
              <a:rPr lang="zh-TW" altLang="en-US" sz="3200" dirty="0" smtClean="0">
                <a:solidFill>
                  <a:schemeClr val="tx1"/>
                </a:solidFill>
                <a:latin typeface="微軟正黑體" panose="020B0604030504040204" pitchFamily="34" charset="-120"/>
                <a:ea typeface="微軟正黑體" panose="020B0604030504040204" pitchFamily="34" charset="-120"/>
              </a:rPr>
              <a:t>感政策</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755576" y="1514393"/>
            <a:ext cx="7776864" cy="3171799"/>
          </a:xfrm>
        </p:spPr>
        <p:txBody>
          <a:bodyPr>
            <a:noAutofit/>
          </a:bodyPr>
          <a:lstStyle/>
          <a:p>
            <a:pPr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高雄勞工，福利有</a:t>
            </a:r>
            <a:r>
              <a:rPr kumimoji="1" lang="zh-TW" altLang="en-US" sz="2000" b="1" dirty="0" smtClean="0">
                <a:solidFill>
                  <a:schemeClr val="accent5">
                    <a:lumMod val="75000"/>
                  </a:schemeClr>
                </a:solidFill>
                <a:latin typeface="微軟正黑體" pitchFamily="34" charset="-120"/>
                <a:ea typeface="微軟正黑體" pitchFamily="34" charset="-120"/>
              </a:rPr>
              <a:t>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342900" indent="-342900" algn="l" fontAlgn="base">
              <a:lnSpc>
                <a:spcPct val="150000"/>
              </a:lnSpc>
              <a:spcBef>
                <a:spcPct val="0"/>
              </a:spcBef>
              <a:spcAft>
                <a:spcPct val="0"/>
              </a:spcAft>
              <a:buFont typeface="Wingdings" panose="05000000000000000000" pitchFamily="2" charset="2"/>
              <a:buChar char="ü"/>
            </a:pPr>
            <a:r>
              <a:rPr kumimoji="1" lang="zh-TW" altLang="en-US" sz="1800" b="1" dirty="0" smtClean="0">
                <a:solidFill>
                  <a:schemeClr val="tx1"/>
                </a:solidFill>
                <a:latin typeface="微軟正黑體" pitchFamily="34" charset="-120"/>
                <a:ea typeface="微軟正黑體" pitchFamily="34" charset="-120"/>
              </a:rPr>
              <a:t>負擔</a:t>
            </a:r>
            <a:r>
              <a:rPr kumimoji="1" lang="zh-TW" altLang="en-US" sz="1800" b="1" dirty="0">
                <a:solidFill>
                  <a:schemeClr val="tx1"/>
                </a:solidFill>
                <a:latin typeface="微軟正黑體" pitchFamily="34" charset="-120"/>
                <a:ea typeface="微軟正黑體" pitchFamily="34" charset="-120"/>
              </a:rPr>
              <a:t>勞、健保各類保險對象之保費補助款</a:t>
            </a:r>
            <a:r>
              <a:rPr kumimoji="1" lang="zh-TW" altLang="en-US" sz="1800" b="1" dirty="0" smtClean="0">
                <a:solidFill>
                  <a:schemeClr val="tx1"/>
                </a:solidFill>
                <a:latin typeface="微軟正黑體" pitchFamily="34" charset="-120"/>
                <a:ea typeface="微軟正黑體" pitchFamily="34" charset="-120"/>
              </a:rPr>
              <a:t>：</a:t>
            </a:r>
            <a:endParaRPr kumimoji="1" lang="en-US" altLang="zh-TW" sz="1800" b="1" dirty="0" smtClean="0">
              <a:solidFill>
                <a:schemeClr val="tx1"/>
              </a:solidFill>
              <a:latin typeface="微軟正黑體" pitchFamily="34" charset="-120"/>
              <a:ea typeface="微軟正黑體" pitchFamily="34" charset="-120"/>
            </a:endParaRPr>
          </a:p>
          <a:p>
            <a:pPr algn="l" fontAlgn="base">
              <a:lnSpc>
                <a:spcPct val="150000"/>
              </a:lnSpc>
              <a:spcBef>
                <a:spcPct val="0"/>
              </a:spcBef>
              <a:spcAft>
                <a:spcPct val="0"/>
              </a:spcAft>
            </a:pPr>
            <a:r>
              <a:rPr kumimoji="1" lang="zh-TW" altLang="en-US" sz="1800" b="1" dirty="0">
                <a:solidFill>
                  <a:schemeClr val="tx1"/>
                </a:solidFill>
                <a:latin typeface="微軟正黑體" pitchFamily="34" charset="-120"/>
                <a:ea typeface="微軟正黑體" pitchFamily="34" charset="-120"/>
              </a:rPr>
              <a:t> </a:t>
            </a:r>
            <a:r>
              <a:rPr kumimoji="1" lang="zh-TW" altLang="en-US" sz="1800" b="1" dirty="0" smtClean="0">
                <a:solidFill>
                  <a:schemeClr val="tx1"/>
                </a:solidFill>
                <a:latin typeface="微軟正黑體" pitchFamily="34" charset="-120"/>
                <a:ea typeface="微軟正黑體" pitchFamily="34" charset="-120"/>
              </a:rPr>
              <a:t>     </a:t>
            </a:r>
            <a:r>
              <a:rPr kumimoji="1" lang="en-US" altLang="zh-TW" sz="1600" b="1" dirty="0" smtClean="0">
                <a:solidFill>
                  <a:schemeClr val="tx1"/>
                </a:solidFill>
                <a:latin typeface="微軟正黑體" pitchFamily="34" charset="-120"/>
                <a:ea typeface="微軟正黑體" pitchFamily="34" charset="-120"/>
              </a:rPr>
              <a:t>103</a:t>
            </a:r>
            <a:r>
              <a:rPr kumimoji="1" lang="zh-TW" altLang="en-US" sz="1600" b="1" dirty="0">
                <a:solidFill>
                  <a:schemeClr val="tx1"/>
                </a:solidFill>
                <a:latin typeface="微軟正黑體" pitchFamily="34" charset="-120"/>
                <a:ea typeface="微軟正黑體" pitchFamily="34" charset="-120"/>
              </a:rPr>
              <a:t>年度編列全民健康保險及勞工保險</a:t>
            </a:r>
            <a:r>
              <a:rPr kumimoji="1" lang="zh-TW" altLang="en-US" sz="1600" b="1" dirty="0">
                <a:solidFill>
                  <a:srgbClr val="C00000"/>
                </a:solidFill>
                <a:latin typeface="微軟正黑體" pitchFamily="34" charset="-120"/>
                <a:ea typeface="微軟正黑體" pitchFamily="34" charset="-120"/>
              </a:rPr>
              <a:t>補助款新台幣</a:t>
            </a:r>
            <a:r>
              <a:rPr kumimoji="1" lang="en-US" altLang="zh-TW" sz="1600" b="1" dirty="0">
                <a:solidFill>
                  <a:srgbClr val="C00000"/>
                </a:solidFill>
                <a:latin typeface="微軟正黑體" pitchFamily="34" charset="-120"/>
                <a:ea typeface="微軟正黑體" pitchFamily="34" charset="-120"/>
              </a:rPr>
              <a:t>60.8</a:t>
            </a:r>
            <a:r>
              <a:rPr kumimoji="1" lang="zh-TW" altLang="en-US" sz="1600" b="1" dirty="0">
                <a:solidFill>
                  <a:srgbClr val="C00000"/>
                </a:solidFill>
                <a:latin typeface="微軟正黑體" pitchFamily="34" charset="-120"/>
                <a:ea typeface="微軟正黑體" pitchFamily="34" charset="-120"/>
              </a:rPr>
              <a:t>億元</a:t>
            </a:r>
            <a:r>
              <a:rPr kumimoji="1" lang="zh-TW" altLang="en-US" sz="1600" b="1" dirty="0" smtClean="0">
                <a:solidFill>
                  <a:schemeClr val="tx1"/>
                </a:solidFill>
                <a:latin typeface="微軟正黑體" pitchFamily="34" charset="-120"/>
                <a:ea typeface="微軟正黑體" pitchFamily="34" charset="-120"/>
              </a:rPr>
              <a:t>。</a:t>
            </a:r>
            <a:endParaRPr kumimoji="1" lang="en-US" altLang="zh-TW" sz="1600" b="1" dirty="0" smtClean="0">
              <a:solidFill>
                <a:schemeClr val="tx1"/>
              </a:solidFill>
              <a:latin typeface="微軟正黑體" pitchFamily="34" charset="-120"/>
              <a:ea typeface="微軟正黑體" pitchFamily="34" charset="-120"/>
            </a:endParaRPr>
          </a:p>
          <a:p>
            <a:pPr marL="342900" indent="-342900" algn="l" fontAlgn="base">
              <a:lnSpc>
                <a:spcPct val="150000"/>
              </a:lnSpc>
              <a:spcBef>
                <a:spcPct val="0"/>
              </a:spcBef>
              <a:spcAft>
                <a:spcPct val="0"/>
              </a:spcAft>
              <a:buFont typeface="Wingdings" panose="05000000000000000000" pitchFamily="2" charset="2"/>
              <a:buChar char="ü"/>
            </a:pPr>
            <a:r>
              <a:rPr kumimoji="1" lang="zh-TW" altLang="en-US" sz="1800" b="1" dirty="0" smtClean="0">
                <a:solidFill>
                  <a:schemeClr val="tx1"/>
                </a:solidFill>
                <a:latin typeface="微軟正黑體" pitchFamily="34" charset="-120"/>
                <a:ea typeface="微軟正黑體" pitchFamily="34" charset="-120"/>
              </a:rPr>
              <a:t>勞工租賃住宅</a:t>
            </a:r>
            <a:endParaRPr kumimoji="1" lang="en-US" altLang="zh-TW" sz="1800" b="1" dirty="0" smtClean="0">
              <a:solidFill>
                <a:schemeClr val="tx1"/>
              </a:solidFill>
              <a:latin typeface="微軟正黑體" pitchFamily="34" charset="-120"/>
              <a:ea typeface="微軟正黑體" pitchFamily="34" charset="-120"/>
            </a:endParaRPr>
          </a:p>
          <a:p>
            <a:pPr marL="342900" indent="-342900" algn="l" fontAlgn="base">
              <a:lnSpc>
                <a:spcPct val="150000"/>
              </a:lnSpc>
              <a:spcBef>
                <a:spcPct val="0"/>
              </a:spcBef>
              <a:spcAft>
                <a:spcPct val="0"/>
              </a:spcAft>
              <a:buFont typeface="+mj-lt"/>
              <a:buAutoNum type="arabicPeriod"/>
            </a:pPr>
            <a:r>
              <a:rPr kumimoji="1" lang="zh-TW" altLang="en-US" sz="1600" b="1" dirty="0" smtClean="0">
                <a:solidFill>
                  <a:schemeClr val="tx1"/>
                </a:solidFill>
                <a:latin typeface="微軟正黑體" pitchFamily="34" charset="-120"/>
                <a:ea typeface="微軟正黑體" pitchFamily="34" charset="-120"/>
              </a:rPr>
              <a:t>提供</a:t>
            </a:r>
            <a:r>
              <a:rPr kumimoji="1" lang="zh-TW" altLang="en-US" sz="1600" b="1" dirty="0">
                <a:solidFill>
                  <a:schemeClr val="tx1"/>
                </a:solidFill>
                <a:latin typeface="微軟正黑體" pitchFamily="34" charset="-120"/>
                <a:ea typeface="微軟正黑體" pitchFamily="34" charset="-120"/>
              </a:rPr>
              <a:t>本市無住屋勞工廉價租住</a:t>
            </a:r>
            <a:r>
              <a:rPr kumimoji="1" lang="zh-TW" altLang="en-US" sz="1600" b="1" dirty="0" smtClean="0">
                <a:solidFill>
                  <a:schemeClr val="tx1"/>
                </a:solidFill>
                <a:latin typeface="微軟正黑體" pitchFamily="34" charset="-120"/>
                <a:ea typeface="微軟正黑體" pitchFamily="34" charset="-120"/>
              </a:rPr>
              <a:t>，</a:t>
            </a:r>
            <a:r>
              <a:rPr kumimoji="1" lang="zh-TW" altLang="en-US" sz="1600" b="1" dirty="0">
                <a:solidFill>
                  <a:srgbClr val="C00000"/>
                </a:solidFill>
                <a:latin typeface="微軟正黑體" pitchFamily="34" charset="-120"/>
                <a:ea typeface="微軟正黑體" pitchFamily="34" charset="-120"/>
              </a:rPr>
              <a:t>總計</a:t>
            </a:r>
            <a:r>
              <a:rPr kumimoji="1" lang="en-US" altLang="zh-TW" sz="1600" b="1" dirty="0">
                <a:solidFill>
                  <a:srgbClr val="C00000"/>
                </a:solidFill>
                <a:latin typeface="微軟正黑體" pitchFamily="34" charset="-120"/>
                <a:ea typeface="微軟正黑體" pitchFamily="34" charset="-120"/>
              </a:rPr>
              <a:t>174</a:t>
            </a:r>
            <a:r>
              <a:rPr kumimoji="1" lang="zh-TW" altLang="en-US" sz="1600" b="1" dirty="0" smtClean="0">
                <a:solidFill>
                  <a:srgbClr val="C00000"/>
                </a:solidFill>
                <a:latin typeface="微軟正黑體" pitchFamily="34" charset="-120"/>
                <a:ea typeface="微軟正黑體" pitchFamily="34" charset="-120"/>
              </a:rPr>
              <a:t>戶</a:t>
            </a:r>
            <a:r>
              <a:rPr kumimoji="1" lang="zh-TW" altLang="en-US" sz="1600" b="1" dirty="0" smtClean="0">
                <a:solidFill>
                  <a:schemeClr val="tx1"/>
                </a:solidFill>
                <a:latin typeface="微軟正黑體" pitchFamily="34" charset="-120"/>
                <a:ea typeface="微軟正黑體" pitchFamily="34" charset="-120"/>
              </a:rPr>
              <a:t>，解決</a:t>
            </a:r>
            <a:r>
              <a:rPr kumimoji="1" lang="zh-TW" altLang="en-US" sz="1600" b="1" dirty="0">
                <a:solidFill>
                  <a:schemeClr val="tx1"/>
                </a:solidFill>
                <a:latin typeface="微軟正黑體" pitchFamily="34" charset="-120"/>
                <a:ea typeface="微軟正黑體" pitchFamily="34" charset="-120"/>
              </a:rPr>
              <a:t>低收入勞工居住問題</a:t>
            </a:r>
            <a:r>
              <a:rPr kumimoji="1" lang="zh-TW" altLang="en-US" sz="1600" b="1" dirty="0" smtClean="0">
                <a:solidFill>
                  <a:schemeClr val="tx1"/>
                </a:solidFill>
                <a:latin typeface="微軟正黑體" pitchFamily="34" charset="-120"/>
                <a:ea typeface="微軟正黑體" pitchFamily="34" charset="-120"/>
              </a:rPr>
              <a:t>。</a:t>
            </a:r>
            <a:endParaRPr kumimoji="1" lang="en-US" altLang="zh-TW" sz="1600" b="1" dirty="0" smtClean="0">
              <a:solidFill>
                <a:schemeClr val="tx1"/>
              </a:solidFill>
              <a:latin typeface="微軟正黑體" pitchFamily="34" charset="-120"/>
              <a:ea typeface="微軟正黑體" pitchFamily="34" charset="-120"/>
            </a:endParaRPr>
          </a:p>
          <a:p>
            <a:pPr marL="342900" indent="-342900" algn="l" fontAlgn="base">
              <a:lnSpc>
                <a:spcPct val="150000"/>
              </a:lnSpc>
              <a:spcBef>
                <a:spcPct val="0"/>
              </a:spcBef>
              <a:spcAft>
                <a:spcPct val="0"/>
              </a:spcAft>
              <a:buFont typeface="+mj-lt"/>
              <a:buAutoNum type="arabicPeriod"/>
            </a:pPr>
            <a:r>
              <a:rPr kumimoji="1" lang="en-US" altLang="zh-TW" sz="1600" b="1" dirty="0" smtClean="0">
                <a:solidFill>
                  <a:schemeClr val="tx1"/>
                </a:solidFill>
                <a:latin typeface="微軟正黑體" pitchFamily="34" charset="-120"/>
                <a:ea typeface="微軟正黑體" pitchFamily="34" charset="-120"/>
              </a:rPr>
              <a:t>103</a:t>
            </a:r>
            <a:r>
              <a:rPr kumimoji="1" lang="zh-TW" altLang="en-US" sz="1600" b="1" dirty="0">
                <a:solidFill>
                  <a:schemeClr val="tx1"/>
                </a:solidFill>
                <a:latin typeface="微軟正黑體" pitchFamily="34" charset="-120"/>
                <a:ea typeface="微軟正黑體" pitchFamily="34" charset="-120"/>
              </a:rPr>
              <a:t>年</a:t>
            </a:r>
            <a:r>
              <a:rPr kumimoji="1" lang="en-US" altLang="zh-TW" sz="1600" b="1" dirty="0">
                <a:solidFill>
                  <a:schemeClr val="tx1"/>
                </a:solidFill>
                <a:latin typeface="微軟正黑體" pitchFamily="34" charset="-120"/>
                <a:ea typeface="微軟正黑體" pitchFamily="34" charset="-120"/>
              </a:rPr>
              <a:t>7</a:t>
            </a:r>
            <a:r>
              <a:rPr kumimoji="1" lang="zh-TW" altLang="en-US" sz="1600" b="1" dirty="0">
                <a:solidFill>
                  <a:schemeClr val="tx1"/>
                </a:solidFill>
                <a:latin typeface="微軟正黑體" pitchFamily="34" charset="-120"/>
                <a:ea typeface="微軟正黑體" pitchFamily="34" charset="-120"/>
              </a:rPr>
              <a:t>月至</a:t>
            </a:r>
            <a:r>
              <a:rPr kumimoji="1" lang="en-US" altLang="zh-TW" sz="1600" b="1" dirty="0">
                <a:solidFill>
                  <a:schemeClr val="tx1"/>
                </a:solidFill>
                <a:latin typeface="微軟正黑體" pitchFamily="34" charset="-120"/>
                <a:ea typeface="微軟正黑體" pitchFamily="34" charset="-120"/>
              </a:rPr>
              <a:t>12</a:t>
            </a:r>
            <a:r>
              <a:rPr kumimoji="1" lang="zh-TW" altLang="en-US" sz="1600" b="1" dirty="0">
                <a:solidFill>
                  <a:schemeClr val="tx1"/>
                </a:solidFill>
                <a:latin typeface="微軟正黑體" pitchFamily="34" charset="-120"/>
                <a:ea typeface="微軟正黑體" pitchFamily="34" charset="-120"/>
              </a:rPr>
              <a:t>月總計修繕</a:t>
            </a:r>
            <a:r>
              <a:rPr kumimoji="1" lang="en-US" altLang="zh-TW" sz="1600" b="1" dirty="0">
                <a:solidFill>
                  <a:schemeClr val="tx1"/>
                </a:solidFill>
                <a:latin typeface="微軟正黑體" pitchFamily="34" charset="-120"/>
                <a:ea typeface="微軟正黑體" pitchFamily="34" charset="-120"/>
              </a:rPr>
              <a:t>29</a:t>
            </a:r>
            <a:r>
              <a:rPr kumimoji="1" lang="zh-TW" altLang="en-US" sz="1600" b="1" dirty="0">
                <a:solidFill>
                  <a:schemeClr val="tx1"/>
                </a:solidFill>
                <a:latin typeface="微軟正黑體" pitchFamily="34" charset="-120"/>
                <a:ea typeface="微軟正黑體" pitchFamily="34" charset="-120"/>
              </a:rPr>
              <a:t>戶，費用總計</a:t>
            </a:r>
            <a:r>
              <a:rPr kumimoji="1" lang="en-US" altLang="zh-TW" sz="1600" b="1" dirty="0">
                <a:solidFill>
                  <a:schemeClr val="tx1"/>
                </a:solidFill>
                <a:latin typeface="微軟正黑體" pitchFamily="34" charset="-120"/>
                <a:ea typeface="微軟正黑體" pitchFamily="34" charset="-120"/>
              </a:rPr>
              <a:t>68</a:t>
            </a:r>
            <a:r>
              <a:rPr kumimoji="1" lang="zh-TW" altLang="en-US" sz="1600" b="1" dirty="0">
                <a:solidFill>
                  <a:schemeClr val="tx1"/>
                </a:solidFill>
                <a:latin typeface="微軟正黑體" pitchFamily="34" charset="-120"/>
                <a:ea typeface="微軟正黑體" pitchFamily="34" charset="-120"/>
              </a:rPr>
              <a:t>萬</a:t>
            </a:r>
            <a:r>
              <a:rPr kumimoji="1" lang="en-US" altLang="zh-TW" sz="1600" b="1" dirty="0">
                <a:solidFill>
                  <a:schemeClr val="tx1"/>
                </a:solidFill>
                <a:latin typeface="微軟正黑體" pitchFamily="34" charset="-120"/>
                <a:ea typeface="微軟正黑體" pitchFamily="34" charset="-120"/>
              </a:rPr>
              <a:t>7,281</a:t>
            </a:r>
            <a:r>
              <a:rPr kumimoji="1" lang="zh-TW" altLang="en-US" sz="1600" b="1" dirty="0">
                <a:solidFill>
                  <a:schemeClr val="tx1"/>
                </a:solidFill>
                <a:latin typeface="微軟正黑體" pitchFamily="34" charset="-120"/>
                <a:ea typeface="微軟正黑體" pitchFamily="34" charset="-120"/>
              </a:rPr>
              <a:t>元。</a:t>
            </a:r>
            <a:endParaRPr kumimoji="1" lang="en-US" altLang="zh-TW" sz="1600" b="1" dirty="0" smtClean="0">
              <a:solidFill>
                <a:schemeClr val="tx1"/>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16507538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zh-TW" altLang="en-US" sz="3200" dirty="0" smtClean="0">
                <a:solidFill>
                  <a:schemeClr val="tx1"/>
                </a:solidFill>
                <a:latin typeface="微軟正黑體" panose="020B0604030504040204" pitchFamily="34" charset="-120"/>
                <a:ea typeface="微軟正黑體" panose="020B0604030504040204" pitchFamily="34" charset="-120"/>
              </a:rPr>
              <a:t>大綱</a:t>
            </a:r>
            <a:endParaRPr lang="en-US" sz="3200" dirty="0">
              <a:solidFill>
                <a:schemeClr val="tx1"/>
              </a:solidFill>
              <a:latin typeface="微軟正黑體" panose="020B0604030504040204" pitchFamily="34" charset="-120"/>
              <a:ea typeface="微軟正黑體" panose="020B0604030504040204" pitchFamily="34" charset="-120"/>
            </a:endParaRPr>
          </a:p>
        </p:txBody>
      </p:sp>
      <p:sp>
        <p:nvSpPr>
          <p:cNvPr id="3" name="Content Placeholder 2"/>
          <p:cNvSpPr>
            <a:spLocks noGrp="1"/>
          </p:cNvSpPr>
          <p:nvPr>
            <p:ph idx="1"/>
          </p:nvPr>
        </p:nvSpPr>
        <p:spPr>
          <a:xfrm>
            <a:off x="1979712" y="1200151"/>
            <a:ext cx="6707088" cy="3171799"/>
          </a:xfrm>
        </p:spPr>
        <p:txBody>
          <a:bodyPr/>
          <a:lstStyle/>
          <a:p>
            <a:pPr>
              <a:buFont typeface="Wingdings" panose="05000000000000000000" pitchFamily="2" charset="2"/>
              <a:buChar char="u"/>
            </a:pPr>
            <a:r>
              <a:rPr lang="zh-TW" altLang="en-US" dirty="0" smtClean="0">
                <a:solidFill>
                  <a:schemeClr val="tx1"/>
                </a:solidFill>
                <a:latin typeface="微軟正黑體" panose="020B0604030504040204" pitchFamily="34" charset="-120"/>
                <a:ea typeface="微軟正黑體" panose="020B0604030504040204" pitchFamily="34" charset="-120"/>
              </a:rPr>
              <a:t>前言</a:t>
            </a:r>
            <a:endParaRPr lang="en-US" altLang="zh-TW" dirty="0" smtClean="0">
              <a:solidFill>
                <a:schemeClr val="tx1"/>
              </a:solidFill>
              <a:latin typeface="微軟正黑體" panose="020B0604030504040204" pitchFamily="34" charset="-120"/>
              <a:ea typeface="微軟正黑體" panose="020B0604030504040204" pitchFamily="34" charset="-120"/>
            </a:endParaRPr>
          </a:p>
          <a:p>
            <a:pPr>
              <a:buFont typeface="Wingdings" panose="05000000000000000000" pitchFamily="2" charset="2"/>
              <a:buChar char="u"/>
            </a:pPr>
            <a:r>
              <a:rPr lang="zh-TW" altLang="en-US" dirty="0">
                <a:solidFill>
                  <a:schemeClr val="tx1"/>
                </a:solidFill>
                <a:latin typeface="微軟正黑體" panose="020B0604030504040204" pitchFamily="34" charset="-120"/>
                <a:ea typeface="微軟正黑體" panose="020B0604030504040204" pitchFamily="34" charset="-120"/>
              </a:rPr>
              <a:t>八一石化氣爆各項作為成效</a:t>
            </a:r>
          </a:p>
          <a:p>
            <a:pPr>
              <a:buFont typeface="Wingdings" panose="05000000000000000000" pitchFamily="2" charset="2"/>
              <a:buChar char="u"/>
            </a:pPr>
            <a:r>
              <a:rPr lang="zh-TW" altLang="en-US" dirty="0">
                <a:solidFill>
                  <a:schemeClr val="tx1"/>
                </a:solidFill>
                <a:latin typeface="微軟正黑體" panose="020B0604030504040204" pitchFamily="34" charset="-120"/>
                <a:ea typeface="微軟正黑體" panose="020B0604030504040204" pitchFamily="34" charset="-120"/>
              </a:rPr>
              <a:t>創新作為</a:t>
            </a:r>
          </a:p>
          <a:p>
            <a:pPr>
              <a:buFont typeface="Wingdings" panose="05000000000000000000" pitchFamily="2" charset="2"/>
              <a:buChar char="u"/>
            </a:pPr>
            <a:r>
              <a:rPr lang="en-US" altLang="zh-TW" dirty="0">
                <a:solidFill>
                  <a:schemeClr val="tx1"/>
                </a:solidFill>
                <a:latin typeface="微軟正黑體" panose="020B0604030504040204" pitchFamily="34" charset="-120"/>
                <a:ea typeface="微軟正黑體" panose="020B0604030504040204" pitchFamily="34" charset="-120"/>
              </a:rPr>
              <a:t>103</a:t>
            </a:r>
            <a:r>
              <a:rPr lang="zh-TW" altLang="en-US" dirty="0">
                <a:solidFill>
                  <a:schemeClr val="tx1"/>
                </a:solidFill>
                <a:latin typeface="微軟正黑體" panose="020B0604030504040204" pitchFamily="34" charset="-120"/>
                <a:ea typeface="微軟正黑體" panose="020B0604030504040204" pitchFamily="34" charset="-120"/>
              </a:rPr>
              <a:t>年</a:t>
            </a:r>
            <a:r>
              <a:rPr lang="en-US" altLang="zh-TW" dirty="0">
                <a:solidFill>
                  <a:schemeClr val="tx1"/>
                </a:solidFill>
                <a:latin typeface="微軟正黑體" panose="020B0604030504040204" pitchFamily="34" charset="-120"/>
                <a:ea typeface="微軟正黑體" panose="020B0604030504040204" pitchFamily="34" charset="-120"/>
              </a:rPr>
              <a:t>7-12</a:t>
            </a:r>
            <a:r>
              <a:rPr lang="zh-TW" altLang="en-US" dirty="0">
                <a:solidFill>
                  <a:schemeClr val="tx1"/>
                </a:solidFill>
                <a:latin typeface="微軟正黑體" panose="020B0604030504040204" pitchFamily="34" charset="-120"/>
                <a:ea typeface="微軟正黑體" panose="020B0604030504040204" pitchFamily="34" charset="-120"/>
              </a:rPr>
              <a:t>月重要施政成果</a:t>
            </a:r>
          </a:p>
          <a:p>
            <a:pPr>
              <a:buFont typeface="Wingdings" panose="05000000000000000000" pitchFamily="2" charset="2"/>
              <a:buChar char="u"/>
            </a:pPr>
            <a:r>
              <a:rPr lang="zh-TW" altLang="en-US" dirty="0" smtClean="0">
                <a:solidFill>
                  <a:srgbClr val="008000"/>
                </a:solidFill>
                <a:latin typeface="微軟正黑體" panose="020B0604030504040204" pitchFamily="34" charset="-120"/>
                <a:ea typeface="微軟正黑體" panose="020B0604030504040204" pitchFamily="34" charset="-120"/>
              </a:rPr>
              <a:t>結語</a:t>
            </a:r>
            <a:endParaRPr lang="en-US" altLang="zh-TW" dirty="0" smtClean="0">
              <a:solidFill>
                <a:srgbClr val="008000"/>
              </a:solidFill>
              <a:latin typeface="微軟正黑體" panose="020B0604030504040204" pitchFamily="34" charset="-120"/>
              <a:ea typeface="微軟正黑體" panose="020B0604030504040204" pitchFamily="34" charset="-12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3857" y="1707654"/>
            <a:ext cx="1444625" cy="265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群組 6"/>
          <p:cNvGrpSpPr>
            <a:grpSpLocks/>
          </p:cNvGrpSpPr>
          <p:nvPr/>
        </p:nvGrpSpPr>
        <p:grpSpPr bwMode="auto">
          <a:xfrm>
            <a:off x="6804248" y="4741065"/>
            <a:ext cx="4598987" cy="292100"/>
            <a:chOff x="94928" y="5763845"/>
            <a:chExt cx="4598905" cy="292388"/>
          </a:xfrm>
        </p:grpSpPr>
        <p:pic>
          <p:nvPicPr>
            <p:cNvPr id="9"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7"/>
            <p:cNvSpPr txBox="1">
              <a:spLocks noChangeArrowheads="1"/>
            </p:cNvSpPr>
            <p:nvPr/>
          </p:nvSpPr>
          <p:spPr bwMode="auto">
            <a:xfrm>
              <a:off x="301345" y="5763845"/>
              <a:ext cx="439248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300" dirty="0">
                  <a:latin typeface="微軟正黑體" pitchFamily="34" charset="-120"/>
                  <a:ea typeface="微軟正黑體" pitchFamily="34" charset="-120"/>
                </a:rPr>
                <a:t>高雄市政府勞工局</a:t>
              </a:r>
            </a:p>
          </p:txBody>
        </p:sp>
      </p:grpSp>
      <p:sp>
        <p:nvSpPr>
          <p:cNvPr id="4" name="投影片編號版面配置區 3"/>
          <p:cNvSpPr>
            <a:spLocks noGrp="1"/>
          </p:cNvSpPr>
          <p:nvPr>
            <p:ph type="sldNum" sz="quarter" idx="12"/>
          </p:nvPr>
        </p:nvSpPr>
        <p:spPr/>
        <p:txBody>
          <a:bodyPr/>
          <a:lstStyle/>
          <a:p>
            <a:fld id="{F718D6F8-4B55-445F-BF6B-FBCA56C2D2AC}" type="slidenum">
              <a:rPr lang="en-US" smtClean="0"/>
              <a:t>44</a:t>
            </a:fld>
            <a:endParaRPr lang="en-US" dirty="0"/>
          </a:p>
        </p:txBody>
      </p:sp>
    </p:spTree>
    <p:extLst>
      <p:ext uri="{BB962C8B-B14F-4D97-AF65-F5344CB8AC3E}">
        <p14:creationId xmlns:p14="http://schemas.microsoft.com/office/powerpoint/2010/main" val="5488710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45</a:t>
            </a:fld>
            <a:endParaRPr lang="en-US"/>
          </a:p>
        </p:txBody>
      </p:sp>
      <p:sp>
        <p:nvSpPr>
          <p:cNvPr id="5" name="Title 1"/>
          <p:cNvSpPr>
            <a:spLocks noGrp="1"/>
          </p:cNvSpPr>
          <p:nvPr>
            <p:ph type="title"/>
          </p:nvPr>
        </p:nvSpPr>
        <p:spPr/>
        <p:txBody>
          <a:bodyPr>
            <a:normAutofit/>
          </a:bodyPr>
          <a:lstStyle/>
          <a:p>
            <a:r>
              <a:rPr lang="zh-TW" altLang="en-US" sz="3200" dirty="0" smtClean="0">
                <a:solidFill>
                  <a:schemeClr val="tx1"/>
                </a:solidFill>
                <a:latin typeface="微軟正黑體" panose="020B0604030504040204" pitchFamily="34" charset="-120"/>
                <a:ea typeface="微軟正黑體" panose="020B0604030504040204" pitchFamily="34" charset="-120"/>
              </a:rPr>
              <a:t>結語</a:t>
            </a:r>
            <a:endParaRPr lang="en-US" sz="3200" dirty="0">
              <a:solidFill>
                <a:schemeClr val="tx1"/>
              </a:solidFill>
              <a:latin typeface="微軟正黑體" panose="020B0604030504040204" pitchFamily="34" charset="-120"/>
              <a:ea typeface="微軟正黑體" panose="020B0604030504040204" pitchFamily="34" charset="-12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91630"/>
            <a:ext cx="7632848"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Content Placeholder 2"/>
          <p:cNvSpPr>
            <a:spLocks noGrp="1"/>
          </p:cNvSpPr>
          <p:nvPr>
            <p:ph idx="1"/>
          </p:nvPr>
        </p:nvSpPr>
        <p:spPr>
          <a:xfrm>
            <a:off x="755576" y="1514393"/>
            <a:ext cx="7776864" cy="3171799"/>
          </a:xfrm>
        </p:spPr>
        <p:txBody>
          <a:bodyPr>
            <a:noAutofit/>
          </a:bodyPr>
          <a:lstStyle/>
          <a:p>
            <a:pPr algn="l" fontAlgn="base">
              <a:lnSpc>
                <a:spcPct val="150000"/>
              </a:lnSpc>
              <a:spcBef>
                <a:spcPct val="0"/>
              </a:spcBef>
              <a:spcAft>
                <a:spcPct val="0"/>
              </a:spcAft>
            </a:pPr>
            <a:r>
              <a:rPr lang="zh-TW" altLang="en-US" sz="2400" dirty="0" smtClean="0">
                <a:solidFill>
                  <a:schemeClr val="accent6">
                    <a:lumMod val="75000"/>
                  </a:schemeClr>
                </a:solidFill>
                <a:latin typeface="微軟正黑體" panose="020B0604030504040204" pitchFamily="34" charset="-120"/>
                <a:ea typeface="微軟正黑體" panose="020B0604030504040204" pitchFamily="34" charset="-120"/>
              </a:rPr>
              <a:t>    </a:t>
            </a:r>
            <a:r>
              <a:rPr lang="en-US" altLang="zh-TW" sz="2400" b="1" dirty="0" smtClean="0">
                <a:solidFill>
                  <a:schemeClr val="accent6">
                    <a:lumMod val="75000"/>
                  </a:schemeClr>
                </a:solidFill>
                <a:latin typeface="微軟正黑體" panose="020B0604030504040204" pitchFamily="34" charset="-120"/>
                <a:ea typeface="微軟正黑體" panose="020B0604030504040204" pitchFamily="34" charset="-120"/>
              </a:rPr>
              <a:t>103</a:t>
            </a:r>
            <a:r>
              <a:rPr lang="zh-TW" altLang="en-US" sz="2400" b="1" dirty="0" smtClean="0">
                <a:solidFill>
                  <a:schemeClr val="accent6">
                    <a:lumMod val="75000"/>
                  </a:schemeClr>
                </a:solidFill>
                <a:latin typeface="微軟正黑體" panose="020B0604030504040204" pitchFamily="34" charset="-120"/>
                <a:ea typeface="微軟正黑體" panose="020B0604030504040204" pitchFamily="34" charset="-120"/>
              </a:rPr>
              <a:t>年</a:t>
            </a:r>
            <a:r>
              <a:rPr lang="zh-TW" altLang="en-US" sz="1800" b="1" dirty="0" smtClean="0">
                <a:solidFill>
                  <a:schemeClr val="tx1"/>
                </a:solidFill>
                <a:latin typeface="微軟正黑體" panose="020B0604030504040204" pitchFamily="34" charset="-120"/>
                <a:ea typeface="微軟正黑體" panose="020B0604030504040204" pitchFamily="34" charset="-120"/>
              </a:rPr>
              <a:t>下半年，本局</a:t>
            </a:r>
            <a:r>
              <a:rPr lang="zh-TW" altLang="en-US" sz="1800" b="1" dirty="0">
                <a:solidFill>
                  <a:schemeClr val="tx1"/>
                </a:solidFill>
                <a:latin typeface="微軟正黑體" panose="020B0604030504040204" pitchFamily="34" charset="-120"/>
                <a:ea typeface="微軟正黑體" panose="020B0604030504040204" pitchFamily="34" charset="-120"/>
              </a:rPr>
              <a:t>全力配合</a:t>
            </a:r>
            <a:r>
              <a:rPr lang="zh-TW" altLang="en-US" sz="1800" b="1" dirty="0" smtClean="0">
                <a:solidFill>
                  <a:schemeClr val="tx1"/>
                </a:solidFill>
                <a:latin typeface="微軟正黑體" panose="020B0604030504040204" pitchFamily="34" charset="-120"/>
                <a:ea typeface="微軟正黑體" panose="020B0604030504040204" pitchFamily="34" charset="-120"/>
              </a:rPr>
              <a:t>市府，協助</a:t>
            </a:r>
            <a:r>
              <a:rPr lang="en-US" altLang="zh-TW" sz="1800" b="1" dirty="0" smtClean="0">
                <a:solidFill>
                  <a:schemeClr val="tx1"/>
                </a:solidFill>
                <a:latin typeface="微軟正黑體" panose="020B0604030504040204" pitchFamily="34" charset="-120"/>
                <a:ea typeface="微軟正黑體" panose="020B0604030504040204" pitchFamily="34" charset="-120"/>
              </a:rPr>
              <a:t>81</a:t>
            </a:r>
            <a:r>
              <a:rPr lang="zh-TW" altLang="en-US" sz="1800" b="1" dirty="0" smtClean="0">
                <a:solidFill>
                  <a:schemeClr val="tx1"/>
                </a:solidFill>
                <a:latin typeface="微軟正黑體" panose="020B0604030504040204" pitchFamily="34" charset="-120"/>
                <a:ea typeface="微軟正黑體" panose="020B0604030504040204" pitchFamily="34" charset="-120"/>
              </a:rPr>
              <a:t>氣爆事件災民重新就業、</a:t>
            </a:r>
            <a:r>
              <a:rPr lang="zh-TW" altLang="en-US" sz="1800" b="1" dirty="0" smtClean="0">
                <a:solidFill>
                  <a:schemeClr val="tx1"/>
                </a:solidFill>
                <a:latin typeface="微軟正黑體" panose="020B0604030504040204" pitchFamily="34" charset="-120"/>
                <a:ea typeface="微軟正黑體" panose="020B0604030504040204" pitchFamily="34" charset="-120"/>
              </a:rPr>
              <a:t>維持僱用</a:t>
            </a:r>
            <a:r>
              <a:rPr lang="zh-TW" altLang="en-US" sz="1800" b="1" dirty="0" smtClean="0">
                <a:solidFill>
                  <a:schemeClr val="tx1"/>
                </a:solidFill>
                <a:latin typeface="微軟正黑體" panose="020B0604030504040204" pitchFamily="34" charset="-120"/>
                <a:ea typeface="微軟正黑體" panose="020B0604030504040204" pitchFamily="34" charset="-120"/>
              </a:rPr>
              <a:t>安定、災後復原及安置工作，而今後</a:t>
            </a:r>
            <a:r>
              <a:rPr kumimoji="1" lang="zh-TW" altLang="en-US" sz="1800" b="1" dirty="0" smtClean="0">
                <a:solidFill>
                  <a:schemeClr val="tx1"/>
                </a:solidFill>
                <a:latin typeface="微軟正黑體" pitchFamily="34" charset="-120"/>
                <a:ea typeface="微軟正黑體" pitchFamily="34" charset="-120"/>
              </a:rPr>
              <a:t>面對</a:t>
            </a:r>
            <a:r>
              <a:rPr kumimoji="1" lang="zh-TW" altLang="en-US" sz="1800" b="1" dirty="0">
                <a:solidFill>
                  <a:schemeClr val="tx1"/>
                </a:solidFill>
                <a:latin typeface="微軟正黑體" pitchFamily="34" charset="-120"/>
                <a:ea typeface="微軟正黑體" pitchFamily="34" charset="-120"/>
              </a:rPr>
              <a:t>全球競爭及勞動環境的轉變，本</a:t>
            </a:r>
            <a:r>
              <a:rPr kumimoji="1" lang="zh-TW" altLang="en-US" sz="1800" b="1" dirty="0" smtClean="0">
                <a:solidFill>
                  <a:schemeClr val="tx1"/>
                </a:solidFill>
                <a:latin typeface="微軟正黑體" pitchFamily="34" charset="-120"/>
                <a:ea typeface="微軟正黑體" pitchFamily="34" charset="-120"/>
              </a:rPr>
              <a:t>局必會始終</a:t>
            </a:r>
            <a:r>
              <a:rPr kumimoji="1" lang="zh-TW" altLang="en-US" sz="1800" b="1" dirty="0">
                <a:solidFill>
                  <a:schemeClr val="tx1"/>
                </a:solidFill>
                <a:latin typeface="微軟正黑體" pitchFamily="34" charset="-120"/>
                <a:ea typeface="微軟正黑體" pitchFamily="34" charset="-120"/>
              </a:rPr>
              <a:t>堅守「安心就業，尊嚴勞動</a:t>
            </a:r>
            <a:r>
              <a:rPr kumimoji="1" lang="zh-TW" altLang="en-US" sz="1800" b="1" dirty="0" smtClean="0">
                <a:solidFill>
                  <a:schemeClr val="tx1"/>
                </a:solidFill>
                <a:latin typeface="微軟正黑體" pitchFamily="34" charset="-120"/>
                <a:ea typeface="微軟正黑體" pitchFamily="34" charset="-120"/>
              </a:rPr>
              <a:t>」信念</a:t>
            </a:r>
            <a:r>
              <a:rPr kumimoji="1" lang="zh-TW" altLang="en-US" sz="1800" b="1" dirty="0">
                <a:solidFill>
                  <a:schemeClr val="tx1"/>
                </a:solidFill>
                <a:latin typeface="微軟正黑體" pitchFamily="34" charset="-120"/>
                <a:ea typeface="微軟正黑體" pitchFamily="34" charset="-120"/>
              </a:rPr>
              <a:t>，在勞政業務上，讓「市民有感，最愛工作在高雄」，為高雄市民營造優質的勞動環境及尊嚴的勞動生活而努力。</a:t>
            </a:r>
            <a:endParaRPr kumimoji="1" lang="en-US" altLang="zh-TW" sz="1800" b="1" dirty="0" smtClean="0">
              <a:solidFill>
                <a:schemeClr val="tx1"/>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21555975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46</a:t>
            </a:fld>
            <a:endParaRPr lang="en-US"/>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pic>
        <p:nvPicPr>
          <p:cNvPr id="921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592748"/>
            <a:ext cx="8229600" cy="297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43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5</a:t>
            </a:fld>
            <a:endParaRPr lang="en-US"/>
          </a:p>
        </p:txBody>
      </p:sp>
      <p:sp>
        <p:nvSpPr>
          <p:cNvPr id="5" name="Title 1"/>
          <p:cNvSpPr>
            <a:spLocks noGrp="1"/>
          </p:cNvSpPr>
          <p:nvPr>
            <p:ph type="title"/>
          </p:nvPr>
        </p:nvSpPr>
        <p:spPr/>
        <p:txBody>
          <a:bodyPr>
            <a:normAutofit/>
          </a:bodyPr>
          <a:lstStyle/>
          <a:p>
            <a:r>
              <a:rPr lang="zh-TW" altLang="en-US" sz="3200" dirty="0">
                <a:latin typeface="微軟正黑體" panose="020B0604030504040204" pitchFamily="34" charset="-120"/>
                <a:ea typeface="微軟正黑體" panose="020B0604030504040204" pitchFamily="34" charset="-120"/>
              </a:rPr>
              <a:t>八一石化氣爆各項作為成效</a:t>
            </a:r>
            <a:endParaRPr lang="en-US" sz="3200" dirty="0">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971600" y="1491630"/>
            <a:ext cx="7416824" cy="3171799"/>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搶救與復原</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marL="0" lvl="0" indent="0" algn="l" fontAlgn="base">
              <a:lnSpc>
                <a:spcPct val="150000"/>
              </a:lnSpc>
              <a:spcBef>
                <a:spcPct val="0"/>
              </a:spcBef>
              <a:spcAft>
                <a:spcPct val="0"/>
              </a:spcAft>
              <a:buNone/>
            </a:pPr>
            <a:r>
              <a:rPr kumimoji="1" lang="zh-TW" altLang="en-US" sz="2000" b="1" dirty="0" smtClean="0">
                <a:solidFill>
                  <a:prstClr val="black"/>
                </a:solidFill>
                <a:latin typeface="微軟正黑體" pitchFamily="34" charset="-120"/>
                <a:ea typeface="微軟正黑體" pitchFamily="34" charset="-120"/>
              </a:rPr>
              <a:t>       </a:t>
            </a:r>
            <a:r>
              <a:rPr kumimoji="1" lang="zh-TW" altLang="en-US" sz="1800" b="1" dirty="0" smtClean="0">
                <a:solidFill>
                  <a:prstClr val="black"/>
                </a:solidFill>
                <a:latin typeface="微軟正黑體" pitchFamily="34" charset="-120"/>
                <a:ea typeface="微軟正黑體" pitchFamily="34" charset="-120"/>
              </a:rPr>
              <a:t>配合</a:t>
            </a:r>
            <a:r>
              <a:rPr kumimoji="1" lang="zh-TW" altLang="en-US" sz="1800" b="1" dirty="0">
                <a:solidFill>
                  <a:prstClr val="black"/>
                </a:solidFill>
                <a:latin typeface="微軟正黑體" pitchFamily="34" charset="-120"/>
                <a:ea typeface="微軟正黑體" pitchFamily="34" charset="-120"/>
              </a:rPr>
              <a:t>八一石化氣爆災害搶救及復原工作，本局</a:t>
            </a:r>
            <a:r>
              <a:rPr kumimoji="1" lang="zh-TW" altLang="en-US" sz="1800" b="1" dirty="0" smtClean="0">
                <a:solidFill>
                  <a:prstClr val="black"/>
                </a:solidFill>
                <a:latin typeface="微軟正黑體" pitchFamily="34" charset="-120"/>
                <a:ea typeface="微軟正黑體" pitchFamily="34" charset="-120"/>
              </a:rPr>
              <a:t>勞檢處</a:t>
            </a:r>
            <a:r>
              <a:rPr kumimoji="1" lang="zh-TW" altLang="en-US" sz="1800" b="1" dirty="0">
                <a:solidFill>
                  <a:prstClr val="black"/>
                </a:solidFill>
                <a:latin typeface="微軟正黑體" pitchFamily="34" charset="-120"/>
                <a:ea typeface="微軟正黑體" pitchFamily="34" charset="-120"/>
              </a:rPr>
              <a:t>實施任務</a:t>
            </a:r>
            <a:r>
              <a:rPr kumimoji="1" lang="zh-TW" altLang="en-US" sz="1800" b="1" dirty="0" smtClean="0">
                <a:solidFill>
                  <a:prstClr val="black"/>
                </a:solidFill>
                <a:latin typeface="微軟正黑體" pitchFamily="34" charset="-120"/>
                <a:ea typeface="微軟正黑體" pitchFamily="34" charset="-120"/>
              </a:rPr>
              <a:t>編組，動員檢查員</a:t>
            </a:r>
            <a:r>
              <a:rPr kumimoji="1" lang="zh-TW" altLang="en-US" sz="1800" b="1" dirty="0">
                <a:solidFill>
                  <a:prstClr val="black"/>
                </a:solidFill>
                <a:latin typeface="微軟正黑體" pitchFamily="34" charset="-120"/>
                <a:ea typeface="微軟正黑體" pitchFamily="34" charset="-120"/>
              </a:rPr>
              <a:t>逾</a:t>
            </a:r>
            <a:r>
              <a:rPr kumimoji="1" lang="en-US" altLang="zh-TW" sz="1800" b="1" dirty="0">
                <a:solidFill>
                  <a:prstClr val="black"/>
                </a:solidFill>
                <a:latin typeface="微軟正黑體" pitchFamily="34" charset="-120"/>
                <a:ea typeface="微軟正黑體" pitchFamily="34" charset="-120"/>
              </a:rPr>
              <a:t>1,000</a:t>
            </a:r>
            <a:r>
              <a:rPr kumimoji="1" lang="zh-TW" altLang="en-US" sz="1800" b="1" dirty="0">
                <a:solidFill>
                  <a:prstClr val="black"/>
                </a:solidFill>
                <a:latin typeface="微軟正黑體" pitchFamily="34" charset="-120"/>
                <a:ea typeface="微軟正黑體" pitchFamily="34" charset="-120"/>
              </a:rPr>
              <a:t>人次，</a:t>
            </a:r>
            <a:r>
              <a:rPr kumimoji="1" lang="en-US" altLang="zh-TW" sz="1800" b="1" dirty="0" smtClean="0">
                <a:solidFill>
                  <a:prstClr val="black"/>
                </a:solidFill>
                <a:latin typeface="微軟正黑體" pitchFamily="34" charset="-120"/>
                <a:ea typeface="微軟正黑體" pitchFamily="34" charset="-120"/>
              </a:rPr>
              <a:t>24</a:t>
            </a:r>
            <a:r>
              <a:rPr kumimoji="1" lang="zh-TW" altLang="en-US" sz="1800" b="1" dirty="0">
                <a:solidFill>
                  <a:prstClr val="black"/>
                </a:solidFill>
                <a:latin typeface="微軟正黑體" pitchFamily="34" charset="-120"/>
                <a:ea typeface="微軟正黑體" pitchFamily="34" charset="-120"/>
              </a:rPr>
              <a:t>小時輪值進駐氣爆區，全程督導作業安全</a:t>
            </a:r>
            <a:r>
              <a:rPr kumimoji="1" lang="zh-TW" altLang="en-US" sz="1800" b="1" dirty="0" smtClean="0">
                <a:solidFill>
                  <a:prstClr val="black"/>
                </a:solidFill>
                <a:latin typeface="微軟正黑體" pitchFamily="34" charset="-120"/>
                <a:ea typeface="微軟正黑體" pitchFamily="34" charset="-120"/>
              </a:rPr>
              <a:t>，並</a:t>
            </a:r>
            <a:r>
              <a:rPr kumimoji="1" lang="zh-TW" altLang="en-US" sz="1800" b="1" dirty="0">
                <a:solidFill>
                  <a:prstClr val="black"/>
                </a:solidFill>
                <a:latin typeface="微軟正黑體" pitchFamily="34" charset="-120"/>
                <a:ea typeface="微軟正黑體" pitchFamily="34" charset="-120"/>
              </a:rPr>
              <a:t>參與復建工程工地</a:t>
            </a:r>
            <a:r>
              <a:rPr kumimoji="1" lang="zh-TW" altLang="en-US" sz="1800" b="1" dirty="0" smtClean="0">
                <a:solidFill>
                  <a:prstClr val="black"/>
                </a:solidFill>
                <a:latin typeface="微軟正黑體" pitchFamily="34" charset="-120"/>
                <a:ea typeface="微軟正黑體" pitchFamily="34" charset="-120"/>
              </a:rPr>
              <a:t>會報。</a:t>
            </a:r>
            <a:endParaRPr kumimoji="1" lang="en-US" altLang="zh-TW" sz="1800" b="1" dirty="0" smtClean="0">
              <a:solidFill>
                <a:prstClr val="black"/>
              </a:solidFill>
              <a:latin typeface="微軟正黑體" pitchFamily="34" charset="-120"/>
              <a:ea typeface="微軟正黑體" pitchFamily="34" charset="-120"/>
            </a:endParaRPr>
          </a:p>
          <a:p>
            <a:pPr marL="0" lvl="0" indent="0" algn="l" fontAlgn="base">
              <a:lnSpc>
                <a:spcPct val="150000"/>
              </a:lnSpc>
              <a:spcBef>
                <a:spcPct val="0"/>
              </a:spcBef>
              <a:spcAft>
                <a:spcPct val="0"/>
              </a:spcAft>
              <a:buNone/>
            </a:pPr>
            <a:r>
              <a:rPr kumimoji="1" lang="zh-TW" altLang="en-US" sz="1800" b="1" dirty="0">
                <a:solidFill>
                  <a:prstClr val="black"/>
                </a:solidFill>
                <a:latin typeface="微軟正黑體" pitchFamily="34" charset="-120"/>
                <a:ea typeface="微軟正黑體" pitchFamily="34" charset="-120"/>
              </a:rPr>
              <a:t> </a:t>
            </a:r>
            <a:r>
              <a:rPr kumimoji="1" lang="zh-TW" altLang="en-US" sz="1800" b="1" dirty="0" smtClean="0">
                <a:solidFill>
                  <a:prstClr val="black"/>
                </a:solidFill>
                <a:latin typeface="微軟正黑體" pitchFamily="34" charset="-120"/>
                <a:ea typeface="微軟正黑體" pitchFamily="34" charset="-120"/>
              </a:rPr>
              <a:t>       為</a:t>
            </a:r>
            <a:r>
              <a:rPr kumimoji="1" lang="zh-TW" altLang="en-US" sz="1800" b="1" dirty="0">
                <a:solidFill>
                  <a:prstClr val="black"/>
                </a:solidFill>
                <a:latin typeface="微軟正黑體" pitchFamily="34" charset="-120"/>
                <a:ea typeface="微軟正黑體" pitchFamily="34" charset="-120"/>
              </a:rPr>
              <a:t>加強氣爆期間之槽車運送安全，除對槽車運送路線進行聯合稽查，並不定時加強檢查化學槽車於廠區卸收料作業安全。</a:t>
            </a:r>
            <a:endParaRPr kumimoji="1" lang="en-US" altLang="zh-TW" sz="1800" b="1" dirty="0" smtClean="0">
              <a:solidFill>
                <a:prstClr val="black"/>
              </a:solidFill>
              <a:latin typeface="微軟正黑體" pitchFamily="34" charset="-120"/>
              <a:ea typeface="微軟正黑體" pitchFamily="34" charset="-120"/>
            </a:endParaRPr>
          </a:p>
          <a:p>
            <a:pPr marL="0" lvl="0" indent="0" fontAlgn="base">
              <a:lnSpc>
                <a:spcPct val="150000"/>
              </a:lnSpc>
              <a:spcBef>
                <a:spcPct val="0"/>
              </a:spcBef>
              <a:spcAft>
                <a:spcPct val="0"/>
              </a:spcAft>
              <a:buNone/>
            </a:pPr>
            <a:endParaRPr kumimoji="1" lang="zh-TW" altLang="en-US" sz="1600" b="1" dirty="0">
              <a:solidFill>
                <a:prstClr val="black"/>
              </a:solidFill>
              <a:latin typeface="微軟正黑體" pitchFamily="34" charset="-120"/>
              <a:ea typeface="微軟正黑體" pitchFamily="34" charset="-120"/>
            </a:endParaRPr>
          </a:p>
        </p:txBody>
      </p:sp>
      <p:pic>
        <p:nvPicPr>
          <p:cNvPr id="2" name="圖片 1"/>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6496909" y="3795885"/>
            <a:ext cx="1531475" cy="8614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39860041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6</a:t>
            </a:fld>
            <a:endParaRPr lang="en-US"/>
          </a:p>
        </p:txBody>
      </p:sp>
      <p:sp>
        <p:nvSpPr>
          <p:cNvPr id="5" name="Title 1"/>
          <p:cNvSpPr>
            <a:spLocks noGrp="1"/>
          </p:cNvSpPr>
          <p:nvPr>
            <p:ph type="title"/>
          </p:nvPr>
        </p:nvSpPr>
        <p:spPr/>
        <p:txBody>
          <a:bodyPr>
            <a:normAutofit/>
          </a:bodyPr>
          <a:lstStyle/>
          <a:p>
            <a:r>
              <a:rPr lang="zh-TW" altLang="en-US" sz="3200" dirty="0">
                <a:latin typeface="微軟正黑體" panose="020B0604030504040204" pitchFamily="34" charset="-120"/>
                <a:ea typeface="微軟正黑體" panose="020B0604030504040204" pitchFamily="34" charset="-120"/>
              </a:rPr>
              <a:t>八一石化氣爆各項作為成效</a:t>
            </a:r>
            <a:endParaRPr lang="en-US" sz="3200" dirty="0">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971600" y="1491631"/>
            <a:ext cx="7416824" cy="2952328"/>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促進受災民眾重新就業</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600" b="1" dirty="0" smtClean="0">
                <a:solidFill>
                  <a:prstClr val="black"/>
                </a:solidFill>
                <a:latin typeface="微軟正黑體" pitchFamily="34" charset="-120"/>
                <a:ea typeface="微軟正黑體" pitchFamily="34" charset="-120"/>
              </a:rPr>
              <a:t>    </a:t>
            </a:r>
            <a:r>
              <a:rPr kumimoji="1" lang="en-US" altLang="zh-TW" sz="1600" b="1" dirty="0" smtClean="0">
                <a:solidFill>
                  <a:prstClr val="black"/>
                </a:solidFill>
                <a:latin typeface="微軟正黑體" pitchFamily="34" charset="-120"/>
                <a:ea typeface="微軟正黑體" pitchFamily="34" charset="-120"/>
              </a:rPr>
              <a:t>1.</a:t>
            </a:r>
            <a:r>
              <a:rPr kumimoji="1" lang="zh-TW" altLang="en-US" sz="1600" b="1" dirty="0">
                <a:solidFill>
                  <a:prstClr val="black"/>
                </a:solidFill>
                <a:latin typeface="微軟正黑體" pitchFamily="34" charset="-120"/>
                <a:ea typeface="微軟正黑體" pitchFamily="34" charset="-120"/>
              </a:rPr>
              <a:t> </a:t>
            </a:r>
            <a:r>
              <a:rPr kumimoji="1" lang="zh-TW" altLang="en-US" sz="1600" b="1" dirty="0" smtClean="0">
                <a:solidFill>
                  <a:prstClr val="black"/>
                </a:solidFill>
                <a:latin typeface="微軟正黑體" pitchFamily="34" charset="-120"/>
                <a:ea typeface="微軟正黑體" pitchFamily="34" charset="-120"/>
              </a:rPr>
              <a:t>「</a:t>
            </a:r>
            <a:r>
              <a:rPr kumimoji="1" lang="zh-TW" altLang="en-US" sz="1600" b="1" dirty="0">
                <a:solidFill>
                  <a:prstClr val="black"/>
                </a:solidFill>
                <a:latin typeface="微軟正黑體" pitchFamily="34" charset="-120"/>
                <a:ea typeface="微軟正黑體" pitchFamily="34" charset="-120"/>
              </a:rPr>
              <a:t>高雄石化氣爆災後復建臨時工作津貼計畫人員慰助計畫</a:t>
            </a:r>
            <a:r>
              <a:rPr kumimoji="1" lang="zh-TW" altLang="en-US" sz="1600" b="1" dirty="0" smtClean="0">
                <a:solidFill>
                  <a:prstClr val="black"/>
                </a:solidFill>
                <a:latin typeface="微軟正黑體" pitchFamily="34" charset="-120"/>
                <a:ea typeface="微軟正黑體" pitchFamily="34" charset="-120"/>
              </a:rPr>
              <a:t>」</a:t>
            </a:r>
            <a:endParaRPr kumimoji="1" lang="en-US" altLang="zh-TW" sz="1600" b="1" dirty="0" smtClean="0">
              <a:solidFill>
                <a:prstClr val="black"/>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600" b="1" dirty="0">
                <a:solidFill>
                  <a:prstClr val="black"/>
                </a:solidFill>
                <a:latin typeface="微軟正黑體" pitchFamily="34" charset="-120"/>
                <a:ea typeface="微軟正黑體" pitchFamily="34" charset="-120"/>
              </a:rPr>
              <a:t> </a:t>
            </a:r>
            <a:r>
              <a:rPr kumimoji="1" lang="zh-TW" altLang="en-US" sz="1600" b="1" dirty="0" smtClean="0">
                <a:solidFill>
                  <a:prstClr val="black"/>
                </a:solidFill>
                <a:latin typeface="微軟正黑體" pitchFamily="34" charset="-120"/>
                <a:ea typeface="微軟正黑體" pitchFamily="34" charset="-120"/>
              </a:rPr>
              <a:t>    </a:t>
            </a:r>
            <a:r>
              <a:rPr kumimoji="1" lang="en-US" altLang="zh-TW" sz="1600" b="1" dirty="0" smtClean="0">
                <a:solidFill>
                  <a:prstClr val="black"/>
                </a:solidFill>
                <a:latin typeface="微軟正黑體" pitchFamily="34" charset="-120"/>
                <a:ea typeface="微軟正黑體" pitchFamily="34" charset="-120"/>
              </a:rPr>
              <a:t>(1)</a:t>
            </a:r>
            <a:r>
              <a:rPr kumimoji="1" lang="zh-TW" altLang="en-US" sz="1600" b="1" dirty="0" smtClean="0">
                <a:solidFill>
                  <a:prstClr val="black"/>
                </a:solidFill>
                <a:latin typeface="微軟正黑體" pitchFamily="34" charset="-120"/>
                <a:ea typeface="微軟正黑體" pitchFamily="34" charset="-120"/>
              </a:rPr>
              <a:t>實施目的</a:t>
            </a:r>
            <a:r>
              <a:rPr kumimoji="1" lang="zh-TW" altLang="en-US" sz="1600" b="1" dirty="0">
                <a:solidFill>
                  <a:prstClr val="black"/>
                </a:solidFill>
                <a:latin typeface="新細明體"/>
              </a:rPr>
              <a:t>：</a:t>
            </a:r>
            <a:r>
              <a:rPr kumimoji="1" lang="zh-TW" altLang="en-US" sz="1600" b="1" dirty="0">
                <a:solidFill>
                  <a:prstClr val="black"/>
                </a:solidFill>
                <a:latin typeface="微軟正黑體" panose="020B0604030504040204" pitchFamily="34" charset="-120"/>
                <a:ea typeface="微軟正黑體" panose="020B0604030504040204" pitchFamily="34" charset="-120"/>
              </a:rPr>
              <a:t>提供高雄石化氣爆災害重建所需人力及促進受災失業者儘速</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就業</a:t>
            </a:r>
            <a:endParaRPr kumimoji="1" lang="en-US" altLang="zh-TW" sz="1600" b="1" dirty="0" smtClean="0">
              <a:solidFill>
                <a:prstClr val="black"/>
              </a:solidFill>
              <a:latin typeface="微軟正黑體" panose="020B0604030504040204" pitchFamily="34" charset="-120"/>
              <a:ea typeface="微軟正黑體" panose="020B0604030504040204" pitchFamily="34" charset="-120"/>
            </a:endParaRPr>
          </a:p>
          <a:p>
            <a:pPr lvl="0" algn="l" fontAlgn="base">
              <a:lnSpc>
                <a:spcPct val="150000"/>
              </a:lnSpc>
              <a:spcBef>
                <a:spcPct val="0"/>
              </a:spcBef>
              <a:spcAft>
                <a:spcPct val="0"/>
              </a:spcAft>
            </a:pPr>
            <a:r>
              <a:rPr kumimoji="1" lang="zh-TW" altLang="en-US" sz="1600" b="1" dirty="0">
                <a:solidFill>
                  <a:prstClr val="black"/>
                </a:solidFill>
                <a:latin typeface="微軟正黑體" panose="020B0604030504040204" pitchFamily="34" charset="-120"/>
                <a:ea typeface="微軟正黑體" panose="020B0604030504040204" pitchFamily="34" charset="-120"/>
              </a:rPr>
              <a:t> </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(2)</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實施期間</a:t>
            </a:r>
            <a:r>
              <a:rPr kumimoji="1" lang="zh-TW" altLang="en-US" sz="1600" b="1" dirty="0" smtClean="0">
                <a:solidFill>
                  <a:prstClr val="black"/>
                </a:solidFill>
                <a:latin typeface="新細明體"/>
              </a:rPr>
              <a:t>：</a:t>
            </a:r>
            <a:r>
              <a:rPr kumimoji="1"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103</a:t>
            </a:r>
            <a:r>
              <a:rPr kumimoji="1"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年</a:t>
            </a:r>
            <a:r>
              <a:rPr kumimoji="1"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9</a:t>
            </a:r>
            <a:r>
              <a:rPr kumimoji="1"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月</a:t>
            </a:r>
            <a:r>
              <a:rPr kumimoji="1"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a:t>
            </a:r>
            <a:r>
              <a:rPr kumimoji="1"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日至</a:t>
            </a:r>
            <a:r>
              <a:rPr kumimoji="1"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104</a:t>
            </a:r>
            <a:r>
              <a:rPr kumimoji="1"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年</a:t>
            </a:r>
            <a:r>
              <a:rPr kumimoji="1"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a:t>
            </a:r>
            <a:r>
              <a:rPr kumimoji="1" lang="zh-TW" altLang="en-US" sz="1600" b="1" dirty="0">
                <a:solidFill>
                  <a:schemeClr val="accent6">
                    <a:lumMod val="50000"/>
                  </a:schemeClr>
                </a:solidFill>
                <a:latin typeface="微軟正黑體" panose="020B0604030504040204" pitchFamily="34" charset="-120"/>
                <a:ea typeface="微軟正黑體" panose="020B0604030504040204" pitchFamily="34" charset="-120"/>
              </a:rPr>
              <a:t>月</a:t>
            </a:r>
            <a:r>
              <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rPr>
              <a:t>31</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日</a:t>
            </a:r>
            <a:endPar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endParaRPr>
          </a:p>
          <a:p>
            <a:pPr lvl="0" algn="l" fontAlgn="base">
              <a:lnSpc>
                <a:spcPct val="150000"/>
              </a:lnSpc>
              <a:spcBef>
                <a:spcPct val="0"/>
              </a:spcBef>
              <a:spcAft>
                <a:spcPct val="0"/>
              </a:spcAft>
            </a:pPr>
            <a:r>
              <a:rPr kumimoji="1" lang="zh-TW" altLang="en-US" sz="1600" b="1" dirty="0">
                <a:solidFill>
                  <a:prstClr val="black"/>
                </a:solidFill>
                <a:latin typeface="微軟正黑體" panose="020B0604030504040204" pitchFamily="34" charset="-120"/>
                <a:ea typeface="微軟正黑體" panose="020B0604030504040204" pitchFamily="34" charset="-120"/>
              </a:rPr>
              <a:t> </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(3)</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績效成果</a:t>
            </a:r>
            <a:r>
              <a:rPr kumimoji="1" lang="zh-TW" altLang="en-US" sz="1600" b="1" dirty="0" smtClean="0">
                <a:solidFill>
                  <a:prstClr val="black"/>
                </a:solidFill>
                <a:latin typeface="新細明體"/>
              </a:rPr>
              <a:t>：</a:t>
            </a:r>
            <a:endParaRPr kumimoji="1" lang="en-US" altLang="zh-TW" sz="1600" b="1" dirty="0" smtClean="0">
              <a:solidFill>
                <a:prstClr val="black"/>
              </a:solidFill>
              <a:latin typeface="新細明體"/>
            </a:endParaRPr>
          </a:p>
          <a:p>
            <a:pPr lvl="0" algn="l" fontAlgn="base">
              <a:lnSpc>
                <a:spcPct val="150000"/>
              </a:lnSpc>
              <a:spcBef>
                <a:spcPct val="0"/>
              </a:spcBef>
              <a:spcAft>
                <a:spcPct val="0"/>
              </a:spcAft>
            </a:pPr>
            <a:r>
              <a:rPr kumimoji="1" lang="zh-TW" altLang="en-US" sz="1600" b="1" dirty="0">
                <a:solidFill>
                  <a:prstClr val="black"/>
                </a:solidFill>
                <a:latin typeface="新細明體"/>
                <a:ea typeface="微軟正黑體" panose="020B0604030504040204" pitchFamily="34" charset="-120"/>
              </a:rPr>
              <a:t> </a:t>
            </a:r>
            <a:r>
              <a:rPr kumimoji="1" lang="zh-TW" altLang="en-US" sz="1600" b="1" dirty="0" smtClean="0">
                <a:solidFill>
                  <a:prstClr val="black"/>
                </a:solidFill>
                <a:latin typeface="新細明體"/>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A.</a:t>
            </a:r>
            <a:r>
              <a:rPr kumimoji="1" lang="zh-TW" altLang="en-US" sz="1600" b="1" dirty="0">
                <a:solidFill>
                  <a:prstClr val="black"/>
                </a:solidFill>
                <a:latin typeface="微軟正黑體" panose="020B0604030504040204" pitchFamily="34" charset="-120"/>
                <a:ea typeface="微軟正黑體" panose="020B0604030504040204" pitchFamily="34" charset="-120"/>
              </a:rPr>
              <a:t>派工</a:t>
            </a:r>
            <a:r>
              <a:rPr kumimoji="1" lang="en-US" altLang="zh-TW" sz="1600" b="1" dirty="0">
                <a:solidFill>
                  <a:prstClr val="black"/>
                </a:solidFill>
                <a:latin typeface="微軟正黑體" panose="020B0604030504040204" pitchFamily="34" charset="-120"/>
                <a:ea typeface="微軟正黑體" panose="020B0604030504040204" pitchFamily="34" charset="-120"/>
              </a:rPr>
              <a:t>372</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名，實際上工</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302</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名。</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派工至前鎮區、苓雅區公所與衛生局</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a:t>
            </a:r>
          </a:p>
          <a:p>
            <a:pPr lvl="0" algn="l" fontAlgn="base">
              <a:lnSpc>
                <a:spcPct val="150000"/>
              </a:lnSpc>
              <a:spcBef>
                <a:spcPct val="0"/>
              </a:spcBef>
              <a:spcAft>
                <a:spcPct val="0"/>
              </a:spcAft>
            </a:pPr>
            <a:r>
              <a:rPr kumimoji="1" lang="zh-TW" altLang="en-US" sz="1600" b="1" dirty="0">
                <a:solidFill>
                  <a:prstClr val="black"/>
                </a:solidFill>
                <a:latin typeface="微軟正黑體" panose="020B0604030504040204" pitchFamily="34" charset="-120"/>
                <a:ea typeface="微軟正黑體" panose="020B0604030504040204" pitchFamily="34" charset="-120"/>
              </a:rPr>
              <a:t> </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B.</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總計核發補助人數</a:t>
            </a:r>
            <a:r>
              <a:rPr kumimoji="1" lang="en-US" altLang="zh-TW" sz="1600" b="1" dirty="0">
                <a:solidFill>
                  <a:prstClr val="black"/>
                </a:solidFill>
                <a:latin typeface="微軟正黑體" panose="020B0604030504040204" pitchFamily="34" charset="-120"/>
                <a:ea typeface="微軟正黑體" panose="020B0604030504040204" pitchFamily="34" charset="-120"/>
              </a:rPr>
              <a:t>279</a:t>
            </a:r>
            <a:r>
              <a:rPr kumimoji="1" lang="zh-TW" altLang="en-US" sz="1600" b="1" dirty="0">
                <a:solidFill>
                  <a:prstClr val="black"/>
                </a:solidFill>
                <a:latin typeface="微軟正黑體" panose="020B0604030504040204" pitchFamily="34" charset="-120"/>
                <a:ea typeface="微軟正黑體" panose="020B0604030504040204" pitchFamily="34" charset="-120"/>
              </a:rPr>
              <a:t>人，核發</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金額為</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389</a:t>
            </a:r>
            <a:r>
              <a:rPr kumimoji="1" lang="zh-TW" altLang="en-US" sz="1600" b="1" dirty="0">
                <a:solidFill>
                  <a:prstClr val="black"/>
                </a:solidFill>
                <a:latin typeface="微軟正黑體" panose="020B0604030504040204" pitchFamily="34" charset="-120"/>
                <a:ea typeface="微軟正黑體" panose="020B0604030504040204" pitchFamily="34" charset="-120"/>
              </a:rPr>
              <a:t>萬</a:t>
            </a:r>
            <a:r>
              <a:rPr kumimoji="1" lang="en-US" altLang="zh-TW" sz="1600" b="1" dirty="0">
                <a:solidFill>
                  <a:prstClr val="black"/>
                </a:solidFill>
                <a:latin typeface="微軟正黑體" panose="020B0604030504040204" pitchFamily="34" charset="-120"/>
                <a:ea typeface="微軟正黑體" panose="020B0604030504040204" pitchFamily="34" charset="-120"/>
              </a:rPr>
              <a:t>7,500</a:t>
            </a:r>
            <a:r>
              <a:rPr kumimoji="1" lang="zh-TW" altLang="en-US" sz="1600" b="1" dirty="0">
                <a:solidFill>
                  <a:prstClr val="black"/>
                </a:solidFill>
                <a:latin typeface="微軟正黑體" panose="020B0604030504040204" pitchFamily="34" charset="-120"/>
                <a:ea typeface="微軟正黑體" panose="020B0604030504040204" pitchFamily="34" charset="-120"/>
              </a:rPr>
              <a:t>元。</a:t>
            </a: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15374095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7</a:t>
            </a:fld>
            <a:endParaRPr lang="en-US"/>
          </a:p>
        </p:txBody>
      </p:sp>
      <p:sp>
        <p:nvSpPr>
          <p:cNvPr id="5" name="Title 1"/>
          <p:cNvSpPr>
            <a:spLocks noGrp="1"/>
          </p:cNvSpPr>
          <p:nvPr>
            <p:ph type="title"/>
          </p:nvPr>
        </p:nvSpPr>
        <p:spPr/>
        <p:txBody>
          <a:bodyPr>
            <a:normAutofit/>
          </a:bodyPr>
          <a:lstStyle/>
          <a:p>
            <a:r>
              <a:rPr lang="zh-TW" altLang="en-US" sz="3200" dirty="0">
                <a:latin typeface="微軟正黑體" panose="020B0604030504040204" pitchFamily="34" charset="-120"/>
                <a:ea typeface="微軟正黑體" panose="020B0604030504040204" pitchFamily="34" charset="-120"/>
              </a:rPr>
              <a:t>八一石化氣爆各項作為成效</a:t>
            </a:r>
            <a:endParaRPr lang="en-US" sz="3200" dirty="0">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971600" y="1491631"/>
            <a:ext cx="7416824" cy="2952328"/>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促進受災民眾重新就業</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600" b="1" dirty="0" smtClean="0">
                <a:solidFill>
                  <a:prstClr val="black"/>
                </a:solidFill>
                <a:latin typeface="微軟正黑體" pitchFamily="34" charset="-120"/>
                <a:ea typeface="微軟正黑體" pitchFamily="34" charset="-120"/>
              </a:rPr>
              <a:t>    </a:t>
            </a:r>
            <a:r>
              <a:rPr kumimoji="1" lang="en-US" altLang="zh-TW" sz="1600" b="1" dirty="0">
                <a:solidFill>
                  <a:prstClr val="black"/>
                </a:solidFill>
                <a:latin typeface="微軟正黑體" pitchFamily="34" charset="-120"/>
                <a:ea typeface="微軟正黑體" pitchFamily="34" charset="-120"/>
              </a:rPr>
              <a:t>2</a:t>
            </a:r>
            <a:r>
              <a:rPr kumimoji="1" lang="en-US" altLang="zh-TW" sz="1600" b="1" dirty="0" smtClean="0">
                <a:solidFill>
                  <a:prstClr val="black"/>
                </a:solidFill>
                <a:latin typeface="微軟正黑體" pitchFamily="34" charset="-120"/>
                <a:ea typeface="微軟正黑體" pitchFamily="34" charset="-120"/>
              </a:rPr>
              <a:t>.</a:t>
            </a:r>
            <a:r>
              <a:rPr kumimoji="1" lang="zh-TW" altLang="en-US" sz="1600" b="1" dirty="0">
                <a:solidFill>
                  <a:prstClr val="black"/>
                </a:solidFill>
                <a:latin typeface="微軟正黑體" pitchFamily="34" charset="-120"/>
                <a:ea typeface="微軟正黑體" pitchFamily="34" charset="-120"/>
              </a:rPr>
              <a:t> 「高雄市八一氣爆災害受營業損失店家行號僱用之工作者慰助計畫」</a:t>
            </a:r>
            <a:endParaRPr kumimoji="1" lang="en-US" altLang="zh-TW" sz="1600" b="1" dirty="0" smtClean="0">
              <a:solidFill>
                <a:prstClr val="black"/>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600" b="1" dirty="0">
                <a:solidFill>
                  <a:prstClr val="black"/>
                </a:solidFill>
                <a:latin typeface="微軟正黑體" pitchFamily="34" charset="-120"/>
                <a:ea typeface="微軟正黑體" pitchFamily="34" charset="-120"/>
              </a:rPr>
              <a:t> </a:t>
            </a:r>
            <a:r>
              <a:rPr kumimoji="1" lang="zh-TW" altLang="en-US" sz="1600" b="1" dirty="0" smtClean="0">
                <a:solidFill>
                  <a:prstClr val="black"/>
                </a:solidFill>
                <a:latin typeface="微軟正黑體" pitchFamily="34" charset="-120"/>
                <a:ea typeface="微軟正黑體" pitchFamily="34" charset="-120"/>
              </a:rPr>
              <a:t>    </a:t>
            </a:r>
            <a:r>
              <a:rPr kumimoji="1" lang="en-US" altLang="zh-TW" sz="1600" b="1" dirty="0" smtClean="0">
                <a:solidFill>
                  <a:prstClr val="black"/>
                </a:solidFill>
                <a:latin typeface="微軟正黑體" pitchFamily="34" charset="-120"/>
                <a:ea typeface="微軟正黑體" pitchFamily="34" charset="-120"/>
              </a:rPr>
              <a:t>(1)</a:t>
            </a:r>
            <a:r>
              <a:rPr kumimoji="1" lang="zh-TW" altLang="en-US" sz="1600" b="1" dirty="0" smtClean="0">
                <a:solidFill>
                  <a:prstClr val="black"/>
                </a:solidFill>
                <a:latin typeface="微軟正黑體" pitchFamily="34" charset="-120"/>
                <a:ea typeface="微軟正黑體" pitchFamily="34" charset="-120"/>
              </a:rPr>
              <a:t>實施目的</a:t>
            </a:r>
            <a:r>
              <a:rPr kumimoji="1" lang="zh-TW" altLang="en-US" sz="1600" b="1" dirty="0" smtClean="0">
                <a:solidFill>
                  <a:prstClr val="black"/>
                </a:solidFill>
                <a:latin typeface="新細明體"/>
              </a:rPr>
              <a:t>：</a:t>
            </a:r>
            <a:r>
              <a:rPr kumimoji="1" lang="zh-TW" altLang="en-US" sz="1600" b="1" dirty="0">
                <a:solidFill>
                  <a:prstClr val="black"/>
                </a:solidFill>
                <a:latin typeface="微軟正黑體" panose="020B0604030504040204" pitchFamily="34" charset="-120"/>
                <a:ea typeface="微軟正黑體" panose="020B0604030504040204" pitchFamily="34" charset="-120"/>
              </a:rPr>
              <a:t>為</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協助因</a:t>
            </a:r>
            <a:r>
              <a:rPr kumimoji="1" lang="zh-TW" altLang="en-US" sz="1600" b="1" dirty="0">
                <a:solidFill>
                  <a:prstClr val="black"/>
                </a:solidFill>
                <a:latin typeface="微軟正黑體" panose="020B0604030504040204" pitchFamily="34" charset="-120"/>
                <a:ea typeface="微軟正黑體" panose="020B0604030504040204" pitchFamily="34" charset="-120"/>
              </a:rPr>
              <a:t>八一氣爆事件影響，致受營業損失之店家行號所僱用</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之</a:t>
            </a:r>
            <a:endParaRPr kumimoji="1" lang="en-US" altLang="zh-TW" sz="1600" b="1" dirty="0" smtClean="0">
              <a:solidFill>
                <a:prstClr val="black"/>
              </a:solidFill>
              <a:latin typeface="微軟正黑體" panose="020B0604030504040204" pitchFamily="34" charset="-120"/>
              <a:ea typeface="微軟正黑體" panose="020B0604030504040204" pitchFamily="34" charset="-120"/>
            </a:endParaRPr>
          </a:p>
          <a:p>
            <a:pPr lvl="0" algn="l" fontAlgn="base">
              <a:lnSpc>
                <a:spcPct val="150000"/>
              </a:lnSpc>
              <a:spcBef>
                <a:spcPct val="0"/>
              </a:spcBef>
              <a:spcAft>
                <a:spcPct val="0"/>
              </a:spcAft>
            </a:pPr>
            <a:r>
              <a:rPr kumimoji="1" lang="zh-TW" altLang="en-US" sz="1600" b="1" dirty="0">
                <a:solidFill>
                  <a:prstClr val="black"/>
                </a:solidFill>
                <a:latin typeface="微軟正黑體" panose="020B0604030504040204" pitchFamily="34" charset="-120"/>
                <a:ea typeface="微軟正黑體" panose="020B0604030504040204" pitchFamily="34" charset="-120"/>
              </a:rPr>
              <a:t> </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                              工作者</a:t>
            </a:r>
            <a:r>
              <a:rPr kumimoji="1" lang="zh-TW" altLang="en-US" sz="1600" b="1" dirty="0">
                <a:solidFill>
                  <a:prstClr val="black"/>
                </a:solidFill>
                <a:latin typeface="微軟正黑體" panose="020B0604030504040204" pitchFamily="34" charset="-120"/>
                <a:ea typeface="微軟正黑體" panose="020B0604030504040204" pitchFamily="34" charset="-120"/>
              </a:rPr>
              <a:t>停止工作或失業</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，減輕其</a:t>
            </a:r>
            <a:r>
              <a:rPr kumimoji="1" lang="zh-TW" altLang="en-US" sz="1600" b="1" dirty="0">
                <a:solidFill>
                  <a:prstClr val="black"/>
                </a:solidFill>
                <a:latin typeface="微軟正黑體" panose="020B0604030504040204" pitchFamily="34" charset="-120"/>
                <a:ea typeface="微軟正黑體" panose="020B0604030504040204" pitchFamily="34" charset="-120"/>
              </a:rPr>
              <a:t>家庭經濟負擔及重新</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就業。</a:t>
            </a:r>
            <a:endParaRPr kumimoji="1" lang="en-US" altLang="zh-TW" sz="1600" b="1" dirty="0" smtClean="0">
              <a:solidFill>
                <a:prstClr val="black"/>
              </a:solidFill>
              <a:latin typeface="微軟正黑體" panose="020B0604030504040204" pitchFamily="34" charset="-120"/>
              <a:ea typeface="微軟正黑體" panose="020B0604030504040204" pitchFamily="34" charset="-120"/>
            </a:endParaRPr>
          </a:p>
          <a:p>
            <a:pPr lvl="0" algn="l" fontAlgn="base">
              <a:lnSpc>
                <a:spcPct val="150000"/>
              </a:lnSpc>
              <a:spcBef>
                <a:spcPct val="0"/>
              </a:spcBef>
              <a:spcAft>
                <a:spcPct val="0"/>
              </a:spcAft>
            </a:pPr>
            <a:r>
              <a:rPr kumimoji="1" lang="zh-TW" altLang="en-US" sz="1600" b="1" dirty="0">
                <a:solidFill>
                  <a:prstClr val="black"/>
                </a:solidFill>
                <a:latin typeface="微軟正黑體" panose="020B0604030504040204" pitchFamily="34" charset="-120"/>
                <a:ea typeface="微軟正黑體" panose="020B0604030504040204" pitchFamily="34" charset="-120"/>
              </a:rPr>
              <a:t> </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(2)</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實施</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受理</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期間</a:t>
            </a:r>
            <a:r>
              <a:rPr kumimoji="1" lang="zh-TW" altLang="en-US" sz="1600" b="1" dirty="0" smtClean="0">
                <a:solidFill>
                  <a:prstClr val="black"/>
                </a:solidFill>
                <a:latin typeface="新細明體"/>
              </a:rPr>
              <a:t>：</a:t>
            </a:r>
            <a:r>
              <a:rPr kumimoji="1" lang="en-US" altLang="zh-TW" sz="1600" b="1" dirty="0">
                <a:solidFill>
                  <a:schemeClr val="accent6">
                    <a:lumMod val="50000"/>
                  </a:schemeClr>
                </a:solidFill>
                <a:latin typeface="微軟正黑體" panose="020B0604030504040204" pitchFamily="34" charset="-120"/>
                <a:ea typeface="微軟正黑體" panose="020B0604030504040204" pitchFamily="34" charset="-120"/>
              </a:rPr>
              <a:t>103</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年</a:t>
            </a:r>
            <a:r>
              <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rPr>
              <a:t>8</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月</a:t>
            </a:r>
            <a:r>
              <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rPr>
              <a:t>20</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日至</a:t>
            </a:r>
            <a:r>
              <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rPr>
              <a:t>12</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月</a:t>
            </a:r>
            <a:r>
              <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rPr>
              <a:t>22</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日</a:t>
            </a:r>
            <a:endPar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endParaRPr>
          </a:p>
          <a:p>
            <a:pPr lvl="0" algn="l" fontAlgn="base">
              <a:lnSpc>
                <a:spcPct val="150000"/>
              </a:lnSpc>
              <a:spcBef>
                <a:spcPct val="0"/>
              </a:spcBef>
              <a:spcAft>
                <a:spcPct val="0"/>
              </a:spcAft>
            </a:pPr>
            <a:r>
              <a:rPr kumimoji="1" lang="zh-TW" altLang="en-US" sz="1600" b="1" dirty="0">
                <a:solidFill>
                  <a:prstClr val="black"/>
                </a:solidFill>
                <a:latin typeface="微軟正黑體" panose="020B0604030504040204" pitchFamily="34" charset="-120"/>
                <a:ea typeface="微軟正黑體" panose="020B0604030504040204" pitchFamily="34" charset="-120"/>
              </a:rPr>
              <a:t> </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(3)</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績效成果</a:t>
            </a:r>
            <a:r>
              <a:rPr kumimoji="1" lang="zh-TW" altLang="en-US" sz="1600" b="1" dirty="0" smtClean="0">
                <a:solidFill>
                  <a:prstClr val="black"/>
                </a:solidFill>
                <a:latin typeface="新細明體"/>
              </a:rPr>
              <a:t>：</a:t>
            </a:r>
            <a:endParaRPr kumimoji="1" lang="en-US" altLang="zh-TW" sz="1600" b="1" dirty="0" smtClean="0">
              <a:solidFill>
                <a:prstClr val="black"/>
              </a:solidFill>
              <a:latin typeface="新細明體"/>
            </a:endParaRPr>
          </a:p>
          <a:p>
            <a:pPr lvl="0" algn="l" fontAlgn="base">
              <a:lnSpc>
                <a:spcPct val="150000"/>
              </a:lnSpc>
              <a:spcBef>
                <a:spcPct val="0"/>
              </a:spcBef>
              <a:spcAft>
                <a:spcPct val="0"/>
              </a:spcAft>
            </a:pPr>
            <a:r>
              <a:rPr kumimoji="1" lang="zh-TW" altLang="en-US" sz="1600" b="1" dirty="0">
                <a:solidFill>
                  <a:prstClr val="black"/>
                </a:solidFill>
                <a:latin typeface="新細明體"/>
                <a:ea typeface="微軟正黑體" panose="020B0604030504040204" pitchFamily="34" charset="-120"/>
              </a:rPr>
              <a:t> </a:t>
            </a:r>
            <a:r>
              <a:rPr kumimoji="1" lang="zh-TW" altLang="en-US" sz="1600" b="1" dirty="0" smtClean="0">
                <a:solidFill>
                  <a:prstClr val="black"/>
                </a:solidFill>
                <a:latin typeface="新細明體"/>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A.</a:t>
            </a:r>
            <a:r>
              <a:rPr kumimoji="1" lang="zh-TW" altLang="en-US" sz="1600" b="1" dirty="0">
                <a:solidFill>
                  <a:prstClr val="black"/>
                </a:solidFill>
                <a:latin typeface="微軟正黑體" panose="020B0604030504040204" pitchFamily="34" charset="-120"/>
                <a:ea typeface="微軟正黑體" panose="020B0604030504040204" pitchFamily="34" charset="-120"/>
              </a:rPr>
              <a:t>已核發「停止工作慰助」</a:t>
            </a:r>
            <a:r>
              <a:rPr kumimoji="1" lang="en-US" altLang="zh-TW" sz="1600" b="1" dirty="0">
                <a:solidFill>
                  <a:prstClr val="black"/>
                </a:solidFill>
                <a:latin typeface="微軟正黑體" panose="020B0604030504040204" pitchFamily="34" charset="-120"/>
                <a:ea typeface="微軟正黑體" panose="020B0604030504040204" pitchFamily="34" charset="-120"/>
              </a:rPr>
              <a:t>730</a:t>
            </a:r>
            <a:r>
              <a:rPr kumimoji="1" lang="zh-TW" altLang="en-US" sz="1600" b="1" dirty="0">
                <a:solidFill>
                  <a:prstClr val="black"/>
                </a:solidFill>
                <a:latin typeface="微軟正黑體" panose="020B0604030504040204" pitchFamily="34" charset="-120"/>
                <a:ea typeface="微軟正黑體" panose="020B0604030504040204" pitchFamily="34" charset="-120"/>
              </a:rPr>
              <a:t>件，「停工生活慰助」</a:t>
            </a:r>
            <a:r>
              <a:rPr kumimoji="1" lang="en-US" altLang="zh-TW" sz="1600" b="1" dirty="0">
                <a:solidFill>
                  <a:prstClr val="black"/>
                </a:solidFill>
                <a:latin typeface="微軟正黑體" panose="020B0604030504040204" pitchFamily="34" charset="-120"/>
                <a:ea typeface="微軟正黑體" panose="020B0604030504040204" pitchFamily="34" charset="-120"/>
              </a:rPr>
              <a:t>756</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件</a:t>
            </a:r>
            <a:r>
              <a:rPr kumimoji="1" lang="zh-TW" altLang="en-US" sz="1600" b="1" dirty="0">
                <a:solidFill>
                  <a:prstClr val="black"/>
                </a:solidFill>
                <a:latin typeface="微軟正黑體" panose="020B0604030504040204" pitchFamily="34" charset="-120"/>
                <a:ea typeface="微軟正黑體" panose="020B0604030504040204" pitchFamily="34" charset="-120"/>
              </a:rPr>
              <a:t>。</a:t>
            </a:r>
            <a:endParaRPr kumimoji="1" lang="en-US" altLang="zh-TW" sz="1600" b="1" dirty="0" smtClean="0">
              <a:solidFill>
                <a:prstClr val="black"/>
              </a:solidFill>
              <a:latin typeface="微軟正黑體" panose="020B0604030504040204" pitchFamily="34" charset="-120"/>
              <a:ea typeface="微軟正黑體" panose="020B0604030504040204" pitchFamily="34" charset="-120"/>
            </a:endParaRPr>
          </a:p>
          <a:p>
            <a:pPr lvl="0" algn="l" fontAlgn="base">
              <a:lnSpc>
                <a:spcPct val="150000"/>
              </a:lnSpc>
              <a:spcBef>
                <a:spcPct val="0"/>
              </a:spcBef>
              <a:spcAft>
                <a:spcPct val="0"/>
              </a:spcAft>
            </a:pPr>
            <a:r>
              <a:rPr kumimoji="1" lang="zh-TW" altLang="en-US" sz="1600" b="1" dirty="0">
                <a:solidFill>
                  <a:prstClr val="black"/>
                </a:solidFill>
                <a:latin typeface="微軟正黑體" panose="020B0604030504040204" pitchFamily="34" charset="-120"/>
                <a:ea typeface="微軟正黑體" panose="020B0604030504040204" pitchFamily="34" charset="-120"/>
              </a:rPr>
              <a:t> </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B.</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總計</a:t>
            </a:r>
            <a:r>
              <a:rPr kumimoji="1" lang="zh-TW" altLang="en-US" sz="1600" b="1" dirty="0">
                <a:solidFill>
                  <a:prstClr val="black"/>
                </a:solidFill>
                <a:latin typeface="微軟正黑體" panose="020B0604030504040204" pitchFamily="34" charset="-120"/>
                <a:ea typeface="微軟正黑體" panose="020B0604030504040204" pitchFamily="34" charset="-120"/>
              </a:rPr>
              <a:t>核</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撥金額為</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1,455</a:t>
            </a:r>
            <a:r>
              <a:rPr kumimoji="1" lang="zh-TW" altLang="en-US" sz="1600" b="1" dirty="0">
                <a:solidFill>
                  <a:prstClr val="black"/>
                </a:solidFill>
                <a:latin typeface="微軟正黑體" panose="020B0604030504040204" pitchFamily="34" charset="-120"/>
                <a:ea typeface="微軟正黑體" panose="020B0604030504040204" pitchFamily="34" charset="-120"/>
              </a:rPr>
              <a:t>萬</a:t>
            </a:r>
            <a:r>
              <a:rPr kumimoji="1" lang="en-US" altLang="zh-TW" sz="1600" b="1" dirty="0">
                <a:solidFill>
                  <a:prstClr val="black"/>
                </a:solidFill>
                <a:latin typeface="微軟正黑體" panose="020B0604030504040204" pitchFamily="34" charset="-120"/>
                <a:ea typeface="微軟正黑體" panose="020B0604030504040204" pitchFamily="34" charset="-120"/>
              </a:rPr>
              <a:t>4,200</a:t>
            </a:r>
            <a:r>
              <a:rPr kumimoji="1" lang="zh-TW" altLang="en-US" sz="1600" b="1" dirty="0">
                <a:solidFill>
                  <a:prstClr val="black"/>
                </a:solidFill>
                <a:latin typeface="微軟正黑體" panose="020B0604030504040204" pitchFamily="34" charset="-120"/>
                <a:ea typeface="微軟正黑體" panose="020B0604030504040204" pitchFamily="34" charset="-120"/>
              </a:rPr>
              <a:t>元。</a:t>
            </a:r>
          </a:p>
        </p:txBody>
      </p:sp>
      <p:pic>
        <p:nvPicPr>
          <p:cNvPr id="2050"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47601"/>
          <a:stretch/>
        </p:blipFill>
        <p:spPr bwMode="auto">
          <a:xfrm rot="428765">
            <a:off x="7324191" y="3209675"/>
            <a:ext cx="1080553" cy="13775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4234384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8</a:t>
            </a:fld>
            <a:endParaRPr lang="en-US"/>
          </a:p>
        </p:txBody>
      </p:sp>
      <p:sp>
        <p:nvSpPr>
          <p:cNvPr id="5" name="Title 1"/>
          <p:cNvSpPr>
            <a:spLocks noGrp="1"/>
          </p:cNvSpPr>
          <p:nvPr>
            <p:ph type="title"/>
          </p:nvPr>
        </p:nvSpPr>
        <p:spPr/>
        <p:txBody>
          <a:bodyPr>
            <a:normAutofit/>
          </a:bodyPr>
          <a:lstStyle/>
          <a:p>
            <a:r>
              <a:rPr lang="zh-TW" altLang="en-US" sz="3200" dirty="0">
                <a:latin typeface="微軟正黑體" panose="020B0604030504040204" pitchFamily="34" charset="-120"/>
                <a:ea typeface="微軟正黑體" panose="020B0604030504040204" pitchFamily="34" charset="-120"/>
              </a:rPr>
              <a:t>八一石化氣爆各項作為成效</a:t>
            </a:r>
            <a:endParaRPr lang="en-US" sz="3200" dirty="0">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971600" y="1491631"/>
            <a:ext cx="7416824" cy="2952328"/>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a:solidFill>
                  <a:schemeClr val="accent5">
                    <a:lumMod val="75000"/>
                  </a:schemeClr>
                </a:solidFill>
                <a:latin typeface="微軟正黑體" pitchFamily="34" charset="-120"/>
                <a:ea typeface="微軟正黑體" pitchFamily="34" charset="-120"/>
              </a:rPr>
              <a:t>維持僱用安定</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600" b="1" dirty="0">
                <a:solidFill>
                  <a:prstClr val="black"/>
                </a:solidFill>
                <a:latin typeface="微軟正黑體" pitchFamily="34" charset="-120"/>
                <a:ea typeface="微軟正黑體" pitchFamily="34" charset="-120"/>
              </a:rPr>
              <a:t>    辦理「高雄市政府八一氣爆災害受災店家重建</a:t>
            </a:r>
            <a:r>
              <a:rPr kumimoji="1" lang="zh-TW" altLang="en-US" sz="1600" b="1" dirty="0" smtClean="0">
                <a:solidFill>
                  <a:prstClr val="black"/>
                </a:solidFill>
                <a:latin typeface="微軟正黑體" pitchFamily="34" charset="-120"/>
                <a:ea typeface="微軟正黑體" pitchFamily="34" charset="-120"/>
              </a:rPr>
              <a:t>期間繼續</a:t>
            </a:r>
            <a:r>
              <a:rPr kumimoji="1" lang="zh-TW" altLang="en-US" sz="1600" b="1" dirty="0">
                <a:solidFill>
                  <a:prstClr val="black"/>
                </a:solidFill>
                <a:latin typeface="微軟正黑體" pitchFamily="34" charset="-120"/>
                <a:ea typeface="微軟正黑體" pitchFamily="34" charset="-120"/>
              </a:rPr>
              <a:t>僱用工作者慰助計畫」</a:t>
            </a:r>
          </a:p>
          <a:p>
            <a:pPr lvl="0" algn="l" fontAlgn="base">
              <a:lnSpc>
                <a:spcPct val="150000"/>
              </a:lnSpc>
              <a:spcBef>
                <a:spcPct val="0"/>
              </a:spcBef>
              <a:spcAft>
                <a:spcPct val="0"/>
              </a:spcAft>
            </a:pPr>
            <a:r>
              <a:rPr kumimoji="1" lang="zh-TW" altLang="en-US" sz="1600" b="1" dirty="0" smtClean="0">
                <a:solidFill>
                  <a:prstClr val="black"/>
                </a:solidFill>
                <a:latin typeface="微軟正黑體" pitchFamily="34" charset="-120"/>
                <a:ea typeface="微軟正黑體" pitchFamily="34" charset="-120"/>
              </a:rPr>
              <a:t>     </a:t>
            </a:r>
            <a:r>
              <a:rPr kumimoji="1" lang="en-US" altLang="zh-TW" sz="1600" b="1" dirty="0" smtClean="0">
                <a:solidFill>
                  <a:prstClr val="black"/>
                </a:solidFill>
                <a:latin typeface="微軟正黑體" pitchFamily="34" charset="-120"/>
                <a:ea typeface="微軟正黑體" pitchFamily="34" charset="-120"/>
              </a:rPr>
              <a:t>(1)</a:t>
            </a:r>
            <a:r>
              <a:rPr kumimoji="1" lang="zh-TW" altLang="en-US" sz="1600" b="1" dirty="0" smtClean="0">
                <a:solidFill>
                  <a:prstClr val="black"/>
                </a:solidFill>
                <a:latin typeface="微軟正黑體" pitchFamily="34" charset="-120"/>
                <a:ea typeface="微軟正黑體" pitchFamily="34" charset="-120"/>
              </a:rPr>
              <a:t>實施目的</a:t>
            </a:r>
            <a:r>
              <a:rPr kumimoji="1" lang="zh-TW" altLang="en-US" sz="1600" b="1" dirty="0" smtClean="0">
                <a:solidFill>
                  <a:prstClr val="black"/>
                </a:solidFill>
                <a:latin typeface="新細明體"/>
              </a:rPr>
              <a:t>：</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為</a:t>
            </a:r>
            <a:r>
              <a:rPr kumimoji="1" lang="zh-TW" altLang="en-US" sz="1600" b="1" dirty="0">
                <a:solidFill>
                  <a:prstClr val="black"/>
                </a:solidFill>
                <a:latin typeface="微軟正黑體" panose="020B0604030504040204" pitchFamily="34" charset="-120"/>
                <a:ea typeface="微軟正黑體" panose="020B0604030504040204" pitchFamily="34" charset="-120"/>
              </a:rPr>
              <a:t>慰</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助八一石化氣爆重建</a:t>
            </a:r>
            <a:r>
              <a:rPr kumimoji="1" lang="zh-TW" altLang="en-US" sz="1600" b="1" dirty="0">
                <a:solidFill>
                  <a:prstClr val="black"/>
                </a:solidFill>
                <a:latin typeface="微軟正黑體" panose="020B0604030504040204" pitchFamily="34" charset="-120"/>
                <a:ea typeface="微軟正黑體" panose="020B0604030504040204" pitchFamily="34" charset="-120"/>
              </a:rPr>
              <a:t>期間仍繼續僱用勞工發給薪資之店家</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a:t>
            </a:r>
            <a:endParaRPr kumimoji="1" lang="en-US" altLang="zh-TW" sz="1600" b="1" dirty="0" smtClean="0">
              <a:solidFill>
                <a:prstClr val="black"/>
              </a:solidFill>
              <a:latin typeface="微軟正黑體" panose="020B0604030504040204" pitchFamily="34" charset="-120"/>
              <a:ea typeface="微軟正黑體" panose="020B0604030504040204" pitchFamily="34" charset="-120"/>
            </a:endParaRPr>
          </a:p>
          <a:p>
            <a:pPr lvl="0" algn="l" fontAlgn="base">
              <a:lnSpc>
                <a:spcPct val="150000"/>
              </a:lnSpc>
              <a:spcBef>
                <a:spcPct val="0"/>
              </a:spcBef>
              <a:spcAft>
                <a:spcPct val="0"/>
              </a:spcAft>
            </a:pPr>
            <a:r>
              <a:rPr kumimoji="1" lang="zh-TW" altLang="en-US" sz="1600" b="1" dirty="0">
                <a:solidFill>
                  <a:prstClr val="black"/>
                </a:solidFill>
                <a:latin typeface="微軟正黑體" panose="020B0604030504040204" pitchFamily="34" charset="-120"/>
                <a:ea typeface="微軟正黑體" panose="020B0604030504040204" pitchFamily="34" charset="-120"/>
              </a:rPr>
              <a:t> </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                             協助</a:t>
            </a:r>
            <a:r>
              <a:rPr kumimoji="1" lang="zh-TW" altLang="en-US" sz="1600" b="1" dirty="0">
                <a:solidFill>
                  <a:prstClr val="black"/>
                </a:solidFill>
                <a:latin typeface="微軟正黑體" panose="020B0604030504040204" pitchFamily="34" charset="-120"/>
                <a:ea typeface="微軟正黑體" panose="020B0604030504040204" pitchFamily="34" charset="-120"/>
              </a:rPr>
              <a:t>減輕店家經營負擔並維持僱用</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安定。</a:t>
            </a:r>
            <a:endParaRPr kumimoji="1" lang="en-US" altLang="zh-TW" sz="1600" b="1" dirty="0" smtClean="0">
              <a:solidFill>
                <a:prstClr val="black"/>
              </a:solidFill>
              <a:latin typeface="微軟正黑體" panose="020B0604030504040204" pitchFamily="34" charset="-120"/>
              <a:ea typeface="微軟正黑體" panose="020B0604030504040204" pitchFamily="34" charset="-120"/>
            </a:endParaRPr>
          </a:p>
          <a:p>
            <a:pPr lvl="0" algn="l" fontAlgn="base">
              <a:lnSpc>
                <a:spcPct val="150000"/>
              </a:lnSpc>
              <a:spcBef>
                <a:spcPct val="0"/>
              </a:spcBef>
              <a:spcAft>
                <a:spcPct val="0"/>
              </a:spcAft>
            </a:pPr>
            <a:r>
              <a:rPr kumimoji="1" lang="zh-TW" altLang="en-US" sz="1600" b="1" dirty="0" smtClean="0">
                <a:solidFill>
                  <a:prstClr val="black"/>
                </a:solidFill>
                <a:latin typeface="微軟正黑體" panose="020B0604030504040204" pitchFamily="34" charset="-120"/>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(2)</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實施期間</a:t>
            </a:r>
            <a:r>
              <a:rPr kumimoji="1" lang="zh-TW" altLang="en-US" sz="1600" b="1" dirty="0" smtClean="0">
                <a:solidFill>
                  <a:prstClr val="black"/>
                </a:solidFill>
                <a:latin typeface="新細明體"/>
              </a:rPr>
              <a:t>：</a:t>
            </a:r>
            <a:r>
              <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rPr>
              <a:t>103</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年</a:t>
            </a:r>
            <a:r>
              <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rPr>
              <a:t>8</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月</a:t>
            </a:r>
            <a:r>
              <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rPr>
              <a:t>24</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日至</a:t>
            </a:r>
            <a:r>
              <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rPr>
              <a:t>104</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年</a:t>
            </a:r>
            <a:r>
              <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rPr>
              <a:t>4</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月</a:t>
            </a:r>
            <a:r>
              <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rPr>
              <a:t>30</a:t>
            </a:r>
            <a:r>
              <a:rPr kumimoji="1" lang="zh-TW" altLang="en-US" sz="1600" b="1" dirty="0" smtClean="0">
                <a:solidFill>
                  <a:schemeClr val="accent6">
                    <a:lumMod val="50000"/>
                  </a:schemeClr>
                </a:solidFill>
                <a:latin typeface="微軟正黑體" panose="020B0604030504040204" pitchFamily="34" charset="-120"/>
                <a:ea typeface="微軟正黑體" panose="020B0604030504040204" pitchFamily="34" charset="-120"/>
              </a:rPr>
              <a:t>日</a:t>
            </a:r>
            <a:endParaRPr kumimoji="1" lang="en-US" altLang="zh-TW" sz="1600" b="1" dirty="0" smtClean="0">
              <a:solidFill>
                <a:schemeClr val="accent6">
                  <a:lumMod val="50000"/>
                </a:schemeClr>
              </a:solidFill>
              <a:latin typeface="微軟正黑體" panose="020B0604030504040204" pitchFamily="34" charset="-120"/>
              <a:ea typeface="微軟正黑體" panose="020B0604030504040204" pitchFamily="34" charset="-120"/>
            </a:endParaRPr>
          </a:p>
          <a:p>
            <a:pPr lvl="0" algn="l" fontAlgn="base">
              <a:lnSpc>
                <a:spcPct val="150000"/>
              </a:lnSpc>
              <a:spcBef>
                <a:spcPct val="0"/>
              </a:spcBef>
              <a:spcAft>
                <a:spcPct val="0"/>
              </a:spcAft>
            </a:pPr>
            <a:r>
              <a:rPr kumimoji="1" lang="zh-TW" altLang="en-US" sz="1600" b="1" dirty="0" smtClean="0">
                <a:solidFill>
                  <a:prstClr val="black"/>
                </a:solidFill>
                <a:latin typeface="微軟正黑體" panose="020B0604030504040204" pitchFamily="34" charset="-120"/>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(3)</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績效成果</a:t>
            </a:r>
            <a:r>
              <a:rPr kumimoji="1" lang="zh-TW" altLang="en-US" sz="1600" b="1" dirty="0" smtClean="0">
                <a:solidFill>
                  <a:prstClr val="black"/>
                </a:solidFill>
                <a:latin typeface="新細明體"/>
              </a:rPr>
              <a:t>：</a:t>
            </a:r>
            <a:endParaRPr kumimoji="1" lang="en-US" altLang="zh-TW" sz="1600" b="1" dirty="0" smtClean="0">
              <a:solidFill>
                <a:prstClr val="black"/>
              </a:solidFill>
              <a:latin typeface="新細明體"/>
            </a:endParaRPr>
          </a:p>
          <a:p>
            <a:pPr lvl="0" algn="l" fontAlgn="base">
              <a:lnSpc>
                <a:spcPct val="150000"/>
              </a:lnSpc>
              <a:spcBef>
                <a:spcPct val="0"/>
              </a:spcBef>
              <a:spcAft>
                <a:spcPct val="0"/>
              </a:spcAft>
            </a:pPr>
            <a:r>
              <a:rPr kumimoji="1" lang="zh-TW" altLang="en-US" sz="1600" b="1" dirty="0">
                <a:solidFill>
                  <a:prstClr val="black"/>
                </a:solidFill>
                <a:latin typeface="新細明體"/>
                <a:ea typeface="微軟正黑體" panose="020B0604030504040204" pitchFamily="34" charset="-120"/>
              </a:rPr>
              <a:t> </a:t>
            </a:r>
            <a:r>
              <a:rPr kumimoji="1" lang="zh-TW" altLang="en-US" sz="1600" b="1" dirty="0" smtClean="0">
                <a:solidFill>
                  <a:prstClr val="black"/>
                </a:solidFill>
                <a:latin typeface="新細明體"/>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A.</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共受理</a:t>
            </a:r>
            <a:r>
              <a:rPr kumimoji="1" lang="en-US" altLang="zh-TW" sz="1600" b="1" dirty="0">
                <a:solidFill>
                  <a:prstClr val="black"/>
                </a:solidFill>
                <a:latin typeface="微軟正黑體" panose="020B0604030504040204" pitchFamily="34" charset="-120"/>
                <a:ea typeface="微軟正黑體" panose="020B0604030504040204" pitchFamily="34" charset="-120"/>
              </a:rPr>
              <a:t>368</a:t>
            </a:r>
            <a:r>
              <a:rPr kumimoji="1" lang="zh-TW" altLang="en-US" sz="1600" b="1" dirty="0">
                <a:solidFill>
                  <a:prstClr val="black"/>
                </a:solidFill>
                <a:latin typeface="微軟正黑體" panose="020B0604030504040204" pitchFamily="34" charset="-120"/>
                <a:ea typeface="微軟正黑體" panose="020B0604030504040204" pitchFamily="34" charset="-120"/>
              </a:rPr>
              <a:t>家</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事業單位。</a:t>
            </a:r>
            <a:endParaRPr kumimoji="1" lang="en-US" altLang="zh-TW" sz="1600" b="1" dirty="0" smtClean="0">
              <a:solidFill>
                <a:prstClr val="black"/>
              </a:solidFill>
              <a:latin typeface="微軟正黑體" panose="020B0604030504040204" pitchFamily="34" charset="-120"/>
              <a:ea typeface="微軟正黑體" panose="020B0604030504040204" pitchFamily="34" charset="-120"/>
            </a:endParaRPr>
          </a:p>
          <a:p>
            <a:pPr lvl="0" algn="l" fontAlgn="base">
              <a:lnSpc>
                <a:spcPct val="150000"/>
              </a:lnSpc>
              <a:spcBef>
                <a:spcPct val="0"/>
              </a:spcBef>
              <a:spcAft>
                <a:spcPct val="0"/>
              </a:spcAft>
            </a:pPr>
            <a:r>
              <a:rPr kumimoji="1" lang="zh-TW" altLang="en-US" sz="1600" b="1" dirty="0">
                <a:solidFill>
                  <a:prstClr val="black"/>
                </a:solidFill>
                <a:latin typeface="微軟正黑體" panose="020B0604030504040204" pitchFamily="34" charset="-120"/>
                <a:ea typeface="微軟正黑體" panose="020B0604030504040204" pitchFamily="34" charset="-120"/>
              </a:rPr>
              <a:t> </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      </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B.</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總計核發金額</a:t>
            </a:r>
            <a:r>
              <a:rPr kumimoji="1" lang="zh-TW" altLang="en-US" sz="1600" b="1" dirty="0">
                <a:solidFill>
                  <a:prstClr val="black"/>
                </a:solidFill>
                <a:latin typeface="微軟正黑體" panose="020B0604030504040204" pitchFamily="34" charset="-120"/>
                <a:ea typeface="微軟正黑體" panose="020B0604030504040204" pitchFamily="34" charset="-120"/>
              </a:rPr>
              <a:t>為</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6,170</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萬</a:t>
            </a:r>
            <a:r>
              <a:rPr kumimoji="1" lang="en-US" altLang="zh-TW" sz="1600" b="1" dirty="0" smtClean="0">
                <a:solidFill>
                  <a:prstClr val="black"/>
                </a:solidFill>
                <a:latin typeface="微軟正黑體" panose="020B0604030504040204" pitchFamily="34" charset="-120"/>
                <a:ea typeface="微軟正黑體" panose="020B0604030504040204" pitchFamily="34" charset="-120"/>
              </a:rPr>
              <a:t>3,146</a:t>
            </a:r>
            <a:r>
              <a:rPr kumimoji="1" lang="zh-TW" altLang="en-US" sz="1600" b="1" dirty="0">
                <a:solidFill>
                  <a:prstClr val="black"/>
                </a:solidFill>
                <a:latin typeface="微軟正黑體" panose="020B0604030504040204" pitchFamily="34" charset="-120"/>
                <a:ea typeface="微軟正黑體" panose="020B0604030504040204" pitchFamily="34" charset="-120"/>
              </a:rPr>
              <a:t>元</a:t>
            </a:r>
            <a:r>
              <a:rPr kumimoji="1" lang="zh-TW" altLang="en-US" sz="1600" b="1" dirty="0" smtClean="0">
                <a:solidFill>
                  <a:prstClr val="black"/>
                </a:solidFill>
                <a:latin typeface="微軟正黑體" panose="020B0604030504040204" pitchFamily="34" charset="-120"/>
                <a:ea typeface="微軟正黑體" panose="020B0604030504040204" pitchFamily="34" charset="-120"/>
              </a:rPr>
              <a:t>。</a:t>
            </a:r>
            <a:endParaRPr kumimoji="1" lang="zh-TW" altLang="en-US" sz="1600" b="1" dirty="0">
              <a:solidFill>
                <a:prstClr val="black"/>
              </a:solidFill>
              <a:latin typeface="微軟正黑體" panose="020B0604030504040204" pitchFamily="34" charset="-120"/>
              <a:ea typeface="微軟正黑體" panose="020B0604030504040204"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449891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投影片編號版面配置區 3"/>
          <p:cNvSpPr>
            <a:spLocks noGrp="1"/>
          </p:cNvSpPr>
          <p:nvPr>
            <p:ph type="sldNum" sz="quarter" idx="12"/>
          </p:nvPr>
        </p:nvSpPr>
        <p:spPr/>
        <p:txBody>
          <a:bodyPr/>
          <a:lstStyle/>
          <a:p>
            <a:fld id="{F718D6F8-4B55-445F-BF6B-FBCA56C2D2AC}" type="slidenum">
              <a:rPr lang="en-US" smtClean="0"/>
              <a:t>9</a:t>
            </a:fld>
            <a:endParaRPr lang="en-US"/>
          </a:p>
        </p:txBody>
      </p:sp>
      <p:sp>
        <p:nvSpPr>
          <p:cNvPr id="5" name="Title 1"/>
          <p:cNvSpPr>
            <a:spLocks noGrp="1"/>
          </p:cNvSpPr>
          <p:nvPr>
            <p:ph type="title"/>
          </p:nvPr>
        </p:nvSpPr>
        <p:spPr/>
        <p:txBody>
          <a:bodyPr>
            <a:normAutofit/>
          </a:bodyPr>
          <a:lstStyle/>
          <a:p>
            <a:r>
              <a:rPr lang="zh-TW" altLang="en-US" sz="3200" dirty="0">
                <a:latin typeface="微軟正黑體" panose="020B0604030504040204" pitchFamily="34" charset="-120"/>
                <a:ea typeface="微軟正黑體" panose="020B0604030504040204" pitchFamily="34" charset="-120"/>
              </a:rPr>
              <a:t>八一石化氣爆各項作為成效</a:t>
            </a:r>
            <a:endParaRPr lang="en-US" sz="3200" dirty="0">
              <a:latin typeface="微軟正黑體" panose="020B0604030504040204" pitchFamily="34" charset="-120"/>
              <a:ea typeface="微軟正黑體" panose="020B0604030504040204" pitchFamily="34" charset="-120"/>
            </a:endParaRPr>
          </a:p>
        </p:txBody>
      </p:sp>
      <p:sp>
        <p:nvSpPr>
          <p:cNvPr id="10" name="Content Placeholder 2"/>
          <p:cNvSpPr>
            <a:spLocks noGrp="1"/>
          </p:cNvSpPr>
          <p:nvPr>
            <p:ph idx="1"/>
          </p:nvPr>
        </p:nvSpPr>
        <p:spPr>
          <a:xfrm>
            <a:off x="971600" y="1491630"/>
            <a:ext cx="7416824" cy="3171799"/>
          </a:xfrm>
        </p:spPr>
        <p:txBody>
          <a:bodyPr>
            <a:noAutofit/>
          </a:bodyPr>
          <a:lstStyle/>
          <a:p>
            <a:pPr lvl="0" algn="l" fontAlgn="base">
              <a:lnSpc>
                <a:spcPct val="150000"/>
              </a:lnSpc>
              <a:spcBef>
                <a:spcPct val="0"/>
              </a:spcBef>
              <a:spcAft>
                <a:spcPct val="0"/>
              </a:spcAft>
              <a:buFont typeface="Wingdings" panose="05000000000000000000" pitchFamily="2" charset="2"/>
              <a:buChar char="u"/>
            </a:pPr>
            <a:r>
              <a:rPr kumimoji="1" lang="zh-TW" altLang="en-US" sz="2000" b="1" dirty="0" smtClean="0">
                <a:solidFill>
                  <a:schemeClr val="accent5">
                    <a:lumMod val="75000"/>
                  </a:schemeClr>
                </a:solidFill>
                <a:latin typeface="微軟正黑體" pitchFamily="34" charset="-120"/>
                <a:ea typeface="微軟正黑體" pitchFamily="34" charset="-120"/>
              </a:rPr>
              <a:t>協助</a:t>
            </a:r>
            <a:r>
              <a:rPr kumimoji="1" lang="zh-TW" altLang="en-US" sz="2000" b="1" dirty="0">
                <a:solidFill>
                  <a:schemeClr val="accent5">
                    <a:lumMod val="75000"/>
                  </a:schemeClr>
                </a:solidFill>
                <a:latin typeface="微軟正黑體" pitchFamily="34" charset="-120"/>
                <a:ea typeface="微軟正黑體" pitchFamily="34" charset="-120"/>
              </a:rPr>
              <a:t>災民房屋簡易修繕</a:t>
            </a:r>
            <a:endParaRPr kumimoji="1" lang="en-US" altLang="zh-TW" sz="2000" b="1" dirty="0" smtClean="0">
              <a:solidFill>
                <a:schemeClr val="accent5">
                  <a:lumMod val="75000"/>
                </a:schemeClr>
              </a:solidFill>
              <a:latin typeface="微軟正黑體" pitchFamily="34" charset="-120"/>
              <a:ea typeface="微軟正黑體" pitchFamily="34" charset="-120"/>
            </a:endParaRPr>
          </a:p>
          <a:p>
            <a:pPr lvl="0" algn="l" fontAlgn="base">
              <a:lnSpc>
                <a:spcPct val="150000"/>
              </a:lnSpc>
              <a:spcBef>
                <a:spcPct val="0"/>
              </a:spcBef>
              <a:spcAft>
                <a:spcPct val="0"/>
              </a:spcAft>
            </a:pPr>
            <a:r>
              <a:rPr kumimoji="1" lang="zh-TW" altLang="en-US" sz="1800" b="1" dirty="0" smtClean="0">
                <a:solidFill>
                  <a:prstClr val="black"/>
                </a:solidFill>
                <a:latin typeface="微軟正黑體" pitchFamily="34" charset="-120"/>
                <a:ea typeface="微軟正黑體" pitchFamily="34" charset="-120"/>
              </a:rPr>
              <a:t>        八一</a:t>
            </a:r>
            <a:r>
              <a:rPr kumimoji="1" lang="zh-TW" altLang="en-US" sz="1800" b="1" dirty="0">
                <a:solidFill>
                  <a:prstClr val="black"/>
                </a:solidFill>
                <a:latin typeface="微軟正黑體" pitchFamily="34" charset="-120"/>
                <a:ea typeface="微軟正黑體" pitchFamily="34" charset="-120"/>
              </a:rPr>
              <a:t>氣爆事件時，數百戶房屋毀損極需修繕，本局即敦請相關營建業類工會修繕技工，協助災民簡易修繕，總計</a:t>
            </a:r>
            <a:r>
              <a:rPr kumimoji="1" lang="zh-TW" altLang="en-US" sz="1800" b="1" dirty="0">
                <a:solidFill>
                  <a:schemeClr val="accent6">
                    <a:lumMod val="50000"/>
                  </a:schemeClr>
                </a:solidFill>
                <a:latin typeface="微軟正黑體" pitchFamily="34" charset="-120"/>
                <a:ea typeface="微軟正黑體" pitchFamily="34" charset="-120"/>
              </a:rPr>
              <a:t>勘查</a:t>
            </a:r>
            <a:r>
              <a:rPr kumimoji="1" lang="en-US" altLang="zh-TW" sz="1800" b="1" dirty="0">
                <a:solidFill>
                  <a:schemeClr val="accent6">
                    <a:lumMod val="50000"/>
                  </a:schemeClr>
                </a:solidFill>
                <a:latin typeface="微軟正黑體" pitchFamily="34" charset="-120"/>
                <a:ea typeface="微軟正黑體" pitchFamily="34" charset="-120"/>
              </a:rPr>
              <a:t>303</a:t>
            </a:r>
            <a:r>
              <a:rPr kumimoji="1" lang="zh-TW" altLang="en-US" sz="1800" b="1" dirty="0">
                <a:solidFill>
                  <a:schemeClr val="accent6">
                    <a:lumMod val="50000"/>
                  </a:schemeClr>
                </a:solidFill>
                <a:latin typeface="微軟正黑體" pitchFamily="34" charset="-120"/>
                <a:ea typeface="微軟正黑體" pitchFamily="34" charset="-120"/>
              </a:rPr>
              <a:t>處災戶</a:t>
            </a:r>
            <a:r>
              <a:rPr kumimoji="1" lang="zh-TW" altLang="en-US" sz="1800" b="1" dirty="0">
                <a:solidFill>
                  <a:prstClr val="black"/>
                </a:solidFill>
                <a:latin typeface="微軟正黑體" pitchFamily="34" charset="-120"/>
                <a:ea typeface="微軟正黑體" pitchFamily="34" charset="-120"/>
              </a:rPr>
              <a:t>，其中</a:t>
            </a:r>
            <a:r>
              <a:rPr kumimoji="1" lang="en-US" altLang="zh-TW" sz="1800" b="1" dirty="0">
                <a:solidFill>
                  <a:schemeClr val="accent6">
                    <a:lumMod val="50000"/>
                  </a:schemeClr>
                </a:solidFill>
                <a:latin typeface="微軟正黑體" pitchFamily="34" charset="-120"/>
                <a:ea typeface="微軟正黑體" pitchFamily="34" charset="-120"/>
              </a:rPr>
              <a:t>35</a:t>
            </a:r>
            <a:r>
              <a:rPr kumimoji="1" lang="zh-TW" altLang="en-US" sz="1800" b="1" dirty="0">
                <a:solidFill>
                  <a:schemeClr val="accent6">
                    <a:lumMod val="50000"/>
                  </a:schemeClr>
                </a:solidFill>
                <a:latin typeface="微軟正黑體" pitchFamily="34" charset="-120"/>
                <a:ea typeface="微軟正黑體" pitchFamily="34" charset="-120"/>
              </a:rPr>
              <a:t>戶</a:t>
            </a:r>
            <a:r>
              <a:rPr kumimoji="1" lang="zh-TW" altLang="en-US" sz="1800" b="1" dirty="0">
                <a:solidFill>
                  <a:schemeClr val="tx1"/>
                </a:solidFill>
                <a:latin typeface="微軟正黑體" pitchFamily="34" charset="-120"/>
                <a:ea typeface="微軟正黑體" pitchFamily="34" charset="-120"/>
              </a:rPr>
              <a:t>同意由本局協助並完成修繕</a:t>
            </a:r>
            <a:r>
              <a:rPr kumimoji="1" lang="zh-TW" altLang="en-US" sz="1800" b="1" dirty="0">
                <a:solidFill>
                  <a:prstClr val="black"/>
                </a:solidFill>
                <a:latin typeface="微軟正黑體" pitchFamily="34" charset="-120"/>
                <a:ea typeface="微軟正黑體" pitchFamily="34" charset="-120"/>
              </a:rPr>
              <a:t>。</a:t>
            </a:r>
            <a:endParaRPr kumimoji="1" lang="zh-TW" altLang="en-US" sz="1400" b="1" dirty="0">
              <a:solidFill>
                <a:prstClr val="black"/>
              </a:solidFill>
              <a:latin typeface="微軟正黑體" pitchFamily="34" charset="-120"/>
              <a:ea typeface="微軟正黑體" pitchFamily="34" charset="-120"/>
            </a:endParaRPr>
          </a:p>
        </p:txBody>
      </p:sp>
      <p:grpSp>
        <p:nvGrpSpPr>
          <p:cNvPr id="11" name="群組 10"/>
          <p:cNvGrpSpPr>
            <a:grpSpLocks/>
          </p:cNvGrpSpPr>
          <p:nvPr/>
        </p:nvGrpSpPr>
        <p:grpSpPr bwMode="auto">
          <a:xfrm>
            <a:off x="57170" y="4788669"/>
            <a:ext cx="4598987" cy="261610"/>
            <a:chOff x="94928" y="5763845"/>
            <a:chExt cx="4598905" cy="261868"/>
          </a:xfrm>
        </p:grpSpPr>
        <p:pic>
          <p:nvPicPr>
            <p:cNvPr id="12"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4928" y="5805264"/>
              <a:ext cx="2286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字方塊 7"/>
            <p:cNvSpPr txBox="1">
              <a:spLocks noChangeArrowheads="1"/>
            </p:cNvSpPr>
            <p:nvPr/>
          </p:nvSpPr>
          <p:spPr bwMode="auto">
            <a:xfrm>
              <a:off x="301345" y="5763845"/>
              <a:ext cx="4392488" cy="261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ea typeface="新細明體" charset="-120"/>
                </a:defRPr>
              </a:lvl1pPr>
              <a:lvl2pPr>
                <a:defRPr sz="2800">
                  <a:solidFill>
                    <a:schemeClr val="tx1"/>
                  </a:solidFill>
                  <a:latin typeface="Calibri" pitchFamily="34" charset="0"/>
                  <a:ea typeface="新細明體" charset="-120"/>
                </a:defRPr>
              </a:lvl2pPr>
              <a:lvl3pPr>
                <a:defRPr sz="2400">
                  <a:solidFill>
                    <a:schemeClr val="tx1"/>
                  </a:solidFill>
                  <a:latin typeface="Calibri" pitchFamily="34" charset="0"/>
                  <a:ea typeface="新細明體" charset="-120"/>
                </a:defRPr>
              </a:lvl3pPr>
              <a:lvl4pPr>
                <a:defRPr sz="2000">
                  <a:solidFill>
                    <a:schemeClr val="tx1"/>
                  </a:solidFill>
                  <a:latin typeface="Calibri" pitchFamily="34" charset="0"/>
                  <a:ea typeface="新細明體" charset="-120"/>
                </a:defRPr>
              </a:lvl4pPr>
              <a:lvl5pPr>
                <a:defRPr sz="2000">
                  <a:solidFill>
                    <a:schemeClr val="tx1"/>
                  </a:solidFill>
                  <a:latin typeface="Calibri" pitchFamily="34" charset="0"/>
                  <a:ea typeface="新細明體" charset="-120"/>
                </a:defRPr>
              </a:lvl5pPr>
              <a:lvl6pPr eaLnBrk="0" fontAlgn="base" hangingPunct="0">
                <a:spcAft>
                  <a:spcPct val="0"/>
                </a:spcAft>
                <a:buFont typeface="Arial" charset="0"/>
                <a:buChar char="»"/>
                <a:defRPr sz="2000">
                  <a:solidFill>
                    <a:schemeClr val="tx1"/>
                  </a:solidFill>
                  <a:latin typeface="Calibri" pitchFamily="34" charset="0"/>
                  <a:ea typeface="新細明體" charset="-120"/>
                </a:defRPr>
              </a:lvl6pPr>
              <a:lvl7pPr eaLnBrk="0" fontAlgn="base" hangingPunct="0">
                <a:spcAft>
                  <a:spcPct val="0"/>
                </a:spcAft>
                <a:buFont typeface="Arial" charset="0"/>
                <a:buChar char="»"/>
                <a:defRPr sz="2000">
                  <a:solidFill>
                    <a:schemeClr val="tx1"/>
                  </a:solidFill>
                  <a:latin typeface="Calibri" pitchFamily="34" charset="0"/>
                  <a:ea typeface="新細明體" charset="-120"/>
                </a:defRPr>
              </a:lvl7pPr>
              <a:lvl8pPr eaLnBrk="0" fontAlgn="base" hangingPunct="0">
                <a:spcAft>
                  <a:spcPct val="0"/>
                </a:spcAft>
                <a:buFont typeface="Arial" charset="0"/>
                <a:buChar char="»"/>
                <a:defRPr sz="2000">
                  <a:solidFill>
                    <a:schemeClr val="tx1"/>
                  </a:solidFill>
                  <a:latin typeface="Calibri" pitchFamily="34" charset="0"/>
                  <a:ea typeface="新細明體" charset="-120"/>
                </a:defRPr>
              </a:lvl8pPr>
              <a:lvl9pPr eaLnBrk="0" fontAlgn="base" hangingPunct="0">
                <a:spcAft>
                  <a:spcPct val="0"/>
                </a:spcAft>
                <a:buFont typeface="Arial" charset="0"/>
                <a:buChar char="»"/>
                <a:defRPr sz="2000">
                  <a:solidFill>
                    <a:schemeClr val="tx1"/>
                  </a:solidFill>
                  <a:latin typeface="Calibri" pitchFamily="34" charset="0"/>
                  <a:ea typeface="新細明體" charset="-120"/>
                </a:defRPr>
              </a:lvl9pPr>
            </a:lstStyle>
            <a:p>
              <a:r>
                <a:rPr lang="zh-TW" altLang="en-US" sz="1100" dirty="0">
                  <a:latin typeface="微軟正黑體" pitchFamily="34" charset="-120"/>
                  <a:ea typeface="微軟正黑體" pitchFamily="34" charset="-120"/>
                </a:rPr>
                <a:t>高雄市政府勞工局</a:t>
              </a:r>
            </a:p>
          </p:txBody>
        </p:sp>
      </p:grpSp>
    </p:spTree>
    <p:extLst>
      <p:ext uri="{BB962C8B-B14F-4D97-AF65-F5344CB8AC3E}">
        <p14:creationId xmlns:p14="http://schemas.microsoft.com/office/powerpoint/2010/main" val="1423443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24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243</Template>
  <TotalTime>881</TotalTime>
  <Words>3642</Words>
  <Application>Microsoft Office PowerPoint</Application>
  <PresentationFormat>如螢幕大小 (16:9)</PresentationFormat>
  <Paragraphs>494</Paragraphs>
  <Slides>46</Slides>
  <Notes>0</Notes>
  <HiddenSlides>0</HiddenSlides>
  <MMClips>0</MMClips>
  <ScaleCrop>false</ScaleCrop>
  <HeadingPairs>
    <vt:vector size="4" baseType="variant">
      <vt:variant>
        <vt:lpstr>佈景主題</vt:lpstr>
      </vt:variant>
      <vt:variant>
        <vt:i4>1</vt:i4>
      </vt:variant>
      <vt:variant>
        <vt:lpstr>投影片標題</vt:lpstr>
      </vt:variant>
      <vt:variant>
        <vt:i4>46</vt:i4>
      </vt:variant>
    </vt:vector>
  </HeadingPairs>
  <TitlesOfParts>
    <vt:vector size="47" baseType="lpstr">
      <vt:lpstr>243</vt:lpstr>
      <vt:lpstr>高雄市政府勞工局 業務報告</vt:lpstr>
      <vt:lpstr>大綱</vt:lpstr>
      <vt:lpstr>前言</vt:lpstr>
      <vt:lpstr>大綱</vt:lpstr>
      <vt:lpstr>八一石化氣爆各項作為成效</vt:lpstr>
      <vt:lpstr>八一石化氣爆各項作為成效</vt:lpstr>
      <vt:lpstr>八一石化氣爆各項作為成效</vt:lpstr>
      <vt:lpstr>八一石化氣爆各項作為成效</vt:lpstr>
      <vt:lpstr>八一石化氣爆各項作為成效</vt:lpstr>
      <vt:lpstr>八一石化氣爆各項作為成效</vt:lpstr>
      <vt:lpstr>大綱</vt:lpstr>
      <vt:lpstr>創新作為</vt:lpstr>
      <vt:lpstr>創新作為</vt:lpstr>
      <vt:lpstr>創新作為</vt:lpstr>
      <vt:lpstr>創新作為</vt:lpstr>
      <vt:lpstr>大綱</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最愛工作在高雄．七大有感政策</vt:lpstr>
      <vt:lpstr>大綱</vt:lpstr>
      <vt:lpstr>結語</vt:lpstr>
      <vt:lpstr>PowerPoint 簡報</vt:lpstr>
    </vt:vector>
  </TitlesOfParts>
  <Company>SYNNEX</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高雄市政府勞工局 業務報告</dc:title>
  <dc:creator>user</dc:creator>
  <cp:lastModifiedBy>user</cp:lastModifiedBy>
  <cp:revision>109</cp:revision>
  <dcterms:created xsi:type="dcterms:W3CDTF">2015-03-12T07:24:09Z</dcterms:created>
  <dcterms:modified xsi:type="dcterms:W3CDTF">2015-03-27T09:18:28Z</dcterms:modified>
</cp:coreProperties>
</file>