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69" r:id="rId4"/>
    <p:sldId id="259" r:id="rId5"/>
    <p:sldId id="265" r:id="rId6"/>
    <p:sldId id="365" r:id="rId7"/>
    <p:sldId id="372" r:id="rId8"/>
    <p:sldId id="271" r:id="rId9"/>
    <p:sldId id="257" r:id="rId10"/>
    <p:sldId id="373" r:id="rId11"/>
    <p:sldId id="370" r:id="rId12"/>
    <p:sldId id="363" r:id="rId13"/>
    <p:sldId id="364" r:id="rId14"/>
    <p:sldId id="366" r:id="rId15"/>
    <p:sldId id="367" r:id="rId16"/>
    <p:sldId id="355" r:id="rId17"/>
    <p:sldId id="353" r:id="rId18"/>
    <p:sldId id="361" r:id="rId19"/>
    <p:sldId id="360" r:id="rId20"/>
    <p:sldId id="356" r:id="rId21"/>
  </p:sldIdLst>
  <p:sldSz cx="12192000" cy="6858000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1DC"/>
    <a:srgbClr val="F5D4AF"/>
    <a:srgbClr val="F2CB68"/>
    <a:srgbClr val="FAC634"/>
    <a:srgbClr val="FDD999"/>
    <a:srgbClr val="FB873F"/>
    <a:srgbClr val="FFFFFF"/>
    <a:srgbClr val="156082"/>
    <a:srgbClr val="BDBAAE"/>
    <a:srgbClr val="C0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86193" autoAdjust="0"/>
  </p:normalViewPr>
  <p:slideViewPr>
    <p:cSldViewPr snapToGrid="0">
      <p:cViewPr varScale="1">
        <p:scale>
          <a:sx n="93" d="100"/>
          <a:sy n="93" d="100"/>
        </p:scale>
        <p:origin x="7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80" y="114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4180F85E-0C3C-0CB5-A82B-2418D6F9760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A3BAAE6-002A-13EA-81C5-D146C93570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EA8A8-7E37-497F-BD5B-3AC5199141BB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E114C982-EA39-7599-D582-D8130CC94C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1B94396-EEB0-547C-87BF-922B936E6D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B9C2B-747C-4C85-9F54-85104532AAC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38068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9D002-01F6-495D-8722-A8EC7787CC7F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D14A6-AD6E-41E5-AC3E-A47AE306567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78350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B1EB760B-CD43-289E-D868-254B255D8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8528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d97b28960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AD3ED41-B9D3-781C-28A0-811335D09A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1366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00013" y="138113"/>
            <a:ext cx="6502400" cy="3657600"/>
          </a:xfrm>
        </p:spPr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3</a:t>
            </a:fld>
            <a:endParaRPr lang="zh-TW" altLang="en-US"/>
          </a:p>
        </p:txBody>
      </p:sp>
      <p:sp>
        <p:nvSpPr>
          <p:cNvPr id="7" name="備忘稿版面配置區 6">
            <a:extLst>
              <a:ext uri="{FF2B5EF4-FFF2-40B4-BE49-F238E27FC236}">
                <a16:creationId xmlns:a16="http://schemas.microsoft.com/office/drawing/2014/main" id="{5E653E53-5530-D7D1-8C22-818BCCBBF0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4378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8938" y="328613"/>
            <a:ext cx="5962650" cy="3354387"/>
          </a:xfrm>
        </p:spPr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4</a:t>
            </a:fld>
            <a:endParaRPr lang="zh-TW" altLang="en-US" dirty="0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EAD7885D-87B5-F5D6-5106-7F759EB062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9276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07988" y="203200"/>
            <a:ext cx="5938837" cy="3341688"/>
          </a:xfrm>
        </p:spPr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5</a:t>
            </a:fld>
            <a:endParaRPr lang="zh-TW" altLang="en-US"/>
          </a:p>
        </p:txBody>
      </p:sp>
      <p:sp>
        <p:nvSpPr>
          <p:cNvPr id="7" name="備忘稿版面配置區 6">
            <a:extLst>
              <a:ext uri="{FF2B5EF4-FFF2-40B4-BE49-F238E27FC236}">
                <a16:creationId xmlns:a16="http://schemas.microsoft.com/office/drawing/2014/main" id="{98682459-A25B-4899-EB0A-021BB81EE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5790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62DD-3CFB-929B-02BC-208DE6523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DCDB188-5E4F-0776-6CC7-4DEA273E3B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925F07F-08A3-600E-A607-0E9967DEEA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6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B416639C-3872-FD8E-305F-55EEFEE242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06737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40B8D-009C-04E4-7F43-1615FDF0D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E7D7115-6A09-0A0C-7BBC-6C2085A6AA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2100" y="103188"/>
            <a:ext cx="5757863" cy="3238500"/>
          </a:xfrm>
        </p:spPr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6233BB2-275B-3CFA-A871-45678E60C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7</a:t>
            </a:fld>
            <a:endParaRPr lang="zh-TW" altLang="en-US"/>
          </a:p>
        </p:txBody>
      </p:sp>
      <p:sp>
        <p:nvSpPr>
          <p:cNvPr id="9" name="備忘稿版面配置區 8">
            <a:extLst>
              <a:ext uri="{FF2B5EF4-FFF2-40B4-BE49-F238E27FC236}">
                <a16:creationId xmlns:a16="http://schemas.microsoft.com/office/drawing/2014/main" id="{2E2EA138-5979-997C-A7F2-2A5DAD0AA8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055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827088" y="136525"/>
            <a:ext cx="4700587" cy="2644775"/>
          </a:xfrm>
        </p:spPr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FF711A88-B6EE-BEC9-83F6-0CC65D027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8825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22275" y="685800"/>
            <a:ext cx="5962650" cy="3354388"/>
          </a:xfrm>
        </p:spPr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35C27C48-8AE3-78A5-D1F3-3624F54ED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815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A9A5E-7C1F-25AA-E5F7-11A22E753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D40D453-1F01-A682-EDFD-EF46F7DDC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685800"/>
            <a:ext cx="5962650" cy="3354388"/>
          </a:xfrm>
        </p:spPr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94F4EB0-147D-AD22-AE48-9CE1BC2A4D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10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B18684E1-C3E7-BA32-A5E0-A6F984BDA2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8419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11</a:t>
            </a:fld>
            <a:endParaRPr lang="zh-TW" altLang="en-US" dirty="0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B3FA9E65-851B-144E-4E0A-E1E315CF07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8919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184d99d1a72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244475"/>
            <a:ext cx="6042025" cy="33988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00DF606-3C4B-979C-2508-1060CA156D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6524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422275" y="203200"/>
            <a:ext cx="5962650" cy="3354388"/>
          </a:xfrm>
        </p:spPr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13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8B32EB76-E945-A272-553F-498ED4ABF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3212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09563" y="334963"/>
            <a:ext cx="5961062" cy="3354387"/>
          </a:xfrm>
        </p:spPr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14</a:t>
            </a:fld>
            <a:endParaRPr lang="zh-TW" altLang="en-US" dirty="0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DE1620B1-8F4D-7CD8-F83A-E62CD3AC8F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022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82940902-B001-4E84-46F6-DC20285C1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3349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16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0FA7BA3F-3F8D-7F61-ACB6-F98B231ED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194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17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F14B8FD4-0F12-D4E3-4803-8EDAD81ADE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05843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806450" y="184150"/>
            <a:ext cx="5194300" cy="2922588"/>
          </a:xfrm>
        </p:spPr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18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8855259B-8ECF-143C-98D2-33A50AA5A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6907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51002-5BC3-01FC-68DB-3C303C0F3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35439F4-31B3-C553-6674-546B917A9E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7CF17A0-9F07-0C39-282F-ECB8DD91E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19</a:t>
            </a:fld>
            <a:endParaRPr lang="zh-TW" altLang="en-US"/>
          </a:p>
        </p:txBody>
      </p:sp>
      <p:sp>
        <p:nvSpPr>
          <p:cNvPr id="6" name="備忘稿版面配置區 5">
            <a:extLst>
              <a:ext uri="{FF2B5EF4-FFF2-40B4-BE49-F238E27FC236}">
                <a16:creationId xmlns:a16="http://schemas.microsoft.com/office/drawing/2014/main" id="{5217A662-A928-41AA-D75F-2655F4745D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92679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3B0CF-1354-4547-DF2C-193200303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04DD1D5-C152-9B24-8453-265CDB4A6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B075137-37B4-3292-8BAF-BDB6348A9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 algn="just">
              <a:lnSpc>
                <a:spcPct val="150000"/>
              </a:lnSpc>
              <a:buNone/>
            </a:pPr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F7D0E8D-B0DE-455A-9413-DF1AF24A75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D14A6-AD6E-41E5-AC3E-A47AE306567C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6559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F3503E5-A6DC-2E84-FD67-45E93061A4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6C1B65A-11B8-11AD-4987-6C67DAF0A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9E7558A-6B0E-9405-57F6-FC5B0C99E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5141CC1-4D19-67D0-F856-923CD6752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4A887F4-8EE1-D933-2E69-7402F976C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667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216284-A357-CA6C-8E72-53409DA5B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0724631-4D01-D05C-AE72-A684BCE29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3F7D0C-6AED-5545-8CC1-41B84013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C69D026-1085-A75D-5446-EA8397256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54580F1-D479-581C-85C6-30224D9C4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0975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64768C6-39A7-ABE2-2EF1-E90E6C19A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1BE8B47-9104-4F60-F6AF-DA969FDBF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BE4DE0A-6EE5-CFEE-62F8-AE1100D42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E7F8BAC-7C7B-A397-62B7-1D793A4EE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5FE90E7-448E-3C6B-ABCC-6D0305D85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2362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DAE094-7651-9653-0014-370B740D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8E102AE-D305-D04C-225C-D1818AF4B3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52743CF-4AA5-B9D3-F9BB-E5D0906A3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970567C-6BE9-CE58-5EF0-ABCAA539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9D0A06B-496A-6DA5-36FD-83FB5A4C1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9F5E74F-C946-9471-B60A-6E152ABB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1955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142E18-F9FF-7800-E2BC-38C38492C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F68B14D-D198-8B3A-E3E5-082B1E880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566041E-D775-FE00-BE6D-940BCAC93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97610D8-FD93-C34C-CCFA-E09E3ED5A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C3B0227-91F3-34AA-B243-2AD40BFCD3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F62843A-DA3E-A8A9-7BDB-8AA41D6E9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676EE9B-8540-1335-C6B8-A09A70FA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860C9E5-6DBF-0401-4ACC-8BAA692C4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6807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7C8F934-4390-9793-D759-84835E008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30B8E3E-2F14-4B0E-D225-9A6187F93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AB4977D-07C6-1BD5-362D-9758352E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DBF2783-EB69-734E-E530-752346676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880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B641FFFC-D72E-CD63-7E8B-BA5D4094A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12268A2-98C1-C38D-A213-5C0A38EE7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AA6B217-22FE-A0E5-CDBD-7DABCF8C2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3103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38D8DA-7C36-7E71-488F-3B1B0E75E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2FB677A-B71C-41F7-2986-70EF466FD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CAF286F-A9E2-6EA6-2270-B0A9904B3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15C99F4-8FB6-A3C3-CB00-A2E3510AB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49621C4-CCB6-0CE8-F4D2-1D43D686C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8861A87-2A79-4306-B0EE-2E1A0462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708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902015E-6AFE-57AC-B4B7-C21C141DA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F8A36FD-F027-ABCE-5147-A95C23FDE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16BEBCE-D5E3-752A-3D8F-FF94650B2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B0E43BF-6810-37C2-6102-72CB38D9D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DD8E2EF-C59B-5856-1805-53A2704DC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C2E43D0-2CBB-021F-6454-5B7BC997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79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BACE2F-E30A-742F-E3F7-C8E8BB6F2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DD5D71C-53A1-DF24-C571-8DC7A77EE4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780E076-E45A-AE2F-8126-F648919C6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65478AC-D8DB-A6DF-B003-6750F1367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2D6D784-2908-CC69-0204-3DD97BA3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964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FAB61E0B-0226-4117-1E44-475CC8D59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3AA27A3-EA83-686E-E060-2CF65AFF6E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516137A-D13F-C150-727E-2B48F25CB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623DC0-338B-F9F3-ED90-067F01B54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E3384E7-8F27-6566-4F1C-BFED58FEF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1094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Table of content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title"/>
          </p:nvPr>
        </p:nvSpPr>
        <p:spPr>
          <a:xfrm>
            <a:off x="960000" y="15519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3497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1B33F0B7-C827-E2EB-1EC8-FA444598E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B00D40C-FB51-AB68-F5FB-A9565082A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02073E1-195D-6075-E383-255BF41138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082479-29CA-4843-B375-C7CBAA2C0C4E}" type="datetimeFigureOut">
              <a:rPr lang="zh-TW" altLang="en-US" smtClean="0"/>
              <a:pPr/>
              <a:t>2026/9/10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ACD160E-C41A-2CA1-5BE4-887B87E30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80AE00B-4A19-C592-FCEA-C197F5CAD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04E9A3-F619-42EC-B65D-063799ED7F8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87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31FF7C7-0511-CD57-B68D-E451C9BF2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505038" cy="8319603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C10D5197-C70B-D94A-5936-F4C1D21E39A8}"/>
              </a:ext>
            </a:extLst>
          </p:cNvPr>
          <p:cNvSpPr/>
          <p:nvPr/>
        </p:nvSpPr>
        <p:spPr>
          <a:xfrm>
            <a:off x="2594381" y="764809"/>
            <a:ext cx="7003238" cy="1850542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9100E9D-F119-46B7-7E36-EAB397B25312}"/>
              </a:ext>
            </a:extLst>
          </p:cNvPr>
          <p:cNvSpPr txBox="1"/>
          <p:nvPr/>
        </p:nvSpPr>
        <p:spPr>
          <a:xfrm>
            <a:off x="21415797" y="7171493"/>
            <a:ext cx="3022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05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臺灣港務股份有限公司 攝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E43177C-B077-01F4-96CB-D19033660414}"/>
              </a:ext>
            </a:extLst>
          </p:cNvPr>
          <p:cNvSpPr/>
          <p:nvPr/>
        </p:nvSpPr>
        <p:spPr>
          <a:xfrm>
            <a:off x="2594381" y="764809"/>
            <a:ext cx="7003238" cy="1850542"/>
          </a:xfrm>
          <a:prstGeom prst="rect">
            <a:avLst/>
          </a:prstGeom>
          <a:solidFill>
            <a:srgbClr val="0000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AD2C1053-7B2B-6D5F-49C5-92C516ED325E}"/>
              </a:ext>
            </a:extLst>
          </p:cNvPr>
          <p:cNvSpPr txBox="1"/>
          <p:nvPr/>
        </p:nvSpPr>
        <p:spPr>
          <a:xfrm>
            <a:off x="1770310" y="694303"/>
            <a:ext cx="6151331" cy="590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高雄市議會第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屆第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8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次定期大會</a:t>
            </a:r>
            <a:endParaRPr lang="zh-TW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E04E14AF-AE73-3651-6E82-5C1BD4DC9D08}"/>
              </a:ext>
            </a:extLst>
          </p:cNvPr>
          <p:cNvSpPr txBox="1"/>
          <p:nvPr/>
        </p:nvSpPr>
        <p:spPr>
          <a:xfrm>
            <a:off x="2842048" y="526867"/>
            <a:ext cx="767279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</a:pPr>
            <a:br>
              <a:rPr lang="zh-TW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r>
              <a:rPr lang="zh-TW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海洋局業務報告</a:t>
            </a:r>
            <a:endParaRPr lang="zh-TW" alt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A0BF61B-4A6D-7A55-1D05-4E05E24C3074}"/>
              </a:ext>
            </a:extLst>
          </p:cNvPr>
          <p:cNvSpPr txBox="1"/>
          <p:nvPr/>
        </p:nvSpPr>
        <p:spPr>
          <a:xfrm>
            <a:off x="5470033" y="2095503"/>
            <a:ext cx="4625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報告人 石慶豐局長</a:t>
            </a:r>
            <a:endParaRPr lang="en-US" altLang="zh-TW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6831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39D49CD2-B82B-DF02-E8E4-D8FB00EDA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8"/>
          <a:stretch>
            <a:fillRect/>
          </a:stretch>
        </p:blipFill>
        <p:spPr>
          <a:xfrm>
            <a:off x="-205619" y="-20782"/>
            <a:ext cx="8575162" cy="708599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82FF1D8-76B6-6509-ABA0-76DC9E87112B}"/>
              </a:ext>
            </a:extLst>
          </p:cNvPr>
          <p:cNvSpPr>
            <a:spLocks/>
          </p:cNvSpPr>
          <p:nvPr/>
        </p:nvSpPr>
        <p:spPr>
          <a:xfrm rot="10800000">
            <a:off x="3477490" y="0"/>
            <a:ext cx="8714509" cy="6858000"/>
          </a:xfrm>
          <a:prstGeom prst="rect">
            <a:avLst/>
          </a:prstGeom>
          <a:gradFill flip="none" rotWithShape="1">
            <a:gsLst>
              <a:gs pos="100000">
                <a:schemeClr val="accent4">
                  <a:lumMod val="20000"/>
                  <a:lumOff val="80000"/>
                  <a:alpha val="0"/>
                </a:schemeClr>
              </a:gs>
              <a:gs pos="75000">
                <a:srgbClr val="6BB2CE">
                  <a:alpha val="60000"/>
                </a:srgbClr>
              </a:gs>
              <a:gs pos="50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54" name="Google Shape;354;p35"/>
          <p:cNvSpPr txBox="1">
            <a:spLocks noGrp="1"/>
          </p:cNvSpPr>
          <p:nvPr>
            <p:ph type="title"/>
          </p:nvPr>
        </p:nvSpPr>
        <p:spPr>
          <a:xfrm>
            <a:off x="6810420" y="445443"/>
            <a:ext cx="486919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zh-TW" altLang="en-US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簡報大綱</a:t>
            </a:r>
            <a:br>
              <a:rPr lang="en-US" altLang="zh-TW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4" name="矩形: 圓角 53">
            <a:extLst>
              <a:ext uri="{FF2B5EF4-FFF2-40B4-BE49-F238E27FC236}">
                <a16:creationId xmlns:a16="http://schemas.microsoft.com/office/drawing/2014/main" id="{831F14AF-9C14-0FED-C8A6-CC68FEEF0A75}"/>
              </a:ext>
            </a:extLst>
          </p:cNvPr>
          <p:cNvSpPr/>
          <p:nvPr/>
        </p:nvSpPr>
        <p:spPr>
          <a:xfrm>
            <a:off x="6810426" y="1562059"/>
            <a:ext cx="4869190" cy="5967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zh-TW" altLang="en-US" sz="2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3" name="矩形: 圓角 62">
            <a:extLst>
              <a:ext uri="{FF2B5EF4-FFF2-40B4-BE49-F238E27FC236}">
                <a16:creationId xmlns:a16="http://schemas.microsoft.com/office/drawing/2014/main" id="{E7F2BC55-93E2-9454-CF2C-B423D6820D08}"/>
              </a:ext>
            </a:extLst>
          </p:cNvPr>
          <p:cNvSpPr/>
          <p:nvPr/>
        </p:nvSpPr>
        <p:spPr>
          <a:xfrm>
            <a:off x="6810426" y="2385720"/>
            <a:ext cx="4869190" cy="5967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zh-TW" altLang="en-US" sz="24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8" name="矩形: 圓角 67">
            <a:extLst>
              <a:ext uri="{FF2B5EF4-FFF2-40B4-BE49-F238E27FC236}">
                <a16:creationId xmlns:a16="http://schemas.microsoft.com/office/drawing/2014/main" id="{EFC70990-D136-1A5E-6D39-30BDD4A96B67}"/>
              </a:ext>
            </a:extLst>
          </p:cNvPr>
          <p:cNvSpPr/>
          <p:nvPr/>
        </p:nvSpPr>
        <p:spPr>
          <a:xfrm>
            <a:off x="6810426" y="3209381"/>
            <a:ext cx="4869190" cy="5967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zh-TW" alt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2" name="矩形: 圓角 71">
            <a:extLst>
              <a:ext uri="{FF2B5EF4-FFF2-40B4-BE49-F238E27FC236}">
                <a16:creationId xmlns:a16="http://schemas.microsoft.com/office/drawing/2014/main" id="{27F388AC-1A26-BB9E-B598-1EF15FA29831}"/>
              </a:ext>
            </a:extLst>
          </p:cNvPr>
          <p:cNvSpPr/>
          <p:nvPr/>
        </p:nvSpPr>
        <p:spPr>
          <a:xfrm>
            <a:off x="6810426" y="4033042"/>
            <a:ext cx="4869184" cy="5967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zh-TW" alt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6" name="矩形: 圓角 75">
            <a:extLst>
              <a:ext uri="{FF2B5EF4-FFF2-40B4-BE49-F238E27FC236}">
                <a16:creationId xmlns:a16="http://schemas.microsoft.com/office/drawing/2014/main" id="{DDC57913-5B88-F050-3BD8-73D857DD447E}"/>
              </a:ext>
            </a:extLst>
          </p:cNvPr>
          <p:cNvSpPr/>
          <p:nvPr/>
        </p:nvSpPr>
        <p:spPr>
          <a:xfrm>
            <a:off x="6810426" y="4856703"/>
            <a:ext cx="4869190" cy="5967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zh-TW" alt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0" name="矩形: 圓角 79">
            <a:extLst>
              <a:ext uri="{FF2B5EF4-FFF2-40B4-BE49-F238E27FC236}">
                <a16:creationId xmlns:a16="http://schemas.microsoft.com/office/drawing/2014/main" id="{AD9C343B-B2D5-89DF-BB95-BB91F248C1C7}"/>
              </a:ext>
            </a:extLst>
          </p:cNvPr>
          <p:cNvSpPr/>
          <p:nvPr/>
        </p:nvSpPr>
        <p:spPr>
          <a:xfrm>
            <a:off x="6810426" y="5680362"/>
            <a:ext cx="4869190" cy="59679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zh-TW" altLang="en-US" sz="2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13A36A6-EDA2-1A7B-DF6D-5A4B4FDF053E}"/>
              </a:ext>
            </a:extLst>
          </p:cNvPr>
          <p:cNvSpPr/>
          <p:nvPr/>
        </p:nvSpPr>
        <p:spPr>
          <a:xfrm>
            <a:off x="4204456" y="1613542"/>
            <a:ext cx="10081120" cy="5484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2400" b="1" spc="40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海洋遊憩產業</a:t>
            </a:r>
            <a:endParaRPr lang="en-US" altLang="zh-TW" sz="2400" b="1" spc="400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  <a:p>
            <a:pPr algn="ctr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2400" b="1" spc="40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漁業推廣銷售</a:t>
            </a:r>
            <a:endParaRPr lang="en-US" altLang="zh-TW" sz="2400" b="1" spc="400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  <a:p>
            <a:pPr algn="ctr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zh-TW" sz="2400" b="1" spc="40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養殖漁業輔導</a:t>
            </a:r>
            <a:endParaRPr lang="en-US" altLang="zh-TW" sz="2400" b="1" spc="400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  <a:p>
            <a:pPr algn="ctr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2400" b="1" spc="40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關懷外籍漁工</a:t>
            </a:r>
            <a:endParaRPr lang="en-US" altLang="zh-TW" sz="2400" b="1" spc="400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  <a:p>
            <a:pPr algn="ctr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2400" b="1" spc="40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守護海洋資源</a:t>
            </a:r>
            <a:endParaRPr lang="en-US" altLang="zh-TW" sz="2400" b="1" spc="400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  <a:p>
            <a:pPr algn="ctr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2400" b="1" spc="40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漁業工程建設</a:t>
            </a:r>
          </a:p>
          <a:p>
            <a:pPr algn="ctr">
              <a:lnSpc>
                <a:spcPts val="3300"/>
              </a:lnSpc>
              <a:spcBef>
                <a:spcPts val="1600"/>
              </a:spcBef>
              <a:spcAft>
                <a:spcPts val="1600"/>
              </a:spcAft>
              <a:defRPr/>
            </a:pPr>
            <a:endParaRPr lang="en-US" altLang="zh-TW" sz="2400" b="1" spc="400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可能是賽艇、船和文字的圖像">
            <a:extLst>
              <a:ext uri="{FF2B5EF4-FFF2-40B4-BE49-F238E27FC236}">
                <a16:creationId xmlns:a16="http://schemas.microsoft.com/office/drawing/2014/main" id="{E8C794BF-C459-5AD7-B3ED-DD9B44032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718" y="3563322"/>
            <a:ext cx="12240718" cy="348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060BCAA-CADF-82A9-D81A-CAD8EBEA18EB}"/>
              </a:ext>
            </a:extLst>
          </p:cNvPr>
          <p:cNvSpPr>
            <a:spLocks/>
          </p:cNvSpPr>
          <p:nvPr/>
        </p:nvSpPr>
        <p:spPr>
          <a:xfrm rot="10800000" flipH="1">
            <a:off x="-97436" y="-540457"/>
            <a:ext cx="12289436" cy="5759718"/>
          </a:xfrm>
          <a:prstGeom prst="rect">
            <a:avLst/>
          </a:prstGeom>
          <a:gradFill flip="none" rotWithShape="1">
            <a:gsLst>
              <a:gs pos="100000">
                <a:schemeClr val="accent4">
                  <a:lumMod val="20000"/>
                  <a:lumOff val="80000"/>
                  <a:alpha val="0"/>
                </a:schemeClr>
              </a:gs>
              <a:gs pos="37000">
                <a:schemeClr val="accent4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F42D2D54-C376-694B-AD79-B6BC17802CA2}"/>
              </a:ext>
            </a:extLst>
          </p:cNvPr>
          <p:cNvSpPr txBox="1"/>
          <p:nvPr/>
        </p:nvSpPr>
        <p:spPr>
          <a:xfrm>
            <a:off x="-1656690" y="2828885"/>
            <a:ext cx="5029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數位便民服務</a:t>
            </a:r>
            <a:endParaRPr lang="zh-TW" alt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51" name="群組 50">
            <a:extLst>
              <a:ext uri="{FF2B5EF4-FFF2-40B4-BE49-F238E27FC236}">
                <a16:creationId xmlns:a16="http://schemas.microsoft.com/office/drawing/2014/main" id="{5254CD66-B713-8124-717C-D2D48AD7053D}"/>
              </a:ext>
            </a:extLst>
          </p:cNvPr>
          <p:cNvGrpSpPr/>
          <p:nvPr/>
        </p:nvGrpSpPr>
        <p:grpSpPr>
          <a:xfrm>
            <a:off x="1625719" y="1989227"/>
            <a:ext cx="4392644" cy="1225450"/>
            <a:chOff x="7260736" y="5193971"/>
            <a:chExt cx="4392644" cy="1225450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1717D064-DC07-0E22-6B69-71504CD8314E}"/>
                </a:ext>
              </a:extLst>
            </p:cNvPr>
            <p:cNvSpPr/>
            <p:nvPr/>
          </p:nvSpPr>
          <p:spPr>
            <a:xfrm>
              <a:off x="7262850" y="5193971"/>
              <a:ext cx="795799" cy="555899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accen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申請</a:t>
              </a: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73708E91-873B-4F02-5041-AFEAE886990A}"/>
                </a:ext>
              </a:extLst>
            </p:cNvPr>
            <p:cNvSpPr/>
            <p:nvPr/>
          </p:nvSpPr>
          <p:spPr>
            <a:xfrm>
              <a:off x="7260736" y="5863522"/>
              <a:ext cx="795799" cy="5558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accent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繳費</a:t>
              </a:r>
            </a:p>
          </p:txBody>
        </p:sp>
        <p:sp>
          <p:nvSpPr>
            <p:cNvPr id="49" name="文字方塊 48">
              <a:extLst>
                <a:ext uri="{FF2B5EF4-FFF2-40B4-BE49-F238E27FC236}">
                  <a16:creationId xmlns:a16="http://schemas.microsoft.com/office/drawing/2014/main" id="{46361276-CC34-3830-E5B5-EC141073928E}"/>
                </a:ext>
              </a:extLst>
            </p:cNvPr>
            <p:cNvSpPr txBox="1"/>
            <p:nvPr/>
          </p:nvSpPr>
          <p:spPr>
            <a:xfrm>
              <a:off x="8066181" y="5299192"/>
              <a:ext cx="3409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b="1" dirty="0">
                  <a:solidFill>
                    <a:srgbClr val="FFCC66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高雄數位市民、</a:t>
              </a:r>
              <a:r>
                <a:rPr lang="en-US" altLang="zh-TW" b="1" dirty="0">
                  <a:solidFill>
                    <a:srgbClr val="FFCC66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LINE</a:t>
              </a:r>
              <a:r>
                <a:rPr lang="zh-TW" altLang="en-US" b="1" dirty="0">
                  <a:solidFill>
                    <a:srgbClr val="FFCC66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官方群組</a:t>
              </a:r>
            </a:p>
          </p:txBody>
        </p:sp>
        <p:sp>
          <p:nvSpPr>
            <p:cNvPr id="50" name="文字方塊 49">
              <a:extLst>
                <a:ext uri="{FF2B5EF4-FFF2-40B4-BE49-F238E27FC236}">
                  <a16:creationId xmlns:a16="http://schemas.microsoft.com/office/drawing/2014/main" id="{BD7723A8-AE01-B1D1-2732-D59D623F16AC}"/>
                </a:ext>
              </a:extLst>
            </p:cNvPr>
            <p:cNvSpPr txBox="1"/>
            <p:nvPr/>
          </p:nvSpPr>
          <p:spPr>
            <a:xfrm>
              <a:off x="8066181" y="5945676"/>
              <a:ext cx="35871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TW" b="1" dirty="0">
                  <a:solidFill>
                    <a:srgbClr val="FFCCCC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iPass MONEY</a:t>
              </a:r>
              <a:r>
                <a:rPr lang="zh-TW" altLang="en-US" b="1" dirty="0">
                  <a:solidFill>
                    <a:srgbClr val="FFCCCC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、卡好付、超商等</a:t>
              </a:r>
              <a:endParaRPr lang="en-US" altLang="zh-TW" b="1" dirty="0">
                <a:solidFill>
                  <a:srgbClr val="FFCCCC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57" name="圖片 56">
            <a:extLst>
              <a:ext uri="{FF2B5EF4-FFF2-40B4-BE49-F238E27FC236}">
                <a16:creationId xmlns:a16="http://schemas.microsoft.com/office/drawing/2014/main" id="{F61316CF-7B69-170F-7CAF-2985CAD535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30" y="1638739"/>
            <a:ext cx="1230088" cy="123008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CE1449AD-EBF9-5354-4CCC-DF2157375D54}"/>
              </a:ext>
            </a:extLst>
          </p:cNvPr>
          <p:cNvSpPr txBox="1"/>
          <p:nvPr/>
        </p:nvSpPr>
        <p:spPr>
          <a:xfrm>
            <a:off x="11572491" y="6488668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標題 1">
            <a:extLst>
              <a:ext uri="{FF2B5EF4-FFF2-40B4-BE49-F238E27FC236}">
                <a16:creationId xmlns:a16="http://schemas.microsoft.com/office/drawing/2014/main" id="{1157F535-86B8-1E74-C046-7CDB3709F01B}"/>
              </a:ext>
            </a:extLst>
          </p:cNvPr>
          <p:cNvSpPr txBox="1">
            <a:spLocks/>
          </p:cNvSpPr>
          <p:nvPr/>
        </p:nvSpPr>
        <p:spPr>
          <a:xfrm>
            <a:off x="403978" y="537019"/>
            <a:ext cx="51345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友善</a:t>
            </a:r>
            <a:r>
              <a:rPr lang="zh-TW" altLang="zh-TW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遊艇</a:t>
            </a:r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使用</a:t>
            </a:r>
            <a:r>
              <a:rPr lang="zh-TW" altLang="zh-TW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環境</a:t>
            </a:r>
            <a:endParaRPr lang="zh-TW" altLang="en-US" sz="48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AB90F953-3ABD-3C27-0A5B-BF82F94DD08E}"/>
              </a:ext>
            </a:extLst>
          </p:cNvPr>
          <p:cNvSpPr txBox="1"/>
          <p:nvPr/>
        </p:nvSpPr>
        <p:spPr>
          <a:xfrm>
            <a:off x="-908636" y="287095"/>
            <a:ext cx="4892203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海洋遊憩產業</a:t>
            </a:r>
            <a:endParaRPr lang="en-US" altLang="zh-TW" sz="1800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0628F35C-83B3-78F5-2CA3-BE07D8FC6437}"/>
              </a:ext>
            </a:extLst>
          </p:cNvPr>
          <p:cNvGrpSpPr/>
          <p:nvPr/>
        </p:nvGrpSpPr>
        <p:grpSpPr>
          <a:xfrm>
            <a:off x="3874207" y="265358"/>
            <a:ext cx="8086485" cy="3087113"/>
            <a:chOff x="3629690" y="1629129"/>
            <a:chExt cx="7858234" cy="2872083"/>
          </a:xfrm>
        </p:grpSpPr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592DC467-154E-A3BD-139F-27670A0185C0}"/>
                </a:ext>
              </a:extLst>
            </p:cNvPr>
            <p:cNvSpPr txBox="1"/>
            <p:nvPr/>
          </p:nvSpPr>
          <p:spPr>
            <a:xfrm>
              <a:off x="3629690" y="3198168"/>
              <a:ext cx="449079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zh-TW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231</a:t>
              </a:r>
              <a:r>
                <a:rPr lang="zh-TW" altLang="en-US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席</a:t>
              </a:r>
              <a:endParaRPr lang="en-US" altLang="zh-TW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r"/>
              <a:r>
                <a:rPr lang="en-US" altLang="zh-TW" sz="14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(15</a:t>
              </a:r>
              <a:r>
                <a:rPr lang="zh-TW" altLang="en-US" sz="14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席觀光臨停泊位</a:t>
              </a:r>
              <a:r>
                <a:rPr lang="en-US" altLang="zh-TW" sz="1400" b="1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)</a:t>
              </a:r>
              <a:endParaRPr lang="zh-TW" altLang="en-US" sz="1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3DD24F7A-BBE5-CE8E-0EED-6ACF4D090811}"/>
                </a:ext>
              </a:extLst>
            </p:cNvPr>
            <p:cNvGrpSpPr/>
            <p:nvPr/>
          </p:nvGrpSpPr>
          <p:grpSpPr>
            <a:xfrm>
              <a:off x="5987976" y="1629129"/>
              <a:ext cx="5499948" cy="2872083"/>
              <a:chOff x="5987976" y="1675623"/>
              <a:chExt cx="5499948" cy="2872083"/>
            </a:xfrm>
          </p:grpSpPr>
          <p:cxnSp>
            <p:nvCxnSpPr>
              <p:cNvPr id="23" name="直線接點 22">
                <a:extLst>
                  <a:ext uri="{FF2B5EF4-FFF2-40B4-BE49-F238E27FC236}">
                    <a16:creationId xmlns:a16="http://schemas.microsoft.com/office/drawing/2014/main" id="{D9030DD1-60DF-9743-CF99-DB1CEC9DBC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20138" y="4116461"/>
                <a:ext cx="5029483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6953DA57-2B03-D7E1-82C3-42DE07F13D92}"/>
                  </a:ext>
                </a:extLst>
              </p:cNvPr>
              <p:cNvSpPr/>
              <p:nvPr/>
            </p:nvSpPr>
            <p:spPr>
              <a:xfrm>
                <a:off x="8153258" y="3030538"/>
                <a:ext cx="698920" cy="108592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142E8FF6-C151-CC34-3478-657186415BC4}"/>
                  </a:ext>
                </a:extLst>
              </p:cNvPr>
              <p:cNvSpPr/>
              <p:nvPr/>
            </p:nvSpPr>
            <p:spPr>
              <a:xfrm>
                <a:off x="9658261" y="2442221"/>
                <a:ext cx="698920" cy="167423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AB2E8E85-640B-5F40-83FC-86461572A5DC}"/>
                  </a:ext>
                </a:extLst>
              </p:cNvPr>
              <p:cNvSpPr txBox="1"/>
              <p:nvPr/>
            </p:nvSpPr>
            <p:spPr>
              <a:xfrm>
                <a:off x="6120138" y="1675623"/>
                <a:ext cx="502948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泊位供需與規劃</a:t>
                </a:r>
                <a:endParaRPr lang="zh-TW" altLang="en-US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28" name="直線接點 27">
                <a:extLst>
                  <a:ext uri="{FF2B5EF4-FFF2-40B4-BE49-F238E27FC236}">
                    <a16:creationId xmlns:a16="http://schemas.microsoft.com/office/drawing/2014/main" id="{C0FF1926-8211-1D9A-51CB-DF3D8BB605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20138" y="1876534"/>
                <a:ext cx="1526717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直線接點 28">
                <a:extLst>
                  <a:ext uri="{FF2B5EF4-FFF2-40B4-BE49-F238E27FC236}">
                    <a16:creationId xmlns:a16="http://schemas.microsoft.com/office/drawing/2014/main" id="{BCDBC92B-2923-C189-B4F1-C878148986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22904" y="1876534"/>
                <a:ext cx="1526717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文字方塊 30">
                <a:extLst>
                  <a:ext uri="{FF2B5EF4-FFF2-40B4-BE49-F238E27FC236}">
                    <a16:creationId xmlns:a16="http://schemas.microsoft.com/office/drawing/2014/main" id="{C9F49526-7D99-6432-1536-54226205B204}"/>
                  </a:ext>
                </a:extLst>
              </p:cNvPr>
              <p:cNvSpPr txBox="1"/>
              <p:nvPr/>
            </p:nvSpPr>
            <p:spPr>
              <a:xfrm>
                <a:off x="5987976" y="4178374"/>
                <a:ext cx="502948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TW" altLang="en-US" b="1" dirty="0">
                    <a:solidFill>
                      <a:schemeClr val="accent6">
                        <a:lumMod val="20000"/>
                        <a:lumOff val="8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現有泊位數</a:t>
                </a:r>
              </a:p>
            </p:txBody>
          </p:sp>
          <p:sp>
            <p:nvSpPr>
              <p:cNvPr id="34" name="文字方塊 33">
                <a:extLst>
                  <a:ext uri="{FF2B5EF4-FFF2-40B4-BE49-F238E27FC236}">
                    <a16:creationId xmlns:a16="http://schemas.microsoft.com/office/drawing/2014/main" id="{DD4122B0-22C2-17DD-433A-1D5A4E9206FE}"/>
                  </a:ext>
                </a:extLst>
              </p:cNvPr>
              <p:cNvSpPr txBox="1"/>
              <p:nvPr/>
            </p:nvSpPr>
            <p:spPr>
              <a:xfrm>
                <a:off x="8527518" y="4178374"/>
                <a:ext cx="296040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116</a:t>
                </a:r>
                <a:r>
                  <a:rPr lang="zh-TW" altLang="en-US" b="1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年目標</a:t>
                </a:r>
              </a:p>
            </p:txBody>
          </p:sp>
          <p:cxnSp>
            <p:nvCxnSpPr>
              <p:cNvPr id="35" name="直線接點 34">
                <a:extLst>
                  <a:ext uri="{FF2B5EF4-FFF2-40B4-BE49-F238E27FC236}">
                    <a16:creationId xmlns:a16="http://schemas.microsoft.com/office/drawing/2014/main" id="{BDF2BE2A-C73C-FEC9-9F39-D66CFF49EB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32233" y="1860289"/>
                <a:ext cx="0" cy="2256171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直線接點 35">
                <a:extLst>
                  <a:ext uri="{FF2B5EF4-FFF2-40B4-BE49-F238E27FC236}">
                    <a16:creationId xmlns:a16="http://schemas.microsoft.com/office/drawing/2014/main" id="{2DED557F-AB3A-6051-B266-DA4E9B1CD5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20138" y="1860289"/>
                <a:ext cx="0" cy="2280162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" name="文字方塊 39">
                <a:extLst>
                  <a:ext uri="{FF2B5EF4-FFF2-40B4-BE49-F238E27FC236}">
                    <a16:creationId xmlns:a16="http://schemas.microsoft.com/office/drawing/2014/main" id="{5460975D-09DE-9432-DC55-D316DA421569}"/>
                  </a:ext>
                </a:extLst>
              </p:cNvPr>
              <p:cNvSpPr txBox="1"/>
              <p:nvPr/>
            </p:nvSpPr>
            <p:spPr>
              <a:xfrm>
                <a:off x="9589628" y="2010978"/>
                <a:ext cx="8361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b="1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334</a:t>
                </a:r>
                <a:r>
                  <a:rPr lang="zh-TW" altLang="en-US" b="1" dirty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席</a:t>
                </a:r>
              </a:p>
            </p:txBody>
          </p:sp>
        </p:grpSp>
      </p:grpSp>
      <p:cxnSp>
        <p:nvCxnSpPr>
          <p:cNvPr id="43" name="直線接點 42">
            <a:extLst>
              <a:ext uri="{FF2B5EF4-FFF2-40B4-BE49-F238E27FC236}">
                <a16:creationId xmlns:a16="http://schemas.microsoft.com/office/drawing/2014/main" id="{F85254CF-6242-479F-5592-1B7467360D08}"/>
              </a:ext>
            </a:extLst>
          </p:cNvPr>
          <p:cNvCxnSpPr>
            <a:cxnSpLocks/>
          </p:cNvCxnSpPr>
          <p:nvPr/>
        </p:nvCxnSpPr>
        <p:spPr>
          <a:xfrm>
            <a:off x="2501927" y="2560228"/>
            <a:ext cx="296327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729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429CC8C-2D2F-2D1C-BC1A-2819599CE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4" b="747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矩形: 圓角 25">
            <a:extLst>
              <a:ext uri="{FF2B5EF4-FFF2-40B4-BE49-F238E27FC236}">
                <a16:creationId xmlns:a16="http://schemas.microsoft.com/office/drawing/2014/main" id="{8B1247E9-4457-F06C-ED14-B64C1553483C}"/>
              </a:ext>
            </a:extLst>
          </p:cNvPr>
          <p:cNvSpPr>
            <a:spLocks/>
          </p:cNvSpPr>
          <p:nvPr/>
        </p:nvSpPr>
        <p:spPr>
          <a:xfrm>
            <a:off x="322639" y="3685405"/>
            <a:ext cx="11546722" cy="2759471"/>
          </a:xfrm>
          <a:prstGeom prst="roundRect">
            <a:avLst>
              <a:gd name="adj" fmla="val 25115"/>
            </a:avLst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127EF71-F80C-097F-E60A-786CAFB13EDF}"/>
              </a:ext>
            </a:extLst>
          </p:cNvPr>
          <p:cNvSpPr txBox="1"/>
          <p:nvPr/>
        </p:nvSpPr>
        <p:spPr>
          <a:xfrm>
            <a:off x="535035" y="4473321"/>
            <a:ext cx="3052039" cy="22775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102</a:t>
            </a:r>
            <a:r>
              <a:rPr lang="zh-TW" altLang="en-US" sz="2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艘次</a:t>
            </a:r>
          </a:p>
          <a:p>
            <a:pPr algn="ctr"/>
            <a:endParaRPr lang="zh-TW" altLang="en-US" sz="3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E35F1783-8AB7-E0EB-6B70-4362CDCC9304}"/>
              </a:ext>
            </a:extLst>
          </p:cNvPr>
          <p:cNvSpPr txBox="1"/>
          <p:nvPr/>
        </p:nvSpPr>
        <p:spPr>
          <a:xfrm>
            <a:off x="584579" y="4144946"/>
            <a:ext cx="29113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TW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115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年度到港郵輪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預估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45F7DE0D-ADCB-B961-3628-B5E02AF79DB1}"/>
              </a:ext>
            </a:extLst>
          </p:cNvPr>
          <p:cNvCxnSpPr>
            <a:cxnSpLocks/>
          </p:cNvCxnSpPr>
          <p:nvPr/>
        </p:nvCxnSpPr>
        <p:spPr>
          <a:xfrm>
            <a:off x="3661613" y="3848651"/>
            <a:ext cx="0" cy="2470484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FCE1625C-C9A5-178C-28FA-EBCAC768E4B2}"/>
              </a:ext>
            </a:extLst>
          </p:cNvPr>
          <p:cNvSpPr txBox="1"/>
          <p:nvPr/>
        </p:nvSpPr>
        <p:spPr>
          <a:xfrm>
            <a:off x="3651770" y="4131893"/>
            <a:ext cx="3441890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進出港觀光人潮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預估</a:t>
            </a:r>
            <a:r>
              <a:rPr lang="en-US" altLang="zh-TW"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FC1D94B3-0F32-104A-8BBA-A0E552788042}"/>
              </a:ext>
            </a:extLst>
          </p:cNvPr>
          <p:cNvSpPr txBox="1"/>
          <p:nvPr/>
        </p:nvSpPr>
        <p:spPr>
          <a:xfrm>
            <a:off x="3661613" y="4473104"/>
            <a:ext cx="3432046" cy="178510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15</a:t>
            </a:r>
            <a:r>
              <a:rPr lang="zh-TW" altLang="en-US" sz="2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萬人次</a:t>
            </a:r>
            <a:endParaRPr lang="zh-TW" altLang="en-US" sz="32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3318A053-AEB8-4512-82FF-D1F9533A196C}"/>
              </a:ext>
            </a:extLst>
          </p:cNvPr>
          <p:cNvCxnSpPr>
            <a:cxnSpLocks/>
          </p:cNvCxnSpPr>
          <p:nvPr/>
        </p:nvCxnSpPr>
        <p:spPr>
          <a:xfrm>
            <a:off x="7093663" y="3835584"/>
            <a:ext cx="0" cy="2470484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字方塊 4">
            <a:extLst>
              <a:ext uri="{FF2B5EF4-FFF2-40B4-BE49-F238E27FC236}">
                <a16:creationId xmlns:a16="http://schemas.microsoft.com/office/drawing/2014/main" id="{74E72D62-C481-5112-241E-E21AA4212424}"/>
              </a:ext>
            </a:extLst>
          </p:cNvPr>
          <p:cNvSpPr txBox="1"/>
          <p:nvPr/>
        </p:nvSpPr>
        <p:spPr>
          <a:xfrm>
            <a:off x="7552357" y="4049163"/>
            <a:ext cx="3570208" cy="261302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麗星夢郵輪「探索星號」</a:t>
            </a:r>
            <a:endParaRPr lang="en-US" altLang="zh-TW" sz="24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</a:pP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以高雄為母港</a:t>
            </a:r>
            <a:endParaRPr lang="en-US" altLang="zh-TW" sz="24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</a:pPr>
            <a:r>
              <a:rPr lang="zh-TW" alt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創新開拓菲律賓、越南等</a:t>
            </a:r>
            <a:endParaRPr lang="en-US" altLang="zh-TW" sz="24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000"/>
              </a:lnSpc>
            </a:pPr>
            <a:r>
              <a:rPr lang="zh-TW" alt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南向旅遊航線</a:t>
            </a:r>
          </a:p>
          <a:p>
            <a:pPr>
              <a:lnSpc>
                <a:spcPts val="4000"/>
              </a:lnSpc>
            </a:pPr>
            <a:endParaRPr lang="zh-TW" altLang="en-US" sz="2800" b="1" dirty="0">
              <a:solidFill>
                <a:srgbClr val="F37151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7E9C4B1-EA90-3CEB-1B85-77B2EA1A96D4}"/>
              </a:ext>
            </a:extLst>
          </p:cNvPr>
          <p:cNvSpPr txBox="1"/>
          <p:nvPr/>
        </p:nvSpPr>
        <p:spPr>
          <a:xfrm>
            <a:off x="439602" y="480559"/>
            <a:ext cx="7648302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海洋遊憩產業</a:t>
            </a:r>
            <a:endParaRPr lang="en-US" altLang="zh-TW" sz="1800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81B4CEC-A123-6BCA-2BDE-C73EF4103B00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B0DE4E5-717F-7214-5196-1359A2C708DC}"/>
              </a:ext>
            </a:extLst>
          </p:cNvPr>
          <p:cNvSpPr txBox="1"/>
          <p:nvPr/>
        </p:nvSpPr>
        <p:spPr>
          <a:xfrm>
            <a:off x="9610867" y="6532873"/>
            <a:ext cx="2132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>
                <a:solidFill>
                  <a:schemeClr val="tx2">
                    <a:lumMod val="25000"/>
                    <a:lumOff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台灣港務股份有限公司</a:t>
            </a:r>
          </a:p>
        </p:txBody>
      </p:sp>
    </p:spTree>
    <p:extLst>
      <p:ext uri="{BB962C8B-B14F-4D97-AF65-F5344CB8AC3E}">
        <p14:creationId xmlns:p14="http://schemas.microsoft.com/office/powerpoint/2010/main" val="3532620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>
            <a:extLst>
              <a:ext uri="{FF2B5EF4-FFF2-40B4-BE49-F238E27FC236}">
                <a16:creationId xmlns:a16="http://schemas.microsoft.com/office/drawing/2014/main" id="{16E91F06-7B3E-EF8D-C526-ABE161A1E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71"/>
          <a:stretch>
            <a:fillRect/>
          </a:stretch>
        </p:blipFill>
        <p:spPr>
          <a:xfrm rot="16200000">
            <a:off x="2228088" y="-2228089"/>
            <a:ext cx="7735823" cy="12192000"/>
          </a:xfrm>
          <a:prstGeom prst="rect">
            <a:avLst/>
          </a:prstGeom>
          <a:gradFill flip="none" rotWithShape="1">
            <a:gsLst>
              <a:gs pos="100000">
                <a:schemeClr val="accent4">
                  <a:lumMod val="60000"/>
                  <a:lumOff val="40000"/>
                </a:schemeClr>
              </a:gs>
              <a:gs pos="66000">
                <a:srgbClr val="95BEEB">
                  <a:alpha val="80000"/>
                </a:srgbClr>
              </a:gs>
              <a:gs pos="0">
                <a:srgbClr val="4A7DBF">
                  <a:tint val="23500"/>
                  <a:satMod val="160000"/>
                  <a:alpha val="0"/>
                </a:srgbClr>
              </a:gs>
            </a:gsLst>
            <a:lin ang="0" scaled="1"/>
            <a:tileRect/>
          </a:gradFill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4FF79BFD-2FFE-7679-FA73-7A12CCA4A692}"/>
              </a:ext>
            </a:extLst>
          </p:cNvPr>
          <p:cNvSpPr txBox="1"/>
          <p:nvPr/>
        </p:nvSpPr>
        <p:spPr>
          <a:xfrm>
            <a:off x="11671446" y="6454812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CD77A713-EDD4-50DA-5F79-B47A92A2F415}"/>
              </a:ext>
            </a:extLst>
          </p:cNvPr>
          <p:cNvSpPr txBox="1"/>
          <p:nvPr/>
        </p:nvSpPr>
        <p:spPr>
          <a:xfrm>
            <a:off x="4637752" y="4233171"/>
            <a:ext cx="2916494" cy="461665"/>
          </a:xfrm>
          <a:prstGeom prst="rect">
            <a:avLst/>
          </a:prstGeom>
          <a:solidFill>
            <a:schemeClr val="tx1">
              <a:lumMod val="95000"/>
              <a:lumOff val="5000"/>
              <a:alpha val="42000"/>
            </a:schemeClr>
          </a:solidFill>
        </p:spPr>
        <p:txBody>
          <a:bodyPr wrap="square">
            <a:spAutoFit/>
          </a:bodyPr>
          <a:lstStyle/>
          <a:p>
            <a:pPr algn="dist"/>
            <a:r>
              <a:rPr lang="zh-TW" altLang="en-US" sz="2400" b="1" kern="1200" dirty="0">
                <a:solidFill>
                  <a:srgbClr val="FFFFFF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戶外大型藝術裝置</a:t>
            </a:r>
            <a:endParaRPr lang="zh-TW" altLang="en-US" sz="2400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EBD1737-053C-21D3-BDA6-4FBE8D28DB90}"/>
              </a:ext>
            </a:extLst>
          </p:cNvPr>
          <p:cNvSpPr txBox="1"/>
          <p:nvPr/>
        </p:nvSpPr>
        <p:spPr>
          <a:xfrm>
            <a:off x="-172523" y="516343"/>
            <a:ext cx="5724644" cy="1815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zh-TW" altLang="en-US" sz="5000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大海開吃</a:t>
            </a:r>
            <a:br>
              <a:rPr lang="en-US" altLang="zh-TW" sz="5000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</a:br>
            <a:r>
              <a:rPr lang="zh-TW" altLang="en-US" sz="5000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推廣在地海洋經濟</a:t>
            </a:r>
            <a:endParaRPr lang="en-US" altLang="zh-TW" sz="5000" b="1" dirty="0">
              <a:ln w="0"/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578E643F-DA10-2395-AD78-D62D7FE51B81}"/>
              </a:ext>
            </a:extLst>
          </p:cNvPr>
          <p:cNvSpPr txBox="1"/>
          <p:nvPr/>
        </p:nvSpPr>
        <p:spPr>
          <a:xfrm>
            <a:off x="1436732" y="190597"/>
            <a:ext cx="2506134" cy="412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24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海洋遊憩產業</a:t>
            </a:r>
            <a:endParaRPr lang="en-US" altLang="zh-TW" sz="2400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E120BE97-1006-2D5B-F306-BA1CC2340E7E}"/>
              </a:ext>
            </a:extLst>
          </p:cNvPr>
          <p:cNvGrpSpPr/>
          <p:nvPr/>
        </p:nvGrpSpPr>
        <p:grpSpPr>
          <a:xfrm>
            <a:off x="2810137" y="4999376"/>
            <a:ext cx="6571724" cy="1858623"/>
            <a:chOff x="3251475" y="2194929"/>
            <a:chExt cx="6814639" cy="1855286"/>
          </a:xfrm>
        </p:grpSpPr>
        <p:sp>
          <p:nvSpPr>
            <p:cNvPr id="13" name="矩形: 圓角 12">
              <a:extLst>
                <a:ext uri="{FF2B5EF4-FFF2-40B4-BE49-F238E27FC236}">
                  <a16:creationId xmlns:a16="http://schemas.microsoft.com/office/drawing/2014/main" id="{64B96B89-F19A-0971-4884-DA6A0B337B12}"/>
                </a:ext>
              </a:extLst>
            </p:cNvPr>
            <p:cNvSpPr/>
            <p:nvPr/>
          </p:nvSpPr>
          <p:spPr>
            <a:xfrm>
              <a:off x="3251475" y="2194929"/>
              <a:ext cx="6814639" cy="1855286"/>
            </a:xfrm>
            <a:prstGeom prst="round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grpSp>
          <p:nvGrpSpPr>
            <p:cNvPr id="15" name="群組 14">
              <a:extLst>
                <a:ext uri="{FF2B5EF4-FFF2-40B4-BE49-F238E27FC236}">
                  <a16:creationId xmlns:a16="http://schemas.microsoft.com/office/drawing/2014/main" id="{009E1115-527B-EC67-435D-AA474BD24E81}"/>
                </a:ext>
              </a:extLst>
            </p:cNvPr>
            <p:cNvGrpSpPr/>
            <p:nvPr/>
          </p:nvGrpSpPr>
          <p:grpSpPr>
            <a:xfrm>
              <a:off x="3518608" y="2194929"/>
              <a:ext cx="6334783" cy="1637157"/>
              <a:chOff x="2939671" y="4284975"/>
              <a:chExt cx="6334783" cy="1637157"/>
            </a:xfrm>
          </p:grpSpPr>
          <p:sp>
            <p:nvSpPr>
              <p:cNvPr id="3" name="文字方塊 2">
                <a:extLst>
                  <a:ext uri="{FF2B5EF4-FFF2-40B4-BE49-F238E27FC236}">
                    <a16:creationId xmlns:a16="http://schemas.microsoft.com/office/drawing/2014/main" id="{502C1DCE-AF1B-29B4-A3A1-C6E18EBD0199}"/>
                  </a:ext>
                </a:extLst>
              </p:cNvPr>
              <p:cNvSpPr txBox="1"/>
              <p:nvPr/>
            </p:nvSpPr>
            <p:spPr>
              <a:xfrm>
                <a:off x="2939671" y="4284975"/>
                <a:ext cx="6334783" cy="581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dist">
                  <a:lnSpc>
                    <a:spcPct val="150000"/>
                  </a:lnSpc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茄萣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/</a:t>
                </a:r>
                <a:r>
                  <a:rPr lang="zh-TW" altLang="zh-TW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彌陀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/</a:t>
                </a:r>
                <a:r>
                  <a:rPr lang="zh-TW" altLang="zh-TW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永安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/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梓官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/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前鎮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/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林園</a:t>
                </a:r>
              </a:p>
            </p:txBody>
          </p:sp>
          <p:grpSp>
            <p:nvGrpSpPr>
              <p:cNvPr id="14" name="群組 13">
                <a:extLst>
                  <a:ext uri="{FF2B5EF4-FFF2-40B4-BE49-F238E27FC236}">
                    <a16:creationId xmlns:a16="http://schemas.microsoft.com/office/drawing/2014/main" id="{ADD03A7C-BF5B-6B6B-D31D-32B3B545732D}"/>
                  </a:ext>
                </a:extLst>
              </p:cNvPr>
              <p:cNvGrpSpPr/>
              <p:nvPr/>
            </p:nvGrpSpPr>
            <p:grpSpPr>
              <a:xfrm>
                <a:off x="3201984" y="5414619"/>
                <a:ext cx="5826437" cy="507513"/>
                <a:chOff x="399687" y="1932391"/>
                <a:chExt cx="5491262" cy="507513"/>
              </a:xfrm>
            </p:grpSpPr>
            <p:sp>
              <p:nvSpPr>
                <p:cNvPr id="10" name="矩形: 圓角 9">
                  <a:extLst>
                    <a:ext uri="{FF2B5EF4-FFF2-40B4-BE49-F238E27FC236}">
                      <a16:creationId xmlns:a16="http://schemas.microsoft.com/office/drawing/2014/main" id="{FAEAC9E5-C5D0-8F1E-1493-71E3A47FF484}"/>
                    </a:ext>
                  </a:extLst>
                </p:cNvPr>
                <p:cNvSpPr/>
                <p:nvPr/>
              </p:nvSpPr>
              <p:spPr>
                <a:xfrm>
                  <a:off x="399687" y="1947461"/>
                  <a:ext cx="5491262" cy="49244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9" name="文字方塊 8">
                  <a:extLst>
                    <a:ext uri="{FF2B5EF4-FFF2-40B4-BE49-F238E27FC236}">
                      <a16:creationId xmlns:a16="http://schemas.microsoft.com/office/drawing/2014/main" id="{BE6C76B6-50DA-6D37-22A4-E626E94B62FF}"/>
                    </a:ext>
                  </a:extLst>
                </p:cNvPr>
                <p:cNvSpPr txBox="1"/>
                <p:nvPr/>
              </p:nvSpPr>
              <p:spPr>
                <a:xfrm>
                  <a:off x="540791" y="1932391"/>
                  <a:ext cx="5220814" cy="49155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dist"/>
                  <a:r>
                    <a:rPr lang="zh-TW" altLang="en-US" sz="2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預計</a:t>
                  </a:r>
                  <a:r>
                    <a:rPr lang="zh-TW" altLang="zh-TW" sz="2600" b="1" dirty="0">
                      <a:solidFill>
                        <a:schemeClr val="bg1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整體經濟效益近</a:t>
                  </a:r>
                  <a:r>
                    <a:rPr lang="zh-TW" altLang="zh-TW" sz="2600" b="1" dirty="0">
                      <a:solidFill>
                        <a:srgbClr val="FFFF00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新臺幣</a:t>
                  </a:r>
                  <a:r>
                    <a:rPr lang="en-US" altLang="zh-TW" sz="2600" b="1" dirty="0">
                      <a:solidFill>
                        <a:srgbClr val="FFFF00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3.6</a:t>
                  </a:r>
                  <a:r>
                    <a:rPr lang="zh-TW" altLang="zh-TW" sz="2600" b="1" dirty="0">
                      <a:solidFill>
                        <a:srgbClr val="FFFF00"/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億元</a:t>
                  </a:r>
                  <a:endParaRPr lang="zh-TW" altLang="en-US" sz="2600" b="1" dirty="0">
                    <a:solidFill>
                      <a:srgbClr val="FFFF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id="{AEAC3045-CA70-EC36-5996-0A72BED2DB9F}"/>
              </a:ext>
            </a:extLst>
          </p:cNvPr>
          <p:cNvSpPr txBox="1"/>
          <p:nvPr/>
        </p:nvSpPr>
        <p:spPr>
          <a:xfrm>
            <a:off x="3067748" y="5478356"/>
            <a:ext cx="6108973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活動時間預計於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115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月底至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12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月中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舉辦</a:t>
            </a:r>
          </a:p>
        </p:txBody>
      </p:sp>
    </p:spTree>
    <p:extLst>
      <p:ext uri="{BB962C8B-B14F-4D97-AF65-F5344CB8AC3E}">
        <p14:creationId xmlns:p14="http://schemas.microsoft.com/office/powerpoint/2010/main" val="3098785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CBA93-DCCA-C9DE-6810-EC75F77C9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9E8FFEB-76F9-573E-A767-C41A50929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66253"/>
            <a:ext cx="12192000" cy="7550739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6003B140-4E56-E653-DCF5-9DA97E898114}"/>
              </a:ext>
            </a:extLst>
          </p:cNvPr>
          <p:cNvSpPr>
            <a:spLocks/>
          </p:cNvSpPr>
          <p:nvPr/>
        </p:nvSpPr>
        <p:spPr>
          <a:xfrm rot="5400000">
            <a:off x="4653422" y="-4653422"/>
            <a:ext cx="2885152" cy="1219200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4E3748E-46D7-569B-84AA-C52F26569CF7}"/>
              </a:ext>
            </a:extLst>
          </p:cNvPr>
          <p:cNvSpPr txBox="1"/>
          <p:nvPr/>
        </p:nvSpPr>
        <p:spPr>
          <a:xfrm>
            <a:off x="-1" y="223076"/>
            <a:ext cx="12192000" cy="8617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en-US" sz="5000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漁港親子活動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6057087F-F2F5-2821-FC21-BD9F14ADD2DA}"/>
              </a:ext>
            </a:extLst>
          </p:cNvPr>
          <p:cNvSpPr txBox="1"/>
          <p:nvPr/>
        </p:nvSpPr>
        <p:spPr>
          <a:xfrm>
            <a:off x="579616" y="1267626"/>
            <a:ext cx="11032762" cy="948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TW" altLang="en-US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推動漁港多功能使用，以夕陽海景為天然舞台，結合音樂、互動表演及親子同樂活動，</a:t>
            </a:r>
            <a:r>
              <a:rPr lang="en-US" altLang="zh-TW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115</a:t>
            </a:r>
            <a:r>
              <a:rPr lang="zh-TW" altLang="en-US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r>
              <a:rPr lang="en-US" altLang="zh-TW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TW" altLang="en-US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TW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r>
              <a:rPr lang="zh-TW" altLang="en-US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日父親節由紙風車劇團演出親子活動</a:t>
            </a:r>
            <a:r>
              <a:rPr lang="zh-TW" altLang="zh-TW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TW" altLang="en-US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吸引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,200</a:t>
            </a:r>
            <a:r>
              <a:rPr lang="zh-TW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次</a:t>
            </a:r>
            <a:r>
              <a:rPr lang="zh-TW" altLang="zh-TW" sz="24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參與</a:t>
            </a:r>
            <a:r>
              <a:rPr lang="zh-TW" altLang="en-US" sz="24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2B3EF4E-F6C3-3779-1C06-EEB12F312319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657D3A40-4FE7-FEE1-9035-68772CBAB39A}"/>
              </a:ext>
            </a:extLst>
          </p:cNvPr>
          <p:cNvSpPr txBox="1"/>
          <p:nvPr/>
        </p:nvSpPr>
        <p:spPr>
          <a:xfrm>
            <a:off x="2415790" y="460095"/>
            <a:ext cx="7648302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海洋遊憩產業</a:t>
            </a:r>
            <a:endParaRPr lang="en-US" altLang="zh-TW" sz="1800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</p:spTree>
    <p:extLst>
      <p:ext uri="{BB962C8B-B14F-4D97-AF65-F5344CB8AC3E}">
        <p14:creationId xmlns:p14="http://schemas.microsoft.com/office/powerpoint/2010/main" val="1599204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8E40D-B53F-2D09-832E-F9EC02D81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45734103-0AF1-8B54-2E48-4B4E53620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9585" y="-769914"/>
            <a:ext cx="11946309" cy="812415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DA75D082-FED1-B7DE-2A2F-5FDC10AB91A8}"/>
              </a:ext>
            </a:extLst>
          </p:cNvPr>
          <p:cNvSpPr>
            <a:spLocks/>
          </p:cNvSpPr>
          <p:nvPr/>
        </p:nvSpPr>
        <p:spPr>
          <a:xfrm rot="10800000">
            <a:off x="4620126" y="-160421"/>
            <a:ext cx="7571870" cy="7028876"/>
          </a:xfrm>
          <a:prstGeom prst="rect">
            <a:avLst/>
          </a:prstGeom>
          <a:gradFill flip="none" rotWithShape="1">
            <a:gsLst>
              <a:gs pos="100000">
                <a:schemeClr val="accent4">
                  <a:lumMod val="20000"/>
                  <a:lumOff val="80000"/>
                  <a:alpha val="0"/>
                </a:schemeClr>
              </a:gs>
              <a:gs pos="56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B8EF728-DEC1-3724-9B33-D0BB6BEE1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3629" y="4035392"/>
            <a:ext cx="4978166" cy="1560940"/>
          </a:xfrm>
          <a:noFill/>
        </p:spPr>
        <p:txBody>
          <a:bodyPr wrap="square" rtlCol="0">
            <a:spAutoFit/>
          </a:bodyPr>
          <a:lstStyle/>
          <a:p>
            <a:pPr algn="ctr" hangingPunct="0">
              <a:lnSpc>
                <a:spcPts val="6000"/>
              </a:lnSpc>
            </a:pPr>
            <a:r>
              <a:rPr lang="en-US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115</a:t>
            </a:r>
            <a:r>
              <a:rPr lang="zh-TW" altLang="en-US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上半年度參展</a:t>
            </a:r>
            <a:r>
              <a:rPr lang="zh-TW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及延伸性商機</a:t>
            </a:r>
            <a:r>
              <a:rPr lang="zh-TW" altLang="en-US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br>
              <a:rPr lang="en-US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zh-TW" sz="40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高達</a:t>
            </a:r>
            <a:r>
              <a:rPr lang="en-US" altLang="zh-TW" sz="4000" b="1" spc="3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42.6</a:t>
            </a:r>
            <a:r>
              <a:rPr lang="zh-TW" altLang="zh-TW" sz="4000" b="1" spc="3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億元</a:t>
            </a:r>
            <a:endParaRPr lang="zh-TW" altLang="zh-TW" sz="2400" b="1" spc="3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DC1A8F9-9E24-47BB-DC0D-D8CB7BEA0705}"/>
              </a:ext>
            </a:extLst>
          </p:cNvPr>
          <p:cNvSpPr txBox="1"/>
          <p:nvPr/>
        </p:nvSpPr>
        <p:spPr>
          <a:xfrm>
            <a:off x="6546425" y="5823682"/>
            <a:ext cx="11447978" cy="49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0">
              <a:lnSpc>
                <a:spcPts val="3500"/>
              </a:lnSpc>
            </a:pPr>
            <a:r>
              <a:rPr lang="zh-TW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日本東京</a:t>
            </a:r>
            <a:r>
              <a:rPr lang="en-US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/ </a:t>
            </a:r>
            <a:r>
              <a:rPr lang="zh-TW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美國波士頓</a:t>
            </a:r>
            <a:r>
              <a:rPr lang="en-US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lang="zh-TW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西班牙巴塞隆納</a:t>
            </a:r>
            <a:r>
              <a:rPr lang="en-US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lang="zh-TW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新加坡</a:t>
            </a:r>
            <a:endParaRPr lang="en-US" altLang="zh-TW" b="1" kern="120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4" name="矩形: 圓角 43">
            <a:extLst>
              <a:ext uri="{FF2B5EF4-FFF2-40B4-BE49-F238E27FC236}">
                <a16:creationId xmlns:a16="http://schemas.microsoft.com/office/drawing/2014/main" id="{86F68E76-4DC8-3DDD-DC61-44D90BC2EC17}"/>
              </a:ext>
            </a:extLst>
          </p:cNvPr>
          <p:cNvSpPr/>
          <p:nvPr/>
        </p:nvSpPr>
        <p:spPr>
          <a:xfrm>
            <a:off x="6694137" y="4137112"/>
            <a:ext cx="5029483" cy="1560940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A5BD2737-BD4D-35AF-99E3-5E62DDE4778D}"/>
              </a:ext>
            </a:extLst>
          </p:cNvPr>
          <p:cNvSpPr txBox="1"/>
          <p:nvPr/>
        </p:nvSpPr>
        <p:spPr>
          <a:xfrm>
            <a:off x="6096000" y="659289"/>
            <a:ext cx="5714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水產品外銷</a:t>
            </a:r>
            <a:endParaRPr lang="zh-TW" altLang="zh-TW" sz="48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E37159E-B6AE-1455-A4C0-9979A6391A64}"/>
              </a:ext>
            </a:extLst>
          </p:cNvPr>
          <p:cNvSpPr txBox="1"/>
          <p:nvPr/>
        </p:nvSpPr>
        <p:spPr>
          <a:xfrm>
            <a:off x="6780628" y="271554"/>
            <a:ext cx="4803803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漁業推廣銷售</a:t>
            </a:r>
            <a:endParaRPr lang="en-US" altLang="zh-TW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C7FCF80-AAC2-3917-B760-1DD6C0DED38F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B749FEF5-3B34-4925-F8A1-33DD667E4871}"/>
              </a:ext>
            </a:extLst>
          </p:cNvPr>
          <p:cNvSpPr txBox="1">
            <a:spLocks/>
          </p:cNvSpPr>
          <p:nvPr/>
        </p:nvSpPr>
        <p:spPr>
          <a:xfrm>
            <a:off x="6662835" y="1655376"/>
            <a:ext cx="5039388" cy="1560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hangingPunct="0">
              <a:lnSpc>
                <a:spcPts val="6000"/>
              </a:lnSpc>
            </a:pPr>
            <a:r>
              <a:rPr lang="en-US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115</a:t>
            </a:r>
            <a:r>
              <a:rPr lang="zh-TW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r>
              <a:rPr lang="zh-TW" altLang="en-US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上半年</a:t>
            </a:r>
            <a:r>
              <a:rPr lang="zh-TW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度</a:t>
            </a:r>
            <a:r>
              <a:rPr lang="zh-TW" altLang="en-US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水產品外銷金額</a:t>
            </a:r>
            <a:br>
              <a:rPr lang="en-US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zh-TW" sz="40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達</a:t>
            </a:r>
            <a:r>
              <a:rPr lang="en-US" altLang="zh-TW" sz="4000" b="1" spc="3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153.8</a:t>
            </a:r>
            <a:r>
              <a:rPr lang="zh-TW" altLang="zh-TW" sz="4000" b="1" spc="3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億元</a:t>
            </a:r>
            <a:endParaRPr lang="zh-TW" altLang="zh-TW" sz="2400" b="1" spc="3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D7A02018-C741-FB12-EDFD-8A291ED57D35}"/>
              </a:ext>
            </a:extLst>
          </p:cNvPr>
          <p:cNvSpPr/>
          <p:nvPr/>
        </p:nvSpPr>
        <p:spPr>
          <a:xfrm>
            <a:off x="6694137" y="1757096"/>
            <a:ext cx="5029483" cy="1560940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8442504-0C21-B18F-8EFE-B7E747E04665}"/>
              </a:ext>
            </a:extLst>
          </p:cNvPr>
          <p:cNvSpPr txBox="1"/>
          <p:nvPr/>
        </p:nvSpPr>
        <p:spPr>
          <a:xfrm>
            <a:off x="7151109" y="3368114"/>
            <a:ext cx="11447978" cy="49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0">
              <a:lnSpc>
                <a:spcPts val="3500"/>
              </a:lnSpc>
            </a:pP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鮪魚 </a:t>
            </a:r>
            <a:r>
              <a:rPr lang="en-US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TW" altLang="en-US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秋刀魚</a:t>
            </a:r>
            <a:r>
              <a:rPr lang="en-US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魷魚</a:t>
            </a:r>
            <a:r>
              <a:rPr lang="en-US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石斑魚 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虱目魚</a:t>
            </a:r>
            <a:endParaRPr lang="en-US" altLang="zh-TW" b="1" kern="120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711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未提供相片說明。">
            <a:extLst>
              <a:ext uri="{FF2B5EF4-FFF2-40B4-BE49-F238E27FC236}">
                <a16:creationId xmlns:a16="http://schemas.microsoft.com/office/drawing/2014/main" id="{7F06A8FC-60A8-5106-8EFA-FC737B3EA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5745" y="1705454"/>
            <a:ext cx="14435173" cy="537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F0C18A7B-016C-0819-9DDF-42CAC39CB5C3}"/>
              </a:ext>
            </a:extLst>
          </p:cNvPr>
          <p:cNvSpPr>
            <a:spLocks/>
          </p:cNvSpPr>
          <p:nvPr/>
        </p:nvSpPr>
        <p:spPr>
          <a:xfrm rot="5400000">
            <a:off x="3625175" y="-3625174"/>
            <a:ext cx="4941650" cy="12192000"/>
          </a:xfrm>
          <a:prstGeom prst="rect">
            <a:avLst/>
          </a:prstGeom>
          <a:gradFill flip="none" rotWithShape="1">
            <a:gsLst>
              <a:gs pos="52000">
                <a:srgbClr val="156082">
                  <a:alpha val="37000"/>
                </a:srgbClr>
              </a:gs>
              <a:gs pos="27222">
                <a:srgbClr val="156082"/>
              </a:gs>
              <a:gs pos="85000">
                <a:srgbClr val="156082">
                  <a:alpha val="9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E54EB0E-DF3F-A865-55F7-51DA3DE59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4" y="1371072"/>
            <a:ext cx="4978166" cy="1560940"/>
          </a:xfrm>
          <a:noFill/>
        </p:spPr>
        <p:txBody>
          <a:bodyPr wrap="square" rtlCol="0">
            <a:spAutoFit/>
          </a:bodyPr>
          <a:lstStyle/>
          <a:p>
            <a:pPr algn="ctr" hangingPunct="0">
              <a:lnSpc>
                <a:spcPts val="6000"/>
              </a:lnSpc>
            </a:pPr>
            <a:r>
              <a:rPr lang="zh-TW" altLang="en-US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高雄海味產業媒合商洽會</a:t>
            </a:r>
            <a:br>
              <a:rPr lang="en-US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TW" sz="4000" b="1" spc="3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14</a:t>
            </a:r>
            <a:r>
              <a:rPr lang="zh-TW" altLang="en-US" sz="4000" b="1" spc="3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家企業參與</a:t>
            </a:r>
            <a:endParaRPr lang="zh-TW" altLang="zh-TW" sz="2400" b="1" spc="3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8E1B793-D446-79D9-1D9C-6D76B3A5EA2A}"/>
              </a:ext>
            </a:extLst>
          </p:cNvPr>
          <p:cNvSpPr txBox="1"/>
          <p:nvPr/>
        </p:nvSpPr>
        <p:spPr>
          <a:xfrm>
            <a:off x="913984" y="2915434"/>
            <a:ext cx="11447978" cy="49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0">
              <a:lnSpc>
                <a:spcPts val="3500"/>
              </a:lnSpc>
            </a:pPr>
            <a:r>
              <a:rPr lang="zh-TW" altLang="en-US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台積電</a:t>
            </a:r>
            <a:r>
              <a:rPr lang="en-US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lang="zh-TW" altLang="en-US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台灣國際造船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中國鋼鐵</a:t>
            </a:r>
            <a:r>
              <a:rPr lang="en-US" altLang="zh-TW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/ </a:t>
            </a: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台灣中油</a:t>
            </a:r>
            <a:endParaRPr lang="en-US" altLang="zh-TW" b="1" kern="120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4" name="矩形: 圓角 43">
            <a:extLst>
              <a:ext uri="{FF2B5EF4-FFF2-40B4-BE49-F238E27FC236}">
                <a16:creationId xmlns:a16="http://schemas.microsoft.com/office/drawing/2014/main" id="{39514614-DE6D-A592-2FA7-3E337BC3422F}"/>
              </a:ext>
            </a:extLst>
          </p:cNvPr>
          <p:cNvSpPr/>
          <p:nvPr/>
        </p:nvSpPr>
        <p:spPr>
          <a:xfrm>
            <a:off x="721552" y="1472792"/>
            <a:ext cx="5029483" cy="1560940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8F9DE978-C6ED-4216-D1F4-1AEE2A06BFD8}"/>
              </a:ext>
            </a:extLst>
          </p:cNvPr>
          <p:cNvSpPr txBox="1"/>
          <p:nvPr/>
        </p:nvSpPr>
        <p:spPr>
          <a:xfrm>
            <a:off x="0" y="493851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媒合國內外食品通路</a:t>
            </a:r>
            <a:endParaRPr lang="zh-TW" altLang="zh-TW" sz="48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3861181-E238-1B86-0B8C-868E955EEE83}"/>
              </a:ext>
            </a:extLst>
          </p:cNvPr>
          <p:cNvSpPr txBox="1"/>
          <p:nvPr/>
        </p:nvSpPr>
        <p:spPr>
          <a:xfrm>
            <a:off x="5023182" y="152676"/>
            <a:ext cx="2145635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漁業推廣</a:t>
            </a:r>
            <a:r>
              <a:rPr lang="zh-TW" altLang="en-US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銷售</a:t>
            </a:r>
            <a:endParaRPr lang="en-US" altLang="zh-TW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C372167-84A5-F86D-1136-8BA11D1047FF}"/>
              </a:ext>
            </a:extLst>
          </p:cNvPr>
          <p:cNvSpPr txBox="1"/>
          <p:nvPr/>
        </p:nvSpPr>
        <p:spPr>
          <a:xfrm>
            <a:off x="11653381" y="3786046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C9B618C7-33DA-D89B-7DEC-DCE37DA4597B}"/>
              </a:ext>
            </a:extLst>
          </p:cNvPr>
          <p:cNvSpPr txBox="1">
            <a:spLocks/>
          </p:cNvSpPr>
          <p:nvPr/>
        </p:nvSpPr>
        <p:spPr>
          <a:xfrm>
            <a:off x="6408037" y="1375309"/>
            <a:ext cx="5039388" cy="1560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hangingPunct="0">
              <a:lnSpc>
                <a:spcPts val="6000"/>
              </a:lnSpc>
            </a:pPr>
            <a:r>
              <a:rPr lang="en-US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Uwajimaya</a:t>
            </a:r>
            <a:r>
              <a:rPr lang="zh-TW" altLang="en-US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超市合作</a:t>
            </a:r>
            <a:br>
              <a:rPr lang="en-US" altLang="zh-TW" sz="2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en-US" altLang="zh-TW" sz="4000" b="1" spc="3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3,200</a:t>
            </a:r>
            <a:r>
              <a:rPr lang="zh-TW" altLang="en-US" sz="4000" b="1" spc="300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萬元商機</a:t>
            </a:r>
            <a:endParaRPr lang="zh-TW" altLang="zh-TW" sz="2400" b="1" spc="3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96E1D91C-63CA-6A6E-FD8B-558F8936EE57}"/>
              </a:ext>
            </a:extLst>
          </p:cNvPr>
          <p:cNvSpPr/>
          <p:nvPr/>
        </p:nvSpPr>
        <p:spPr>
          <a:xfrm>
            <a:off x="6439339" y="1477029"/>
            <a:ext cx="5029483" cy="1560940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448F57E-9F61-0C6E-C186-D99939ADDC45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0761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0FBDAF45-46A3-A4FB-43A6-EFE34776E8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5255"/>
          <a:stretch>
            <a:fillRect/>
          </a:stretch>
        </p:blipFill>
        <p:spPr>
          <a:xfrm>
            <a:off x="-89942" y="-209862"/>
            <a:ext cx="13451454" cy="747785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DD9D574-B093-535F-6774-87C7C5E92628}"/>
              </a:ext>
            </a:extLst>
          </p:cNvPr>
          <p:cNvSpPr/>
          <p:nvPr/>
        </p:nvSpPr>
        <p:spPr>
          <a:xfrm>
            <a:off x="199471" y="5838684"/>
            <a:ext cx="6254018" cy="646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F8F0BECE-98E0-1B8E-A8AE-EEC55CC4C661}"/>
              </a:ext>
            </a:extLst>
          </p:cNvPr>
          <p:cNvSpPr txBox="1"/>
          <p:nvPr/>
        </p:nvSpPr>
        <p:spPr>
          <a:xfrm>
            <a:off x="-89943" y="322744"/>
            <a:ext cx="1345145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高雄海味  台灣第一</a:t>
            </a:r>
            <a:endParaRPr lang="en-US" altLang="zh-TW" sz="48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22208180-37D2-5816-5CC7-CF6C794BB7EA}"/>
              </a:ext>
            </a:extLst>
          </p:cNvPr>
          <p:cNvSpPr txBox="1"/>
          <p:nvPr/>
        </p:nvSpPr>
        <p:spPr>
          <a:xfrm>
            <a:off x="199469" y="5970140"/>
            <a:ext cx="6254019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TW" sz="2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16</a:t>
            </a:r>
            <a:r>
              <a:rPr lang="zh-TW" altLang="en-US" sz="2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處漁港、</a:t>
            </a:r>
            <a:r>
              <a:rPr lang="en-US" altLang="zh-TW" sz="2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3,205</a:t>
            </a:r>
            <a:r>
              <a:rPr lang="zh-TW" altLang="en-US" sz="2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艘漁船與漁筏、</a:t>
            </a:r>
            <a:r>
              <a:rPr lang="en-US" altLang="zh-TW" sz="2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64,652</a:t>
            </a:r>
            <a:r>
              <a:rPr lang="zh-TW" altLang="en-US" sz="2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名漁會會員</a:t>
            </a: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41E4533A-96E2-0899-65E5-C7C15BF6E7F0}"/>
              </a:ext>
            </a:extLst>
          </p:cNvPr>
          <p:cNvSpPr/>
          <p:nvPr/>
        </p:nvSpPr>
        <p:spPr>
          <a:xfrm>
            <a:off x="199471" y="1612480"/>
            <a:ext cx="6254018" cy="1739171"/>
          </a:xfrm>
          <a:prstGeom prst="roundRect">
            <a:avLst>
              <a:gd name="adj" fmla="val 25115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063A06C8-ACD7-79DC-4789-683FA2A3476F}"/>
              </a:ext>
            </a:extLst>
          </p:cNvPr>
          <p:cNvSpPr txBox="1"/>
          <p:nvPr/>
        </p:nvSpPr>
        <p:spPr>
          <a:xfrm>
            <a:off x="1888723" y="2481932"/>
            <a:ext cx="6036242" cy="6775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altLang="zh-TW" sz="72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58.8%</a:t>
            </a:r>
            <a:endParaRPr lang="zh-TW" altLang="en-US" sz="72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4D4C57D1-EBFC-A03D-D934-42058D753EC0}"/>
              </a:ext>
            </a:extLst>
          </p:cNvPr>
          <p:cNvSpPr/>
          <p:nvPr/>
        </p:nvSpPr>
        <p:spPr>
          <a:xfrm>
            <a:off x="199471" y="3758933"/>
            <a:ext cx="6254017" cy="1739171"/>
          </a:xfrm>
          <a:prstGeom prst="roundRect">
            <a:avLst>
              <a:gd name="adj" fmla="val 25115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3FDBFCCD-D347-9762-6F76-4AB8DBD84403}"/>
              </a:ext>
            </a:extLst>
          </p:cNvPr>
          <p:cNvSpPr txBox="1"/>
          <p:nvPr/>
        </p:nvSpPr>
        <p:spPr>
          <a:xfrm>
            <a:off x="-345403" y="1930397"/>
            <a:ext cx="3664956" cy="10183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ts val="3800"/>
              </a:lnSpc>
            </a:pPr>
            <a:br>
              <a:rPr lang="en-US" altLang="zh-TW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占全國漁業總產業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D5693DE1-DFD8-E697-244D-D0CE4E0FC69D}"/>
              </a:ext>
            </a:extLst>
          </p:cNvPr>
          <p:cNvSpPr txBox="1"/>
          <p:nvPr/>
        </p:nvSpPr>
        <p:spPr>
          <a:xfrm>
            <a:off x="1868400" y="4484467"/>
            <a:ext cx="6036242" cy="6775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altLang="zh-TW" sz="72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50.3%</a:t>
            </a:r>
            <a:endParaRPr lang="zh-TW" altLang="en-US" sz="72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BCF6174B-394E-1AAC-84C8-6B68F1FFF98E}"/>
              </a:ext>
            </a:extLst>
          </p:cNvPr>
          <p:cNvSpPr txBox="1"/>
          <p:nvPr/>
        </p:nvSpPr>
        <p:spPr>
          <a:xfrm>
            <a:off x="-345403" y="4058275"/>
            <a:ext cx="3664956" cy="10183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ts val="3800"/>
              </a:lnSpc>
            </a:pPr>
            <a:br>
              <a:rPr lang="en-US" altLang="zh-TW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占全國漁業總產值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6922F2F4-2DE3-F33A-6116-A6406B3DF397}"/>
              </a:ext>
            </a:extLst>
          </p:cNvPr>
          <p:cNvSpPr txBox="1"/>
          <p:nvPr/>
        </p:nvSpPr>
        <p:spPr>
          <a:xfrm>
            <a:off x="257312" y="2073853"/>
            <a:ext cx="3052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產量高達</a:t>
            </a:r>
            <a:r>
              <a:rPr lang="en-US" altLang="zh-TW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61</a:t>
            </a:r>
            <a:r>
              <a:rPr lang="zh-TW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萬公噸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E270DA52-BAAC-613D-F896-79284573801A}"/>
              </a:ext>
            </a:extLst>
          </p:cNvPr>
          <p:cNvSpPr txBox="1"/>
          <p:nvPr/>
        </p:nvSpPr>
        <p:spPr>
          <a:xfrm>
            <a:off x="749480" y="4136146"/>
            <a:ext cx="3052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產值突破</a:t>
            </a:r>
            <a:r>
              <a:rPr lang="en-US" altLang="zh-TW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511</a:t>
            </a:r>
            <a:r>
              <a:rPr lang="zh-TW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億元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A2FD5F7-566D-0FAD-B513-9919AB594ECE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E70A6A2-2470-222B-A78A-A37B8EF2B346}"/>
              </a:ext>
            </a:extLst>
          </p:cNvPr>
          <p:cNvSpPr txBox="1"/>
          <p:nvPr/>
        </p:nvSpPr>
        <p:spPr>
          <a:xfrm>
            <a:off x="1727340" y="500310"/>
            <a:ext cx="2145635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漁業推廣</a:t>
            </a:r>
            <a:r>
              <a:rPr lang="zh-TW" altLang="en-US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銷售</a:t>
            </a:r>
            <a:endParaRPr lang="en-US" altLang="zh-TW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</p:spTree>
    <p:extLst>
      <p:ext uri="{BB962C8B-B14F-4D97-AF65-F5344CB8AC3E}">
        <p14:creationId xmlns:p14="http://schemas.microsoft.com/office/powerpoint/2010/main" val="1609810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523A6-A0EE-BA8E-94F8-4BECC9EB9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圖片 60">
            <a:extLst>
              <a:ext uri="{FF2B5EF4-FFF2-40B4-BE49-F238E27FC236}">
                <a16:creationId xmlns:a16="http://schemas.microsoft.com/office/drawing/2014/main" id="{F2659BA4-907D-89E8-1B73-22EA1EB6F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42" b="-1"/>
          <a:stretch>
            <a:fillRect/>
          </a:stretch>
        </p:blipFill>
        <p:spPr>
          <a:xfrm>
            <a:off x="0" y="0"/>
            <a:ext cx="12199633" cy="697696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7EBA101-E739-0AE8-68DE-15628D1AB81B}"/>
              </a:ext>
            </a:extLst>
          </p:cNvPr>
          <p:cNvSpPr/>
          <p:nvPr/>
        </p:nvSpPr>
        <p:spPr>
          <a:xfrm>
            <a:off x="-7633" y="0"/>
            <a:ext cx="12199633" cy="6976964"/>
          </a:xfrm>
          <a:prstGeom prst="rect">
            <a:avLst/>
          </a:prstGeom>
          <a:solidFill>
            <a:schemeClr val="bg1">
              <a:lumMod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FA865E7B-16DB-D5D2-A8A0-AB3F3B26B203}"/>
              </a:ext>
            </a:extLst>
          </p:cNvPr>
          <p:cNvSpPr txBox="1"/>
          <p:nvPr/>
        </p:nvSpPr>
        <p:spPr>
          <a:xfrm>
            <a:off x="-7633" y="306567"/>
            <a:ext cx="122350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遠洋漁業之發展</a:t>
            </a: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8FA5F132-FBD1-83C6-0432-717CDF1520E0}"/>
              </a:ext>
            </a:extLst>
          </p:cNvPr>
          <p:cNvSpPr/>
          <p:nvPr/>
        </p:nvSpPr>
        <p:spPr>
          <a:xfrm>
            <a:off x="5727436" y="1612480"/>
            <a:ext cx="6254018" cy="1739171"/>
          </a:xfrm>
          <a:prstGeom prst="roundRect">
            <a:avLst>
              <a:gd name="adj" fmla="val 25115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07971E88-891E-2047-78D2-D2623ED61F67}"/>
              </a:ext>
            </a:extLst>
          </p:cNvPr>
          <p:cNvSpPr txBox="1"/>
          <p:nvPr/>
        </p:nvSpPr>
        <p:spPr>
          <a:xfrm>
            <a:off x="7339744" y="2392366"/>
            <a:ext cx="6036242" cy="6775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altLang="zh-TW" sz="72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92.3%</a:t>
            </a:r>
            <a:endParaRPr lang="zh-TW" altLang="en-US" sz="72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8B5A1249-BD8F-E575-46D1-E319CFBDB64A}"/>
              </a:ext>
            </a:extLst>
          </p:cNvPr>
          <p:cNvSpPr/>
          <p:nvPr/>
        </p:nvSpPr>
        <p:spPr>
          <a:xfrm>
            <a:off x="5727436" y="4007512"/>
            <a:ext cx="6254017" cy="1739171"/>
          </a:xfrm>
          <a:prstGeom prst="roundRect">
            <a:avLst>
              <a:gd name="adj" fmla="val 25115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BD847E4C-E086-ECC0-E4BA-5BE548A5A5F1}"/>
              </a:ext>
            </a:extLst>
          </p:cNvPr>
          <p:cNvSpPr txBox="1"/>
          <p:nvPr/>
        </p:nvSpPr>
        <p:spPr>
          <a:xfrm>
            <a:off x="5267232" y="1930397"/>
            <a:ext cx="3664956" cy="10183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ts val="3800"/>
              </a:lnSpc>
            </a:pPr>
            <a:br>
              <a:rPr lang="en-US" altLang="zh-TW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占全國遠洋漁業總產業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C478C1E7-5AEA-4467-739F-9E35A3F716C0}"/>
              </a:ext>
            </a:extLst>
          </p:cNvPr>
          <p:cNvSpPr txBox="1"/>
          <p:nvPr/>
        </p:nvSpPr>
        <p:spPr>
          <a:xfrm>
            <a:off x="7339744" y="4759945"/>
            <a:ext cx="6036242" cy="6775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altLang="zh-TW" sz="72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94.4%</a:t>
            </a:r>
            <a:endParaRPr lang="zh-TW" altLang="en-US" sz="72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E6357CA1-47C8-CEC7-7958-E9788009CF2B}"/>
              </a:ext>
            </a:extLst>
          </p:cNvPr>
          <p:cNvSpPr txBox="1"/>
          <p:nvPr/>
        </p:nvSpPr>
        <p:spPr>
          <a:xfrm>
            <a:off x="5345396" y="4259692"/>
            <a:ext cx="3664956" cy="10183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ts val="3800"/>
              </a:lnSpc>
            </a:pPr>
            <a:br>
              <a:rPr lang="en-US" altLang="zh-TW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占全國遠洋漁業總產值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61CB5A74-2265-F6C3-64E0-C35D68A3D3AD}"/>
              </a:ext>
            </a:extLst>
          </p:cNvPr>
          <p:cNvSpPr txBox="1"/>
          <p:nvPr/>
        </p:nvSpPr>
        <p:spPr>
          <a:xfrm>
            <a:off x="5984815" y="2083900"/>
            <a:ext cx="3052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產量高達</a:t>
            </a:r>
            <a:r>
              <a:rPr lang="en-US" altLang="zh-TW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55</a:t>
            </a:r>
            <a:r>
              <a:rPr lang="zh-TW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萬公噸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B6DBD165-6DFB-078D-D320-C089C4FD6CF6}"/>
              </a:ext>
            </a:extLst>
          </p:cNvPr>
          <p:cNvSpPr txBox="1"/>
          <p:nvPr/>
        </p:nvSpPr>
        <p:spPr>
          <a:xfrm>
            <a:off x="6129814" y="4426721"/>
            <a:ext cx="3052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產值突破</a:t>
            </a:r>
            <a:r>
              <a:rPr lang="en-US" altLang="zh-TW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450</a:t>
            </a:r>
            <a:r>
              <a:rPr lang="zh-TW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億元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44FC34D3-6246-4862-551C-A8AA6A78F16C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9" name="矩形: 圓角 68">
            <a:extLst>
              <a:ext uri="{FF2B5EF4-FFF2-40B4-BE49-F238E27FC236}">
                <a16:creationId xmlns:a16="http://schemas.microsoft.com/office/drawing/2014/main" id="{7CCBF195-B263-CFF2-71DC-8C6A1F20B31D}"/>
              </a:ext>
            </a:extLst>
          </p:cNvPr>
          <p:cNvSpPr/>
          <p:nvPr/>
        </p:nvSpPr>
        <p:spPr>
          <a:xfrm>
            <a:off x="331796" y="1311186"/>
            <a:ext cx="4932392" cy="4837504"/>
          </a:xfrm>
          <a:prstGeom prst="roundRect">
            <a:avLst>
              <a:gd name="adj" fmla="val 11990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385158A0-2267-1A27-DD32-A33D1E6C2182}"/>
              </a:ext>
            </a:extLst>
          </p:cNvPr>
          <p:cNvGrpSpPr/>
          <p:nvPr/>
        </p:nvGrpSpPr>
        <p:grpSpPr>
          <a:xfrm>
            <a:off x="359091" y="2314733"/>
            <a:ext cx="4616783" cy="3445936"/>
            <a:chOff x="416209" y="1930397"/>
            <a:chExt cx="4616783" cy="3445936"/>
          </a:xfrm>
        </p:grpSpPr>
        <p:cxnSp>
          <p:nvCxnSpPr>
            <p:cNvPr id="15" name="直線接點 14">
              <a:extLst>
                <a:ext uri="{FF2B5EF4-FFF2-40B4-BE49-F238E27FC236}">
                  <a16:creationId xmlns:a16="http://schemas.microsoft.com/office/drawing/2014/main" id="{BD5BB987-B471-8878-99BF-5700C1CC7FAB}"/>
                </a:ext>
              </a:extLst>
            </p:cNvPr>
            <p:cNvCxnSpPr>
              <a:cxnSpLocks/>
            </p:cNvCxnSpPr>
            <p:nvPr/>
          </p:nvCxnSpPr>
          <p:spPr>
            <a:xfrm>
              <a:off x="1493933" y="1930397"/>
              <a:ext cx="0" cy="344593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線接點 16">
              <a:extLst>
                <a:ext uri="{FF2B5EF4-FFF2-40B4-BE49-F238E27FC236}">
                  <a16:creationId xmlns:a16="http://schemas.microsoft.com/office/drawing/2014/main" id="{9A9336CF-5335-97BB-5432-62A2A34A8A43}"/>
                </a:ext>
              </a:extLst>
            </p:cNvPr>
            <p:cNvCxnSpPr>
              <a:cxnSpLocks/>
            </p:cNvCxnSpPr>
            <p:nvPr/>
          </p:nvCxnSpPr>
          <p:spPr>
            <a:xfrm>
              <a:off x="1493933" y="5350933"/>
              <a:ext cx="3539059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F41742A-A5B9-FE16-BC75-F7CB9CB88EBF}"/>
                </a:ext>
              </a:extLst>
            </p:cNvPr>
            <p:cNvSpPr/>
            <p:nvPr/>
          </p:nvSpPr>
          <p:spPr>
            <a:xfrm>
              <a:off x="1498039" y="2029175"/>
              <a:ext cx="3259667" cy="704056"/>
            </a:xfrm>
            <a:prstGeom prst="rect">
              <a:avLst/>
            </a:prstGeom>
            <a:solidFill>
              <a:srgbClr val="FB873F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BC5BE7E2-160D-CB8F-374E-AAB2CFC56327}"/>
                </a:ext>
              </a:extLst>
            </p:cNvPr>
            <p:cNvSpPr/>
            <p:nvPr/>
          </p:nvSpPr>
          <p:spPr>
            <a:xfrm>
              <a:off x="1497630" y="2837295"/>
              <a:ext cx="1879601" cy="704056"/>
            </a:xfrm>
            <a:prstGeom prst="rect">
              <a:avLst/>
            </a:prstGeom>
            <a:solidFill>
              <a:srgbClr val="FAC634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1D6FD74-8028-F76B-8C22-00D67D92D857}"/>
                </a:ext>
              </a:extLst>
            </p:cNvPr>
            <p:cNvSpPr/>
            <p:nvPr/>
          </p:nvSpPr>
          <p:spPr>
            <a:xfrm>
              <a:off x="1498039" y="3662819"/>
              <a:ext cx="1989667" cy="704056"/>
            </a:xfrm>
            <a:prstGeom prst="rect">
              <a:avLst/>
            </a:prstGeom>
            <a:solidFill>
              <a:srgbClr val="F5D4AF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CCDC47D-D3C4-556F-770F-B8FC29467E8A}"/>
                </a:ext>
              </a:extLst>
            </p:cNvPr>
            <p:cNvSpPr/>
            <p:nvPr/>
          </p:nvSpPr>
          <p:spPr>
            <a:xfrm>
              <a:off x="1497630" y="4458423"/>
              <a:ext cx="1117600" cy="704056"/>
            </a:xfrm>
            <a:prstGeom prst="rect">
              <a:avLst/>
            </a:prstGeom>
            <a:solidFill>
              <a:srgbClr val="F4F1DC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id="{F27B0F71-B2FF-4806-8835-C2ADD27798F5}"/>
                </a:ext>
              </a:extLst>
            </p:cNvPr>
            <p:cNvSpPr txBox="1"/>
            <p:nvPr/>
          </p:nvSpPr>
          <p:spPr>
            <a:xfrm>
              <a:off x="573904" y="2179871"/>
              <a:ext cx="875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鰹魚</a:t>
              </a:r>
            </a:p>
          </p:txBody>
        </p:sp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CBAC9160-CF60-427B-1F80-111D4C9058B0}"/>
                </a:ext>
              </a:extLst>
            </p:cNvPr>
            <p:cNvSpPr txBox="1"/>
            <p:nvPr/>
          </p:nvSpPr>
          <p:spPr>
            <a:xfrm>
              <a:off x="573904" y="2960839"/>
              <a:ext cx="875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鮪魚</a:t>
              </a:r>
            </a:p>
          </p:txBody>
        </p:sp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ED440367-F1AE-5381-EB1D-6C7E1164391D}"/>
                </a:ext>
              </a:extLst>
            </p:cNvPr>
            <p:cNvSpPr txBox="1"/>
            <p:nvPr/>
          </p:nvSpPr>
          <p:spPr>
            <a:xfrm>
              <a:off x="573904" y="3811553"/>
              <a:ext cx="875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魷魚</a:t>
              </a:r>
            </a:p>
          </p:txBody>
        </p:sp>
        <p:sp>
          <p:nvSpPr>
            <p:cNvPr id="40" name="文字方塊 39">
              <a:extLst>
                <a:ext uri="{FF2B5EF4-FFF2-40B4-BE49-F238E27FC236}">
                  <a16:creationId xmlns:a16="http://schemas.microsoft.com/office/drawing/2014/main" id="{57AB0100-819C-4A39-4BCA-DDA7EBD5FD6B}"/>
                </a:ext>
              </a:extLst>
            </p:cNvPr>
            <p:cNvSpPr txBox="1"/>
            <p:nvPr/>
          </p:nvSpPr>
          <p:spPr>
            <a:xfrm>
              <a:off x="416209" y="4635970"/>
              <a:ext cx="11832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秋刀魚</a:t>
              </a:r>
            </a:p>
          </p:txBody>
        </p:sp>
        <p:sp>
          <p:nvSpPr>
            <p:cNvPr id="47" name="文字方塊 46">
              <a:extLst>
                <a:ext uri="{FF2B5EF4-FFF2-40B4-BE49-F238E27FC236}">
                  <a16:creationId xmlns:a16="http://schemas.microsoft.com/office/drawing/2014/main" id="{2C12AD7C-FBC0-5BC0-1F74-A81B894980AD}"/>
                </a:ext>
              </a:extLst>
            </p:cNvPr>
            <p:cNvSpPr txBox="1"/>
            <p:nvPr/>
          </p:nvSpPr>
          <p:spPr>
            <a:xfrm>
              <a:off x="3637046" y="2201610"/>
              <a:ext cx="13822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20.5</a:t>
              </a:r>
              <a:r>
                <a:rPr lang="zh-TW" altLang="en-US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萬噸</a:t>
              </a:r>
            </a:p>
          </p:txBody>
        </p:sp>
        <p:sp>
          <p:nvSpPr>
            <p:cNvPr id="49" name="文字方塊 48">
              <a:extLst>
                <a:ext uri="{FF2B5EF4-FFF2-40B4-BE49-F238E27FC236}">
                  <a16:creationId xmlns:a16="http://schemas.microsoft.com/office/drawing/2014/main" id="{F1B8202B-CBE1-A1DB-0E64-DE4A30B2CC3B}"/>
                </a:ext>
              </a:extLst>
            </p:cNvPr>
            <p:cNvSpPr txBox="1"/>
            <p:nvPr/>
          </p:nvSpPr>
          <p:spPr>
            <a:xfrm>
              <a:off x="2250735" y="3013213"/>
              <a:ext cx="11960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11.8</a:t>
              </a:r>
              <a:r>
                <a:rPr lang="zh-TW" altLang="en-US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萬噸</a:t>
              </a:r>
            </a:p>
          </p:txBody>
        </p:sp>
        <p:sp>
          <p:nvSpPr>
            <p:cNvPr id="51" name="文字方塊 50">
              <a:extLst>
                <a:ext uri="{FF2B5EF4-FFF2-40B4-BE49-F238E27FC236}">
                  <a16:creationId xmlns:a16="http://schemas.microsoft.com/office/drawing/2014/main" id="{F8A8BF58-6F98-A6C3-BAE0-903FCB9B1679}"/>
                </a:ext>
              </a:extLst>
            </p:cNvPr>
            <p:cNvSpPr txBox="1"/>
            <p:nvPr/>
          </p:nvSpPr>
          <p:spPr>
            <a:xfrm>
              <a:off x="2363665" y="3809458"/>
              <a:ext cx="1147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12.3</a:t>
              </a:r>
              <a:r>
                <a:rPr lang="zh-TW" altLang="en-US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萬噸</a:t>
              </a:r>
            </a:p>
          </p:txBody>
        </p:sp>
        <p:sp>
          <p:nvSpPr>
            <p:cNvPr id="53" name="文字方塊 52">
              <a:extLst>
                <a:ext uri="{FF2B5EF4-FFF2-40B4-BE49-F238E27FC236}">
                  <a16:creationId xmlns:a16="http://schemas.microsoft.com/office/drawing/2014/main" id="{6DEC26BA-EB2C-C258-B944-31E2841F2689}"/>
                </a:ext>
              </a:extLst>
            </p:cNvPr>
            <p:cNvSpPr txBox="1"/>
            <p:nvPr/>
          </p:nvSpPr>
          <p:spPr>
            <a:xfrm>
              <a:off x="1648916" y="4637461"/>
              <a:ext cx="9904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6.9</a:t>
              </a:r>
              <a:r>
                <a:rPr lang="zh-TW" altLang="en-US" b="1" dirty="0">
                  <a:solidFill>
                    <a:schemeClr val="tx2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萬噸</a:t>
              </a:r>
            </a:p>
          </p:txBody>
        </p:sp>
      </p:grp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9E521F36-E66E-966C-67F1-363408D6192C}"/>
              </a:ext>
            </a:extLst>
          </p:cNvPr>
          <p:cNvGrpSpPr/>
          <p:nvPr/>
        </p:nvGrpSpPr>
        <p:grpSpPr>
          <a:xfrm>
            <a:off x="1382221" y="1642585"/>
            <a:ext cx="3333983" cy="587955"/>
            <a:chOff x="1398884" y="1430867"/>
            <a:chExt cx="3333983" cy="587955"/>
          </a:xfrm>
        </p:grpSpPr>
        <p:sp>
          <p:nvSpPr>
            <p:cNvPr id="56" name="矩形: 圓角 55">
              <a:extLst>
                <a:ext uri="{FF2B5EF4-FFF2-40B4-BE49-F238E27FC236}">
                  <a16:creationId xmlns:a16="http://schemas.microsoft.com/office/drawing/2014/main" id="{3A86986E-5076-A5A6-2BF6-CAD267D8CFB6}"/>
                </a:ext>
              </a:extLst>
            </p:cNvPr>
            <p:cNvSpPr/>
            <p:nvPr/>
          </p:nvSpPr>
          <p:spPr>
            <a:xfrm>
              <a:off x="1398884" y="1430867"/>
              <a:ext cx="3333983" cy="587955"/>
            </a:xfrm>
            <a:prstGeom prst="roundRect">
              <a:avLst>
                <a:gd name="adj" fmla="val 50000"/>
              </a:avLst>
            </a:prstGeom>
            <a:solidFill>
              <a:srgbClr val="EDEDE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id="{A3940F83-63D5-3095-9866-BF461884DDB0}"/>
                </a:ext>
              </a:extLst>
            </p:cNvPr>
            <p:cNvSpPr txBox="1"/>
            <p:nvPr/>
          </p:nvSpPr>
          <p:spPr>
            <a:xfrm>
              <a:off x="2013016" y="1484667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4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遠洋魚種產量</a:t>
              </a:r>
            </a:p>
          </p:txBody>
        </p:sp>
      </p:grpSp>
      <p:sp>
        <p:nvSpPr>
          <p:cNvPr id="4" name="文字方塊 3">
            <a:extLst>
              <a:ext uri="{FF2B5EF4-FFF2-40B4-BE49-F238E27FC236}">
                <a16:creationId xmlns:a16="http://schemas.microsoft.com/office/drawing/2014/main" id="{ED9016F8-BA6E-327C-A38B-D39FF323815F}"/>
              </a:ext>
            </a:extLst>
          </p:cNvPr>
          <p:cNvSpPr txBox="1"/>
          <p:nvPr/>
        </p:nvSpPr>
        <p:spPr>
          <a:xfrm>
            <a:off x="1485294" y="472938"/>
            <a:ext cx="2145635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漁業推廣</a:t>
            </a:r>
            <a:r>
              <a:rPr lang="zh-TW" altLang="en-US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銷售</a:t>
            </a:r>
            <a:endParaRPr lang="en-US" altLang="zh-TW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</p:spTree>
    <p:extLst>
      <p:ext uri="{BB962C8B-B14F-4D97-AF65-F5344CB8AC3E}">
        <p14:creationId xmlns:p14="http://schemas.microsoft.com/office/powerpoint/2010/main" val="1398673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E3BE7194-3AA7-EAC7-6281-9586209DE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8738"/>
            <a:ext cx="12231207" cy="917547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7AB7FF7E-506A-FD15-71C4-93590BCE242F}"/>
              </a:ext>
            </a:extLst>
          </p:cNvPr>
          <p:cNvSpPr/>
          <p:nvPr/>
        </p:nvSpPr>
        <p:spPr>
          <a:xfrm>
            <a:off x="0" y="12722"/>
            <a:ext cx="12192000" cy="6858000"/>
          </a:xfrm>
          <a:prstGeom prst="rect">
            <a:avLst/>
          </a:prstGeom>
          <a:solidFill>
            <a:srgbClr val="0000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DADEE92-2B9B-F54E-A588-C808970B0B61}"/>
              </a:ext>
            </a:extLst>
          </p:cNvPr>
          <p:cNvSpPr txBox="1"/>
          <p:nvPr/>
        </p:nvSpPr>
        <p:spPr>
          <a:xfrm>
            <a:off x="-1" y="528663"/>
            <a:ext cx="12231207" cy="7571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淨零轉型   漁電共生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57C2BE7B-365F-F542-83C9-5A34E2D9200A}"/>
              </a:ext>
            </a:extLst>
          </p:cNvPr>
          <p:cNvSpPr/>
          <p:nvPr/>
        </p:nvSpPr>
        <p:spPr>
          <a:xfrm>
            <a:off x="814571" y="1939802"/>
            <a:ext cx="4108299" cy="3885624"/>
          </a:xfrm>
          <a:prstGeom prst="roundRect">
            <a:avLst>
              <a:gd name="adj" fmla="val 10639"/>
            </a:avLst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201332E8-BFC6-38B4-2CB4-82D64FA38641}"/>
              </a:ext>
            </a:extLst>
          </p:cNvPr>
          <p:cNvSpPr txBox="1"/>
          <p:nvPr/>
        </p:nvSpPr>
        <p:spPr>
          <a:xfrm>
            <a:off x="814571" y="2405286"/>
            <a:ext cx="4108299" cy="14773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HK" altLang="zh-TW" sz="2400" b="1" kern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全市申設案場共計</a:t>
            </a:r>
            <a:endParaRPr lang="en-US" altLang="zh-HK" sz="2400" b="1" kern="1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en-US" altLang="zh-TW" sz="6600" b="1" kern="12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270</a:t>
            </a:r>
            <a:r>
              <a:rPr lang="zh-HK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endParaRPr lang="zh-TW" altLang="en-US" sz="24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BB84F35-8049-EB39-B2DB-5FA95FE79996}"/>
              </a:ext>
            </a:extLst>
          </p:cNvPr>
          <p:cNvSpPr txBox="1"/>
          <p:nvPr/>
        </p:nvSpPr>
        <p:spPr>
          <a:xfrm>
            <a:off x="814571" y="4077932"/>
            <a:ext cx="4108299" cy="14773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zh-HK" altLang="zh-TW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申設量總計約</a:t>
            </a:r>
          </a:p>
          <a:p>
            <a:pPr algn="ctr"/>
            <a:r>
              <a:rPr lang="en-US" altLang="zh-TW" sz="66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325.4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MW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8E9BFE1E-2E1D-1FD8-43ED-68153EA65312}"/>
              </a:ext>
            </a:extLst>
          </p:cNvPr>
          <p:cNvSpPr/>
          <p:nvPr/>
        </p:nvSpPr>
        <p:spPr>
          <a:xfrm>
            <a:off x="5341189" y="1939802"/>
            <a:ext cx="6036240" cy="1739171"/>
          </a:xfrm>
          <a:prstGeom prst="roundRect">
            <a:avLst>
              <a:gd name="adj" fmla="val 25115"/>
            </a:avLst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43F50641-3269-FD17-7E7A-28FADE61DD77}"/>
              </a:ext>
            </a:extLst>
          </p:cNvPr>
          <p:cNvSpPr txBox="1"/>
          <p:nvPr/>
        </p:nvSpPr>
        <p:spPr>
          <a:xfrm>
            <a:off x="5341187" y="2333872"/>
            <a:ext cx="6036242" cy="10183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zh-HK" altLang="zh-TW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已核准容許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111</a:t>
            </a:r>
            <a:r>
              <a:rPr lang="zh-HK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r>
              <a:rPr lang="en-US" altLang="zh-HK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HK" altLang="zh-TW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屋頂型</a:t>
            </a:r>
            <a:r>
              <a:rPr lang="en-US" altLang="zh-TW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92</a:t>
            </a:r>
            <a:r>
              <a:rPr lang="zh-HK" altLang="zh-TW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件、地面型</a:t>
            </a:r>
            <a:r>
              <a:rPr lang="en-US" altLang="zh-TW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19</a:t>
            </a:r>
            <a:r>
              <a:rPr lang="zh-HK" altLang="zh-TW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r>
              <a:rPr lang="en-US" altLang="zh-TW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br>
              <a:rPr lang="en-US" altLang="zh-TW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HK" altLang="zh-TW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已核准申設量約為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245.8MW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1D0D0B22-D1BF-3371-C46A-065923B3CD88}"/>
              </a:ext>
            </a:extLst>
          </p:cNvPr>
          <p:cNvSpPr/>
          <p:nvPr/>
        </p:nvSpPr>
        <p:spPr>
          <a:xfrm>
            <a:off x="5341189" y="4086255"/>
            <a:ext cx="6036240" cy="1739171"/>
          </a:xfrm>
          <a:prstGeom prst="roundRect">
            <a:avLst>
              <a:gd name="adj" fmla="val 25115"/>
            </a:avLst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EFBF734-B8A5-48BE-D001-4B5A5B4C22F2}"/>
              </a:ext>
            </a:extLst>
          </p:cNvPr>
          <p:cNvSpPr txBox="1"/>
          <p:nvPr/>
        </p:nvSpPr>
        <p:spPr>
          <a:xfrm>
            <a:off x="5341187" y="4147697"/>
            <a:ext cx="6036241" cy="150566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3800"/>
              </a:lnSpc>
            </a:pPr>
            <a:r>
              <a:rPr lang="zh-TW" alt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已併聯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19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endParaRPr lang="en-US" altLang="zh-TW" sz="24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3800"/>
              </a:lnSpc>
            </a:pPr>
            <a:r>
              <a:rPr lang="zh-TW" altLang="en-US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養殖事實查核率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100%</a:t>
            </a:r>
          </a:p>
          <a:p>
            <a:pPr lvl="0" algn="ctr">
              <a:lnSpc>
                <a:spcPts val="3800"/>
              </a:lnSpc>
            </a:pPr>
            <a:r>
              <a:rPr lang="zh-HK" altLang="zh-TW" sz="2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合計申設量約</a:t>
            </a:r>
            <a:r>
              <a:rPr lang="en-US" altLang="zh-TW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101.7MW</a:t>
            </a:r>
            <a:r>
              <a:rPr lang="zh-TW" altLang="en-US" sz="24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DB47D351-72C8-1BB7-9FB8-93F1DB70B210}"/>
              </a:ext>
            </a:extLst>
          </p:cNvPr>
          <p:cNvSpPr txBox="1"/>
          <p:nvPr/>
        </p:nvSpPr>
        <p:spPr>
          <a:xfrm>
            <a:off x="6678021" y="423950"/>
            <a:ext cx="565649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1E530413-B56E-445A-CB3D-0F60A40FDF69}"/>
              </a:ext>
            </a:extLst>
          </p:cNvPr>
          <p:cNvSpPr txBox="1"/>
          <p:nvPr/>
        </p:nvSpPr>
        <p:spPr>
          <a:xfrm>
            <a:off x="1398612" y="645580"/>
            <a:ext cx="2035284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zh-TW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養殖漁業輔導</a:t>
            </a:r>
            <a:endParaRPr lang="en-US" altLang="zh-TW" sz="1800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21771895-797E-25C7-D168-01F711E1E594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4869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>
            <a:extLst>
              <a:ext uri="{FF2B5EF4-FFF2-40B4-BE49-F238E27FC236}">
                <a16:creationId xmlns:a16="http://schemas.microsoft.com/office/drawing/2014/main" id="{821751C0-91B7-809B-1E64-A5BA0D74F7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7763" y="-514080"/>
            <a:ext cx="10037988" cy="752849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5276F029-CEAB-14A5-A36A-62DA39CDBC81}"/>
              </a:ext>
            </a:extLst>
          </p:cNvPr>
          <p:cNvSpPr/>
          <p:nvPr/>
        </p:nvSpPr>
        <p:spPr>
          <a:xfrm rot="16200000" flipH="1">
            <a:off x="4545747" y="-788253"/>
            <a:ext cx="6882396" cy="8410114"/>
          </a:xfrm>
          <a:prstGeom prst="rect">
            <a:avLst/>
          </a:prstGeom>
          <a:gradFill flip="none" rotWithShape="1">
            <a:gsLst>
              <a:gs pos="45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4" name="Google Shape;872;p44">
            <a:extLst>
              <a:ext uri="{FF2B5EF4-FFF2-40B4-BE49-F238E27FC236}">
                <a16:creationId xmlns:a16="http://schemas.microsoft.com/office/drawing/2014/main" id="{CE345157-A1E3-3F08-6900-B5293A1B9046}"/>
              </a:ext>
            </a:extLst>
          </p:cNvPr>
          <p:cNvSpPr txBox="1">
            <a:spLocks/>
          </p:cNvSpPr>
          <p:nvPr/>
        </p:nvSpPr>
        <p:spPr>
          <a:xfrm>
            <a:off x="6327060" y="84678"/>
            <a:ext cx="6937528" cy="952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 SemiBold"/>
              <a:buNone/>
              <a:defRPr sz="3000" b="0" i="0" u="none" strike="noStrike" cap="none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 SemiBold"/>
              <a:buNone/>
              <a:defRPr sz="3000" b="0" i="0" u="none" strike="noStrike" cap="none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 SemiBold"/>
              <a:buNone/>
              <a:defRPr sz="3000" b="0" i="0" u="none" strike="noStrike" cap="none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 SemiBold"/>
              <a:buNone/>
              <a:defRPr sz="3000" b="0" i="0" u="none" strike="noStrike" cap="none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 SemiBold"/>
              <a:buNone/>
              <a:defRPr sz="3000" b="0" i="0" u="none" strike="noStrike" cap="none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 SemiBold"/>
              <a:buNone/>
              <a:defRPr sz="3000" b="0" i="0" u="none" strike="noStrike" cap="none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 SemiBold"/>
              <a:buNone/>
              <a:defRPr sz="3000" b="0" i="0" u="none" strike="noStrike" cap="none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 SemiBold"/>
              <a:buNone/>
              <a:defRPr sz="3000" b="0" i="0" u="none" strike="noStrike" cap="none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utfit SemiBold"/>
              <a:buNone/>
              <a:defRPr sz="3000" b="0" i="0" u="none" strike="noStrike" cap="none">
                <a:solidFill>
                  <a:schemeClr val="dk1"/>
                </a:solidFill>
                <a:latin typeface="Outfit SemiBold"/>
                <a:ea typeface="Outfit SemiBold"/>
                <a:cs typeface="Outfit SemiBold"/>
                <a:sym typeface="Outfit SemiBold"/>
              </a:defRPr>
            </a:lvl9pPr>
          </a:lstStyle>
          <a:p>
            <a:r>
              <a:rPr lang="zh-TW" altLang="en-US" sz="5000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水產安全把關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0112D8FE-434F-6485-C465-C1B362EE10B2}"/>
              </a:ext>
            </a:extLst>
          </p:cNvPr>
          <p:cNvSpPr txBox="1"/>
          <p:nvPr/>
        </p:nvSpPr>
        <p:spPr>
          <a:xfrm>
            <a:off x="5574892" y="410909"/>
            <a:ext cx="2521973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zh-TW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養殖漁業輔導</a:t>
            </a:r>
            <a:endParaRPr lang="en-US" altLang="zh-TW" sz="1800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72D59D6-939C-16EF-B9ED-C0664BDF4581}"/>
              </a:ext>
            </a:extLst>
          </p:cNvPr>
          <p:cNvSpPr txBox="1"/>
          <p:nvPr/>
        </p:nvSpPr>
        <p:spPr>
          <a:xfrm>
            <a:off x="6117357" y="1743631"/>
            <a:ext cx="6308119" cy="105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飼料抽驗 </a:t>
            </a:r>
            <a:r>
              <a:rPr lang="en-US" altLang="zh-TW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12</a:t>
            </a:r>
            <a:r>
              <a:rPr lang="zh-TW" altLang="en-US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檢驗結果皆合格</a:t>
            </a:r>
            <a:r>
              <a:rPr lang="en-US" altLang="zh-TW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pPr>
              <a:lnSpc>
                <a:spcPts val="4000"/>
              </a:lnSpc>
            </a:pPr>
            <a:endParaRPr lang="zh-TW" altLang="en-US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6251638C-1F25-A06E-B84D-129C5BCDD0F1}"/>
              </a:ext>
            </a:extLst>
          </p:cNvPr>
          <p:cNvSpPr/>
          <p:nvPr/>
        </p:nvSpPr>
        <p:spPr>
          <a:xfrm>
            <a:off x="5970386" y="1149342"/>
            <a:ext cx="5761409" cy="1261406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638CEC4-9C2E-A8E5-7713-C7C1146C9D68}"/>
              </a:ext>
            </a:extLst>
          </p:cNvPr>
          <p:cNvSpPr txBox="1"/>
          <p:nvPr/>
        </p:nvSpPr>
        <p:spPr>
          <a:xfrm>
            <a:off x="6117357" y="1222675"/>
            <a:ext cx="5135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spc="3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  <a:sym typeface="Outfit SemiBold"/>
              </a:rPr>
              <a:t>水產飼料管理</a:t>
            </a:r>
            <a:endParaRPr lang="zh-TW" altLang="en-US" sz="3200" b="1" spc="3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F27A9FD-FCD1-9A74-DDF5-4FFE6E3A969C}"/>
              </a:ext>
            </a:extLst>
          </p:cNvPr>
          <p:cNvSpPr txBox="1"/>
          <p:nvPr/>
        </p:nvSpPr>
        <p:spPr>
          <a:xfrm>
            <a:off x="6117357" y="3177898"/>
            <a:ext cx="6308119" cy="1564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未上市水產品抽樣送驗</a:t>
            </a:r>
            <a:r>
              <a:rPr lang="en-US" altLang="zh-TW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72</a:t>
            </a:r>
            <a:r>
              <a:rPr lang="zh-TW" altLang="en-US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，合格率</a:t>
            </a:r>
            <a:r>
              <a:rPr lang="en-US" altLang="zh-TW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100%</a:t>
            </a:r>
            <a:endParaRPr lang="en-US" altLang="zh-TW" sz="20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000"/>
              </a:lnSpc>
            </a:pP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批發魚市場抽驗</a:t>
            </a:r>
            <a:r>
              <a:rPr lang="en-US" altLang="zh-TW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1,892</a:t>
            </a:r>
            <a:r>
              <a:rPr lang="zh-TW" altLang="en-US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，合格率</a:t>
            </a:r>
            <a:r>
              <a:rPr lang="en-US" altLang="zh-TW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100%</a:t>
            </a:r>
            <a:endParaRPr lang="en-US" altLang="zh-TW" sz="20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000"/>
              </a:lnSpc>
            </a:pPr>
            <a:endParaRPr lang="zh-TW" altLang="en-US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70FD3D5E-F466-A6B1-0A30-ED25A3AFE35F}"/>
              </a:ext>
            </a:extLst>
          </p:cNvPr>
          <p:cNvSpPr/>
          <p:nvPr/>
        </p:nvSpPr>
        <p:spPr>
          <a:xfrm>
            <a:off x="5970386" y="2583609"/>
            <a:ext cx="5761408" cy="1811934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9CA450C-1E8C-C536-7266-2B8ED0FBF82B}"/>
              </a:ext>
            </a:extLst>
          </p:cNvPr>
          <p:cNvSpPr txBox="1"/>
          <p:nvPr/>
        </p:nvSpPr>
        <p:spPr>
          <a:xfrm>
            <a:off x="6117357" y="2656942"/>
            <a:ext cx="51356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spc="3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  <a:sym typeface="Outfit SemiBold"/>
              </a:rPr>
              <a:t>未上市水產品產地監測</a:t>
            </a:r>
            <a:endParaRPr lang="zh-TW" altLang="en-US" sz="3200" b="1" spc="3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18F5984-5779-AA56-90EB-CC370F6B74F1}"/>
              </a:ext>
            </a:extLst>
          </p:cNvPr>
          <p:cNvSpPr txBox="1"/>
          <p:nvPr/>
        </p:nvSpPr>
        <p:spPr>
          <a:xfrm>
            <a:off x="6117357" y="5150670"/>
            <a:ext cx="5314323" cy="107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抽驗產銷履歷、溯源標章及 </a:t>
            </a:r>
            <a:r>
              <a:rPr lang="en-US" altLang="zh-TW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CAS 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49</a:t>
            </a:r>
            <a:r>
              <a:rPr lang="en-US" altLang="zh-TW" sz="2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件</a:t>
            </a:r>
            <a:r>
              <a:rPr lang="en-US" altLang="zh-TW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</a:p>
          <a:p>
            <a:pPr>
              <a:lnSpc>
                <a:spcPts val="4000"/>
              </a:lnSpc>
            </a:pP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合格率</a:t>
            </a:r>
            <a:r>
              <a:rPr lang="en-US" altLang="zh-TW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98%</a:t>
            </a:r>
            <a:endParaRPr lang="zh-TW" altLang="en-US" sz="20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9755A627-9196-6D21-F208-8747E1DFF17C}"/>
              </a:ext>
            </a:extLst>
          </p:cNvPr>
          <p:cNvSpPr/>
          <p:nvPr/>
        </p:nvSpPr>
        <p:spPr>
          <a:xfrm>
            <a:off x="5970386" y="4556381"/>
            <a:ext cx="5761409" cy="1811934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EF7D7662-5FA2-87DC-06BF-CCAFD03DCE3E}"/>
              </a:ext>
            </a:extLst>
          </p:cNvPr>
          <p:cNvSpPr txBox="1"/>
          <p:nvPr/>
        </p:nvSpPr>
        <p:spPr>
          <a:xfrm>
            <a:off x="5855110" y="4629714"/>
            <a:ext cx="5956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spc="3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  <a:sym typeface="Outfit SemiBold"/>
              </a:rPr>
              <a:t>產銷履歷及水產品溯源認證</a:t>
            </a:r>
            <a:endParaRPr lang="zh-TW" altLang="en-US" sz="3200" b="1" spc="3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5AB9418B-E24D-5332-C122-403CA1929BE6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398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852E0D06-7ECE-2624-7243-61EE74479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2" b="18741"/>
          <a:stretch>
            <a:fillRect/>
          </a:stretch>
        </p:blipFill>
        <p:spPr>
          <a:xfrm>
            <a:off x="-3" y="-19793"/>
            <a:ext cx="12192000" cy="4458699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4219EBC-C73E-F096-D9A3-764E82479E68}"/>
              </a:ext>
            </a:extLst>
          </p:cNvPr>
          <p:cNvSpPr>
            <a:spLocks/>
          </p:cNvSpPr>
          <p:nvPr/>
        </p:nvSpPr>
        <p:spPr>
          <a:xfrm rot="16200000">
            <a:off x="4175529" y="-1150975"/>
            <a:ext cx="3840942" cy="12192000"/>
          </a:xfrm>
          <a:prstGeom prst="rect">
            <a:avLst/>
          </a:prstGeom>
          <a:gradFill flip="none" rotWithShape="1">
            <a:gsLst>
              <a:gs pos="56000">
                <a:schemeClr val="accent2">
                  <a:alpha val="80000"/>
                </a:schemeClr>
              </a:gs>
              <a:gs pos="47000">
                <a:schemeClr val="accent2"/>
              </a:gs>
              <a:gs pos="100000">
                <a:srgbClr val="E9713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3D4F786A-F730-7633-AAC3-CF0A7A0C0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" y="3974796"/>
            <a:ext cx="12192001" cy="770577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關懷外籍漁工</a:t>
            </a:r>
            <a:br>
              <a:rPr lang="en-US" altLang="zh-TW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endParaRPr lang="zh-TW" altLang="en-US" sz="18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5C20A758-310E-BD40-2083-28CE4EC8496E}"/>
              </a:ext>
            </a:extLst>
          </p:cNvPr>
          <p:cNvSpPr/>
          <p:nvPr/>
        </p:nvSpPr>
        <p:spPr>
          <a:xfrm>
            <a:off x="5870211" y="4793412"/>
            <a:ext cx="2344976" cy="1730420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71806C6-034C-B235-9903-5E1DE73A5968}"/>
              </a:ext>
            </a:extLst>
          </p:cNvPr>
          <p:cNvSpPr txBox="1"/>
          <p:nvPr/>
        </p:nvSpPr>
        <p:spPr>
          <a:xfrm>
            <a:off x="639144" y="4870054"/>
            <a:ext cx="1988297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毒防</a:t>
            </a:r>
            <a:r>
              <a:rPr lang="zh-TW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暨法規</a:t>
            </a:r>
            <a:endParaRPr lang="en-US" altLang="zh-TW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3500"/>
              </a:lnSpc>
            </a:pPr>
            <a:r>
              <a:rPr lang="zh-TW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宣導講習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場</a:t>
            </a:r>
          </a:p>
        </p:txBody>
      </p:sp>
      <p:sp>
        <p:nvSpPr>
          <p:cNvPr id="27" name="矩形: 圓角 26">
            <a:extLst>
              <a:ext uri="{FF2B5EF4-FFF2-40B4-BE49-F238E27FC236}">
                <a16:creationId xmlns:a16="http://schemas.microsoft.com/office/drawing/2014/main" id="{608CCC99-554D-49BC-B35D-29AB68A6A4AC}"/>
              </a:ext>
            </a:extLst>
          </p:cNvPr>
          <p:cNvSpPr/>
          <p:nvPr/>
        </p:nvSpPr>
        <p:spPr>
          <a:xfrm>
            <a:off x="456265" y="4793412"/>
            <a:ext cx="2343385" cy="1730419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: 圓角 28">
            <a:extLst>
              <a:ext uri="{FF2B5EF4-FFF2-40B4-BE49-F238E27FC236}">
                <a16:creationId xmlns:a16="http://schemas.microsoft.com/office/drawing/2014/main" id="{D3F08B40-D9C8-A0A0-8B81-3DBCBD2D62B8}"/>
              </a:ext>
            </a:extLst>
          </p:cNvPr>
          <p:cNvSpPr/>
          <p:nvPr/>
        </p:nvSpPr>
        <p:spPr>
          <a:xfrm>
            <a:off x="3277109" y="4780569"/>
            <a:ext cx="2091725" cy="1743262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926E1842-C237-DD26-3084-F4D75849B577}"/>
              </a:ext>
            </a:extLst>
          </p:cNvPr>
          <p:cNvSpPr txBox="1"/>
          <p:nvPr/>
        </p:nvSpPr>
        <p:spPr>
          <a:xfrm>
            <a:off x="3512239" y="4851321"/>
            <a:ext cx="1705982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TW" altLang="en-US" sz="2400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安全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衛生講習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場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9EB25095-CD44-8FF5-23A1-50034E05E635}"/>
              </a:ext>
            </a:extLst>
          </p:cNvPr>
          <p:cNvSpPr txBox="1"/>
          <p:nvPr/>
        </p:nvSpPr>
        <p:spPr>
          <a:xfrm>
            <a:off x="8732991" y="4857210"/>
            <a:ext cx="2917290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颱風漁船進港及</a:t>
            </a:r>
            <a:endParaRPr lang="en-US" altLang="zh-TW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35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船員上岸避風演練</a:t>
            </a:r>
            <a:endParaRPr lang="en-US" altLang="zh-TW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CD9AA585-446C-E874-5FFB-79F51DB5F258}"/>
              </a:ext>
            </a:extLst>
          </p:cNvPr>
          <p:cNvSpPr/>
          <p:nvPr/>
        </p:nvSpPr>
        <p:spPr>
          <a:xfrm>
            <a:off x="8732992" y="4780569"/>
            <a:ext cx="2917289" cy="1743260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C9AF1E4-03A0-7931-4629-4FF7B1E9D6C6}"/>
              </a:ext>
            </a:extLst>
          </p:cNvPr>
          <p:cNvSpPr txBox="1"/>
          <p:nvPr/>
        </p:nvSpPr>
        <p:spPr>
          <a:xfrm>
            <a:off x="6080096" y="4877727"/>
            <a:ext cx="1925270" cy="951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外籍船員關懷活動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場</a:t>
            </a:r>
            <a:endParaRPr lang="en-US" altLang="zh-TW" sz="24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814CFB7-032B-2B1C-1DA1-4C0EE2D0C691}"/>
              </a:ext>
            </a:extLst>
          </p:cNvPr>
          <p:cNvSpPr txBox="1"/>
          <p:nvPr/>
        </p:nvSpPr>
        <p:spPr>
          <a:xfrm>
            <a:off x="6254632" y="5946382"/>
            <a:ext cx="1705982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altLang="zh-TW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528</a:t>
            </a:r>
            <a:r>
              <a:rPr lang="zh-TW" altLang="en-US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</a:t>
            </a:r>
            <a:endParaRPr lang="zh-TW" altLang="en-US" sz="28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3AB4CE0-2736-70B7-AC3D-51E25C171543}"/>
              </a:ext>
            </a:extLst>
          </p:cNvPr>
          <p:cNvSpPr txBox="1"/>
          <p:nvPr/>
        </p:nvSpPr>
        <p:spPr>
          <a:xfrm>
            <a:off x="639144" y="5835297"/>
            <a:ext cx="19882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166</a:t>
            </a:r>
            <a:r>
              <a:rPr lang="zh-TW" altLang="en-US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544938A-1C67-FF15-FA40-915A31B0EEE3}"/>
              </a:ext>
            </a:extLst>
          </p:cNvPr>
          <p:cNvSpPr txBox="1"/>
          <p:nvPr/>
        </p:nvSpPr>
        <p:spPr>
          <a:xfrm>
            <a:off x="3512239" y="5831075"/>
            <a:ext cx="1705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325</a:t>
            </a:r>
            <a:r>
              <a:rPr lang="zh-TW" altLang="en-US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3A6E257A-DC7D-021C-D5D0-618E8E05766F}"/>
              </a:ext>
            </a:extLst>
          </p:cNvPr>
          <p:cNvSpPr txBox="1"/>
          <p:nvPr/>
        </p:nvSpPr>
        <p:spPr>
          <a:xfrm>
            <a:off x="8732988" y="5829459"/>
            <a:ext cx="29172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首創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C4CAFD6-BEDA-4A5F-A23C-BC4FFF18C7DC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8210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未提供相片說明。">
            <a:extLst>
              <a:ext uri="{FF2B5EF4-FFF2-40B4-BE49-F238E27FC236}">
                <a16:creationId xmlns:a16="http://schemas.microsoft.com/office/drawing/2014/main" id="{253CCD68-732F-7F8C-B628-33F4F27E72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8" r="5468"/>
          <a:stretch>
            <a:fillRect/>
          </a:stretch>
        </p:blipFill>
        <p:spPr bwMode="auto">
          <a:xfrm>
            <a:off x="2280461" y="-55737"/>
            <a:ext cx="10121892" cy="696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F143743-E97B-85D4-6509-A23D018571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7" t="10042" r="15804" b="17731"/>
          <a:stretch>
            <a:fillRect/>
          </a:stretch>
        </p:blipFill>
        <p:spPr>
          <a:xfrm>
            <a:off x="3421011" y="-55737"/>
            <a:ext cx="9306612" cy="7081062"/>
          </a:xfrm>
          <a:prstGeom prst="rect">
            <a:avLst/>
          </a:prstGeom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35CD7C8A-20DB-0C76-5C84-7235A3549DD8}"/>
              </a:ext>
            </a:extLst>
          </p:cNvPr>
          <p:cNvSpPr>
            <a:spLocks/>
          </p:cNvSpPr>
          <p:nvPr/>
        </p:nvSpPr>
        <p:spPr>
          <a:xfrm>
            <a:off x="-30743" y="0"/>
            <a:ext cx="7601975" cy="6858000"/>
          </a:xfrm>
          <a:prstGeom prst="rect">
            <a:avLst/>
          </a:prstGeom>
          <a:gradFill flip="none" rotWithShape="1">
            <a:gsLst>
              <a:gs pos="59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50800" dir="6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DACD851-E490-322A-DCDE-81605713E5A6}"/>
              </a:ext>
            </a:extLst>
          </p:cNvPr>
          <p:cNvSpPr txBox="1"/>
          <p:nvPr/>
        </p:nvSpPr>
        <p:spPr>
          <a:xfrm>
            <a:off x="663921" y="1379972"/>
            <a:ext cx="5450480" cy="74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0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偕同海巡署，</a:t>
            </a:r>
            <a:r>
              <a:rPr lang="zh-TW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沒入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394</a:t>
            </a:r>
            <a:r>
              <a:rPr lang="zh-TW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個</a:t>
            </a:r>
            <a:r>
              <a:rPr lang="zh-TW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違規籠具</a:t>
            </a:r>
            <a:endParaRPr lang="en-US" altLang="zh-TW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E2D83B98-1D76-E054-DE5E-27BA45C486EF}"/>
              </a:ext>
            </a:extLst>
          </p:cNvPr>
          <p:cNvSpPr txBox="1"/>
          <p:nvPr/>
        </p:nvSpPr>
        <p:spPr>
          <a:xfrm>
            <a:off x="472342" y="571300"/>
            <a:ext cx="6376235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守護海洋資源永續</a:t>
            </a:r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B7576731-5AC9-0914-6F5B-0C5B4A27EF80}"/>
              </a:ext>
            </a:extLst>
          </p:cNvPr>
          <p:cNvSpPr/>
          <p:nvPr/>
        </p:nvSpPr>
        <p:spPr>
          <a:xfrm>
            <a:off x="508919" y="1511806"/>
            <a:ext cx="5587081" cy="665614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0FACD8CA-13F1-4A5C-06BD-B297586C10C9}"/>
              </a:ext>
            </a:extLst>
          </p:cNvPr>
          <p:cNvSpPr/>
          <p:nvPr/>
        </p:nvSpPr>
        <p:spPr>
          <a:xfrm>
            <a:off x="508919" y="2359784"/>
            <a:ext cx="5556437" cy="665614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A317A1E6-53FD-A855-780A-69ECC3AB18AD}"/>
              </a:ext>
            </a:extLst>
          </p:cNvPr>
          <p:cNvSpPr/>
          <p:nvPr/>
        </p:nvSpPr>
        <p:spPr>
          <a:xfrm>
            <a:off x="525732" y="3207762"/>
            <a:ext cx="5556437" cy="665614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: 圓角 23">
            <a:extLst>
              <a:ext uri="{FF2B5EF4-FFF2-40B4-BE49-F238E27FC236}">
                <a16:creationId xmlns:a16="http://schemas.microsoft.com/office/drawing/2014/main" id="{E954653E-1095-713D-0523-899E5F596BB4}"/>
              </a:ext>
            </a:extLst>
          </p:cNvPr>
          <p:cNvSpPr/>
          <p:nvPr/>
        </p:nvSpPr>
        <p:spPr>
          <a:xfrm>
            <a:off x="525732" y="4055740"/>
            <a:ext cx="5556437" cy="665614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16D3096C-D26D-A54D-24D2-837E25936F04}"/>
              </a:ext>
            </a:extLst>
          </p:cNvPr>
          <p:cNvSpPr/>
          <p:nvPr/>
        </p:nvSpPr>
        <p:spPr>
          <a:xfrm>
            <a:off x="525732" y="5751698"/>
            <a:ext cx="5556437" cy="665614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矩形: 圓角 25">
            <a:extLst>
              <a:ext uri="{FF2B5EF4-FFF2-40B4-BE49-F238E27FC236}">
                <a16:creationId xmlns:a16="http://schemas.microsoft.com/office/drawing/2014/main" id="{CCF143AC-3BE0-5B52-1CC0-93B6BA50536C}"/>
              </a:ext>
            </a:extLst>
          </p:cNvPr>
          <p:cNvSpPr/>
          <p:nvPr/>
        </p:nvSpPr>
        <p:spPr>
          <a:xfrm>
            <a:off x="525732" y="4903718"/>
            <a:ext cx="5556437" cy="665614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BE98D1DB-4230-428C-FD46-12ACDBBB1F54}"/>
              </a:ext>
            </a:extLst>
          </p:cNvPr>
          <p:cNvSpPr txBox="1"/>
          <p:nvPr/>
        </p:nvSpPr>
        <p:spPr>
          <a:xfrm>
            <a:off x="663919" y="2191510"/>
            <a:ext cx="5391151" cy="74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0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辦理海域及陸域稽查</a:t>
            </a:r>
            <a:r>
              <a: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40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次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27336782-B953-D97E-C282-4C2EC15DC595}"/>
              </a:ext>
            </a:extLst>
          </p:cNvPr>
          <p:cNvSpPr txBox="1"/>
          <p:nvPr/>
        </p:nvSpPr>
        <p:spPr>
          <a:xfrm>
            <a:off x="663919" y="3039022"/>
            <a:ext cx="5391151" cy="74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000"/>
              </a:lnSpc>
            </a:pPr>
            <a:r>
              <a:rPr lang="zh-TW" altLang="en-US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成立「高雄市海洋聯合防護團隊」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BF85E698-9EA4-F2C3-87CC-F47004509AE3}"/>
              </a:ext>
            </a:extLst>
          </p:cNvPr>
          <p:cNvSpPr txBox="1"/>
          <p:nvPr/>
        </p:nvSpPr>
        <p:spPr>
          <a:xfrm>
            <a:off x="696468" y="3895486"/>
            <a:ext cx="5391151" cy="742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000"/>
              </a:lnSpc>
            </a:pPr>
            <a:r>
              <a:rPr lang="zh-TW" altLang="en-US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環保艦隊累計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844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艘</a:t>
            </a:r>
            <a:endParaRPr lang="en-US" altLang="zh-TW" sz="24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6A47B734-7891-73C2-ADA2-C058AAE305A0}"/>
              </a:ext>
            </a:extLst>
          </p:cNvPr>
          <p:cNvSpPr txBox="1"/>
          <p:nvPr/>
        </p:nvSpPr>
        <p:spPr>
          <a:xfrm>
            <a:off x="663919" y="4742889"/>
            <a:ext cx="7091668" cy="742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000"/>
              </a:lnSpc>
            </a:pPr>
            <a:r>
              <a:rPr lang="zh-TW" altLang="en-US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海域環境監測建置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36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處</a:t>
            </a:r>
            <a:r>
              <a:rPr lang="zh-TW" altLang="en-US" sz="24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測點</a:t>
            </a:r>
            <a:endParaRPr lang="en-US" altLang="zh-TW" sz="2400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1A4F27B6-BE12-F8D0-7C1E-871E14F7749C}"/>
              </a:ext>
            </a:extLst>
          </p:cNvPr>
          <p:cNvSpPr txBox="1"/>
          <p:nvPr/>
        </p:nvSpPr>
        <p:spPr>
          <a:xfrm>
            <a:off x="663919" y="5605908"/>
            <a:ext cx="5391151" cy="74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0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回收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15</a:t>
            </a:r>
            <a:r>
              <a:rPr lang="zh-TW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噸</a:t>
            </a:r>
            <a:r>
              <a:rPr lang="zh-TW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廢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棄</a:t>
            </a:r>
            <a:r>
              <a:rPr lang="zh-TW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漁網</a:t>
            </a:r>
            <a:endParaRPr lang="zh-TW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017922F-5E23-E158-2875-1EA1EDE7F163}"/>
              </a:ext>
            </a:extLst>
          </p:cNvPr>
          <p:cNvSpPr txBox="1"/>
          <p:nvPr/>
        </p:nvSpPr>
        <p:spPr>
          <a:xfrm>
            <a:off x="1255594" y="248227"/>
            <a:ext cx="4840406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守護海洋資源</a:t>
            </a:r>
            <a:endParaRPr lang="en-US" altLang="zh-TW" sz="1800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0E531C81-0649-F3E4-1F17-BFD2DFE43EAB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12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8657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E9543F5C-7066-B02A-E647-21D23E900F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865" y="0"/>
            <a:ext cx="9820047" cy="685800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D7C305E4-99E9-036B-FD64-D24B05E4386F}"/>
              </a:ext>
            </a:extLst>
          </p:cNvPr>
          <p:cNvSpPr>
            <a:spLocks/>
          </p:cNvSpPr>
          <p:nvPr/>
        </p:nvSpPr>
        <p:spPr>
          <a:xfrm rot="10800000">
            <a:off x="3957402" y="0"/>
            <a:ext cx="8234597" cy="6858000"/>
          </a:xfrm>
          <a:prstGeom prst="rect">
            <a:avLst/>
          </a:prstGeom>
          <a:gradFill flip="none" rotWithShape="1">
            <a:gsLst>
              <a:gs pos="100000">
                <a:schemeClr val="accent4">
                  <a:lumMod val="20000"/>
                  <a:lumOff val="80000"/>
                  <a:alpha val="0"/>
                </a:schemeClr>
              </a:gs>
              <a:gs pos="45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84C06A7-EFB4-2BF8-BDF7-B594C0457E7B}"/>
              </a:ext>
            </a:extLst>
          </p:cNvPr>
          <p:cNvSpPr txBox="1"/>
          <p:nvPr/>
        </p:nvSpPr>
        <p:spPr>
          <a:xfrm>
            <a:off x="6982526" y="2105521"/>
            <a:ext cx="4398987" cy="210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推廣食魚教育與生態保育課程，透過互動教學方式，讓學童建立海洋保育觀念，</a:t>
            </a:r>
            <a:r>
              <a:rPr lang="en-US" altLang="zh-TW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115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年將辦理</a:t>
            </a:r>
            <a:r>
              <a:rPr lang="en-US" altLang="zh-TW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45</a:t>
            </a:r>
            <a:r>
              <a:rPr lang="zh-TW" altLang="en-US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場次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，參與人數預計達</a:t>
            </a:r>
            <a:r>
              <a:rPr lang="en-US" altLang="zh-TW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1,800</a:t>
            </a:r>
            <a:r>
              <a:rPr lang="zh-TW" altLang="en-US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人次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E9C7270-2925-1968-DF02-096209000BE3}"/>
              </a:ext>
            </a:extLst>
          </p:cNvPr>
          <p:cNvSpPr txBox="1"/>
          <p:nvPr/>
        </p:nvSpPr>
        <p:spPr>
          <a:xfrm>
            <a:off x="6992518" y="4520407"/>
            <a:ext cx="4488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spc="3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蚵子寮海洋教室</a:t>
            </a:r>
            <a:endParaRPr lang="zh-TW" altLang="en-US" sz="2800" b="1" spc="3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0ABD923A-0221-21EA-FA12-27EB6BF89385}"/>
              </a:ext>
            </a:extLst>
          </p:cNvPr>
          <p:cNvSpPr txBox="1"/>
          <p:nvPr/>
        </p:nvSpPr>
        <p:spPr>
          <a:xfrm>
            <a:off x="6982527" y="5049428"/>
            <a:ext cx="4398987" cy="1600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結合海洋漁業、親子互動與共融教育，打造五感體驗場域，</a:t>
            </a:r>
            <a:r>
              <a:rPr lang="en-US" altLang="zh-TW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115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年將辦理</a:t>
            </a:r>
            <a:r>
              <a:rPr lang="en-US" altLang="zh-TW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53</a:t>
            </a:r>
            <a:r>
              <a:rPr lang="zh-TW" altLang="en-US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場次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，預計將有</a:t>
            </a:r>
            <a:r>
              <a:rPr lang="en-US" altLang="zh-TW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1,590</a:t>
            </a:r>
            <a:r>
              <a:rPr lang="zh-TW" altLang="en-US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人次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參加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zh-TW" altLang="en-US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320A66A-9F48-8FE9-611B-A81A0E3CB449}"/>
              </a:ext>
            </a:extLst>
          </p:cNvPr>
          <p:cNvSpPr txBox="1"/>
          <p:nvPr/>
        </p:nvSpPr>
        <p:spPr>
          <a:xfrm>
            <a:off x="6872413" y="572469"/>
            <a:ext cx="4509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海洋文化扎根</a:t>
            </a:r>
          </a:p>
        </p:txBody>
      </p:sp>
      <p:sp>
        <p:nvSpPr>
          <p:cNvPr id="19" name="矩形: 圓角 18">
            <a:extLst>
              <a:ext uri="{FF2B5EF4-FFF2-40B4-BE49-F238E27FC236}">
                <a16:creationId xmlns:a16="http://schemas.microsoft.com/office/drawing/2014/main" id="{5557E21A-3FA2-C594-76EC-8A6B5478B92C}"/>
              </a:ext>
            </a:extLst>
          </p:cNvPr>
          <p:cNvSpPr/>
          <p:nvPr/>
        </p:nvSpPr>
        <p:spPr>
          <a:xfrm>
            <a:off x="6892585" y="4447211"/>
            <a:ext cx="4624855" cy="2202848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0E108CEF-7A87-9AD1-DE43-F0FA88DD7DEB}"/>
              </a:ext>
            </a:extLst>
          </p:cNvPr>
          <p:cNvSpPr/>
          <p:nvPr/>
        </p:nvSpPr>
        <p:spPr>
          <a:xfrm>
            <a:off x="6892585" y="1476662"/>
            <a:ext cx="4624855" cy="2730268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2963FAE5-388C-F502-FCDB-F3360C03D621}"/>
              </a:ext>
            </a:extLst>
          </p:cNvPr>
          <p:cNvSpPr txBox="1"/>
          <p:nvPr/>
        </p:nvSpPr>
        <p:spPr>
          <a:xfrm>
            <a:off x="6992518" y="1607431"/>
            <a:ext cx="4310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spc="3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校園巡迴列車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E62B6D5-B2B6-59A5-9A13-70A1C9C0C91D}"/>
              </a:ext>
            </a:extLst>
          </p:cNvPr>
          <p:cNvSpPr txBox="1"/>
          <p:nvPr/>
        </p:nvSpPr>
        <p:spPr>
          <a:xfrm>
            <a:off x="7328848" y="222587"/>
            <a:ext cx="3575713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守護海洋資源</a:t>
            </a:r>
            <a:endParaRPr lang="en-US" altLang="zh-TW" sz="1800" b="1" spc="4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Lexend Deca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09B887D-86AC-80D1-A72C-181E48E95F50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13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3219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F9886065-2AB9-8A4D-ACFF-F0A98A1C0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9265" y="-121407"/>
            <a:ext cx="13690375" cy="697940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46AFC0A-8E2F-1C75-F3F8-4326585F3FD5}"/>
              </a:ext>
            </a:extLst>
          </p:cNvPr>
          <p:cNvSpPr/>
          <p:nvPr/>
        </p:nvSpPr>
        <p:spPr>
          <a:xfrm>
            <a:off x="1" y="3147934"/>
            <a:ext cx="12192000" cy="371006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40000"/>
                </a:schemeClr>
              </a:gs>
              <a:gs pos="72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938A34AE-3D51-F1F3-508E-9ADA393FC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37" y="4645121"/>
            <a:ext cx="7043440" cy="13255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dist"/>
            <a:r>
              <a:rPr lang="zh-HK" altLang="zh-TW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彌陀漁港海岸光廊整建活化</a:t>
            </a:r>
            <a:endParaRPr lang="zh-TW" altLang="en-US" b="1" dirty="0">
              <a:ln w="0"/>
              <a:solidFill>
                <a:srgbClr val="FFFF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F946E88E-37E9-64AB-53E4-47B81E7E9791}"/>
              </a:ext>
            </a:extLst>
          </p:cNvPr>
          <p:cNvSpPr txBox="1"/>
          <p:nvPr/>
        </p:nvSpPr>
        <p:spPr>
          <a:xfrm>
            <a:off x="300937" y="5647398"/>
            <a:ext cx="11718462" cy="14229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kern="12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彌陀漁港海岸光廊榮獲「金蘋果」獎，假日人潮眾多，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為提供市民優質休閒環境，將進行</a:t>
            </a:r>
            <a:r>
              <a:rPr lang="zh-TW" altLang="en-US" sz="2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光廊美化及整體環境優化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，全部工程預定於今年</a:t>
            </a:r>
            <a:r>
              <a:rPr lang="en-US" altLang="zh-TW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</a:t>
            </a:r>
            <a:r>
              <a:rPr lang="zh-TW" altLang="en-US" sz="20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月底完工。</a:t>
            </a:r>
            <a:endParaRPr lang="en-US" altLang="zh-TW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TW" altLang="en-US" sz="20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A48ECA0-795C-8A79-4B4F-E05EC17B9606}"/>
              </a:ext>
            </a:extLst>
          </p:cNvPr>
          <p:cNvSpPr txBox="1"/>
          <p:nvPr/>
        </p:nvSpPr>
        <p:spPr>
          <a:xfrm>
            <a:off x="300937" y="4372348"/>
            <a:ext cx="6093822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漁業工程建設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F2B48E1-A7FF-9D66-2431-CFF21F3F51A1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14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812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31199EDE-E788-557A-24BD-09FB6B26E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5253" y="-121988"/>
            <a:ext cx="12943716" cy="728368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A48638A-1073-B265-62EA-A6AB64898530}"/>
              </a:ext>
            </a:extLst>
          </p:cNvPr>
          <p:cNvSpPr/>
          <p:nvPr/>
        </p:nvSpPr>
        <p:spPr>
          <a:xfrm>
            <a:off x="1" y="2383436"/>
            <a:ext cx="12192000" cy="4474563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4000"/>
                </a:schemeClr>
              </a:gs>
              <a:gs pos="72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8713162-F235-472C-8C50-E0BA4946F570}"/>
              </a:ext>
            </a:extLst>
          </p:cNvPr>
          <p:cNvSpPr txBox="1"/>
          <p:nvPr/>
        </p:nvSpPr>
        <p:spPr>
          <a:xfrm>
            <a:off x="284560" y="5542001"/>
            <a:ext cx="117825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改建漁港碼頭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546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公尺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，並加深水深至</a:t>
            </a:r>
            <a:r>
              <a: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-4.0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公尺，提供漁船安全的靠泊及作業環境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A7AF10D-2E6B-97E2-BF88-6CBAE03B7B01}"/>
              </a:ext>
            </a:extLst>
          </p:cNvPr>
          <p:cNvSpPr txBox="1"/>
          <p:nvPr/>
        </p:nvSpPr>
        <p:spPr>
          <a:xfrm>
            <a:off x="284561" y="6064943"/>
            <a:ext cx="76296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經費總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億</a:t>
            </a:r>
            <a:r>
              <a:rPr lang="en-US" altLang="zh-TW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8,942</a:t>
            </a:r>
            <a:r>
              <a:rPr lang="zh-TW" altLang="en-US" sz="2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萬元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 預計</a:t>
            </a:r>
            <a:r>
              <a: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Wingdings" pitchFamily="2" charset="2"/>
              </a:rPr>
              <a:t>116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Wingdings" pitchFamily="2" charset="2"/>
              </a:rPr>
              <a:t>年</a:t>
            </a:r>
            <a:r>
              <a: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Wingdings" pitchFamily="2" charset="2"/>
              </a:rPr>
              <a:t>12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Wingdings" pitchFamily="2" charset="2"/>
              </a:rPr>
              <a:t>月底前完工</a:t>
            </a:r>
            <a:endParaRPr lang="zh-TW" altLang="en-US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D052E128-F399-D9CE-AF8E-156499A6D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62" y="4346713"/>
            <a:ext cx="5799667" cy="1325563"/>
          </a:xfrm>
        </p:spPr>
        <p:txBody>
          <a:bodyPr>
            <a:noAutofit/>
          </a:bodyPr>
          <a:lstStyle/>
          <a:p>
            <a:pPr>
              <a:lnSpc>
                <a:spcPts val="6000"/>
              </a:lnSpc>
            </a:pPr>
            <a:r>
              <a:rPr lang="zh-TW" altLang="zh-TW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彌陀漁港老舊碼頭</a:t>
            </a:r>
            <a:r>
              <a:rPr lang="zh-TW" altLang="en-US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改建</a:t>
            </a:r>
            <a:endParaRPr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A4EA9C8-2792-6A76-9C37-4CD47D84A9D7}"/>
              </a:ext>
            </a:extLst>
          </p:cNvPr>
          <p:cNvSpPr txBox="1"/>
          <p:nvPr/>
        </p:nvSpPr>
        <p:spPr>
          <a:xfrm>
            <a:off x="311856" y="4232982"/>
            <a:ext cx="6093822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漁業工程建設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6F17403-9372-2429-173C-F17C6481DCFD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15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3838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9C9996C1-7F39-53C0-B622-742B2CBD87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" t="13229" b="14777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280F2AB-5FF1-74D9-00D7-473B227D77A0}"/>
              </a:ext>
            </a:extLst>
          </p:cNvPr>
          <p:cNvSpPr/>
          <p:nvPr/>
        </p:nvSpPr>
        <p:spPr>
          <a:xfrm rot="5400000">
            <a:off x="2654803" y="-2679198"/>
            <a:ext cx="6882396" cy="12192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1000"/>
                </a:schemeClr>
              </a:gs>
              <a:gs pos="72000">
                <a:schemeClr val="tx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0D9F357-7AC8-2B10-1325-0C4885C1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45" y="283368"/>
            <a:ext cx="12055682" cy="1325563"/>
          </a:xfrm>
        </p:spPr>
        <p:txBody>
          <a:bodyPr>
            <a:noAutofit/>
          </a:bodyPr>
          <a:lstStyle/>
          <a:p>
            <a:pPr>
              <a:lnSpc>
                <a:spcPts val="6000"/>
              </a:lnSpc>
            </a:pPr>
            <a:r>
              <a:rPr lang="zh-TW" altLang="en-US" sz="5000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養殖漁業基礎設施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B6BD81B-419A-BFF4-EFB8-C05A74C3D631}"/>
              </a:ext>
            </a:extLst>
          </p:cNvPr>
          <p:cNvSpPr txBox="1"/>
          <p:nvPr/>
        </p:nvSpPr>
        <p:spPr>
          <a:xfrm>
            <a:off x="348761" y="139235"/>
            <a:ext cx="6093822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漁業工程建設</a:t>
            </a: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0621E420-1D96-505C-8E61-4741EF09785D}"/>
              </a:ext>
            </a:extLst>
          </p:cNvPr>
          <p:cNvGrpSpPr/>
          <p:nvPr/>
        </p:nvGrpSpPr>
        <p:grpSpPr>
          <a:xfrm>
            <a:off x="6229468" y="1869385"/>
            <a:ext cx="7317641" cy="4643186"/>
            <a:chOff x="307010" y="1864144"/>
            <a:chExt cx="7317641" cy="4643186"/>
          </a:xfrm>
        </p:grpSpPr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4A2BEB00-C87E-FC9D-DF08-64D1A677FEED}"/>
                </a:ext>
              </a:extLst>
            </p:cNvPr>
            <p:cNvSpPr txBox="1"/>
            <p:nvPr/>
          </p:nvSpPr>
          <p:spPr>
            <a:xfrm>
              <a:off x="307010" y="1864144"/>
              <a:ext cx="7317641" cy="4996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TW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115</a:t>
              </a:r>
              <a:r>
                <a:rPr lang="zh-TW" altLang="zh-TW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年</a:t>
              </a:r>
              <a:r>
                <a:rPr lang="zh-TW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投入</a:t>
              </a:r>
              <a:r>
                <a:rPr lang="en-US" altLang="zh-TW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</a:t>
              </a:r>
              <a:r>
                <a:rPr lang="zh-TW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億</a:t>
              </a:r>
              <a:r>
                <a:rPr lang="en-US" altLang="zh-TW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5,471</a:t>
              </a:r>
              <a:r>
                <a:rPr lang="zh-TW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萬元：</a:t>
              </a:r>
            </a:p>
          </p:txBody>
        </p:sp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93C3F66D-AB0A-F0FE-B0FE-11F7F7060483}"/>
                </a:ext>
              </a:extLst>
            </p:cNvPr>
            <p:cNvGrpSpPr/>
            <p:nvPr/>
          </p:nvGrpSpPr>
          <p:grpSpPr>
            <a:xfrm>
              <a:off x="348761" y="2262878"/>
              <a:ext cx="6339658" cy="4244452"/>
              <a:chOff x="348761" y="2262878"/>
              <a:chExt cx="6339658" cy="4244452"/>
            </a:xfrm>
          </p:grpSpPr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5D1DC0B2-C033-CBDC-21F6-4E423A834CF1}"/>
                  </a:ext>
                </a:extLst>
              </p:cNvPr>
              <p:cNvSpPr txBox="1"/>
              <p:nvPr/>
            </p:nvSpPr>
            <p:spPr>
              <a:xfrm>
                <a:off x="503762" y="2262878"/>
                <a:ext cx="6184657" cy="742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6000"/>
                  </a:lnSpc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供水管線擴充</a:t>
                </a:r>
                <a:r>
                  <a:rPr lang="en-US" altLang="zh-TW" sz="2400" b="1" dirty="0">
                    <a:solidFill>
                      <a:srgbClr val="FFFF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785.5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公尺</a:t>
                </a:r>
                <a:endParaRPr lang="en-US" altLang="zh-TW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4" name="矩形: 圓角 13">
                <a:extLst>
                  <a:ext uri="{FF2B5EF4-FFF2-40B4-BE49-F238E27FC236}">
                    <a16:creationId xmlns:a16="http://schemas.microsoft.com/office/drawing/2014/main" id="{6982A12D-4B25-7460-CF5F-CC4FD8948B8F}"/>
                  </a:ext>
                </a:extLst>
              </p:cNvPr>
              <p:cNvSpPr/>
              <p:nvPr/>
            </p:nvSpPr>
            <p:spPr>
              <a:xfrm>
                <a:off x="348761" y="2472269"/>
                <a:ext cx="5052618" cy="582385"/>
              </a:xfrm>
              <a:prstGeom prst="roundRect">
                <a:avLst>
                  <a:gd name="adj" fmla="val 13275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dirty="0"/>
                  <a:t>└</a:t>
                </a:r>
              </a:p>
            </p:txBody>
          </p:sp>
          <p:sp>
            <p:nvSpPr>
              <p:cNvPr id="15" name="矩形: 圓角 14">
                <a:extLst>
                  <a:ext uri="{FF2B5EF4-FFF2-40B4-BE49-F238E27FC236}">
                    <a16:creationId xmlns:a16="http://schemas.microsoft.com/office/drawing/2014/main" id="{09F7BB6F-C570-1E2B-136F-E14877E0D054}"/>
                  </a:ext>
                </a:extLst>
              </p:cNvPr>
              <p:cNvSpPr/>
              <p:nvPr/>
            </p:nvSpPr>
            <p:spPr>
              <a:xfrm>
                <a:off x="348761" y="3169764"/>
                <a:ext cx="5024905" cy="582385"/>
              </a:xfrm>
              <a:prstGeom prst="roundRect">
                <a:avLst>
                  <a:gd name="adj" fmla="val 13275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6" name="矩形: 圓角 15">
                <a:extLst>
                  <a:ext uri="{FF2B5EF4-FFF2-40B4-BE49-F238E27FC236}">
                    <a16:creationId xmlns:a16="http://schemas.microsoft.com/office/drawing/2014/main" id="{1A446D82-8E99-1ED6-7259-4EE6F0524434}"/>
                  </a:ext>
                </a:extLst>
              </p:cNvPr>
              <p:cNvSpPr/>
              <p:nvPr/>
            </p:nvSpPr>
            <p:spPr>
              <a:xfrm>
                <a:off x="365574" y="3867259"/>
                <a:ext cx="5024905" cy="582385"/>
              </a:xfrm>
              <a:prstGeom prst="roundRect">
                <a:avLst>
                  <a:gd name="adj" fmla="val 13275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7" name="矩形: 圓角 16">
                <a:extLst>
                  <a:ext uri="{FF2B5EF4-FFF2-40B4-BE49-F238E27FC236}">
                    <a16:creationId xmlns:a16="http://schemas.microsoft.com/office/drawing/2014/main" id="{F00472E2-3553-5399-8D0B-001A0CAB3DEC}"/>
                  </a:ext>
                </a:extLst>
              </p:cNvPr>
              <p:cNvSpPr/>
              <p:nvPr/>
            </p:nvSpPr>
            <p:spPr>
              <a:xfrm>
                <a:off x="365574" y="4547641"/>
                <a:ext cx="5024905" cy="582385"/>
              </a:xfrm>
              <a:prstGeom prst="roundRect">
                <a:avLst>
                  <a:gd name="adj" fmla="val 13275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8820C896-F29A-DCDB-0538-C54B7050B2EC}"/>
                  </a:ext>
                </a:extLst>
              </p:cNvPr>
              <p:cNvSpPr txBox="1"/>
              <p:nvPr/>
            </p:nvSpPr>
            <p:spPr>
              <a:xfrm>
                <a:off x="503761" y="2933534"/>
                <a:ext cx="6117336" cy="742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6000"/>
                  </a:lnSpc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農路改善</a:t>
                </a:r>
                <a:r>
                  <a:rPr lang="en-US" altLang="zh-TW" sz="2400" b="1" dirty="0">
                    <a:solidFill>
                      <a:srgbClr val="FFFF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5,048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公尺</a:t>
                </a:r>
                <a:endParaRPr lang="en-US" altLang="zh-TW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9" name="文字方塊 18">
                <a:extLst>
                  <a:ext uri="{FF2B5EF4-FFF2-40B4-BE49-F238E27FC236}">
                    <a16:creationId xmlns:a16="http://schemas.microsoft.com/office/drawing/2014/main" id="{E7C2E1BF-7422-21D0-396B-33ED3A57581A}"/>
                  </a:ext>
                </a:extLst>
              </p:cNvPr>
              <p:cNvSpPr txBox="1"/>
              <p:nvPr/>
            </p:nvSpPr>
            <p:spPr>
              <a:xfrm>
                <a:off x="503761" y="3927618"/>
                <a:ext cx="611733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護岸擋土牆</a:t>
                </a:r>
                <a:r>
                  <a:rPr lang="en-US" altLang="zh-TW" sz="2400" b="1" dirty="0">
                    <a:solidFill>
                      <a:srgbClr val="FFFF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705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公尺</a:t>
                </a:r>
                <a:endParaRPr lang="en-US" altLang="zh-TW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02E8BC43-5822-70B2-A151-90FED8532CEC}"/>
                  </a:ext>
                </a:extLst>
              </p:cNvPr>
              <p:cNvSpPr txBox="1"/>
              <p:nvPr/>
            </p:nvSpPr>
            <p:spPr>
              <a:xfrm>
                <a:off x="536310" y="4312656"/>
                <a:ext cx="6117336" cy="742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6000"/>
                  </a:lnSpc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渠道清疏</a:t>
                </a:r>
                <a:r>
                  <a:rPr lang="en-US" altLang="zh-TW" sz="2400" b="1" dirty="0">
                    <a:solidFill>
                      <a:srgbClr val="FFFF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1,150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公尺</a:t>
                </a:r>
                <a:endParaRPr lang="en-US" altLang="zh-TW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1" name="矩形: 圓角 20">
                <a:extLst>
                  <a:ext uri="{FF2B5EF4-FFF2-40B4-BE49-F238E27FC236}">
                    <a16:creationId xmlns:a16="http://schemas.microsoft.com/office/drawing/2014/main" id="{2D5B17A2-A568-B6E7-9DFF-FC7F13D2409D}"/>
                  </a:ext>
                </a:extLst>
              </p:cNvPr>
              <p:cNvSpPr/>
              <p:nvPr/>
            </p:nvSpPr>
            <p:spPr>
              <a:xfrm>
                <a:off x="365574" y="5230234"/>
                <a:ext cx="5024905" cy="582385"/>
              </a:xfrm>
              <a:prstGeom prst="roundRect">
                <a:avLst>
                  <a:gd name="adj" fmla="val 13275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4AB364A3-A44C-05AE-91B1-670F47B06975}"/>
                  </a:ext>
                </a:extLst>
              </p:cNvPr>
              <p:cNvSpPr txBox="1"/>
              <p:nvPr/>
            </p:nvSpPr>
            <p:spPr>
              <a:xfrm>
                <a:off x="536310" y="4995249"/>
                <a:ext cx="6117336" cy="1512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6000"/>
                  </a:lnSpc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排水渠道</a:t>
                </a:r>
                <a:r>
                  <a:rPr lang="en-US" altLang="zh-TW" sz="2400" b="1" dirty="0">
                    <a:solidFill>
                      <a:srgbClr val="FFFF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1,000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公尺</a:t>
                </a:r>
                <a:endParaRPr lang="en-US" altLang="zh-TW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ts val="6000"/>
                  </a:lnSpc>
                </a:pPr>
                <a:endParaRPr lang="en-US" altLang="zh-TW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3" name="矩形: 圓角 22">
                <a:extLst>
                  <a:ext uri="{FF2B5EF4-FFF2-40B4-BE49-F238E27FC236}">
                    <a16:creationId xmlns:a16="http://schemas.microsoft.com/office/drawing/2014/main" id="{36D4470E-29B5-ABBD-8CEC-F1FA3CE711F1}"/>
                  </a:ext>
                </a:extLst>
              </p:cNvPr>
              <p:cNvSpPr/>
              <p:nvPr/>
            </p:nvSpPr>
            <p:spPr>
              <a:xfrm>
                <a:off x="376474" y="5910930"/>
                <a:ext cx="5024905" cy="582385"/>
              </a:xfrm>
              <a:prstGeom prst="roundRect">
                <a:avLst>
                  <a:gd name="adj" fmla="val 13275"/>
                </a:avLst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4" name="文字方塊 23">
                <a:extLst>
                  <a:ext uri="{FF2B5EF4-FFF2-40B4-BE49-F238E27FC236}">
                    <a16:creationId xmlns:a16="http://schemas.microsoft.com/office/drawing/2014/main" id="{FF8DDCC5-DE28-DE5D-27D4-C5937E17BC53}"/>
                  </a:ext>
                </a:extLst>
              </p:cNvPr>
              <p:cNvSpPr txBox="1"/>
              <p:nvPr/>
            </p:nvSpPr>
            <p:spPr>
              <a:xfrm>
                <a:off x="547210" y="5675945"/>
                <a:ext cx="6117336" cy="742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6000"/>
                  </a:lnSpc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水閘門</a:t>
                </a:r>
                <a:r>
                  <a:rPr lang="en-US" altLang="zh-TW" sz="2400" b="1" dirty="0">
                    <a:solidFill>
                      <a:srgbClr val="FFFF00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1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座</a:t>
                </a:r>
                <a:endParaRPr lang="en-US" altLang="zh-TW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6D32F93E-AD95-35E9-4034-002BEAFCB207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16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A523212C-056C-7003-0BC9-1132B4E53B67}"/>
              </a:ext>
            </a:extLst>
          </p:cNvPr>
          <p:cNvSpPr txBox="1"/>
          <p:nvPr/>
        </p:nvSpPr>
        <p:spPr>
          <a:xfrm>
            <a:off x="348761" y="1434845"/>
            <a:ext cx="7317641" cy="961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114</a:t>
            </a:r>
            <a:r>
              <a:rPr lang="zh-TW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年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投入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億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1,503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萬元，</a:t>
            </a:r>
            <a:r>
              <a:rPr lang="zh-TW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改善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養殖生產區</a:t>
            </a:r>
            <a:endParaRPr lang="en-US" altLang="zh-TW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及魚塭集中區共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區</a:t>
            </a:r>
            <a:r>
              <a:rPr lang="zh-TW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進排水設施及排水路清淤</a:t>
            </a:r>
            <a:r>
              <a:rPr lang="zh-TW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BBC4A5DE-73E2-E23B-021B-B0E2070F9800}"/>
              </a:ext>
            </a:extLst>
          </p:cNvPr>
          <p:cNvGrpSpPr/>
          <p:nvPr/>
        </p:nvGrpSpPr>
        <p:grpSpPr>
          <a:xfrm>
            <a:off x="440469" y="2233506"/>
            <a:ext cx="6304885" cy="3573796"/>
            <a:chOff x="390512" y="2271084"/>
            <a:chExt cx="6304885" cy="3573796"/>
          </a:xfrm>
        </p:grpSpPr>
        <p:sp>
          <p:nvSpPr>
            <p:cNvPr id="26" name="矩形: 圓角 25">
              <a:extLst>
                <a:ext uri="{FF2B5EF4-FFF2-40B4-BE49-F238E27FC236}">
                  <a16:creationId xmlns:a16="http://schemas.microsoft.com/office/drawing/2014/main" id="{CB389BA0-C27E-AFE8-712E-32A6F40A6840}"/>
                </a:ext>
              </a:extLst>
            </p:cNvPr>
            <p:cNvSpPr/>
            <p:nvPr/>
          </p:nvSpPr>
          <p:spPr>
            <a:xfrm>
              <a:off x="390512" y="2507314"/>
              <a:ext cx="5024905" cy="582385"/>
            </a:xfrm>
            <a:prstGeom prst="roundRect">
              <a:avLst>
                <a:gd name="adj" fmla="val 13275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: 圓角 26">
              <a:extLst>
                <a:ext uri="{FF2B5EF4-FFF2-40B4-BE49-F238E27FC236}">
                  <a16:creationId xmlns:a16="http://schemas.microsoft.com/office/drawing/2014/main" id="{51E9BB3E-F228-74D4-5A19-B9D2779BBF1D}"/>
                </a:ext>
              </a:extLst>
            </p:cNvPr>
            <p:cNvSpPr/>
            <p:nvPr/>
          </p:nvSpPr>
          <p:spPr>
            <a:xfrm>
              <a:off x="407325" y="3204809"/>
              <a:ext cx="5024905" cy="582385"/>
            </a:xfrm>
            <a:prstGeom prst="roundRect">
              <a:avLst>
                <a:gd name="adj" fmla="val 13275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矩形: 圓角 27">
              <a:extLst>
                <a:ext uri="{FF2B5EF4-FFF2-40B4-BE49-F238E27FC236}">
                  <a16:creationId xmlns:a16="http://schemas.microsoft.com/office/drawing/2014/main" id="{2EF48CC9-3059-A7DF-58DB-1DEE015A42DD}"/>
                </a:ext>
              </a:extLst>
            </p:cNvPr>
            <p:cNvSpPr/>
            <p:nvPr/>
          </p:nvSpPr>
          <p:spPr>
            <a:xfrm>
              <a:off x="407325" y="3885191"/>
              <a:ext cx="5024905" cy="582385"/>
            </a:xfrm>
            <a:prstGeom prst="roundRect">
              <a:avLst>
                <a:gd name="adj" fmla="val 13275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52A72670-228B-1EC2-3A9F-3DAF23FE05E7}"/>
                </a:ext>
              </a:extLst>
            </p:cNvPr>
            <p:cNvSpPr txBox="1"/>
            <p:nvPr/>
          </p:nvSpPr>
          <p:spPr>
            <a:xfrm>
              <a:off x="545512" y="2271084"/>
              <a:ext cx="6117336" cy="7426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zh-TW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農路改善</a:t>
              </a:r>
              <a:r>
                <a:rPr lang="en-US" altLang="zh-TW" sz="24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1,970</a:t>
              </a:r>
              <a:r>
                <a:rPr lang="zh-TW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公尺</a:t>
              </a:r>
              <a:endPara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38113857-5891-1FC6-A4E9-887572D1FFCD}"/>
                </a:ext>
              </a:extLst>
            </p:cNvPr>
            <p:cNvSpPr txBox="1"/>
            <p:nvPr/>
          </p:nvSpPr>
          <p:spPr>
            <a:xfrm>
              <a:off x="545512" y="3265168"/>
              <a:ext cx="611733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TW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護岸擋土牆</a:t>
              </a:r>
              <a:r>
                <a:rPr lang="en-US" altLang="zh-TW" sz="24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780</a:t>
              </a:r>
              <a:r>
                <a:rPr lang="zh-TW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公尺</a:t>
              </a:r>
              <a:endPara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B5A3E403-AF3D-D337-DF87-26323DD54276}"/>
                </a:ext>
              </a:extLst>
            </p:cNvPr>
            <p:cNvSpPr txBox="1"/>
            <p:nvPr/>
          </p:nvSpPr>
          <p:spPr>
            <a:xfrm>
              <a:off x="578061" y="3650206"/>
              <a:ext cx="6117336" cy="7426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zh-TW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渠道清疏</a:t>
              </a:r>
              <a:r>
                <a:rPr lang="en-US" altLang="zh-TW" sz="24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100</a:t>
              </a:r>
              <a:r>
                <a:rPr lang="zh-TW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公尺</a:t>
              </a:r>
              <a:endPara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2" name="矩形: 圓角 31">
              <a:extLst>
                <a:ext uri="{FF2B5EF4-FFF2-40B4-BE49-F238E27FC236}">
                  <a16:creationId xmlns:a16="http://schemas.microsoft.com/office/drawing/2014/main" id="{0AAF5185-B090-50E9-F7DB-C4AE09751344}"/>
                </a:ext>
              </a:extLst>
            </p:cNvPr>
            <p:cNvSpPr/>
            <p:nvPr/>
          </p:nvSpPr>
          <p:spPr>
            <a:xfrm>
              <a:off x="407325" y="4567784"/>
              <a:ext cx="5024905" cy="582385"/>
            </a:xfrm>
            <a:prstGeom prst="roundRect">
              <a:avLst>
                <a:gd name="adj" fmla="val 13275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文字方塊 32">
              <a:extLst>
                <a:ext uri="{FF2B5EF4-FFF2-40B4-BE49-F238E27FC236}">
                  <a16:creationId xmlns:a16="http://schemas.microsoft.com/office/drawing/2014/main" id="{05A0B663-EA83-7215-446A-079196A578DF}"/>
                </a:ext>
              </a:extLst>
            </p:cNvPr>
            <p:cNvSpPr txBox="1"/>
            <p:nvPr/>
          </p:nvSpPr>
          <p:spPr>
            <a:xfrm>
              <a:off x="578061" y="4332799"/>
              <a:ext cx="6117336" cy="1512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zh-TW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排水渠道</a:t>
              </a:r>
              <a:r>
                <a:rPr lang="en-US" altLang="zh-TW" sz="2400" b="1" dirty="0">
                  <a:solidFill>
                    <a:srgbClr val="FFFF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900</a:t>
              </a:r>
              <a:r>
                <a:rPr lang="zh-TW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公尺</a:t>
              </a:r>
              <a:endPara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lnSpc>
                  <a:spcPts val="6000"/>
                </a:lnSpc>
              </a:pPr>
              <a:endPara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71E2D9B7-279C-852C-E6ED-842FE0EF807B}"/>
              </a:ext>
            </a:extLst>
          </p:cNvPr>
          <p:cNvCxnSpPr/>
          <p:nvPr/>
        </p:nvCxnSpPr>
        <p:spPr>
          <a:xfrm>
            <a:off x="5812077" y="1301589"/>
            <a:ext cx="0" cy="5312153"/>
          </a:xfrm>
          <a:prstGeom prst="line">
            <a:avLst/>
          </a:prstGeom>
          <a:ln w="1905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292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C98EA-0EF7-2691-4007-591B1F439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89967F40-DD0F-82F1-262B-0C4BB8BE5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123" y="-42540"/>
            <a:ext cx="9200719" cy="690053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E4C122F-6F55-2CBC-0AE1-F2EA588E9132}"/>
              </a:ext>
            </a:extLst>
          </p:cNvPr>
          <p:cNvSpPr>
            <a:spLocks/>
          </p:cNvSpPr>
          <p:nvPr/>
        </p:nvSpPr>
        <p:spPr>
          <a:xfrm rot="10800000" flipH="1">
            <a:off x="0" y="0"/>
            <a:ext cx="11400429" cy="6858000"/>
          </a:xfrm>
          <a:prstGeom prst="rect">
            <a:avLst/>
          </a:prstGeom>
          <a:gradFill flip="none" rotWithShape="1">
            <a:gsLst>
              <a:gs pos="100000">
                <a:schemeClr val="accent4">
                  <a:lumMod val="20000"/>
                  <a:lumOff val="80000"/>
                  <a:alpha val="0"/>
                </a:schemeClr>
              </a:gs>
              <a:gs pos="37000">
                <a:schemeClr val="accent4">
                  <a:lumMod val="7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908A2D29-79F2-AED4-DCBF-BF5A552E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45" y="246184"/>
            <a:ext cx="12055682" cy="1325563"/>
          </a:xfrm>
        </p:spPr>
        <p:txBody>
          <a:bodyPr>
            <a:noAutofit/>
          </a:bodyPr>
          <a:lstStyle/>
          <a:p>
            <a:pPr>
              <a:lnSpc>
                <a:spcPts val="6000"/>
              </a:lnSpc>
            </a:pPr>
            <a:r>
              <a:rPr lang="zh-TW" altLang="en-US" sz="5000" b="1" dirty="0">
                <a:ln w="0"/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興達港海巡基地碼頭強化及航道浚深工程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64B55C60-FAD6-D99C-AB7B-88B71C524AFC}"/>
              </a:ext>
            </a:extLst>
          </p:cNvPr>
          <p:cNvSpPr txBox="1"/>
          <p:nvPr/>
        </p:nvSpPr>
        <p:spPr>
          <a:xfrm>
            <a:off x="347806" y="139235"/>
            <a:ext cx="6093822" cy="387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33"/>
              </a:lnSpc>
              <a:spcBef>
                <a:spcPts val="1600"/>
              </a:spcBef>
              <a:spcAft>
                <a:spcPts val="1600"/>
              </a:spcAft>
              <a:defRPr/>
            </a:pPr>
            <a:r>
              <a:rPr lang="zh-TW" altLang="en-US" sz="1800" b="1" spc="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Lexend Deca"/>
              </a:rPr>
              <a:t>漁業工程建設</a:t>
            </a:r>
          </a:p>
        </p:txBody>
      </p:sp>
      <p:sp>
        <p:nvSpPr>
          <p:cNvPr id="9" name="Google Shape;878;p44">
            <a:extLst>
              <a:ext uri="{FF2B5EF4-FFF2-40B4-BE49-F238E27FC236}">
                <a16:creationId xmlns:a16="http://schemas.microsoft.com/office/drawing/2014/main" id="{B77D44A3-4254-2CF3-AEF2-4EBABABD0AA5}"/>
              </a:ext>
            </a:extLst>
          </p:cNvPr>
          <p:cNvSpPr/>
          <p:nvPr/>
        </p:nvSpPr>
        <p:spPr>
          <a:xfrm>
            <a:off x="283645" y="4845384"/>
            <a:ext cx="2281755" cy="5121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zh-TW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Outfit SemiBold"/>
              </a:rPr>
              <a:t>預期效益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67A76309-02A7-11F7-440A-77948BC416D9}"/>
              </a:ext>
            </a:extLst>
          </p:cNvPr>
          <p:cNvSpPr txBox="1"/>
          <p:nvPr/>
        </p:nvSpPr>
        <p:spPr>
          <a:xfrm>
            <a:off x="322406" y="1340595"/>
            <a:ext cx="10747828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本案係海洋委員會海巡署艦隊分署委託海洋局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本局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代辦計畫，</a:t>
            </a:r>
            <a:endParaRPr lang="en-US" altLang="zh-TW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總經費為新臺幣約</a:t>
            </a:r>
            <a:r>
              <a:rPr lang="en-US" altLang="zh-TW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</a:t>
            </a:r>
            <a:r>
              <a:rPr lang="zh-TW" altLang="en-US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億</a:t>
            </a:r>
            <a:r>
              <a:rPr lang="en-US" altLang="zh-TW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5,622</a:t>
            </a:r>
            <a:r>
              <a:rPr lang="zh-TW" altLang="en-US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萬元</a:t>
            </a: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，目前進行規劃設計階段，預計</a:t>
            </a:r>
            <a:r>
              <a:rPr lang="en-US" altLang="zh-TW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117</a:t>
            </a: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年完成計畫執行</a:t>
            </a:r>
            <a:endParaRPr lang="en-US" altLang="zh-TW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6D0358E-7681-3ACF-46A4-2DD3F7A9B9B3}"/>
              </a:ext>
            </a:extLst>
          </p:cNvPr>
          <p:cNvSpPr txBox="1"/>
          <p:nvPr/>
        </p:nvSpPr>
        <p:spPr>
          <a:xfrm>
            <a:off x="503762" y="2262878"/>
            <a:ext cx="6184657" cy="74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0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興達港海巡基地碼頭工程              </a:t>
            </a:r>
            <a:r>
              <a: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7.15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億元</a:t>
            </a:r>
            <a:endParaRPr lang="en-US" altLang="zh-TW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矩形: 圓角 7">
            <a:extLst>
              <a:ext uri="{FF2B5EF4-FFF2-40B4-BE49-F238E27FC236}">
                <a16:creationId xmlns:a16="http://schemas.microsoft.com/office/drawing/2014/main" id="{63C8B002-C2D0-A9F8-FAC2-A27C19C02B5D}"/>
              </a:ext>
            </a:extLst>
          </p:cNvPr>
          <p:cNvSpPr/>
          <p:nvPr/>
        </p:nvSpPr>
        <p:spPr>
          <a:xfrm>
            <a:off x="348761" y="2482918"/>
            <a:ext cx="6545138" cy="582385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AA6E4B78-EC2A-E07E-8241-1A7EAED17D7A}"/>
              </a:ext>
            </a:extLst>
          </p:cNvPr>
          <p:cNvSpPr/>
          <p:nvPr/>
        </p:nvSpPr>
        <p:spPr>
          <a:xfrm>
            <a:off x="348761" y="3169764"/>
            <a:ext cx="6509239" cy="582385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1B37C992-F8AD-8FF3-6ECD-2A005D316977}"/>
              </a:ext>
            </a:extLst>
          </p:cNvPr>
          <p:cNvSpPr/>
          <p:nvPr/>
        </p:nvSpPr>
        <p:spPr>
          <a:xfrm>
            <a:off x="365574" y="3867259"/>
            <a:ext cx="6509239" cy="582385"/>
          </a:xfrm>
          <a:prstGeom prst="roundRect">
            <a:avLst>
              <a:gd name="adj" fmla="val 1327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3F909B0A-F194-D9DA-3590-584C4EB09940}"/>
              </a:ext>
            </a:extLst>
          </p:cNvPr>
          <p:cNvSpPr txBox="1"/>
          <p:nvPr/>
        </p:nvSpPr>
        <p:spPr>
          <a:xfrm>
            <a:off x="503761" y="2933534"/>
            <a:ext cx="6117336" cy="742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0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興達港海巡基地及航道疏浚工程       </a:t>
            </a:r>
            <a:r>
              <a: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億元</a:t>
            </a:r>
            <a:endParaRPr lang="en-US" altLang="zh-TW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874AF50E-67D8-789F-6EFA-318986212AC7}"/>
              </a:ext>
            </a:extLst>
          </p:cNvPr>
          <p:cNvSpPr txBox="1"/>
          <p:nvPr/>
        </p:nvSpPr>
        <p:spPr>
          <a:xfrm>
            <a:off x="503761" y="3927618"/>
            <a:ext cx="61173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興達港港嘴堤防延伸可行性評估    </a:t>
            </a:r>
            <a:r>
              <a:rPr lang="en-US" altLang="zh-TW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0.35</a:t>
            </a:r>
            <a:r>
              <a:rPr lang="zh-TW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億元</a:t>
            </a:r>
            <a:endParaRPr lang="en-US" altLang="zh-TW" sz="24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CEC06398-392C-1D18-4AA0-F8A435CD838D}"/>
              </a:ext>
            </a:extLst>
          </p:cNvPr>
          <p:cNvSpPr txBox="1"/>
          <p:nvPr/>
        </p:nvSpPr>
        <p:spPr>
          <a:xfrm>
            <a:off x="303919" y="5414489"/>
            <a:ext cx="6589979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強化碼頭結構，確保航道暢通及解決港嘴淤沙問題。</a:t>
            </a:r>
            <a:endParaRPr lang="en-US" altLang="zh-TW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探討興達三清宮前沙灘掏刷、永新漁港淤積評估及改善對策</a:t>
            </a:r>
            <a:endParaRPr lang="en-US" altLang="zh-TW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5AE78B2D-39BE-5449-2D0F-AE1B0765505A}"/>
              </a:ext>
            </a:extLst>
          </p:cNvPr>
          <p:cNvSpPr txBox="1"/>
          <p:nvPr/>
        </p:nvSpPr>
        <p:spPr>
          <a:xfrm>
            <a:off x="11731795" y="63064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17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4617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54D0C-77B5-BEB4-6BC4-8C527BC94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E192067-D608-B206-2571-189D448050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5" y="-1595884"/>
            <a:ext cx="12456151" cy="9344221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5D48F9B0-BF06-C8A3-43E2-7346FED9F450}"/>
              </a:ext>
            </a:extLst>
          </p:cNvPr>
          <p:cNvSpPr/>
          <p:nvPr/>
        </p:nvSpPr>
        <p:spPr>
          <a:xfrm>
            <a:off x="14247" y="5587"/>
            <a:ext cx="12191999" cy="68580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C1CBD860-7751-FD0B-2162-DC90A65AB438}"/>
              </a:ext>
            </a:extLst>
          </p:cNvPr>
          <p:cNvSpPr txBox="1"/>
          <p:nvPr/>
        </p:nvSpPr>
        <p:spPr>
          <a:xfrm>
            <a:off x="21415797" y="7171493"/>
            <a:ext cx="3022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05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臺灣港務股份有限公司 攝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FFF0165-06D0-B1F8-7A8A-19E4B5B8675A}"/>
              </a:ext>
            </a:extLst>
          </p:cNvPr>
          <p:cNvSpPr/>
          <p:nvPr/>
        </p:nvSpPr>
        <p:spPr>
          <a:xfrm>
            <a:off x="1852246" y="1728791"/>
            <a:ext cx="8487508" cy="3400418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C16BDBE-8C53-CEE2-8264-D8428107463A}"/>
              </a:ext>
            </a:extLst>
          </p:cNvPr>
          <p:cNvSpPr txBox="1"/>
          <p:nvPr/>
        </p:nvSpPr>
        <p:spPr>
          <a:xfrm>
            <a:off x="1852244" y="2490839"/>
            <a:ext cx="8487509" cy="1651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THANK YOU</a:t>
            </a:r>
          </a:p>
          <a:p>
            <a:pPr algn="ctr">
              <a:lnSpc>
                <a:spcPct val="150000"/>
              </a:lnSpc>
            </a:pPr>
            <a:r>
              <a:rPr lang="zh-TW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敬請指教</a:t>
            </a:r>
            <a:endParaRPr lang="zh-TW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8A54486-5078-C79E-6B6D-9EE425A20E10}"/>
              </a:ext>
            </a:extLst>
          </p:cNvPr>
          <p:cNvSpPr txBox="1"/>
          <p:nvPr/>
        </p:nvSpPr>
        <p:spPr>
          <a:xfrm>
            <a:off x="11731795" y="6446129"/>
            <a:ext cx="53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</a:t>
            </a:r>
            <a:endParaRPr lang="zh-TW" altLang="en-US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8602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4313</TotalTime>
  <Words>1141</Words>
  <Application>Microsoft Office PowerPoint</Application>
  <PresentationFormat>寬螢幕</PresentationFormat>
  <Paragraphs>199</Paragraphs>
  <Slides>20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8" baseType="lpstr">
      <vt:lpstr>Microsoft YaHei</vt:lpstr>
      <vt:lpstr>微軟正黑體</vt:lpstr>
      <vt:lpstr>Aptos</vt:lpstr>
      <vt:lpstr>Aptos Display</vt:lpstr>
      <vt:lpstr>Arial</vt:lpstr>
      <vt:lpstr>Segoe UI Black</vt:lpstr>
      <vt:lpstr>Times New Roman</vt:lpstr>
      <vt:lpstr>Office 佈景主題</vt:lpstr>
      <vt:lpstr>PowerPoint 簡報</vt:lpstr>
      <vt:lpstr>簡報大綱 </vt:lpstr>
      <vt:lpstr>PowerPoint 簡報</vt:lpstr>
      <vt:lpstr>PowerPoint 簡報</vt:lpstr>
      <vt:lpstr>PowerPoint 簡報</vt:lpstr>
      <vt:lpstr>PowerPoint 簡報</vt:lpstr>
      <vt:lpstr>115上半年度參展及延伸性商機  高達42.6億元</vt:lpstr>
      <vt:lpstr>高雄海味產業媒合商洽會 14家企業參與</vt:lpstr>
      <vt:lpstr>PowerPoint 簡報</vt:lpstr>
      <vt:lpstr>PowerPoint 簡報</vt:lpstr>
      <vt:lpstr>PowerPoint 簡報</vt:lpstr>
      <vt:lpstr>PowerPoint 簡報</vt:lpstr>
      <vt:lpstr>關懷外籍漁工 </vt:lpstr>
      <vt:lpstr>PowerPoint 簡報</vt:lpstr>
      <vt:lpstr>PowerPoint 簡報</vt:lpstr>
      <vt:lpstr>彌陀漁港海岸光廊整建活化</vt:lpstr>
      <vt:lpstr>彌陀漁港老舊碼頭改建</vt:lpstr>
      <vt:lpstr>養殖漁業基礎設施</vt:lpstr>
      <vt:lpstr>興達港海巡基地碼頭強化及航道浚深工程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高雄市政府海洋局4</dc:creator>
  <cp:lastModifiedBy>高雄市政府海洋局4</cp:lastModifiedBy>
  <cp:revision>236</cp:revision>
  <cp:lastPrinted>2026-09-03T09:36:40Z</cp:lastPrinted>
  <dcterms:created xsi:type="dcterms:W3CDTF">2026-03-16T08:15:11Z</dcterms:created>
  <dcterms:modified xsi:type="dcterms:W3CDTF">2026-09-10T01:22:35Z</dcterms:modified>
</cp:coreProperties>
</file>