
<file path=[Content_Types].xml><?xml version="1.0" encoding="utf-8"?>
<Types xmlns="http://schemas.openxmlformats.org/package/2006/content-types">
  <Default Extension="emf" ContentType="image/x-emf"/>
  <Default Extension="fna&amp;_nc_gid=BK-nSPd1mRisEgWQXVy68A&amp;_nc_ss=7a2a8&amp;oh=00_AQCUgWClTbL3BSlZmQIuJJM8JAbN4hoPmd7KryQlngzY7g&amp;oe=6A65E8A7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9" r:id="rId2"/>
  </p:sldMasterIdLst>
  <p:notesMasterIdLst>
    <p:notesMasterId r:id="rId24"/>
  </p:notesMasterIdLst>
  <p:handoutMasterIdLst>
    <p:handoutMasterId r:id="rId25"/>
  </p:handoutMasterIdLst>
  <p:sldIdLst>
    <p:sldId id="976" r:id="rId3"/>
    <p:sldId id="1077" r:id="rId4"/>
    <p:sldId id="941" r:id="rId5"/>
    <p:sldId id="1070" r:id="rId6"/>
    <p:sldId id="1033" r:id="rId7"/>
    <p:sldId id="1035" r:id="rId8"/>
    <p:sldId id="942" r:id="rId9"/>
    <p:sldId id="1056" r:id="rId10"/>
    <p:sldId id="1054" r:id="rId11"/>
    <p:sldId id="1055" r:id="rId12"/>
    <p:sldId id="939" r:id="rId13"/>
    <p:sldId id="1071" r:id="rId14"/>
    <p:sldId id="1076" r:id="rId15"/>
    <p:sldId id="943" r:id="rId16"/>
    <p:sldId id="1072" r:id="rId17"/>
    <p:sldId id="944" r:id="rId18"/>
    <p:sldId id="1073" r:id="rId19"/>
    <p:sldId id="1040" r:id="rId20"/>
    <p:sldId id="963" r:id="rId21"/>
    <p:sldId id="259" r:id="rId22"/>
    <p:sldId id="1068" r:id="rId23"/>
  </p:sldIdLst>
  <p:sldSz cx="12192000" cy="6858000"/>
  <p:notesSz cx="9939338" cy="68072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E020B52C-6A3D-4D2F-A90F-5D7E72C8F39C}">
          <p14:sldIdLst>
            <p14:sldId id="976"/>
            <p14:sldId id="1077"/>
            <p14:sldId id="941"/>
            <p14:sldId id="1070"/>
            <p14:sldId id="1033"/>
            <p14:sldId id="1035"/>
            <p14:sldId id="942"/>
            <p14:sldId id="1056"/>
            <p14:sldId id="1054"/>
            <p14:sldId id="1055"/>
            <p14:sldId id="939"/>
            <p14:sldId id="1071"/>
            <p14:sldId id="1076"/>
            <p14:sldId id="943"/>
            <p14:sldId id="1072"/>
            <p14:sldId id="944"/>
            <p14:sldId id="1073"/>
            <p14:sldId id="1040"/>
            <p14:sldId id="963"/>
            <p14:sldId id="259"/>
            <p14:sldId id="10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0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orient="horz" userDrawn="1">
          <p15:clr>
            <a:srgbClr val="A4A3A4"/>
          </p15:clr>
        </p15:guide>
        <p15:guide id="5" pos="7680" userDrawn="1">
          <p15:clr>
            <a:srgbClr val="A4A3A4"/>
          </p15:clr>
        </p15:guide>
        <p15:guide id="6" userDrawn="1">
          <p15:clr>
            <a:srgbClr val="A4A3A4"/>
          </p15:clr>
        </p15:guide>
        <p15:guide id="7" orient="horz" pos="816" userDrawn="1">
          <p15:clr>
            <a:srgbClr val="A4A3A4"/>
          </p15:clr>
        </p15:guide>
        <p15:guide id="10" orient="horz" pos="4319">
          <p15:clr>
            <a:srgbClr val="A4A3A4"/>
          </p15:clr>
        </p15:guide>
        <p15:guide id="12" pos="257" userDrawn="1">
          <p15:clr>
            <a:srgbClr val="A4A3A4"/>
          </p15:clr>
        </p15:guide>
        <p15:guide id="13" orient="horz" pos="2160" userDrawn="1">
          <p15:clr>
            <a:srgbClr val="A4A3A4"/>
          </p15:clr>
        </p15:guide>
        <p15:guide id="14" pos="7423" userDrawn="1">
          <p15:clr>
            <a:srgbClr val="A4A3A4"/>
          </p15:clr>
        </p15:guide>
        <p15:guide id="15" orient="horz" pos="1752" userDrawn="1">
          <p15:clr>
            <a:srgbClr val="A4A3A4"/>
          </p15:clr>
        </p15:guide>
        <p15:guide id="16" orient="horz" pos="2886" userDrawn="1">
          <p15:clr>
            <a:srgbClr val="A4A3A4"/>
          </p15:clr>
        </p15:guide>
        <p15:guide id="17" orient="horz" pos="3113" userDrawn="1">
          <p15:clr>
            <a:srgbClr val="A4A3A4"/>
          </p15:clr>
        </p15:guide>
        <p15:guide id="18" orient="horz" pos="4201" userDrawn="1">
          <p15:clr>
            <a:srgbClr val="A4A3A4"/>
          </p15:clr>
        </p15:guide>
        <p15:guide id="19" orient="horz" pos="79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00"/>
    <a:srgbClr val="CC9900"/>
    <a:srgbClr val="A88000"/>
    <a:srgbClr val="A73E3B"/>
    <a:srgbClr val="009900"/>
    <a:srgbClr val="CE7674"/>
    <a:srgbClr val="3333FF"/>
    <a:srgbClr val="7A5E9C"/>
    <a:srgbClr val="96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93" autoAdjust="0"/>
    <p:restoredTop sz="98499" autoAdjust="0"/>
  </p:normalViewPr>
  <p:slideViewPr>
    <p:cSldViewPr>
      <p:cViewPr varScale="1">
        <p:scale>
          <a:sx n="106" d="100"/>
          <a:sy n="106" d="100"/>
        </p:scale>
        <p:origin x="294" y="108"/>
      </p:cViewPr>
      <p:guideLst>
        <p:guide orient="horz" pos="704"/>
        <p:guide pos="3840"/>
        <p:guide orient="horz" pos="4320"/>
        <p:guide orient="horz"/>
        <p:guide pos="7680"/>
        <p:guide/>
        <p:guide orient="horz" pos="816"/>
        <p:guide orient="horz" pos="4319"/>
        <p:guide pos="257"/>
        <p:guide orient="horz" pos="2160"/>
        <p:guide pos="7423"/>
        <p:guide orient="horz" pos="1752"/>
        <p:guide orient="horz" pos="2886"/>
        <p:guide orient="horz" pos="3113"/>
        <p:guide orient="horz" pos="4201"/>
        <p:guide orient="horz" pos="79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08&#20854;&#20182;&#24409;&#25972;&#25991;&#20214;\&#31532;4-8&#27425;&#22823;&#26371;&#30740;&#32771;&#26371;&#26989;&#21209;&#31777;&#22577;&amp;&#35611;&#31295;-&#26597;&#26680;&#32068;\111&#24180;&#24230;~115&#24180;&#19978;&#21322;&#24180;&#24230;&#26597;&#26680;&#20214;&#25976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年度至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年上半年度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查核總件數統計</a:t>
            </a:r>
          </a:p>
        </c:rich>
      </c:tx>
      <c:layout>
        <c:manualLayout>
          <c:xMode val="edge"/>
          <c:yMode val="edge"/>
          <c:x val="0.11067661809763492"/>
          <c:y val="5.319384722299783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430362455303619"/>
          <c:y val="0.19331566847232995"/>
          <c:w val="0.85679572133663839"/>
          <c:h val="0.564892059102246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'[111年度~115年上半年度查核件數.xls]Sheet1'!$B$2</c:f>
              <c:strCache>
                <c:ptCount val="1"/>
                <c:pt idx="0">
                  <c:v>查核件數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087-4204-BB48-2DFF104587B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2-D087-4204-BB48-2DFF104587B8}"/>
              </c:ext>
            </c:extLst>
          </c:dPt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 algn="ctr">
                    <a:defRPr lang="zh-TW" altLang="en-US" sz="1600" b="1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FAE-48CC-89A3-C8A18F825CC9}"/>
                </c:ext>
              </c:extLst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 algn="ctr">
                    <a:defRPr lang="zh-TW" altLang="en-US" sz="1600" b="1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9FAE-48CC-89A3-C8A18F825CC9}"/>
                </c:ext>
              </c:extLst>
            </c:dLbl>
            <c:dLbl>
              <c:idx val="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 algn="ctr">
                    <a:defRPr lang="en-US" altLang="en-US" sz="1600" b="1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087-4204-BB48-2DFF104587B8}"/>
                </c:ext>
              </c:extLst>
            </c:dLbl>
            <c:dLbl>
              <c:idx val="4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 algn="ctr" rtl="0">
                    <a:defRPr lang="zh-TW" altLang="en-US" sz="1600" b="1" i="0" u="none" strike="noStrike" kern="120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D087-4204-BB48-2DFF104587B8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600" b="1" i="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'[111年度~115年上半年度查核件數.xls]Sheet1'!$A$3:$A$7</c:f>
              <c:strCache>
                <c:ptCount val="5"/>
                <c:pt idx="0">
                  <c:v>111年度</c:v>
                </c:pt>
                <c:pt idx="1">
                  <c:v>112年度</c:v>
                </c:pt>
                <c:pt idx="2">
                  <c:v>113年度</c:v>
                </c:pt>
                <c:pt idx="3">
                  <c:v>114年度</c:v>
                </c:pt>
                <c:pt idx="4">
                  <c:v>115年上半年度</c:v>
                </c:pt>
              </c:strCache>
            </c:strRef>
          </c:cat>
          <c:val>
            <c:numRef>
              <c:f>'[111年度~115年上半年度查核件數.xls]Sheet1'!$B$3:$B$7</c:f>
              <c:numCache>
                <c:formatCode>General</c:formatCode>
                <c:ptCount val="5"/>
                <c:pt idx="0">
                  <c:v>204</c:v>
                </c:pt>
                <c:pt idx="1">
                  <c:v>200</c:v>
                </c:pt>
                <c:pt idx="2">
                  <c:v>200</c:v>
                </c:pt>
                <c:pt idx="3">
                  <c:v>200</c:v>
                </c:pt>
                <c:pt idx="4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087-4204-BB48-2DFF104587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719552"/>
        <c:axId val="43831232"/>
      </c:barChart>
      <c:catAx>
        <c:axId val="205719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i="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43831232"/>
        <c:crosses val="autoZero"/>
        <c:auto val="1"/>
        <c:lblAlgn val="ctr"/>
        <c:lblOffset val="100"/>
        <c:noMultiLvlLbl val="0"/>
      </c:catAx>
      <c:valAx>
        <c:axId val="43831232"/>
        <c:scaling>
          <c:orientation val="minMax"/>
          <c:max val="250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400" b="1" i="0" baseline="0">
                <a:latin typeface="+mj-ea"/>
                <a:ea typeface="+mj-ea"/>
              </a:defRPr>
            </a:pPr>
            <a:endParaRPr lang="zh-TW"/>
          </a:p>
        </c:txPr>
        <c:crossAx val="205719552"/>
        <c:crosses val="autoZero"/>
        <c:crossBetween val="between"/>
        <c:majorUnit val="1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4308130" cy="340687"/>
          </a:xfrm>
          <a:prstGeom prst="rect">
            <a:avLst/>
          </a:prstGeom>
        </p:spPr>
        <p:txBody>
          <a:bodyPr vert="horz" lIns="90835" tIns="45417" rIns="90835" bIns="4541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8888" y="2"/>
            <a:ext cx="4308130" cy="340687"/>
          </a:xfrm>
          <a:prstGeom prst="rect">
            <a:avLst/>
          </a:prstGeom>
        </p:spPr>
        <p:txBody>
          <a:bodyPr vert="horz" lIns="90835" tIns="45417" rIns="90835" bIns="45417" rtlCol="0"/>
          <a:lstStyle>
            <a:lvl1pPr algn="r">
              <a:defRPr sz="1200"/>
            </a:lvl1pPr>
          </a:lstStyle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4" y="6465427"/>
            <a:ext cx="4308130" cy="340687"/>
          </a:xfrm>
          <a:prstGeom prst="rect">
            <a:avLst/>
          </a:prstGeom>
        </p:spPr>
        <p:txBody>
          <a:bodyPr vert="horz" lIns="90835" tIns="45417" rIns="90835" bIns="4541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8888" y="6465427"/>
            <a:ext cx="4308130" cy="340687"/>
          </a:xfrm>
          <a:prstGeom prst="rect">
            <a:avLst/>
          </a:prstGeom>
        </p:spPr>
        <p:txBody>
          <a:bodyPr vert="horz" lIns="90835" tIns="45417" rIns="90835" bIns="45417" rtlCol="0" anchor="b"/>
          <a:lstStyle>
            <a:lvl1pPr algn="r">
              <a:defRPr sz="1200"/>
            </a:lvl1pPr>
          </a:lstStyle>
          <a:p>
            <a:fld id="{2D81E8CC-AB37-458A-B0FD-88168FBB2B2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663085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8" y="1"/>
            <a:ext cx="4307045" cy="340360"/>
          </a:xfrm>
          <a:prstGeom prst="rect">
            <a:avLst/>
          </a:prstGeom>
        </p:spPr>
        <p:txBody>
          <a:bodyPr vert="horz" lIns="90835" tIns="45417" rIns="90835" bIns="4541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30009" y="1"/>
            <a:ext cx="4307045" cy="340360"/>
          </a:xfrm>
          <a:prstGeom prst="rect">
            <a:avLst/>
          </a:prstGeom>
        </p:spPr>
        <p:txBody>
          <a:bodyPr vert="horz" lIns="90835" tIns="45417" rIns="90835" bIns="45417" rtlCol="0"/>
          <a:lstStyle>
            <a:lvl1pPr algn="r">
              <a:defRPr sz="1200"/>
            </a:lvl1pPr>
          </a:lstStyle>
          <a:p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700338" y="511175"/>
            <a:ext cx="4538662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35" tIns="45417" rIns="90835" bIns="45417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3935" y="3233425"/>
            <a:ext cx="7951470" cy="3063240"/>
          </a:xfrm>
          <a:prstGeom prst="rect">
            <a:avLst/>
          </a:prstGeom>
        </p:spPr>
        <p:txBody>
          <a:bodyPr vert="horz" lIns="90835" tIns="45417" rIns="90835" bIns="45417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8" y="6465664"/>
            <a:ext cx="4307045" cy="340360"/>
          </a:xfrm>
          <a:prstGeom prst="rect">
            <a:avLst/>
          </a:prstGeom>
        </p:spPr>
        <p:txBody>
          <a:bodyPr vert="horz" lIns="90835" tIns="45417" rIns="90835" bIns="4541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30009" y="6465664"/>
            <a:ext cx="4307045" cy="340360"/>
          </a:xfrm>
          <a:prstGeom prst="rect">
            <a:avLst/>
          </a:prstGeom>
        </p:spPr>
        <p:txBody>
          <a:bodyPr vert="horz" lIns="90835" tIns="45417" rIns="90835" bIns="45417" rtlCol="0" anchor="b"/>
          <a:lstStyle>
            <a:lvl1pPr algn="r">
              <a:defRPr sz="1200"/>
            </a:lvl1pPr>
          </a:lstStyle>
          <a:p>
            <a:fld id="{D60AE9E6-5F1D-45F5-84FA-10B9FA423A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66467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1" dirty="0"/>
              <a:t>創新市政智慧服務</a:t>
            </a:r>
            <a:br>
              <a:rPr lang="zh-TW" altLang="en-US" dirty="0"/>
            </a:br>
            <a:r>
              <a:rPr lang="zh-TW" altLang="en-US" dirty="0"/>
              <a:t>目前本會搭配本府局處為民服務措施，整合多樣化數位市民服務，提供民眾便捷市政措施，例如推出孕婦電子乘車券、友善寵物等服務，滿足多元領域不同需求。</a:t>
            </a:r>
            <a:endParaRPr lang="en-US" altLang="zh-TW" dirty="0"/>
          </a:p>
          <a:p>
            <a:pPr defTabSz="885155">
              <a:defRPr/>
            </a:pPr>
            <a:r>
              <a:rPr lang="zh-TW" altLang="en-US" dirty="0"/>
              <a:t>我們也透過系統流程改造，讓市政一站式服務更智慧，例如針對不同申請人自動顯示應備文件，並設有防呆機制（如性別、年齡檢核），大幅降低補件次數。</a:t>
            </a:r>
            <a:br>
              <a:rPr lang="en-US" altLang="zh-TW" dirty="0"/>
            </a:br>
            <a:r>
              <a:rPr lang="zh-TW" altLang="en-US" dirty="0"/>
              <a:t>以及建置本府全新智能客服系統，結合生成式</a:t>
            </a:r>
            <a:r>
              <a:rPr lang="en-US" altLang="zh-TW" dirty="0"/>
              <a:t>AI</a:t>
            </a:r>
            <a:r>
              <a:rPr lang="zh-TW" altLang="en-US" dirty="0"/>
              <a:t>技術與大型語言模型，定期自動收集本府各局處對外公開之網站資訊，透過語意理解的對話方式取代傳統關鍵字搜尋，讓民眾諮詢市政服務、最新活動消息時能更直覺與全面。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AE9E6-5F1D-45F5-84FA-10B9FA423A2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5260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AE9E6-5F1D-45F5-84FA-10B9FA423A2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485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3CCE6-FA5E-5717-F628-9A980F069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FDD43DF1-0187-B54B-DA3A-6E8E4E1D0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C36C1D9-F0A7-D52B-A9B0-2AACECAE1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66BE822-627B-86E6-77EC-D8205DE39E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AE9E6-5F1D-45F5-84FA-10B9FA423A2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6811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3CCE6-FA5E-5717-F628-9A980F069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FDD43DF1-0187-B54B-DA3A-6E8E4E1D0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C36C1D9-F0A7-D52B-A9B0-2AACECAE1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66BE822-627B-86E6-77EC-D8205DE39E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AE9E6-5F1D-45F5-84FA-10B9FA423A2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6811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AE9E6-5F1D-45F5-84FA-10B9FA423A25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0441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8439B-F30D-4459-B6A3-1168A63DB11E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5652-CE9C-49B3-9FFF-684CBCF53E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1081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BABD4-983B-4CC4-B002-FD4D496FFC79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5652-CE9C-49B3-9FFF-684CBCF53E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7913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AB393-250E-44A2-81B6-570FF87160DA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5652-CE9C-49B3-9FFF-684CBCF53E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3338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600" cy="1469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zh-TW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zh-TW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按一下以編輯母片標題樣式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dt" idx="13"/>
          </p:nvPr>
        </p:nvSpPr>
        <p:spPr>
          <a:xfrm>
            <a:off x="609480" y="6356520"/>
            <a:ext cx="2844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Arial"/>
              </a:rPr>
              <a:t>&lt;日期/時間&gt;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ftr" idx="14"/>
          </p:nvPr>
        </p:nvSpPr>
        <p:spPr>
          <a:xfrm>
            <a:off x="4165560" y="6356520"/>
            <a:ext cx="385992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&lt;頁尾&gt;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5"/>
          </p:nvPr>
        </p:nvSpPr>
        <p:spPr>
          <a:xfrm>
            <a:off x="8737560" y="6356520"/>
            <a:ext cx="2844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32447D0-6DED-4060-9FD4-74B708F7CC4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Arial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TW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TW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TW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TW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TW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TW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TW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TW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請按這裡編輯大綱文字格式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TW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第二個大綱層次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TW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第三個大綱層次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TW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第四個大綱層次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TW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第五個大綱層次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TW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第六個大綱層次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TW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第七個大綱層次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045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117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5ABE-315A-4F2A-A3F8-F17FEF93973E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2921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E4E8-6959-4EBA-BA69-457CB75BB73A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59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3BFA-8586-409F-B121-C1BCFE1D4F1C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5652-CE9C-49B3-9FFF-684CBCF53E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9202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4D22-0A20-448C-AE91-0B763DDDB42A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5652-CE9C-49B3-9FFF-684CBCF53E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2314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DF87-1DDB-4950-B512-5F4187628D9A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5652-CE9C-49B3-9FFF-684CBCF53E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3071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15B88-1C86-4204-942B-954B7ACABF4C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5652-CE9C-49B3-9FFF-684CBCF53E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926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3BB4-7EC8-4C46-8877-D76124FA0040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5652-CE9C-49B3-9FFF-684CBCF53E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771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E207D-FD17-475F-946A-E1739985C484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5652-CE9C-49B3-9FFF-684CBCF53E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993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4DE0A-573E-4187-A69C-DE7F510674AE}" type="datetime1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55652-CE9C-49B3-9FFF-684CBCF53E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1261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40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hdr="0" ftr="0" dt="0"/>
  <p:txStyles>
    <p:titleStyle>
      <a:lvl1pPr algn="ctr" defTabSz="1219140" rtl="0" eaLnBrk="1" latinLnBrk="1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1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1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1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1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4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hdphoto" Target="../media/hdphoto4.wdp"/><Relationship Id="rId7" Type="http://schemas.openxmlformats.org/officeDocument/2006/relationships/image" Target="../media/image3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package" Target="../embeddings/Microsoft_Excel_Worksheet1.xlsx"/><Relationship Id="rId5" Type="http://schemas.openxmlformats.org/officeDocument/2006/relationships/image" Target="../media/image33.emf"/><Relationship Id="rId4" Type="http://schemas.openxmlformats.org/officeDocument/2006/relationships/package" Target="../embeddings/Microsoft_Excel_Worksheet.xlsx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microsoft.com/office/2007/relationships/hdphoto" Target="../media/hdphoto4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fna&amp;_nc_gid=BK-nSPd1mRisEgWQXVy68A&amp;_nc_ss=7a2a8&amp;oh=00_AQCUgWClTbL3BSlZmQIuJJM8JAbN4hoPmd7KryQlngzY7g&amp;oe=6A65E8A7"/><Relationship Id="rId3" Type="http://schemas.microsoft.com/office/2007/relationships/hdphoto" Target="../media/hdphoto5.wdp"/><Relationship Id="rId7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5.wdp"/><Relationship Id="rId7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8AA1545F-83CF-43BD-0BD5-26A733F11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17" name="文字方塊 16"/>
          <p:cNvSpPr txBox="1"/>
          <p:nvPr/>
        </p:nvSpPr>
        <p:spPr>
          <a:xfrm>
            <a:off x="972072" y="392936"/>
            <a:ext cx="42719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200" b="1" dirty="0">
                <a:highlight>
                  <a:srgbClr val="C0C0C0"/>
                </a:highlight>
              </a:rPr>
              <a:t>高雄市議會第</a:t>
            </a:r>
            <a:r>
              <a:rPr lang="en-US" altLang="zh-TW" sz="2200" b="1" dirty="0">
                <a:highlight>
                  <a:srgbClr val="C0C0C0"/>
                </a:highlight>
              </a:rPr>
              <a:t>4</a:t>
            </a:r>
            <a:r>
              <a:rPr lang="zh-TW" altLang="en-US" sz="2200" b="1" dirty="0">
                <a:highlight>
                  <a:srgbClr val="C0C0C0"/>
                </a:highlight>
              </a:rPr>
              <a:t>屆第</a:t>
            </a:r>
            <a:r>
              <a:rPr lang="en-US" altLang="zh-TW" sz="2200" b="1" dirty="0">
                <a:highlight>
                  <a:srgbClr val="C0C0C0"/>
                </a:highlight>
              </a:rPr>
              <a:t>8</a:t>
            </a:r>
            <a:r>
              <a:rPr lang="zh-TW" altLang="en-US" sz="2200" b="1" dirty="0">
                <a:highlight>
                  <a:srgbClr val="C0C0C0"/>
                </a:highlight>
              </a:rPr>
              <a:t>次定期大會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944770" y="1046033"/>
            <a:ext cx="688643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000" b="1" dirty="0">
                <a:highlight>
                  <a:srgbClr val="C0C0C0"/>
                </a:highlight>
              </a:rPr>
              <a:t>研究發展考核委員會業務報告</a:t>
            </a:r>
          </a:p>
        </p:txBody>
      </p:sp>
      <p:cxnSp>
        <p:nvCxnSpPr>
          <p:cNvPr id="19" name="直線接點 18"/>
          <p:cNvCxnSpPr>
            <a:cxnSpLocks/>
          </p:cNvCxnSpPr>
          <p:nvPr/>
        </p:nvCxnSpPr>
        <p:spPr>
          <a:xfrm>
            <a:off x="985465" y="908720"/>
            <a:ext cx="68407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4473212" y="1891231"/>
            <a:ext cx="33986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TW" altLang="en-US" sz="2200" b="1" dirty="0">
                <a:highlight>
                  <a:srgbClr val="C0C0C0"/>
                </a:highlight>
              </a:rPr>
              <a:t>報告人 </a:t>
            </a:r>
            <a:r>
              <a:rPr lang="en-US" altLang="zh-TW" sz="2200" b="1" dirty="0">
                <a:highlight>
                  <a:srgbClr val="C0C0C0"/>
                </a:highlight>
              </a:rPr>
              <a:t>/</a:t>
            </a:r>
            <a:r>
              <a:rPr lang="zh-TW" altLang="en-US" sz="2200" b="1" dirty="0">
                <a:highlight>
                  <a:srgbClr val="C0C0C0"/>
                </a:highlight>
              </a:rPr>
              <a:t> 主任委員  陳博洲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4A3BA93-7EB5-C586-70E1-4E6505A5B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</p:spPr>
        <p:txBody>
          <a:bodyPr/>
          <a:lstStyle/>
          <a:p>
            <a:fld id="{0C555652-CE9C-49B3-9FFF-684CBCF53E58}" type="slidenum">
              <a:rPr lang="zh-TW" altLang="en-US" smtClean="0"/>
              <a:pPr/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58245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155723" y="-4101"/>
            <a:ext cx="12347723" cy="623426"/>
            <a:chOff x="-155723" y="0"/>
            <a:chExt cx="12347723" cy="692696"/>
          </a:xfrm>
        </p:grpSpPr>
        <p:sp>
          <p:nvSpPr>
            <p:cNvPr id="2" name="平行四邊形 1"/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0"/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0"/>
            </a:p>
          </p:txBody>
        </p:sp>
      </p:grpSp>
      <p:sp>
        <p:nvSpPr>
          <p:cNvPr id="8" name="文字方塊 7"/>
          <p:cNvSpPr txBox="1"/>
          <p:nvPr/>
        </p:nvSpPr>
        <p:spPr>
          <a:xfrm>
            <a:off x="623392" y="168194"/>
            <a:ext cx="1512168" cy="410759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zh-TW" altLang="en-US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綜合計畫</a:t>
            </a:r>
            <a:endParaRPr lang="zh-TW" altLang="en-US" sz="1900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6424632" y="2306211"/>
            <a:ext cx="5554320" cy="642772"/>
          </a:xfrm>
          <a:prstGeom prst="rect">
            <a:avLst/>
          </a:prstGeom>
          <a:noFill/>
        </p:spPr>
        <p:txBody>
          <a:bodyPr wrap="square" lIns="87916" tIns="43958" rIns="87916" bIns="43958" rtlCol="0">
            <a:spAutoFit/>
          </a:bodyPr>
          <a:lstStyle/>
          <a:p>
            <a:r>
              <a:rPr lang="zh-TW" altLang="en-US" sz="3600" b="1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重要施政計畫先期作業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6362678" y="3449057"/>
            <a:ext cx="5390391" cy="2089322"/>
          </a:xfrm>
          <a:prstGeom prst="rect">
            <a:avLst/>
          </a:prstGeom>
          <a:noFill/>
        </p:spPr>
        <p:txBody>
          <a:bodyPr wrap="square" lIns="87916" tIns="43958" rIns="87916" bIns="43958" rtlCol="0">
            <a:spAutoFit/>
          </a:bodyPr>
          <a:lstStyle/>
          <a:p>
            <a:pPr marL="266700" indent="-266700">
              <a:lnSpc>
                <a:spcPts val="2600"/>
              </a:lnSpc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zh-TW" altLang="en-US" sz="2800" b="1" dirty="0">
                <a:latin typeface="微軟正黑體" panose="020B0604030504040204" pitchFamily="34" charset="-120"/>
                <a:sym typeface="Wingdings 2"/>
              </a:rPr>
              <a:t>函頒實施計畫</a:t>
            </a:r>
            <a:endParaRPr lang="en-US" altLang="zh-TW" sz="2800" b="1" dirty="0">
              <a:latin typeface="微軟正黑體" panose="020B0604030504040204" pitchFamily="34" charset="-120"/>
              <a:sym typeface="Wingdings 2"/>
            </a:endParaRPr>
          </a:p>
          <a:p>
            <a:pPr>
              <a:lnSpc>
                <a:spcPts val="2600"/>
              </a:lnSpc>
              <a:buClr>
                <a:srgbClr val="FFC000"/>
              </a:buClr>
            </a:pPr>
            <a:endParaRPr lang="en-US" altLang="zh-TW" sz="2800" b="1" dirty="0">
              <a:latin typeface="微軟正黑體" panose="020B0604030504040204" pitchFamily="34" charset="-120"/>
              <a:sym typeface="Wingdings 2"/>
            </a:endParaRPr>
          </a:p>
          <a:p>
            <a:pPr marL="266700" indent="-266700">
              <a:lnSpc>
                <a:spcPts val="2600"/>
              </a:lnSpc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zh-TW" altLang="en-US" sz="2800" b="1" dirty="0">
                <a:latin typeface="微軟正黑體" panose="020B0604030504040204" pitchFamily="34" charset="-120"/>
                <a:sym typeface="Wingdings 2"/>
              </a:rPr>
              <a:t>辦理教育訓練</a:t>
            </a:r>
            <a:endParaRPr lang="en-US" altLang="zh-TW" sz="2800" b="1" dirty="0">
              <a:latin typeface="微軟正黑體" panose="020B0604030504040204" pitchFamily="34" charset="-120"/>
              <a:sym typeface="Wingdings 2"/>
            </a:endParaRPr>
          </a:p>
          <a:p>
            <a:pPr>
              <a:lnSpc>
                <a:spcPts val="2600"/>
              </a:lnSpc>
              <a:buClr>
                <a:srgbClr val="FFC000"/>
              </a:buClr>
            </a:pPr>
            <a:endParaRPr lang="en-US" altLang="zh-TW" sz="2800" b="1" dirty="0">
              <a:latin typeface="微軟正黑體" panose="020B0604030504040204" pitchFamily="34" charset="-120"/>
              <a:sym typeface="Wingdings 2"/>
            </a:endParaRPr>
          </a:p>
          <a:p>
            <a:pPr marL="266700" indent="-266700">
              <a:lnSpc>
                <a:spcPts val="2600"/>
              </a:lnSpc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zh-TW" altLang="en-US" sz="2800" b="1" dirty="0">
                <a:latin typeface="微軟正黑體" panose="020B0604030504040204" pitchFamily="34" charset="-120"/>
                <a:sym typeface="Wingdings 2"/>
              </a:rPr>
              <a:t>計畫審查作業</a:t>
            </a:r>
            <a:endParaRPr lang="zh-TW" altLang="en-US" sz="2800" b="1" dirty="0">
              <a:latin typeface="微軟正黑體" panose="020B0604030504040204" pitchFamily="34" charset="-120"/>
            </a:endParaRPr>
          </a:p>
          <a:p>
            <a:pPr marL="266700" indent="-266700">
              <a:lnSpc>
                <a:spcPts val="2600"/>
              </a:lnSpc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zh-TW" altLang="en-US" sz="2400" b="1" dirty="0">
              <a:latin typeface="微軟正黑體" panose="020B0604030504040204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795510" y="2306211"/>
            <a:ext cx="4630696" cy="642772"/>
          </a:xfrm>
          <a:prstGeom prst="rect">
            <a:avLst/>
          </a:prstGeom>
          <a:noFill/>
        </p:spPr>
        <p:txBody>
          <a:bodyPr wrap="square" lIns="87916" tIns="43958" rIns="87916" bIns="43958" rtlCol="0">
            <a:spAutoFit/>
          </a:bodyPr>
          <a:lstStyle/>
          <a:p>
            <a:r>
              <a:rPr lang="zh-TW" altLang="en-US" sz="3600" b="1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編印年度施政計畫</a:t>
            </a:r>
            <a:endParaRPr lang="en-US" altLang="zh-TW" sz="3600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612775" y="3492756"/>
            <a:ext cx="5443630" cy="1089048"/>
          </a:xfrm>
          <a:prstGeom prst="rect">
            <a:avLst/>
          </a:prstGeom>
          <a:noFill/>
        </p:spPr>
        <p:txBody>
          <a:bodyPr wrap="square" lIns="87916" tIns="43958" rIns="87916" bIns="43958" rtlCol="0">
            <a:spAutoFit/>
          </a:bodyPr>
          <a:lstStyle/>
          <a:p>
            <a:pPr marL="266700" lvl="0" indent="-266700">
              <a:lnSpc>
                <a:spcPts val="2600"/>
              </a:lnSpc>
              <a:buClr>
                <a:srgbClr val="FFC000"/>
              </a:buClr>
              <a:buFont typeface="Wingdings" panose="05000000000000000000" pitchFamily="2" charset="2"/>
              <a:buChar char="l"/>
              <a:tabLst>
                <a:tab pos="457200" algn="l"/>
              </a:tabLst>
            </a:pP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115</a:t>
            </a:r>
            <a:r>
              <a:rPr lang="zh-TW" altLang="zh-TW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年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8</a:t>
            </a:r>
            <a:r>
              <a:rPr lang="zh-TW" altLang="zh-TW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月完成編印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116</a:t>
            </a:r>
            <a:r>
              <a:rPr lang="zh-TW" altLang="zh-TW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年度施</a:t>
            </a:r>
            <a:endParaRPr lang="en-US" altLang="zh-TW" sz="2800" b="1" dirty="0">
              <a:solidFill>
                <a:prstClr val="black"/>
              </a:solidFill>
              <a:latin typeface="微軟正黑體" panose="020B0604030504040204" pitchFamily="34" charset="-120"/>
            </a:endParaRPr>
          </a:p>
          <a:p>
            <a:pPr lvl="0">
              <a:lnSpc>
                <a:spcPts val="2600"/>
              </a:lnSpc>
              <a:buClr>
                <a:srgbClr val="FFC000"/>
              </a:buClr>
              <a:tabLst>
                <a:tab pos="457200" algn="l"/>
              </a:tabLst>
            </a:pPr>
            <a:endParaRPr lang="en-US" altLang="zh-TW" sz="2800" b="1" dirty="0">
              <a:solidFill>
                <a:prstClr val="black"/>
              </a:solidFill>
              <a:latin typeface="微軟正黑體" panose="020B0604030504040204" pitchFamily="34" charset="-120"/>
            </a:endParaRPr>
          </a:p>
          <a:p>
            <a:pPr lvl="0">
              <a:lnSpc>
                <a:spcPts val="2600"/>
              </a:lnSpc>
              <a:buClr>
                <a:srgbClr val="FFC000"/>
              </a:buClr>
              <a:tabLst>
                <a:tab pos="457200" algn="l"/>
              </a:tabLst>
            </a:pP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   </a:t>
            </a:r>
            <a:r>
              <a:rPr lang="zh-TW" altLang="zh-TW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政計畫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(</a:t>
            </a:r>
            <a:r>
              <a:rPr lang="zh-TW" altLang="zh-TW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草案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)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</a:rPr>
              <a:t>並送達議會</a:t>
            </a:r>
            <a:endParaRPr lang="zh-TW" altLang="zh-TW" sz="2800" b="1" dirty="0">
              <a:latin typeface="微軟正黑體" panose="020B0604030504040204" pitchFamily="34" charset="-120"/>
            </a:endParaRPr>
          </a:p>
        </p:txBody>
      </p:sp>
      <p:pic>
        <p:nvPicPr>
          <p:cNvPr id="26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5747009" y="2511292"/>
            <a:ext cx="1231337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35390" y="2432426"/>
            <a:ext cx="1231337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D:\本會對議會的工作報告\研考會 簡報\參考簡報\圖\研考會去背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9" y="-16312"/>
            <a:ext cx="646580" cy="63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文字方塊 30"/>
          <p:cNvSpPr txBox="1"/>
          <p:nvPr/>
        </p:nvSpPr>
        <p:spPr>
          <a:xfrm>
            <a:off x="1631504" y="707306"/>
            <a:ext cx="9217024" cy="918590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algn="dist"/>
            <a:r>
              <a:rPr lang="zh-TW" altLang="en-US" sz="5200" b="1" dirty="0"/>
              <a:t>策定年度計畫  辦理先期作業</a:t>
            </a:r>
          </a:p>
        </p:txBody>
      </p:sp>
      <p:cxnSp>
        <p:nvCxnSpPr>
          <p:cNvPr id="38" name="直線接點 37"/>
          <p:cNvCxnSpPr/>
          <p:nvPr/>
        </p:nvCxnSpPr>
        <p:spPr>
          <a:xfrm>
            <a:off x="1415480" y="1625896"/>
            <a:ext cx="9793088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/>
          <p:nvPr/>
        </p:nvCxnSpPr>
        <p:spPr>
          <a:xfrm>
            <a:off x="1415480" y="1559904"/>
            <a:ext cx="9793088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AutoShape 2" descr="https://kcginfonews.kcg.gov.tw/upload/RelPic/31164/60bbe442-3249-4709-9ecb-f9ab2b2b81d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AutoShape 4" descr="https://kcginfonews.kcg.gov.tw/upload/RelPic/31164/60bbe442-3249-4709-9ecb-f9ab2b2b81d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" name="AutoShape 6" descr="https://kcginfonews.kcg.gov.tw/upload/RelPic/31164/60bbe442-3249-4709-9ecb-f9ab2b2b81d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" name="AutoShape 8" descr="https://kcginfonews.kcg.gov.tw/upload/RelPic/31164/60bbe442-3249-4709-9ecb-f9ab2b2b81dc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投影片編號版面配置區 8"/>
          <p:cNvSpPr txBox="1">
            <a:spLocks/>
          </p:cNvSpPr>
          <p:nvPr/>
        </p:nvSpPr>
        <p:spPr bwMode="auto">
          <a:xfrm>
            <a:off x="11297402" y="6404920"/>
            <a:ext cx="629137" cy="328613"/>
          </a:xfrm>
          <a:prstGeom prst="rect">
            <a:avLst/>
          </a:prstGeom>
        </p:spPr>
        <p:txBody>
          <a:bodyPr vert="horz" lIns="112713" tIns="56357" rIns="112713" bIns="56357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3C83E95-49F8-4EDF-9B73-3E3D13655B74}" type="slidenum">
              <a:rPr lang="en-US" altLang="zh-TW" sz="1500" b="1">
                <a:solidFill>
                  <a:schemeClr val="tx1"/>
                </a:solidFill>
                <a:latin typeface="+mn-ea"/>
              </a:rPr>
              <a:pPr algn="ctr"/>
              <a:t>10</a:t>
            </a:fld>
            <a:endParaRPr lang="en-US" altLang="zh-TW" sz="15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1503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-240704" y="2316510"/>
            <a:ext cx="12673408" cy="1296144"/>
          </a:xfrm>
          <a:prstGeom prst="rect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1770751" y="1412879"/>
            <a:ext cx="9665605" cy="4204105"/>
          </a:xfrm>
          <a:prstGeom prst="rect">
            <a:avLst/>
          </a:prstGeom>
          <a:noFill/>
        </p:spPr>
        <p:txBody>
          <a:bodyPr wrap="none" lIns="117226" tIns="58613" rIns="117226" bIns="58613">
            <a:spAutoFit/>
          </a:bodyPr>
          <a:lstStyle/>
          <a:p>
            <a:pPr lvl="1"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研究發展  行政革新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綜合計畫  擘劃願景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Clr>
                <a:schemeClr val="tx1"/>
              </a:buClr>
              <a:buFont typeface="微軟正黑體" pitchFamily="34" charset="-120"/>
              <a:buChar char="━"/>
              <a:defRPr/>
            </a:pPr>
            <a:r>
              <a:rPr lang="zh-TW" altLang="en-US" sz="5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5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管制考核  確保進度</a:t>
            </a:r>
            <a:endParaRPr lang="en-US" altLang="zh-TW" sz="5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工程查核  提升品質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聯合服務  與時俱進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資訊服務  智慧城市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endParaRPr lang="zh-TW" altLang="en-US" sz="3100" b="1" dirty="0">
              <a:solidFill>
                <a:schemeClr val="accent3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投影片編號版面配置區 8"/>
          <p:cNvSpPr>
            <a:spLocks noGrp="1"/>
          </p:cNvSpPr>
          <p:nvPr>
            <p:ph type="sldNum" sz="quarter" idx="12"/>
          </p:nvPr>
        </p:nvSpPr>
        <p:spPr bwMode="auto">
          <a:xfrm>
            <a:off x="11136560" y="6338052"/>
            <a:ext cx="685867" cy="365125"/>
          </a:xfrm>
        </p:spPr>
        <p:txBody>
          <a:bodyPr vert="horz" lIns="117226" tIns="58613" rIns="117226" bIns="58613" rtlCol="0" anchor="ctr"/>
          <a:lstStyle/>
          <a:p>
            <a:pPr algn="ctr"/>
            <a:fld id="{C3C83E95-49F8-4EDF-9B73-3E3D13655B74}" type="slidenum">
              <a:rPr lang="en-US" altLang="zh-TW" sz="1500" b="1">
                <a:solidFill>
                  <a:schemeClr val="tx1"/>
                </a:solidFill>
                <a:latin typeface="+mn-ea"/>
              </a:rPr>
              <a:pPr algn="ctr"/>
              <a:t>11</a:t>
            </a:fld>
            <a:endParaRPr lang="en-US" altLang="zh-TW" sz="15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4249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155723" y="0"/>
            <a:ext cx="12347723" cy="692696"/>
            <a:chOff x="-155723" y="0"/>
            <a:chExt cx="12347723" cy="692696"/>
          </a:xfrm>
          <a:solidFill>
            <a:schemeClr val="accent1">
              <a:lumMod val="75000"/>
            </a:schemeClr>
          </a:solidFill>
        </p:grpSpPr>
        <p:sp>
          <p:nvSpPr>
            <p:cNvPr id="2" name="平行四邊形 1"/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425493" y="2271862"/>
            <a:ext cx="1265484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直線接點 6"/>
          <p:cNvCxnSpPr/>
          <p:nvPr/>
        </p:nvCxnSpPr>
        <p:spPr>
          <a:xfrm>
            <a:off x="1415480" y="1281534"/>
            <a:ext cx="979308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2927648" y="417438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5400" b="1" dirty="0"/>
              <a:t>115</a:t>
            </a:r>
            <a:r>
              <a:rPr lang="zh-TW" altLang="en-US" sz="5400" b="1" dirty="0"/>
              <a:t>年各類管考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127448" y="1974304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latin typeface="+mj-ea"/>
              </a:rPr>
              <a:t>管考追蹤案 </a:t>
            </a:r>
            <a:r>
              <a:rPr lang="en-US" altLang="zh-TW" sz="5400" b="1" dirty="0"/>
              <a:t>1306</a:t>
            </a:r>
            <a:r>
              <a:rPr lang="zh-TW" altLang="en-US" sz="5400" b="1" dirty="0"/>
              <a:t> </a:t>
            </a:r>
            <a:r>
              <a:rPr lang="zh-TW" altLang="en-US" sz="5400" b="1" dirty="0">
                <a:latin typeface="+mj-ea"/>
              </a:rPr>
              <a:t>件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989918" y="4179740"/>
            <a:ext cx="6037909" cy="128195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marL="285739" indent="-285739">
              <a:lnSpc>
                <a:spcPts val="2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600" b="1" dirty="0">
                <a:latin typeface="+mj-ea"/>
                <a:ea typeface="+mj-ea"/>
              </a:rPr>
              <a:t>施政計畫</a:t>
            </a:r>
            <a:r>
              <a:rPr lang="en-US" altLang="zh-TW" sz="3600" b="1" dirty="0">
                <a:latin typeface="+mj-ea"/>
              </a:rPr>
              <a:t>159</a:t>
            </a:r>
            <a:r>
              <a:rPr lang="zh-TW" altLang="en-US" sz="3600" b="1" dirty="0">
                <a:latin typeface="+mj-ea"/>
                <a:ea typeface="+mj-ea"/>
              </a:rPr>
              <a:t>件</a:t>
            </a:r>
            <a:endParaRPr lang="en-US" altLang="zh-TW" sz="3600" b="1" dirty="0">
              <a:latin typeface="+mj-ea"/>
              <a:ea typeface="+mj-ea"/>
            </a:endParaRPr>
          </a:p>
          <a:p>
            <a:pPr marL="285739" indent="-285739">
              <a:lnSpc>
                <a:spcPts val="2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zh-TW" altLang="en-US" sz="3600" b="1" dirty="0">
              <a:latin typeface="+mj-ea"/>
              <a:ea typeface="+mj-ea"/>
            </a:endParaRPr>
          </a:p>
          <a:p>
            <a:pPr marL="285739" indent="-285739">
              <a:lnSpc>
                <a:spcPts val="2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600" b="1" dirty="0">
                <a:latin typeface="+mj-ea"/>
                <a:ea typeface="+mj-ea"/>
              </a:rPr>
              <a:t>前瞻基礎建設計畫</a:t>
            </a:r>
            <a:r>
              <a:rPr lang="en-US" altLang="zh-TW" sz="3600" b="1" dirty="0">
                <a:latin typeface="+mj-ea"/>
                <a:ea typeface="+mj-ea"/>
              </a:rPr>
              <a:t>1147</a:t>
            </a:r>
            <a:r>
              <a:rPr lang="zh-TW" altLang="en-US" sz="3600" b="1" dirty="0">
                <a:latin typeface="+mj-ea"/>
                <a:ea typeface="+mj-ea"/>
              </a:rPr>
              <a:t>件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623392" y="19143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管制考核</a:t>
            </a:r>
            <a:endParaRPr lang="zh-TW" altLang="en-US" sz="2000" dirty="0"/>
          </a:p>
        </p:txBody>
      </p:sp>
      <p:pic>
        <p:nvPicPr>
          <p:cNvPr id="26" name="Picture 2" descr="D:\本會對議會的工作報告\研考會 簡報\參考簡報\圖\研考會去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-13569"/>
            <a:ext cx="646580" cy="7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文字方塊 18"/>
          <p:cNvSpPr txBox="1"/>
          <p:nvPr/>
        </p:nvSpPr>
        <p:spPr>
          <a:xfrm>
            <a:off x="5303912" y="2947830"/>
            <a:ext cx="2170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/>
              <a:t>統計至</a:t>
            </a:r>
            <a:r>
              <a:rPr lang="en-US" altLang="zh-TW" sz="2000" b="1" dirty="0"/>
              <a:t>7</a:t>
            </a:r>
            <a:r>
              <a:rPr lang="zh-TW" altLang="en-US" sz="2000" b="1" dirty="0"/>
              <a:t>月底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0560496" y="6453066"/>
            <a:ext cx="733872" cy="365125"/>
          </a:xfrm>
        </p:spPr>
        <p:txBody>
          <a:bodyPr/>
          <a:lstStyle/>
          <a:p>
            <a:fld id="{0C555652-CE9C-49B3-9FFF-684CBCF53E58}" type="slidenum">
              <a:rPr lang="zh-TW" altLang="en-US" sz="1500" b="1" smtClean="0">
                <a:solidFill>
                  <a:schemeClr val="bg1"/>
                </a:solidFill>
              </a:rPr>
              <a:t>12</a:t>
            </a:fld>
            <a:endParaRPr lang="zh-TW" altLang="en-US" sz="1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472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字方塊 20"/>
          <p:cNvSpPr txBox="1"/>
          <p:nvPr/>
        </p:nvSpPr>
        <p:spPr>
          <a:xfrm>
            <a:off x="1415480" y="3524965"/>
            <a:ext cx="4680519" cy="156966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latin typeface="+mj-ea"/>
                <a:ea typeface="+mj-ea"/>
              </a:rPr>
              <a:t>一般公文    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latin typeface="+mj-ea"/>
                <a:ea typeface="+mj-ea"/>
              </a:rPr>
              <a:t>人民陳情案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latin typeface="+mj-ea"/>
                <a:ea typeface="+mj-ea"/>
              </a:rPr>
              <a:t>人民申請案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latin typeface="+mj-ea"/>
                <a:ea typeface="+mj-ea"/>
              </a:rPr>
              <a:t>專案管制案</a:t>
            </a:r>
            <a:endParaRPr lang="en-US" altLang="zh-TW" sz="2400" b="1" dirty="0">
              <a:latin typeface="+mj-ea"/>
              <a:ea typeface="+mj-ea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latin typeface="+mj-ea"/>
              </a:rPr>
              <a:t>監察案件</a:t>
            </a:r>
            <a:endParaRPr lang="en-US" altLang="zh-TW" sz="2400" b="1" dirty="0">
              <a:latin typeface="+mj-ea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latin typeface="+mj-ea"/>
              </a:rPr>
              <a:t>立委質詢案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latin typeface="+mj-ea"/>
              </a:rPr>
              <a:t>訴願案件</a:t>
            </a:r>
            <a:endParaRPr lang="en-US" altLang="zh-TW" sz="2400" b="1" dirty="0">
              <a:latin typeface="+mj-e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-155723" y="0"/>
            <a:ext cx="12347723" cy="692696"/>
            <a:chOff x="-155723" y="0"/>
            <a:chExt cx="12347723" cy="692696"/>
          </a:xfrm>
          <a:solidFill>
            <a:schemeClr val="accent1">
              <a:lumMod val="75000"/>
            </a:schemeClr>
          </a:solidFill>
        </p:grpSpPr>
        <p:sp>
          <p:nvSpPr>
            <p:cNvPr id="2" name="平行四邊形 1"/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7" name="直線接點 6"/>
          <p:cNvCxnSpPr/>
          <p:nvPr/>
        </p:nvCxnSpPr>
        <p:spPr>
          <a:xfrm>
            <a:off x="1415480" y="1281534"/>
            <a:ext cx="979308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2927648" y="417438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5400" b="1" dirty="0"/>
              <a:t>115</a:t>
            </a:r>
            <a:r>
              <a:rPr lang="zh-TW" altLang="en-US" sz="5400" b="1" dirty="0"/>
              <a:t>年各類管考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6744072" y="2073404"/>
            <a:ext cx="3514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prstClr val="black"/>
                </a:solidFill>
              </a:rPr>
              <a:t>市營事業績效考核</a:t>
            </a:r>
          </a:p>
        </p:txBody>
      </p:sp>
      <p:pic>
        <p:nvPicPr>
          <p:cNvPr id="11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6018802" y="2116857"/>
            <a:ext cx="1008112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文字方塊 24"/>
          <p:cNvSpPr txBox="1"/>
          <p:nvPr/>
        </p:nvSpPr>
        <p:spPr>
          <a:xfrm>
            <a:off x="623392" y="19143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管制考核</a:t>
            </a:r>
            <a:endParaRPr lang="zh-TW" altLang="en-US" sz="2000" dirty="0"/>
          </a:p>
        </p:txBody>
      </p:sp>
      <p:pic>
        <p:nvPicPr>
          <p:cNvPr id="26" name="Picture 2" descr="D:\本會對議會的工作報告\研考會 簡報\參考簡報\圖\研考會去背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-13569"/>
            <a:ext cx="646580" cy="7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190667" y="6584079"/>
            <a:ext cx="661864" cy="365125"/>
          </a:xfrm>
        </p:spPr>
        <p:txBody>
          <a:bodyPr/>
          <a:lstStyle/>
          <a:p>
            <a:fld id="{0C555652-CE9C-49B3-9FFF-684CBCF53E58}" type="slidenum">
              <a:rPr lang="zh-TW" altLang="en-US" sz="1500" b="1" smtClean="0">
                <a:solidFill>
                  <a:schemeClr val="bg1"/>
                </a:solidFill>
              </a:rPr>
              <a:t>13</a:t>
            </a:fld>
            <a:endParaRPr lang="zh-TW" altLang="en-US" sz="1500" b="1" dirty="0">
              <a:solidFill>
                <a:schemeClr val="bg1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515567" y="2080465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kern="0" dirty="0">
                <a:latin typeface="微軟正黑體" pitchFamily="34" charset="-120"/>
                <a:ea typeface="微軟正黑體" pitchFamily="34" charset="-120"/>
              </a:rPr>
              <a:t>統計分析</a:t>
            </a:r>
            <a:r>
              <a:rPr lang="en-US" altLang="zh-TW" sz="3200" b="1" kern="0" dirty="0">
                <a:latin typeface="微軟正黑體" pitchFamily="34" charset="-120"/>
                <a:ea typeface="微軟正黑體" pitchFamily="34" charset="-120"/>
              </a:rPr>
              <a:t>7</a:t>
            </a:r>
            <a:r>
              <a:rPr lang="zh-TW" altLang="en-US" sz="3200" b="1" kern="0" dirty="0">
                <a:latin typeface="微軟正黑體" pitchFamily="34" charset="-120"/>
                <a:ea typeface="微軟正黑體" pitchFamily="34" charset="-120"/>
              </a:rPr>
              <a:t>大類公文時效</a:t>
            </a:r>
            <a:endParaRPr lang="zh-TW" altLang="en-US" sz="3200" b="1" dirty="0">
              <a:latin typeface="+mj-ea"/>
            </a:endParaRPr>
          </a:p>
        </p:txBody>
      </p:sp>
      <p:pic>
        <p:nvPicPr>
          <p:cNvPr id="28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895130" y="2116857"/>
            <a:ext cx="1008112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文字方塊 28"/>
          <p:cNvSpPr txBox="1"/>
          <p:nvPr/>
        </p:nvSpPr>
        <p:spPr>
          <a:xfrm>
            <a:off x="6504366" y="3257287"/>
            <a:ext cx="5042087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latin typeface="+mj-ea"/>
                <a:ea typeface="+mj-ea"/>
              </a:rPr>
              <a:t>考評小組由府內機關及專家學者組成，多元觀點提供客觀評核</a:t>
            </a:r>
            <a:endParaRPr lang="en-US" altLang="zh-TW" sz="2400" b="1" dirty="0">
              <a:latin typeface="+mj-ea"/>
              <a:ea typeface="+mj-ea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6506905" y="4382292"/>
            <a:ext cx="5042088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latin typeface="+mj-ea"/>
                <a:ea typeface="+mj-ea"/>
              </a:rPr>
              <a:t>將考評報告函請受評單位落實委員建議事項，以提升考核效益</a:t>
            </a:r>
            <a:endParaRPr lang="en-US" altLang="zh-TW" sz="2400" b="1" dirty="0">
              <a:latin typeface="+mj-ea"/>
              <a:ea typeface="+mj-ea"/>
            </a:endParaRPr>
          </a:p>
        </p:txBody>
      </p:sp>
      <p:sp>
        <p:nvSpPr>
          <p:cNvPr id="9" name="投影片編號版面配置區 3">
            <a:extLst>
              <a:ext uri="{FF2B5EF4-FFF2-40B4-BE49-F238E27FC236}">
                <a16:creationId xmlns:a16="http://schemas.microsoft.com/office/drawing/2014/main" id="{A3BC8AFE-61AE-9AF2-04E6-8B06B7D1FF79}"/>
              </a:ext>
            </a:extLst>
          </p:cNvPr>
          <p:cNvSpPr txBox="1">
            <a:spLocks/>
          </p:cNvSpPr>
          <p:nvPr/>
        </p:nvSpPr>
        <p:spPr>
          <a:xfrm>
            <a:off x="10560496" y="6453066"/>
            <a:ext cx="864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sz="1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249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2780928"/>
            <a:ext cx="12192000" cy="1324848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1772033" y="1412879"/>
            <a:ext cx="9664322" cy="4619603"/>
          </a:xfrm>
          <a:prstGeom prst="rect">
            <a:avLst/>
          </a:prstGeom>
          <a:noFill/>
        </p:spPr>
        <p:txBody>
          <a:bodyPr wrap="none" lIns="117226" tIns="58613" rIns="117226" bIns="58613">
            <a:spAutoFit/>
          </a:bodyPr>
          <a:lstStyle/>
          <a:p>
            <a:pPr lvl="1"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研究發展  行政革新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綜合計畫  擘劃願景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管制考核  確保進度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Clr>
                <a:schemeClr val="tx1"/>
              </a:buClr>
              <a:buFont typeface="微軟正黑體" pitchFamily="34" charset="-120"/>
              <a:buChar char="━"/>
              <a:defRPr/>
            </a:pPr>
            <a:r>
              <a:rPr lang="zh-TW" altLang="en-US" sz="5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5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工程查核  提升品質</a:t>
            </a:r>
            <a:endParaRPr lang="en-US" altLang="zh-TW" sz="5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defRPr/>
            </a:pPr>
            <a:endParaRPr kumimoji="0" lang="en-US" altLang="zh-TW" sz="1400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聯合服務  與時俱進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資訊服務  智慧城市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endParaRPr lang="zh-TW" altLang="en-US" sz="3100" b="1" dirty="0">
              <a:solidFill>
                <a:schemeClr val="accent3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投影片編號版面配置區 8"/>
          <p:cNvSpPr>
            <a:spLocks noGrp="1"/>
          </p:cNvSpPr>
          <p:nvPr>
            <p:ph type="sldNum" sz="quarter" idx="12"/>
          </p:nvPr>
        </p:nvSpPr>
        <p:spPr bwMode="auto">
          <a:xfrm>
            <a:off x="11208568" y="6309320"/>
            <a:ext cx="685867" cy="365125"/>
          </a:xfrm>
        </p:spPr>
        <p:txBody>
          <a:bodyPr vert="horz" lIns="117226" tIns="58613" rIns="117226" bIns="58613" rtlCol="0" anchor="ctr"/>
          <a:lstStyle/>
          <a:p>
            <a:pPr algn="ctr"/>
            <a:fld id="{C3C83E95-49F8-4EDF-9B73-3E3D13655B74}" type="slidenum">
              <a:rPr lang="en-US" altLang="zh-TW" sz="1500" b="1">
                <a:solidFill>
                  <a:schemeClr val="tx1"/>
                </a:solidFill>
                <a:latin typeface="+mn-ea"/>
              </a:rPr>
              <a:pPr algn="ctr"/>
              <a:t>14</a:t>
            </a:fld>
            <a:endParaRPr lang="en-US" altLang="zh-TW" sz="15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02486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155723" y="0"/>
            <a:ext cx="12347723" cy="692696"/>
            <a:chOff x="-155723" y="0"/>
            <a:chExt cx="12347723" cy="692696"/>
          </a:xfrm>
          <a:solidFill>
            <a:schemeClr val="accent5">
              <a:lumMod val="75000"/>
            </a:schemeClr>
          </a:solidFill>
        </p:grpSpPr>
        <p:sp>
          <p:nvSpPr>
            <p:cNvPr id="2" name="平行四邊形 1"/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endParaRPr>
            </a:p>
          </p:txBody>
        </p:sp>
      </p:grpSp>
      <p:cxnSp>
        <p:nvCxnSpPr>
          <p:cNvPr id="7" name="直線接點 6"/>
          <p:cNvCxnSpPr/>
          <p:nvPr/>
        </p:nvCxnSpPr>
        <p:spPr>
          <a:xfrm>
            <a:off x="1415480" y="1340768"/>
            <a:ext cx="9793088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1919536" y="476672"/>
            <a:ext cx="9289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工程查核</a:t>
            </a:r>
            <a: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/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創新專案計畫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623392" y="19143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工程查核</a:t>
            </a:r>
          </a:p>
        </p:txBody>
      </p:sp>
      <p:pic>
        <p:nvPicPr>
          <p:cNvPr id="10" name="Picture 2" descr="D:\本會對議會的工作報告\研考會 簡報\參考簡報\圖\研考會去背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28" y="-13569"/>
            <a:ext cx="646580" cy="7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/>
        </p:nvSpPr>
        <p:spPr>
          <a:xfrm>
            <a:off x="900807" y="1646371"/>
            <a:ext cx="4691137" cy="564463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工程查核及複查件數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42" name="向右箭號 4"/>
          <p:cNvSpPr/>
          <p:nvPr/>
        </p:nvSpPr>
        <p:spPr>
          <a:xfrm>
            <a:off x="467544" y="1727295"/>
            <a:ext cx="2932063" cy="1451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320" tIns="20320" rIns="20320" bIns="20320" numCol="1" spcCol="1270" anchor="t" anchorCtr="0">
            <a:noAutofit/>
          </a:bodyPr>
          <a:lstStyle/>
          <a:p>
            <a:pPr marL="285750" marR="0" lvl="1" indent="-285750" algn="l" defTabSz="1422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endParaRPr kumimoji="0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85750" marR="0" lvl="1" indent="-285750" algn="l" defTabSz="1422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endParaRPr kumimoji="0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3" name="五邊形 4"/>
          <p:cNvSpPr/>
          <p:nvPr/>
        </p:nvSpPr>
        <p:spPr>
          <a:xfrm>
            <a:off x="323529" y="1871311"/>
            <a:ext cx="3694011" cy="6222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2024" tIns="96012" rIns="48006" bIns="96012" numCol="1" spcCol="1270" anchor="ctr" anchorCtr="0">
            <a:noAutofit/>
          </a:bodyPr>
          <a:lstStyle/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6539172" y="1638338"/>
            <a:ext cx="4733348" cy="564463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推動品質提升專案</a:t>
            </a:r>
          </a:p>
        </p:txBody>
      </p:sp>
      <p:pic>
        <p:nvPicPr>
          <p:cNvPr id="90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74" b="62727"/>
          <a:stretch/>
        </p:blipFill>
        <p:spPr bwMode="auto">
          <a:xfrm rot="5400000">
            <a:off x="5837740" y="1824485"/>
            <a:ext cx="1074150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74" b="62727"/>
          <a:stretch/>
        </p:blipFill>
        <p:spPr bwMode="auto">
          <a:xfrm rot="5400000">
            <a:off x="219109" y="1791465"/>
            <a:ext cx="1074150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7" name="群組 96"/>
          <p:cNvGrpSpPr/>
          <p:nvPr/>
        </p:nvGrpSpPr>
        <p:grpSpPr>
          <a:xfrm>
            <a:off x="6720054" y="3720775"/>
            <a:ext cx="4497864" cy="432000"/>
            <a:chOff x="2678" y="1563489"/>
            <a:chExt cx="2342554" cy="937021"/>
          </a:xfrm>
          <a:solidFill>
            <a:schemeClr val="accent1"/>
          </a:solidFill>
        </p:grpSpPr>
        <p:sp>
          <p:nvSpPr>
            <p:cNvPr id="98" name="五邊形 97"/>
            <p:cNvSpPr/>
            <p:nvPr/>
          </p:nvSpPr>
          <p:spPr>
            <a:xfrm>
              <a:off x="2678" y="1563489"/>
              <a:ext cx="2342554" cy="937021"/>
            </a:xfrm>
            <a:prstGeom prst="homePlate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99" name="五邊形 4"/>
            <p:cNvSpPr/>
            <p:nvPr/>
          </p:nvSpPr>
          <p:spPr>
            <a:xfrm>
              <a:off x="2678" y="1563489"/>
              <a:ext cx="2108299" cy="93702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9352" tIns="74676" rIns="37338" bIns="74676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</a:t>
              </a:r>
              <a:r>
                <a:rPr kumimoji="0" lang="zh-TW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輔導</a:t>
              </a:r>
            </a:p>
          </p:txBody>
        </p:sp>
      </p:grpSp>
      <p:pic>
        <p:nvPicPr>
          <p:cNvPr id="100" name="Picture 2" descr="D:\研展組\1.市長簡報\4-2市長施政簡報\圖示\綠色去背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9597" y="3717032"/>
            <a:ext cx="448009" cy="4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文字方塊 100"/>
          <p:cNvSpPr txBox="1"/>
          <p:nvPr/>
        </p:nvSpPr>
        <p:spPr>
          <a:xfrm>
            <a:off x="7168063" y="4217925"/>
            <a:ext cx="4104456" cy="712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新建校舍土建工程品質提升計畫</a:t>
            </a:r>
            <a:b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</a:b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區公所民生工程提升計畫</a:t>
            </a:r>
          </a:p>
        </p:txBody>
      </p:sp>
      <p:grpSp>
        <p:nvGrpSpPr>
          <p:cNvPr id="102" name="群組 101"/>
          <p:cNvGrpSpPr/>
          <p:nvPr/>
        </p:nvGrpSpPr>
        <p:grpSpPr>
          <a:xfrm>
            <a:off x="6720054" y="5157192"/>
            <a:ext cx="4497865" cy="432000"/>
            <a:chOff x="2678" y="1563489"/>
            <a:chExt cx="2342554" cy="937021"/>
          </a:xfrm>
          <a:solidFill>
            <a:schemeClr val="accent1"/>
          </a:solidFill>
        </p:grpSpPr>
        <p:sp>
          <p:nvSpPr>
            <p:cNvPr id="103" name="五邊形 102"/>
            <p:cNvSpPr/>
            <p:nvPr/>
          </p:nvSpPr>
          <p:spPr>
            <a:xfrm>
              <a:off x="2678" y="1563489"/>
              <a:ext cx="2342554" cy="937021"/>
            </a:xfrm>
            <a:prstGeom prst="homePlate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04" name="五邊形 4"/>
            <p:cNvSpPr/>
            <p:nvPr/>
          </p:nvSpPr>
          <p:spPr>
            <a:xfrm>
              <a:off x="2678" y="1563489"/>
              <a:ext cx="2108299" cy="93702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9352" tIns="74676" rIns="37338" bIns="74676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</a:t>
              </a: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道路</a:t>
              </a:r>
              <a:endPara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105" name="Picture 2" descr="D:\研展組\1.市長簡報\4-2市長施政簡報\圖示\綠色去背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9753" y="5157192"/>
            <a:ext cx="448009" cy="4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文字方塊 105"/>
          <p:cNvSpPr txBox="1"/>
          <p:nvPr/>
        </p:nvSpPr>
        <p:spPr>
          <a:xfrm>
            <a:off x="7185986" y="2871552"/>
            <a:ext cx="4021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品質預警機制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2.0  / 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擴益式查核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2.0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設計查核             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/ 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維護管理回饋</a:t>
            </a:r>
          </a:p>
        </p:txBody>
      </p:sp>
      <p:grpSp>
        <p:nvGrpSpPr>
          <p:cNvPr id="107" name="群組 106"/>
          <p:cNvGrpSpPr/>
          <p:nvPr/>
        </p:nvGrpSpPr>
        <p:grpSpPr>
          <a:xfrm>
            <a:off x="6719362" y="2354634"/>
            <a:ext cx="4560522" cy="432000"/>
            <a:chOff x="2678" y="1563489"/>
            <a:chExt cx="2342554" cy="937021"/>
          </a:xfrm>
          <a:solidFill>
            <a:schemeClr val="accent1"/>
          </a:solidFill>
        </p:grpSpPr>
        <p:sp>
          <p:nvSpPr>
            <p:cNvPr id="108" name="五邊形 107"/>
            <p:cNvSpPr/>
            <p:nvPr/>
          </p:nvSpPr>
          <p:spPr>
            <a:xfrm>
              <a:off x="2678" y="1563489"/>
              <a:ext cx="2342554" cy="937021"/>
            </a:xfrm>
            <a:prstGeom prst="homePlate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09" name="五邊形 4"/>
            <p:cNvSpPr/>
            <p:nvPr/>
          </p:nvSpPr>
          <p:spPr>
            <a:xfrm>
              <a:off x="2678" y="1563489"/>
              <a:ext cx="2108299" cy="93702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9352" tIns="74676" rIns="37338" bIns="74676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</a:t>
              </a: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品質</a:t>
              </a:r>
              <a:endPara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110" name="Picture 2" descr="D:\研展組\1.市長簡報\4-2市長施政簡報\圖示\綠色去背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9427" y="2354634"/>
            <a:ext cx="448009" cy="4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文字方塊 110"/>
          <p:cNvSpPr txBox="1"/>
          <p:nvPr/>
        </p:nvSpPr>
        <p:spPr>
          <a:xfrm>
            <a:off x="7212291" y="5667688"/>
            <a:ext cx="3681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AC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也愛線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 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/ 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區公所道路抽驗</a:t>
            </a:r>
            <a:b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</a:b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街頭小尖兵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 / 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rPr>
              <a:t>人行道抽查</a:t>
            </a:r>
          </a:p>
        </p:txBody>
      </p:sp>
      <p:sp>
        <p:nvSpPr>
          <p:cNvPr id="31" name="投影片編號版面配置區 8"/>
          <p:cNvSpPr>
            <a:spLocks noGrp="1"/>
          </p:cNvSpPr>
          <p:nvPr>
            <p:ph type="sldNum" sz="quarter" idx="12"/>
          </p:nvPr>
        </p:nvSpPr>
        <p:spPr bwMode="auto">
          <a:xfrm>
            <a:off x="11163473" y="6320137"/>
            <a:ext cx="685867" cy="365125"/>
          </a:xfrm>
        </p:spPr>
        <p:txBody>
          <a:bodyPr vert="horz" lIns="117226" tIns="58613" rIns="117226" bIns="5861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C83E95-49F8-4EDF-9B73-3E3D13655B74}" type="slidenum">
              <a:rPr kumimoji="0" lang="en-US" altLang="zh-TW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zh-TW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4" name="圖表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664496"/>
              </p:ext>
            </p:extLst>
          </p:nvPr>
        </p:nvGraphicFramePr>
        <p:xfrm>
          <a:off x="47329" y="2276872"/>
          <a:ext cx="6163130" cy="446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46799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158" y="3284984"/>
            <a:ext cx="12192000" cy="1324848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1488558" y="1412776"/>
            <a:ext cx="9947798" cy="4619603"/>
          </a:xfrm>
          <a:prstGeom prst="rect">
            <a:avLst/>
          </a:prstGeom>
          <a:noFill/>
        </p:spPr>
        <p:txBody>
          <a:bodyPr wrap="none" lIns="117226" tIns="58613" rIns="117226" bIns="58613">
            <a:spAutoFit/>
          </a:bodyPr>
          <a:lstStyle/>
          <a:p>
            <a:pPr lvl="1"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研究發展  行政革新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綜合計畫  擘劃願景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管制考核  確保進度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工程查核  提升品質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Clr>
                <a:schemeClr val="tx1"/>
              </a:buClr>
              <a:buFont typeface="微軟正黑體" pitchFamily="34" charset="-120"/>
              <a:buChar char="━"/>
              <a:defRPr/>
            </a:pPr>
            <a:r>
              <a:rPr lang="zh-TW" altLang="en-US" sz="5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5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聯合服務  與時俱進</a:t>
            </a:r>
            <a:endParaRPr lang="en-US" altLang="zh-TW" sz="5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defRPr/>
            </a:pPr>
            <a:endParaRPr kumimoji="0" lang="en-US" altLang="zh-TW" sz="1600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資訊服務  智慧城市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endParaRPr lang="zh-TW" altLang="en-US" sz="3100" b="1" dirty="0">
              <a:solidFill>
                <a:schemeClr val="accent3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投影片編號版面配置區 8"/>
          <p:cNvSpPr>
            <a:spLocks noGrp="1"/>
          </p:cNvSpPr>
          <p:nvPr>
            <p:ph type="sldNum" sz="quarter" idx="12"/>
          </p:nvPr>
        </p:nvSpPr>
        <p:spPr bwMode="auto">
          <a:xfrm>
            <a:off x="11208568" y="6299477"/>
            <a:ext cx="685867" cy="365125"/>
          </a:xfrm>
        </p:spPr>
        <p:txBody>
          <a:bodyPr vert="horz" lIns="117226" tIns="58613" rIns="117226" bIns="58613" rtlCol="0" anchor="ctr"/>
          <a:lstStyle/>
          <a:p>
            <a:pPr algn="ctr"/>
            <a:fld id="{C3C83E95-49F8-4EDF-9B73-3E3D13655B74}" type="slidenum">
              <a:rPr lang="en-US" altLang="zh-TW" sz="1500" b="1">
                <a:solidFill>
                  <a:schemeClr val="tx1"/>
                </a:solidFill>
                <a:latin typeface="+mn-ea"/>
              </a:rPr>
              <a:pPr algn="ctr"/>
              <a:t>16</a:t>
            </a:fld>
            <a:endParaRPr lang="en-US" altLang="zh-TW" sz="15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7515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0686268" y="6348223"/>
            <a:ext cx="1044600" cy="365125"/>
          </a:xfrm>
        </p:spPr>
        <p:txBody>
          <a:bodyPr/>
          <a:lstStyle/>
          <a:p>
            <a:fld id="{0C555652-CE9C-49B3-9FFF-684CBCF53E58}" type="slidenum">
              <a:rPr lang="zh-TW" altLang="en-US" sz="1500" b="1" smtClean="0">
                <a:solidFill>
                  <a:schemeClr val="tx1"/>
                </a:solidFill>
              </a:rPr>
              <a:t>17</a:t>
            </a:fld>
            <a:endParaRPr lang="zh-TW" altLang="en-US" sz="1500" b="1" dirty="0">
              <a:solidFill>
                <a:schemeClr val="tx1"/>
              </a:solidFill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-155723" y="0"/>
            <a:ext cx="12347723" cy="692696"/>
            <a:chOff x="-155723" y="0"/>
            <a:chExt cx="12347723" cy="692696"/>
          </a:xfrm>
          <a:solidFill>
            <a:schemeClr val="accent4">
              <a:lumMod val="75000"/>
            </a:schemeClr>
          </a:solidFill>
        </p:grpSpPr>
        <p:sp>
          <p:nvSpPr>
            <p:cNvPr id="2" name="平行四邊形 1"/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文字方塊 6"/>
          <p:cNvSpPr txBox="1"/>
          <p:nvPr/>
        </p:nvSpPr>
        <p:spPr>
          <a:xfrm>
            <a:off x="623392" y="19143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聯合服務</a:t>
            </a:r>
          </a:p>
        </p:txBody>
      </p:sp>
      <p:pic>
        <p:nvPicPr>
          <p:cNvPr id="8" name="Picture 2" descr="D:\本會對議會的工作報告\研考會 簡報\參考簡報\圖\研考會去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-13569"/>
            <a:ext cx="646580" cy="7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直線接點 8"/>
          <p:cNvCxnSpPr/>
          <p:nvPr/>
        </p:nvCxnSpPr>
        <p:spPr>
          <a:xfrm>
            <a:off x="1415480" y="1484784"/>
            <a:ext cx="9793088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1415480" y="725795"/>
            <a:ext cx="9721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4800" b="1" dirty="0"/>
              <a:t>24</a:t>
            </a:r>
            <a:r>
              <a:rPr lang="zh-TW" altLang="en-US" sz="4800" b="1" dirty="0"/>
              <a:t>小時全年無休  多元服務管道</a:t>
            </a:r>
          </a:p>
        </p:txBody>
      </p:sp>
      <p:pic>
        <p:nvPicPr>
          <p:cNvPr id="43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634107" y="4691783"/>
            <a:ext cx="842635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文字方塊 43"/>
          <p:cNvSpPr txBox="1"/>
          <p:nvPr/>
        </p:nvSpPr>
        <p:spPr>
          <a:xfrm>
            <a:off x="1343472" y="3066261"/>
            <a:ext cx="4032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3200" b="1" kern="0" dirty="0">
                <a:latin typeface="微軟正黑體" panose="020B0604030504040204" pitchFamily="34" charset="-120"/>
                <a:cs typeface="Arial" pitchFamily="34" charset="0"/>
              </a:rPr>
              <a:t>共計</a:t>
            </a:r>
            <a:r>
              <a:rPr lang="en-US" altLang="zh-TW" sz="3200" b="1" kern="0" dirty="0">
                <a:latin typeface="微軟正黑體" panose="020B0604030504040204" pitchFamily="34" charset="-120"/>
                <a:cs typeface="Arial" pitchFamily="34" charset="0"/>
              </a:rPr>
              <a:t>39</a:t>
            </a:r>
            <a:r>
              <a:rPr lang="zh-TW" altLang="en-US" sz="3200" b="1" kern="0" dirty="0">
                <a:latin typeface="微軟正黑體" panose="020B0604030504040204" pitchFamily="34" charset="-120"/>
                <a:cs typeface="Arial" pitchFamily="34" charset="0"/>
              </a:rPr>
              <a:t>萬</a:t>
            </a:r>
            <a:r>
              <a:rPr lang="en-US" altLang="zh-TW" sz="3200" b="1" kern="0" dirty="0">
                <a:latin typeface="微軟正黑體" panose="020B0604030504040204" pitchFamily="34" charset="-120"/>
                <a:cs typeface="Arial" pitchFamily="34" charset="0"/>
              </a:rPr>
              <a:t>9,391</a:t>
            </a:r>
            <a:r>
              <a:rPr lang="zh-TW" altLang="en-US" sz="3200" b="1" kern="0" dirty="0">
                <a:latin typeface="微軟正黑體" panose="020B0604030504040204" pitchFamily="34" charset="-120"/>
                <a:cs typeface="Arial" pitchFamily="34" charset="0"/>
              </a:rPr>
              <a:t>通</a:t>
            </a:r>
            <a:endParaRPr lang="en-US" altLang="zh-TW" sz="3200" b="1" kern="0" dirty="0">
              <a:latin typeface="微軟正黑體" panose="020B0604030504040204" pitchFamily="34" charset="-120"/>
              <a:cs typeface="Arial" pitchFamily="34" charset="0"/>
            </a:endParaRPr>
          </a:p>
          <a:p>
            <a:pPr>
              <a:defRPr/>
            </a:pPr>
            <a:r>
              <a:rPr lang="zh-TW" altLang="en-US" sz="3200" b="1" kern="0" dirty="0">
                <a:latin typeface="微軟正黑體" panose="020B0604030504040204" pitchFamily="34" charset="-120"/>
                <a:cs typeface="Arial" pitchFamily="34" charset="0"/>
              </a:rPr>
              <a:t>每月平均</a:t>
            </a:r>
            <a:r>
              <a:rPr lang="en-US" altLang="zh-TW" sz="3200" b="1" kern="0" dirty="0">
                <a:latin typeface="微軟正黑體" panose="020B0604030504040204" pitchFamily="34" charset="-120"/>
                <a:cs typeface="Arial" pitchFamily="34" charset="0"/>
              </a:rPr>
              <a:t>7</a:t>
            </a:r>
            <a:r>
              <a:rPr lang="zh-TW" altLang="en-US" sz="3200" b="1" kern="0" dirty="0">
                <a:latin typeface="微軟正黑體" panose="020B0604030504040204" pitchFamily="34" charset="-120"/>
                <a:cs typeface="Arial" pitchFamily="34" charset="0"/>
              </a:rPr>
              <a:t>萬</a:t>
            </a:r>
            <a:r>
              <a:rPr lang="en-US" altLang="zh-TW" sz="3200" b="1" kern="0" dirty="0">
                <a:latin typeface="微軟正黑體" panose="020B0604030504040204" pitchFamily="34" charset="-120"/>
                <a:cs typeface="Arial" pitchFamily="34" charset="0"/>
              </a:rPr>
              <a:t>9,878</a:t>
            </a:r>
            <a:r>
              <a:rPr lang="zh-TW" altLang="en-US" sz="3200" b="1" kern="0" dirty="0">
                <a:latin typeface="微軟正黑體" panose="020B0604030504040204" pitchFamily="34" charset="-120"/>
                <a:cs typeface="Arial" pitchFamily="34" charset="0"/>
              </a:rPr>
              <a:t>通</a:t>
            </a:r>
            <a:endParaRPr lang="en-US" altLang="zh-TW" sz="3200" b="1" kern="0" dirty="0">
              <a:latin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1199456" y="2316517"/>
            <a:ext cx="2787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電話處理</a:t>
            </a:r>
            <a:endParaRPr lang="zh-TW" altLang="en-US" sz="4800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1199456" y="4437112"/>
            <a:ext cx="43924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4600" b="1" dirty="0">
                <a:latin typeface="微軟正黑體" pitchFamily="34" charset="-120"/>
                <a:ea typeface="微軟正黑體" pitchFamily="34" charset="-120"/>
              </a:rPr>
              <a:t>民眾陳情及派工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1343472" y="5171689"/>
            <a:ext cx="40324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3200" b="1" kern="0" dirty="0">
                <a:latin typeface="微軟正黑體" panose="020B0604030504040204" pitchFamily="34" charset="-120"/>
                <a:cs typeface="Arial" pitchFamily="34" charset="0"/>
              </a:rPr>
              <a:t>共計</a:t>
            </a:r>
            <a:r>
              <a:rPr lang="en-US" altLang="zh-TW" sz="3200" b="1" kern="0" dirty="0">
                <a:latin typeface="微軟正黑體" panose="020B0604030504040204" pitchFamily="34" charset="-120"/>
                <a:cs typeface="Arial" pitchFamily="34" charset="0"/>
              </a:rPr>
              <a:t>12</a:t>
            </a:r>
            <a:r>
              <a:rPr lang="zh-TW" altLang="en-US" sz="3200" b="1" kern="0" dirty="0">
                <a:latin typeface="微軟正黑體" panose="020B0604030504040204" pitchFamily="34" charset="-120"/>
                <a:cs typeface="Arial" pitchFamily="34" charset="0"/>
              </a:rPr>
              <a:t>萬</a:t>
            </a:r>
            <a:r>
              <a:rPr lang="en-US" altLang="zh-TW" sz="3200" b="1" kern="0" dirty="0">
                <a:latin typeface="微軟正黑體" panose="020B0604030504040204" pitchFamily="34" charset="-120"/>
                <a:cs typeface="Arial" pitchFamily="34" charset="0"/>
              </a:rPr>
              <a:t>5,320</a:t>
            </a:r>
            <a:r>
              <a:rPr lang="zh-TW" altLang="en-US" sz="3200" b="1" kern="0" dirty="0">
                <a:latin typeface="微軟正黑體" panose="020B0604030504040204" pitchFamily="34" charset="-120"/>
                <a:cs typeface="Arial" pitchFamily="34" charset="0"/>
              </a:rPr>
              <a:t>件</a:t>
            </a:r>
            <a:endParaRPr lang="en-US" altLang="zh-TW" sz="3200" b="1" kern="0" dirty="0">
              <a:latin typeface="微軟正黑體" panose="020B0604030504040204" pitchFamily="34" charset="-120"/>
              <a:cs typeface="Arial" pitchFamily="34" charset="0"/>
            </a:endParaRPr>
          </a:p>
          <a:p>
            <a:pPr>
              <a:defRPr/>
            </a:pPr>
            <a:r>
              <a:rPr lang="zh-TW" altLang="en-US" sz="3200" b="1" kern="0" dirty="0">
                <a:latin typeface="微軟正黑體" panose="020B0604030504040204" pitchFamily="34" charset="-120"/>
                <a:cs typeface="Arial" pitchFamily="34" charset="0"/>
              </a:rPr>
              <a:t>每月平均</a:t>
            </a:r>
            <a:r>
              <a:rPr lang="en-US" altLang="zh-TW" sz="3200" b="1" kern="0" dirty="0">
                <a:latin typeface="微軟正黑體" panose="020B0604030504040204" pitchFamily="34" charset="-120"/>
                <a:cs typeface="Arial" pitchFamily="34" charset="0"/>
              </a:rPr>
              <a:t>2</a:t>
            </a:r>
            <a:r>
              <a:rPr lang="zh-TW" altLang="en-US" sz="3200" b="1" kern="0" dirty="0">
                <a:latin typeface="微軟正黑體" panose="020B0604030504040204" pitchFamily="34" charset="-120"/>
                <a:cs typeface="Arial" pitchFamily="34" charset="0"/>
              </a:rPr>
              <a:t>萬</a:t>
            </a:r>
            <a:r>
              <a:rPr lang="en-US" altLang="zh-TW" sz="3200" b="1" kern="0" dirty="0">
                <a:latin typeface="微軟正黑體" panose="020B0604030504040204" pitchFamily="34" charset="-120"/>
                <a:cs typeface="Arial" pitchFamily="34" charset="0"/>
              </a:rPr>
              <a:t>5,064</a:t>
            </a:r>
            <a:r>
              <a:rPr lang="zh-TW" altLang="zh-TW" sz="3200" b="1" kern="0" dirty="0">
                <a:latin typeface="微軟正黑體" panose="020B0604030504040204" pitchFamily="34" charset="-120"/>
                <a:cs typeface="Arial" pitchFamily="34" charset="0"/>
              </a:rPr>
              <a:t>件</a:t>
            </a:r>
            <a:endParaRPr lang="en-US" altLang="zh-TW" sz="3200" b="1" kern="0" dirty="0">
              <a:latin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442200" y="1624312"/>
            <a:ext cx="4032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2800" b="1" kern="0" dirty="0">
                <a:latin typeface="微軟正黑體" panose="020B0604030504040204" pitchFamily="34" charset="-120"/>
                <a:cs typeface="Arial" pitchFamily="34" charset="0"/>
              </a:rPr>
              <a:t>115</a:t>
            </a:r>
            <a:r>
              <a:rPr lang="zh-TW" altLang="en-US" sz="2800" b="1" kern="0" dirty="0">
                <a:latin typeface="微軟正黑體" panose="020B0604030504040204" pitchFamily="34" charset="-120"/>
                <a:cs typeface="Arial" pitchFamily="34" charset="0"/>
              </a:rPr>
              <a:t>年</a:t>
            </a:r>
            <a:r>
              <a:rPr lang="en-US" altLang="zh-TW" sz="2800" b="1" kern="0" dirty="0">
                <a:latin typeface="微軟正黑體" panose="020B0604030504040204" pitchFamily="34" charset="-120"/>
                <a:cs typeface="Arial" pitchFamily="34" charset="0"/>
              </a:rPr>
              <a:t>3</a:t>
            </a:r>
            <a:r>
              <a:rPr lang="zh-TW" altLang="en-US" sz="2800" b="1" kern="0" dirty="0">
                <a:latin typeface="微軟正黑體" panose="020B0604030504040204" pitchFamily="34" charset="-120"/>
                <a:cs typeface="Arial" pitchFamily="34" charset="0"/>
              </a:rPr>
              <a:t>月</a:t>
            </a:r>
            <a:r>
              <a:rPr lang="en-US" altLang="zh-TW" sz="2800" b="1" kern="0" dirty="0">
                <a:latin typeface="微軟正黑體" panose="020B0604030504040204" pitchFamily="34" charset="-120"/>
                <a:cs typeface="Arial" pitchFamily="34" charset="0"/>
              </a:rPr>
              <a:t>~ 115</a:t>
            </a:r>
            <a:r>
              <a:rPr lang="zh-TW" altLang="en-US" sz="2800" b="1" kern="0" dirty="0">
                <a:latin typeface="微軟正黑體" panose="020B0604030504040204" pitchFamily="34" charset="-120"/>
                <a:cs typeface="Arial" pitchFamily="34" charset="0"/>
              </a:rPr>
              <a:t>年</a:t>
            </a:r>
            <a:r>
              <a:rPr lang="en-US" altLang="zh-TW" sz="2800" b="1" kern="0" dirty="0">
                <a:latin typeface="微軟正黑體" panose="020B0604030504040204" pitchFamily="34" charset="-120"/>
                <a:cs typeface="Arial" pitchFamily="34" charset="0"/>
              </a:rPr>
              <a:t>7</a:t>
            </a:r>
            <a:r>
              <a:rPr lang="zh-TW" altLang="en-US" sz="2800" b="1" kern="0" dirty="0">
                <a:latin typeface="微軟正黑體" panose="020B0604030504040204" pitchFamily="34" charset="-120"/>
                <a:cs typeface="Arial" pitchFamily="34" charset="0"/>
              </a:rPr>
              <a:t>月</a:t>
            </a:r>
            <a:endParaRPr lang="en-US" altLang="zh-TW" sz="2800" b="1" kern="0" dirty="0">
              <a:latin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22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634107" y="2575650"/>
            <a:ext cx="842635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2915C75-7D1A-7939-1597-587AF11EA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5430" y="1772815"/>
            <a:ext cx="6454051" cy="435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23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55652-CE9C-49B3-9FFF-684CBCF53E58}" type="slidenum">
              <a:rPr lang="zh-TW" altLang="en-US" sz="1500" b="1" smtClean="0">
                <a:solidFill>
                  <a:schemeClr val="tx1"/>
                </a:solidFill>
              </a:rPr>
              <a:t>18</a:t>
            </a:fld>
            <a:endParaRPr lang="zh-TW" altLang="en-US" sz="1500" b="1" dirty="0">
              <a:solidFill>
                <a:schemeClr val="tx1"/>
              </a:solidFill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-155723" y="0"/>
            <a:ext cx="12347723" cy="692696"/>
            <a:chOff x="-155723" y="0"/>
            <a:chExt cx="12347723" cy="692696"/>
          </a:xfrm>
          <a:solidFill>
            <a:schemeClr val="accent4">
              <a:lumMod val="75000"/>
            </a:schemeClr>
          </a:solidFill>
        </p:grpSpPr>
        <p:sp>
          <p:nvSpPr>
            <p:cNvPr id="2" name="平行四邊形 1"/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文字方塊 6"/>
          <p:cNvSpPr txBox="1"/>
          <p:nvPr/>
        </p:nvSpPr>
        <p:spPr>
          <a:xfrm>
            <a:off x="623392" y="19143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聯合服務</a:t>
            </a:r>
          </a:p>
        </p:txBody>
      </p:sp>
      <p:pic>
        <p:nvPicPr>
          <p:cNvPr id="8" name="Picture 2" descr="D:\本會對議會的工作報告\研考會 簡報\參考簡報\圖\研考會去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-13569"/>
            <a:ext cx="646580" cy="7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直線接點 8"/>
          <p:cNvCxnSpPr/>
          <p:nvPr/>
        </p:nvCxnSpPr>
        <p:spPr>
          <a:xfrm>
            <a:off x="1415480" y="1379677"/>
            <a:ext cx="9793088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1415480" y="620688"/>
            <a:ext cx="9721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1" dirty="0"/>
              <a:t>府級校園霸凌調查機制</a:t>
            </a:r>
          </a:p>
        </p:txBody>
      </p:sp>
      <p:graphicFrame>
        <p:nvGraphicFramePr>
          <p:cNvPr id="42" name="物件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728583"/>
              </p:ext>
            </p:extLst>
          </p:nvPr>
        </p:nvGraphicFramePr>
        <p:xfrm>
          <a:off x="327026" y="1720850"/>
          <a:ext cx="3832226" cy="207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2524230" imgH="971704" progId="Excel.Sheet.12">
                  <p:embed/>
                </p:oleObj>
              </mc:Choice>
              <mc:Fallback>
                <p:oleObj name="Worksheet" r:id="rId4" imgW="2524230" imgH="971704" progId="Excel.Sheet.12">
                  <p:embed/>
                  <p:pic>
                    <p:nvPicPr>
                      <p:cNvPr id="42" name="物件 4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7026" y="1720850"/>
                        <a:ext cx="3832226" cy="207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文字方塊 43"/>
          <p:cNvSpPr txBox="1"/>
          <p:nvPr/>
        </p:nvSpPr>
        <p:spPr>
          <a:xfrm>
            <a:off x="4583832" y="1484784"/>
            <a:ext cx="6710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疑似校園霸凌案件處理情形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44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8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6" name="物件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7303157"/>
              </p:ext>
            </p:extLst>
          </p:nvPr>
        </p:nvGraphicFramePr>
        <p:xfrm>
          <a:off x="334963" y="3924300"/>
          <a:ext cx="3824289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2733830" imgH="1209765" progId="Excel.Sheet.12">
                  <p:embed/>
                </p:oleObj>
              </mc:Choice>
              <mc:Fallback>
                <p:oleObj name="Worksheet" r:id="rId6" imgW="2733830" imgH="1209765" progId="Excel.Sheet.12">
                  <p:embed/>
                  <p:pic>
                    <p:nvPicPr>
                      <p:cNvPr id="46" name="物件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3" y="3924300"/>
                        <a:ext cx="3824289" cy="223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文字方塊 46"/>
          <p:cNvSpPr txBox="1"/>
          <p:nvPr/>
        </p:nvSpPr>
        <p:spPr>
          <a:xfrm>
            <a:off x="6208365" y="6356355"/>
            <a:ext cx="5058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+mj-ea"/>
              </a:rPr>
              <a:t>統計日期</a:t>
            </a:r>
            <a:r>
              <a:rPr lang="en-US" altLang="zh-TW" sz="2000" b="1" dirty="0">
                <a:latin typeface="+mj-ea"/>
              </a:rPr>
              <a:t>:</a:t>
            </a:r>
            <a:r>
              <a:rPr lang="en-US" altLang="zh-TW" sz="2000" b="1" kern="0" dirty="0">
                <a:latin typeface="微軟正黑體" panose="020B0604030504040204" pitchFamily="34" charset="-120"/>
                <a:cs typeface="Arial" pitchFamily="34" charset="0"/>
              </a:rPr>
              <a:t>115</a:t>
            </a:r>
            <a:r>
              <a:rPr lang="zh-TW" altLang="en-US" sz="2000" b="1" kern="0" dirty="0">
                <a:latin typeface="微軟正黑體" panose="020B0604030504040204" pitchFamily="34" charset="-120"/>
                <a:cs typeface="Arial" pitchFamily="34" charset="0"/>
              </a:rPr>
              <a:t>年</a:t>
            </a:r>
            <a:r>
              <a:rPr lang="en-US" altLang="zh-TW" sz="2000" b="1" kern="0" dirty="0">
                <a:latin typeface="微軟正黑體" panose="020B0604030504040204" pitchFamily="34" charset="-120"/>
                <a:cs typeface="Arial" pitchFamily="34" charset="0"/>
              </a:rPr>
              <a:t>3</a:t>
            </a:r>
            <a:r>
              <a:rPr lang="zh-TW" altLang="en-US" sz="2000" b="1" kern="0" dirty="0">
                <a:latin typeface="微軟正黑體" panose="020B0604030504040204" pitchFamily="34" charset="-120"/>
                <a:cs typeface="Arial" pitchFamily="34" charset="0"/>
              </a:rPr>
              <a:t>月</a:t>
            </a:r>
            <a:r>
              <a:rPr lang="en-US" altLang="zh-TW" sz="2000" b="1" kern="0" dirty="0">
                <a:latin typeface="微軟正黑體" panose="020B0604030504040204" pitchFamily="34" charset="-120"/>
                <a:cs typeface="Arial" pitchFamily="34" charset="0"/>
              </a:rPr>
              <a:t>~115</a:t>
            </a:r>
            <a:r>
              <a:rPr lang="zh-TW" altLang="en-US" sz="2000" b="1" kern="0" dirty="0">
                <a:latin typeface="微軟正黑體" panose="020B0604030504040204" pitchFamily="34" charset="-120"/>
                <a:cs typeface="Arial" pitchFamily="34" charset="0"/>
              </a:rPr>
              <a:t>年</a:t>
            </a:r>
            <a:r>
              <a:rPr lang="en-US" altLang="zh-TW" sz="2000" b="1" kern="0" dirty="0">
                <a:latin typeface="微軟正黑體" panose="020B0604030504040204" pitchFamily="34" charset="-120"/>
                <a:cs typeface="Arial" pitchFamily="34" charset="0"/>
              </a:rPr>
              <a:t>7</a:t>
            </a:r>
            <a:r>
              <a:rPr lang="zh-TW" altLang="en-US" sz="2000" b="1" kern="0" dirty="0">
                <a:latin typeface="微軟正黑體" panose="020B0604030504040204" pitchFamily="34" charset="-120"/>
                <a:cs typeface="Arial" pitchFamily="34" charset="0"/>
              </a:rPr>
              <a:t>月</a:t>
            </a:r>
            <a:endParaRPr lang="en-US" altLang="zh-TW" sz="2000" b="1" kern="0" dirty="0">
              <a:latin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D27F03A-B1F7-F29B-B29D-0B1F7F529B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6826" y="2008004"/>
            <a:ext cx="7344816" cy="422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95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3756859"/>
            <a:ext cx="12192000" cy="1324848"/>
          </a:xfrm>
          <a:prstGeom prst="rect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1294340" y="1601159"/>
            <a:ext cx="10142017" cy="4204105"/>
          </a:xfrm>
          <a:prstGeom prst="rect">
            <a:avLst/>
          </a:prstGeom>
          <a:noFill/>
        </p:spPr>
        <p:txBody>
          <a:bodyPr wrap="none" lIns="117226" tIns="58613" rIns="117226" bIns="58613">
            <a:spAutoFit/>
          </a:bodyPr>
          <a:lstStyle/>
          <a:p>
            <a:pPr lvl="1"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研究發展  行政革新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綜合計畫  擘劃願景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管制考核  確保進度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工程查核  提升品質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dirty="0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聯合</a:t>
            </a:r>
            <a:r>
              <a:rPr kumimoji="0" lang="zh-TW" altLang="en-US" b="1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服務  與時俱進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Clr>
                <a:schemeClr val="tx1"/>
              </a:buClr>
              <a:buFont typeface="微軟正黑體" pitchFamily="34" charset="-120"/>
              <a:buChar char="━"/>
              <a:defRPr/>
            </a:pPr>
            <a:r>
              <a:rPr lang="zh-TW" altLang="en-US" sz="5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5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資訊服務  智慧城市</a:t>
            </a:r>
            <a:endParaRPr lang="en-US" altLang="zh-TW" sz="5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endParaRPr lang="zh-TW" altLang="en-US" sz="3100" b="1" dirty="0">
              <a:solidFill>
                <a:schemeClr val="accent3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投影片編號版面配置區 8"/>
          <p:cNvSpPr txBox="1">
            <a:spLocks/>
          </p:cNvSpPr>
          <p:nvPr/>
        </p:nvSpPr>
        <p:spPr bwMode="auto">
          <a:xfrm>
            <a:off x="11208568" y="6309320"/>
            <a:ext cx="685867" cy="365125"/>
          </a:xfrm>
          <a:prstGeom prst="rect">
            <a:avLst/>
          </a:prstGeom>
        </p:spPr>
        <p:txBody>
          <a:bodyPr vert="horz" lIns="117226" tIns="58613" rIns="117226" bIns="58613" rtlCol="0" anchor="ctr"/>
          <a:lstStyle>
            <a:defPPr>
              <a:defRPr lang="zh-TW"/>
            </a:defPPr>
            <a:lvl1pPr marL="0" algn="r" defTabSz="914400" rtl="0" eaLnBrk="1" latinLnBrk="0" hangingPunct="1">
              <a:defRPr kumimoji="0" sz="1000" b="0" kern="12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3C83E95-49F8-4EDF-9B73-3E3D13655B74}" type="slidenum">
              <a:rPr lang="en-US" altLang="zh-TW" sz="1500" b="1">
                <a:solidFill>
                  <a:schemeClr val="tx1"/>
                </a:solidFill>
                <a:latin typeface="+mn-ea"/>
              </a:rPr>
              <a:pPr algn="ctr"/>
              <a:t>19</a:t>
            </a:fld>
            <a:endParaRPr lang="en-US" altLang="zh-TW" sz="15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5307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 50">
            <a:extLst>
              <a:ext uri="{FF2B5EF4-FFF2-40B4-BE49-F238E27FC236}">
                <a16:creationId xmlns:a16="http://schemas.microsoft.com/office/drawing/2014/main" id="{9BA35E93-CB37-D68A-86DA-D6548F1B7CEF}"/>
              </a:ext>
            </a:extLst>
          </p:cNvPr>
          <p:cNvSpPr/>
          <p:nvPr/>
        </p:nvSpPr>
        <p:spPr>
          <a:xfrm rot="16200000">
            <a:off x="-1608087" y="-3104319"/>
            <a:ext cx="7558388" cy="12817425"/>
          </a:xfrm>
          <a:prstGeom prst="rect">
            <a:avLst/>
          </a:prstGeom>
          <a:gradFill flip="none" rotWithShape="1">
            <a:gsLst>
              <a:gs pos="46000">
                <a:srgbClr val="F7F5F3"/>
              </a:gs>
              <a:gs pos="0">
                <a:schemeClr val="bg1"/>
              </a:gs>
              <a:gs pos="63000">
                <a:srgbClr val="DFD6CB"/>
              </a:gs>
              <a:gs pos="100000">
                <a:srgbClr val="DFD6CB">
                  <a:alpha val="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6600" dirty="0"/>
          </a:p>
        </p:txBody>
      </p:sp>
      <p:sp>
        <p:nvSpPr>
          <p:cNvPr id="54" name="圓角矩形 53"/>
          <p:cNvSpPr/>
          <p:nvPr/>
        </p:nvSpPr>
        <p:spPr>
          <a:xfrm>
            <a:off x="475702" y="1717076"/>
            <a:ext cx="10853238" cy="5019791"/>
          </a:xfrm>
          <a:prstGeom prst="roundRect">
            <a:avLst>
              <a:gd name="adj" fmla="val 11141"/>
            </a:avLst>
          </a:prstGeom>
          <a:gradFill>
            <a:gsLst>
              <a:gs pos="0">
                <a:schemeClr val="accent1">
                  <a:alpha val="58000"/>
                  <a:lumMod val="9000"/>
                  <a:lumOff val="91000"/>
                </a:schemeClr>
              </a:gs>
              <a:gs pos="74000">
                <a:schemeClr val="bg1">
                  <a:alpha val="46000"/>
                </a:schemeClr>
              </a:gs>
              <a:gs pos="83000">
                <a:schemeClr val="bg1">
                  <a:alpha val="5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4000">
                  <a:srgbClr val="CCFF66"/>
                </a:gs>
                <a:gs pos="83000">
                  <a:srgbClr val="CCFF99"/>
                </a:gs>
                <a:gs pos="100000">
                  <a:srgbClr val="CCFF6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-155723" y="0"/>
            <a:ext cx="12347723" cy="692696"/>
            <a:chOff x="-155723" y="0"/>
            <a:chExt cx="12347723" cy="692696"/>
          </a:xfrm>
          <a:solidFill>
            <a:schemeClr val="accent6"/>
          </a:solidFill>
        </p:grpSpPr>
        <p:sp>
          <p:nvSpPr>
            <p:cNvPr id="5" name="平行四邊形 4"/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文字方塊 6"/>
          <p:cNvSpPr txBox="1"/>
          <p:nvPr/>
        </p:nvSpPr>
        <p:spPr>
          <a:xfrm>
            <a:off x="623392" y="19143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資訊服務</a:t>
            </a:r>
            <a:endParaRPr lang="zh-TW" altLang="en-US" sz="2000" dirty="0"/>
          </a:p>
        </p:txBody>
      </p:sp>
      <p:pic>
        <p:nvPicPr>
          <p:cNvPr id="8" name="Picture 2" descr="D:\本會對議會的工作報告\研考會 簡報\參考簡報\圖\研考會去背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28" y="-13569"/>
            <a:ext cx="646580" cy="7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9BA35E93-CB37-D68A-86DA-D6548F1B7CEF}"/>
              </a:ext>
            </a:extLst>
          </p:cNvPr>
          <p:cNvSpPr/>
          <p:nvPr/>
        </p:nvSpPr>
        <p:spPr>
          <a:xfrm rot="16200000">
            <a:off x="-1186830" y="-698677"/>
            <a:ext cx="488405" cy="683767"/>
          </a:xfrm>
          <a:prstGeom prst="rect">
            <a:avLst/>
          </a:prstGeom>
          <a:gradFill flip="none" rotWithShape="1">
            <a:gsLst>
              <a:gs pos="56000">
                <a:srgbClr val="BEAC97"/>
              </a:gs>
              <a:gs pos="100000">
                <a:srgbClr val="BEAC97">
                  <a:alpha val="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6600" dirty="0"/>
          </a:p>
        </p:txBody>
      </p:sp>
      <p:grpSp>
        <p:nvGrpSpPr>
          <p:cNvPr id="43" name="群組 42"/>
          <p:cNvGrpSpPr/>
          <p:nvPr/>
        </p:nvGrpSpPr>
        <p:grpSpPr>
          <a:xfrm>
            <a:off x="-1354168" y="4122320"/>
            <a:ext cx="316458" cy="314003"/>
            <a:chOff x="460181" y="4039453"/>
            <a:chExt cx="316458" cy="314003"/>
          </a:xfrm>
        </p:grpSpPr>
        <p:sp>
          <p:nvSpPr>
            <p:cNvPr id="44" name="橢圓 11"/>
            <p:cNvSpPr/>
            <p:nvPr/>
          </p:nvSpPr>
          <p:spPr>
            <a:xfrm rot="900000">
              <a:off x="460181" y="4039453"/>
              <a:ext cx="316458" cy="314003"/>
            </a:xfrm>
            <a:custGeom>
              <a:avLst/>
              <a:gdLst>
                <a:gd name="connsiteX0" fmla="*/ 0 w 389075"/>
                <a:gd name="connsiteY0" fmla="*/ 194538 h 389075"/>
                <a:gd name="connsiteX1" fmla="*/ 194538 w 389075"/>
                <a:gd name="connsiteY1" fmla="*/ 0 h 389075"/>
                <a:gd name="connsiteX2" fmla="*/ 389076 w 389075"/>
                <a:gd name="connsiteY2" fmla="*/ 194538 h 389075"/>
                <a:gd name="connsiteX3" fmla="*/ 194538 w 389075"/>
                <a:gd name="connsiteY3" fmla="*/ 389076 h 389075"/>
                <a:gd name="connsiteX4" fmla="*/ 0 w 389075"/>
                <a:gd name="connsiteY4" fmla="*/ 194538 h 389075"/>
                <a:gd name="connsiteX0" fmla="*/ 389076 w 480516"/>
                <a:gd name="connsiteY0" fmla="*/ 194538 h 389076"/>
                <a:gd name="connsiteX1" fmla="*/ 194538 w 480516"/>
                <a:gd name="connsiteY1" fmla="*/ 389076 h 389076"/>
                <a:gd name="connsiteX2" fmla="*/ 0 w 480516"/>
                <a:gd name="connsiteY2" fmla="*/ 194538 h 389076"/>
                <a:gd name="connsiteX3" fmla="*/ 194538 w 480516"/>
                <a:gd name="connsiteY3" fmla="*/ 0 h 389076"/>
                <a:gd name="connsiteX4" fmla="*/ 480516 w 480516"/>
                <a:gd name="connsiteY4" fmla="*/ 285978 h 389076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389076"/>
                <a:gd name="connsiteY0" fmla="*/ 210220 h 404758"/>
                <a:gd name="connsiteX1" fmla="*/ 194538 w 389076"/>
                <a:gd name="connsiteY1" fmla="*/ 404758 h 404758"/>
                <a:gd name="connsiteX2" fmla="*/ 0 w 389076"/>
                <a:gd name="connsiteY2" fmla="*/ 210220 h 404758"/>
                <a:gd name="connsiteX3" fmla="*/ 194538 w 389076"/>
                <a:gd name="connsiteY3" fmla="*/ 15682 h 404758"/>
                <a:gd name="connsiteX4" fmla="*/ 298141 w 389076"/>
                <a:gd name="connsiteY4" fmla="*/ 44256 h 404758"/>
                <a:gd name="connsiteX0" fmla="*/ 389076 w 389076"/>
                <a:gd name="connsiteY0" fmla="*/ 201975 h 396513"/>
                <a:gd name="connsiteX1" fmla="*/ 194538 w 389076"/>
                <a:gd name="connsiteY1" fmla="*/ 396513 h 396513"/>
                <a:gd name="connsiteX2" fmla="*/ 0 w 389076"/>
                <a:gd name="connsiteY2" fmla="*/ 201975 h 396513"/>
                <a:gd name="connsiteX3" fmla="*/ 194538 w 389076"/>
                <a:gd name="connsiteY3" fmla="*/ 7437 h 396513"/>
                <a:gd name="connsiteX4" fmla="*/ 298141 w 389076"/>
                <a:gd name="connsiteY4" fmla="*/ 36011 h 396513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  <a:gd name="connsiteX4" fmla="*/ 298141 w 389076"/>
                <a:gd name="connsiteY4" fmla="*/ 28582 h 389084"/>
                <a:gd name="connsiteX0" fmla="*/ 389076 w 389076"/>
                <a:gd name="connsiteY0" fmla="*/ 194625 h 389163"/>
                <a:gd name="connsiteX1" fmla="*/ 194538 w 389076"/>
                <a:gd name="connsiteY1" fmla="*/ 389163 h 389163"/>
                <a:gd name="connsiteX2" fmla="*/ 0 w 389076"/>
                <a:gd name="connsiteY2" fmla="*/ 194625 h 389163"/>
                <a:gd name="connsiteX3" fmla="*/ 194538 w 389076"/>
                <a:gd name="connsiteY3" fmla="*/ 87 h 389163"/>
                <a:gd name="connsiteX4" fmla="*/ 298141 w 389076"/>
                <a:gd name="connsiteY4" fmla="*/ 28661 h 389163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  <a:gd name="connsiteX4" fmla="*/ 298141 w 389076"/>
                <a:gd name="connsiteY4" fmla="*/ 28582 h 389084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9076" h="389084">
                  <a:moveTo>
                    <a:pt x="389076" y="194546"/>
                  </a:moveTo>
                  <a:cubicBezTo>
                    <a:pt x="389076" y="301986"/>
                    <a:pt x="301978" y="389084"/>
                    <a:pt x="194538" y="389084"/>
                  </a:cubicBezTo>
                  <a:cubicBezTo>
                    <a:pt x="87098" y="389084"/>
                    <a:pt x="0" y="301986"/>
                    <a:pt x="0" y="194546"/>
                  </a:cubicBezTo>
                  <a:cubicBezTo>
                    <a:pt x="0" y="87106"/>
                    <a:pt x="99605" y="-906"/>
                    <a:pt x="194538" y="8"/>
                  </a:cubicBezTo>
                </a:path>
              </a:pathLst>
            </a:custGeom>
            <a:noFill/>
            <a:ln w="349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308081"/>
                </a:solidFill>
              </a:endParaRPr>
            </a:p>
          </p:txBody>
        </p:sp>
        <p:sp>
          <p:nvSpPr>
            <p:cNvPr id="45" name="等腰三角形 12"/>
            <p:cNvSpPr/>
            <p:nvPr/>
          </p:nvSpPr>
          <p:spPr>
            <a:xfrm rot="10800000">
              <a:off x="555476" y="4084125"/>
              <a:ext cx="202540" cy="167306"/>
            </a:xfrm>
            <a:custGeom>
              <a:avLst/>
              <a:gdLst>
                <a:gd name="connsiteX0" fmla="*/ 0 w 486320"/>
                <a:gd name="connsiteY0" fmla="*/ 419241 h 419241"/>
                <a:gd name="connsiteX1" fmla="*/ 243160 w 486320"/>
                <a:gd name="connsiteY1" fmla="*/ 0 h 419241"/>
                <a:gd name="connsiteX2" fmla="*/ 486320 w 486320"/>
                <a:gd name="connsiteY2" fmla="*/ 419241 h 419241"/>
                <a:gd name="connsiteX3" fmla="*/ 0 w 486320"/>
                <a:gd name="connsiteY3" fmla="*/ 419241 h 419241"/>
                <a:gd name="connsiteX0" fmla="*/ 486320 w 577760"/>
                <a:gd name="connsiteY0" fmla="*/ 419241 h 510681"/>
                <a:gd name="connsiteX1" fmla="*/ 0 w 577760"/>
                <a:gd name="connsiteY1" fmla="*/ 419241 h 510681"/>
                <a:gd name="connsiteX2" fmla="*/ 243160 w 577760"/>
                <a:gd name="connsiteY2" fmla="*/ 0 h 510681"/>
                <a:gd name="connsiteX3" fmla="*/ 577760 w 577760"/>
                <a:gd name="connsiteY3" fmla="*/ 510681 h 510681"/>
                <a:gd name="connsiteX0" fmla="*/ 486320 w 577760"/>
                <a:gd name="connsiteY0" fmla="*/ 419241 h 510681"/>
                <a:gd name="connsiteX1" fmla="*/ 0 w 577760"/>
                <a:gd name="connsiteY1" fmla="*/ 419241 h 510681"/>
                <a:gd name="connsiteX2" fmla="*/ 243160 w 577760"/>
                <a:gd name="connsiteY2" fmla="*/ 0 h 510681"/>
                <a:gd name="connsiteX3" fmla="*/ 577760 w 577760"/>
                <a:gd name="connsiteY3" fmla="*/ 510681 h 510681"/>
                <a:gd name="connsiteX0" fmla="*/ 0 w 577760"/>
                <a:gd name="connsiteY0" fmla="*/ 419241 h 510681"/>
                <a:gd name="connsiteX1" fmla="*/ 243160 w 577760"/>
                <a:gd name="connsiteY1" fmla="*/ 0 h 510681"/>
                <a:gd name="connsiteX2" fmla="*/ 577760 w 577760"/>
                <a:gd name="connsiteY2" fmla="*/ 510681 h 51068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70591"/>
                <a:gd name="connsiteY0" fmla="*/ 381141 h 381141"/>
                <a:gd name="connsiteX1" fmla="*/ 257447 w 370591"/>
                <a:gd name="connsiteY1" fmla="*/ 0 h 381141"/>
                <a:gd name="connsiteX2" fmla="*/ 370591 w 370591"/>
                <a:gd name="connsiteY2" fmla="*/ 172544 h 381141"/>
                <a:gd name="connsiteX0" fmla="*/ 0 w 375354"/>
                <a:gd name="connsiteY0" fmla="*/ 369235 h 369235"/>
                <a:gd name="connsiteX1" fmla="*/ 262210 w 375354"/>
                <a:gd name="connsiteY1" fmla="*/ 0 h 369235"/>
                <a:gd name="connsiteX2" fmla="*/ 375354 w 375354"/>
                <a:gd name="connsiteY2" fmla="*/ 172544 h 369235"/>
                <a:gd name="connsiteX0" fmla="*/ 0 w 389642"/>
                <a:gd name="connsiteY0" fmla="*/ 369235 h 369235"/>
                <a:gd name="connsiteX1" fmla="*/ 262210 w 389642"/>
                <a:gd name="connsiteY1" fmla="*/ 0 h 369235"/>
                <a:gd name="connsiteX2" fmla="*/ 389642 w 389642"/>
                <a:gd name="connsiteY2" fmla="*/ 143969 h 369235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4523 h 364523"/>
                <a:gd name="connsiteX1" fmla="*/ 276497 w 389642"/>
                <a:gd name="connsiteY1" fmla="*/ 51 h 364523"/>
                <a:gd name="connsiteX2" fmla="*/ 389642 w 389642"/>
                <a:gd name="connsiteY2" fmla="*/ 139257 h 364523"/>
                <a:gd name="connsiteX0" fmla="*/ 0 w 389642"/>
                <a:gd name="connsiteY0" fmla="*/ 357382 h 357382"/>
                <a:gd name="connsiteX1" fmla="*/ 238397 w 389642"/>
                <a:gd name="connsiteY1" fmla="*/ 54 h 357382"/>
                <a:gd name="connsiteX2" fmla="*/ 389642 w 389642"/>
                <a:gd name="connsiteY2" fmla="*/ 132116 h 35738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68211"/>
                <a:gd name="connsiteY0" fmla="*/ 327593 h 327593"/>
                <a:gd name="connsiteX1" fmla="*/ 240779 w 368211"/>
                <a:gd name="connsiteY1" fmla="*/ 3602 h 327593"/>
                <a:gd name="connsiteX2" fmla="*/ 368211 w 368211"/>
                <a:gd name="connsiteY2" fmla="*/ 145189 h 327593"/>
                <a:gd name="connsiteX0" fmla="*/ 0 w 368211"/>
                <a:gd name="connsiteY0" fmla="*/ 324023 h 324023"/>
                <a:gd name="connsiteX1" fmla="*/ 240779 w 368211"/>
                <a:gd name="connsiteY1" fmla="*/ 32 h 324023"/>
                <a:gd name="connsiteX2" fmla="*/ 368211 w 368211"/>
                <a:gd name="connsiteY2" fmla="*/ 141619 h 324023"/>
                <a:gd name="connsiteX0" fmla="*/ 0 w 368211"/>
                <a:gd name="connsiteY0" fmla="*/ 331165 h 331165"/>
                <a:gd name="connsiteX1" fmla="*/ 243160 w 368211"/>
                <a:gd name="connsiteY1" fmla="*/ 30 h 331165"/>
                <a:gd name="connsiteX2" fmla="*/ 368211 w 368211"/>
                <a:gd name="connsiteY2" fmla="*/ 148761 h 331165"/>
                <a:gd name="connsiteX0" fmla="*/ 0 w 368211"/>
                <a:gd name="connsiteY0" fmla="*/ 293072 h 293072"/>
                <a:gd name="connsiteX1" fmla="*/ 245541 w 368211"/>
                <a:gd name="connsiteY1" fmla="*/ 37 h 293072"/>
                <a:gd name="connsiteX2" fmla="*/ 368211 w 368211"/>
                <a:gd name="connsiteY2" fmla="*/ 110668 h 293072"/>
                <a:gd name="connsiteX0" fmla="*/ 0 w 368211"/>
                <a:gd name="connsiteY0" fmla="*/ 297833 h 297833"/>
                <a:gd name="connsiteX1" fmla="*/ 231253 w 368211"/>
                <a:gd name="connsiteY1" fmla="*/ 35 h 297833"/>
                <a:gd name="connsiteX2" fmla="*/ 368211 w 368211"/>
                <a:gd name="connsiteY2" fmla="*/ 115429 h 297833"/>
                <a:gd name="connsiteX0" fmla="*/ 0 w 368211"/>
                <a:gd name="connsiteY0" fmla="*/ 297820 h 297820"/>
                <a:gd name="connsiteX1" fmla="*/ 231253 w 368211"/>
                <a:gd name="connsiteY1" fmla="*/ 22 h 297820"/>
                <a:gd name="connsiteX2" fmla="*/ 368211 w 368211"/>
                <a:gd name="connsiteY2" fmla="*/ 115416 h 297820"/>
                <a:gd name="connsiteX0" fmla="*/ 0 w 368211"/>
                <a:gd name="connsiteY0" fmla="*/ 300200 h 300200"/>
                <a:gd name="connsiteX1" fmla="*/ 245540 w 368211"/>
                <a:gd name="connsiteY1" fmla="*/ 21 h 300200"/>
                <a:gd name="connsiteX2" fmla="*/ 368211 w 368211"/>
                <a:gd name="connsiteY2" fmla="*/ 117796 h 300200"/>
                <a:gd name="connsiteX0" fmla="*/ 0 w 318205"/>
                <a:gd name="connsiteY0" fmla="*/ 240265 h 240265"/>
                <a:gd name="connsiteX1" fmla="*/ 195534 w 318205"/>
                <a:gd name="connsiteY1" fmla="*/ 1998 h 240265"/>
                <a:gd name="connsiteX2" fmla="*/ 318205 w 318205"/>
                <a:gd name="connsiteY2" fmla="*/ 119773 h 240265"/>
                <a:gd name="connsiteX0" fmla="*/ 0 w 318205"/>
                <a:gd name="connsiteY0" fmla="*/ 240265 h 240265"/>
                <a:gd name="connsiteX1" fmla="*/ 195534 w 318205"/>
                <a:gd name="connsiteY1" fmla="*/ 1998 h 240265"/>
                <a:gd name="connsiteX2" fmla="*/ 318205 w 318205"/>
                <a:gd name="connsiteY2" fmla="*/ 119773 h 240265"/>
                <a:gd name="connsiteX0" fmla="*/ 0 w 318205"/>
                <a:gd name="connsiteY0" fmla="*/ 238885 h 238885"/>
                <a:gd name="connsiteX1" fmla="*/ 195534 w 318205"/>
                <a:gd name="connsiteY1" fmla="*/ 618 h 238885"/>
                <a:gd name="connsiteX2" fmla="*/ 318205 w 318205"/>
                <a:gd name="connsiteY2" fmla="*/ 118393 h 238885"/>
                <a:gd name="connsiteX0" fmla="*/ 0 w 318205"/>
                <a:gd name="connsiteY0" fmla="*/ 238274 h 238274"/>
                <a:gd name="connsiteX1" fmla="*/ 195534 w 318205"/>
                <a:gd name="connsiteY1" fmla="*/ 7 h 238274"/>
                <a:gd name="connsiteX2" fmla="*/ 318205 w 318205"/>
                <a:gd name="connsiteY2" fmla="*/ 117782 h 238274"/>
                <a:gd name="connsiteX0" fmla="*/ 0 w 318205"/>
                <a:gd name="connsiteY0" fmla="*/ 252560 h 252560"/>
                <a:gd name="connsiteX1" fmla="*/ 209822 w 318205"/>
                <a:gd name="connsiteY1" fmla="*/ 5 h 252560"/>
                <a:gd name="connsiteX2" fmla="*/ 318205 w 318205"/>
                <a:gd name="connsiteY2" fmla="*/ 132068 h 252560"/>
                <a:gd name="connsiteX0" fmla="*/ 0 w 318205"/>
                <a:gd name="connsiteY0" fmla="*/ 240655 h 240655"/>
                <a:gd name="connsiteX1" fmla="*/ 202678 w 318205"/>
                <a:gd name="connsiteY1" fmla="*/ 7 h 240655"/>
                <a:gd name="connsiteX2" fmla="*/ 318205 w 318205"/>
                <a:gd name="connsiteY2" fmla="*/ 120163 h 240655"/>
                <a:gd name="connsiteX0" fmla="*/ 0 w 318205"/>
                <a:gd name="connsiteY0" fmla="*/ 243035 h 243035"/>
                <a:gd name="connsiteX1" fmla="*/ 181247 w 318205"/>
                <a:gd name="connsiteY1" fmla="*/ 6 h 243035"/>
                <a:gd name="connsiteX2" fmla="*/ 318205 w 318205"/>
                <a:gd name="connsiteY2" fmla="*/ 122543 h 243035"/>
                <a:gd name="connsiteX0" fmla="*/ 0 w 318205"/>
                <a:gd name="connsiteY0" fmla="*/ 238273 h 238273"/>
                <a:gd name="connsiteX1" fmla="*/ 202678 w 318205"/>
                <a:gd name="connsiteY1" fmla="*/ 7 h 238273"/>
                <a:gd name="connsiteX2" fmla="*/ 318205 w 318205"/>
                <a:gd name="connsiteY2" fmla="*/ 117781 h 238273"/>
                <a:gd name="connsiteX0" fmla="*/ 0 w 318205"/>
                <a:gd name="connsiteY0" fmla="*/ 235892 h 235892"/>
                <a:gd name="connsiteX1" fmla="*/ 212203 w 318205"/>
                <a:gd name="connsiteY1" fmla="*/ 7 h 235892"/>
                <a:gd name="connsiteX2" fmla="*/ 318205 w 318205"/>
                <a:gd name="connsiteY2" fmla="*/ 115400 h 235892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08680"/>
                <a:gd name="connsiteY0" fmla="*/ 206556 h 206556"/>
                <a:gd name="connsiteX1" fmla="*/ 202678 w 308680"/>
                <a:gd name="connsiteY1" fmla="*/ 1627 h 206556"/>
                <a:gd name="connsiteX2" fmla="*/ 308680 w 308680"/>
                <a:gd name="connsiteY2" fmla="*/ 105114 h 206556"/>
                <a:gd name="connsiteX0" fmla="*/ 0 w 308680"/>
                <a:gd name="connsiteY0" fmla="*/ 204930 h 204930"/>
                <a:gd name="connsiteX1" fmla="*/ 202678 w 308680"/>
                <a:gd name="connsiteY1" fmla="*/ 1 h 204930"/>
                <a:gd name="connsiteX2" fmla="*/ 308680 w 308680"/>
                <a:gd name="connsiteY2" fmla="*/ 103488 h 204930"/>
                <a:gd name="connsiteX0" fmla="*/ 0 w 308680"/>
                <a:gd name="connsiteY0" fmla="*/ 216836 h 216836"/>
                <a:gd name="connsiteX1" fmla="*/ 205060 w 308680"/>
                <a:gd name="connsiteY1" fmla="*/ 0 h 216836"/>
                <a:gd name="connsiteX2" fmla="*/ 308680 w 308680"/>
                <a:gd name="connsiteY2" fmla="*/ 115394 h 216836"/>
                <a:gd name="connsiteX0" fmla="*/ 0 w 308680"/>
                <a:gd name="connsiteY0" fmla="*/ 207312 h 207312"/>
                <a:gd name="connsiteX1" fmla="*/ 200298 w 308680"/>
                <a:gd name="connsiteY1" fmla="*/ 1 h 207312"/>
                <a:gd name="connsiteX2" fmla="*/ 308680 w 308680"/>
                <a:gd name="connsiteY2" fmla="*/ 105870 h 207312"/>
                <a:gd name="connsiteX0" fmla="*/ 0 w 292011"/>
                <a:gd name="connsiteY0" fmla="*/ 209215 h 209215"/>
                <a:gd name="connsiteX1" fmla="*/ 200298 w 292011"/>
                <a:gd name="connsiteY1" fmla="*/ 1904 h 209215"/>
                <a:gd name="connsiteX2" fmla="*/ 292011 w 292011"/>
                <a:gd name="connsiteY2" fmla="*/ 100629 h 209215"/>
                <a:gd name="connsiteX0" fmla="*/ 0 w 292011"/>
                <a:gd name="connsiteY0" fmla="*/ 207311 h 207311"/>
                <a:gd name="connsiteX1" fmla="*/ 200298 w 292011"/>
                <a:gd name="connsiteY1" fmla="*/ 0 h 207311"/>
                <a:gd name="connsiteX2" fmla="*/ 292011 w 292011"/>
                <a:gd name="connsiteY2" fmla="*/ 98725 h 2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2011" h="207311">
                  <a:moveTo>
                    <a:pt x="0" y="207311"/>
                  </a:moveTo>
                  <a:cubicBezTo>
                    <a:pt x="1678" y="203295"/>
                    <a:pt x="201636" y="1429"/>
                    <a:pt x="200298" y="0"/>
                  </a:cubicBezTo>
                  <a:lnTo>
                    <a:pt x="292011" y="98725"/>
                  </a:lnTo>
                </a:path>
              </a:pathLst>
            </a:custGeom>
            <a:noFill/>
            <a:ln w="50800" cap="rnd">
              <a:solidFill>
                <a:srgbClr val="0099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308081"/>
                </a:solidFill>
              </a:endParaRPr>
            </a:p>
          </p:txBody>
        </p:sp>
      </p:grpSp>
      <p:sp>
        <p:nvSpPr>
          <p:cNvPr id="2" name="投影片編號版面配置區 8">
            <a:extLst>
              <a:ext uri="{FF2B5EF4-FFF2-40B4-BE49-F238E27FC236}">
                <a16:creationId xmlns:a16="http://schemas.microsoft.com/office/drawing/2014/main" id="{4ABBC768-32D6-A3BF-E9D6-06C901B239EB}"/>
              </a:ext>
            </a:extLst>
          </p:cNvPr>
          <p:cNvSpPr txBox="1">
            <a:spLocks/>
          </p:cNvSpPr>
          <p:nvPr/>
        </p:nvSpPr>
        <p:spPr bwMode="auto">
          <a:xfrm>
            <a:off x="11088555" y="6453343"/>
            <a:ext cx="685867" cy="365125"/>
          </a:xfrm>
          <a:prstGeom prst="rect">
            <a:avLst/>
          </a:prstGeom>
        </p:spPr>
        <p:txBody>
          <a:bodyPr vert="horz" lIns="117226" tIns="58613" rIns="117226" bIns="58613" rtlCol="0" anchor="ctr"/>
          <a:lstStyle>
            <a:defPPr>
              <a:defRPr lang="zh-TW"/>
            </a:defPPr>
            <a:lvl1pPr marL="0" algn="r" defTabSz="914400" rtl="0" eaLnBrk="1" latinLnBrk="0" hangingPunct="1">
              <a:defRPr kumimoji="0" sz="1000" b="0" kern="12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3C83E95-49F8-4EDF-9B73-3E3D13655B74}" type="slidenum">
              <a:rPr lang="en-US" altLang="zh-TW" sz="1500" b="1">
                <a:solidFill>
                  <a:schemeClr val="tx1"/>
                </a:solidFill>
                <a:latin typeface="+mn-ea"/>
              </a:rPr>
              <a:pPr algn="ctr"/>
              <a:t>2</a:t>
            </a:fld>
            <a:endParaRPr lang="en-US" altLang="zh-TW" sz="15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六邊形 3"/>
          <p:cNvSpPr/>
          <p:nvPr/>
        </p:nvSpPr>
        <p:spPr>
          <a:xfrm>
            <a:off x="-3144728" y="273222"/>
            <a:ext cx="1885855" cy="1625737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1" name="群組 30"/>
          <p:cNvGrpSpPr/>
          <p:nvPr/>
        </p:nvGrpSpPr>
        <p:grpSpPr>
          <a:xfrm>
            <a:off x="732521" y="2336044"/>
            <a:ext cx="316458" cy="314003"/>
            <a:chOff x="460181" y="4039453"/>
            <a:chExt cx="316458" cy="314003"/>
          </a:xfrm>
        </p:grpSpPr>
        <p:sp>
          <p:nvSpPr>
            <p:cNvPr id="32" name="橢圓 11"/>
            <p:cNvSpPr/>
            <p:nvPr/>
          </p:nvSpPr>
          <p:spPr>
            <a:xfrm rot="900000">
              <a:off x="460181" y="4039453"/>
              <a:ext cx="316458" cy="314003"/>
            </a:xfrm>
            <a:custGeom>
              <a:avLst/>
              <a:gdLst>
                <a:gd name="connsiteX0" fmla="*/ 0 w 389075"/>
                <a:gd name="connsiteY0" fmla="*/ 194538 h 389075"/>
                <a:gd name="connsiteX1" fmla="*/ 194538 w 389075"/>
                <a:gd name="connsiteY1" fmla="*/ 0 h 389075"/>
                <a:gd name="connsiteX2" fmla="*/ 389076 w 389075"/>
                <a:gd name="connsiteY2" fmla="*/ 194538 h 389075"/>
                <a:gd name="connsiteX3" fmla="*/ 194538 w 389075"/>
                <a:gd name="connsiteY3" fmla="*/ 389076 h 389075"/>
                <a:gd name="connsiteX4" fmla="*/ 0 w 389075"/>
                <a:gd name="connsiteY4" fmla="*/ 194538 h 389075"/>
                <a:gd name="connsiteX0" fmla="*/ 389076 w 480516"/>
                <a:gd name="connsiteY0" fmla="*/ 194538 h 389076"/>
                <a:gd name="connsiteX1" fmla="*/ 194538 w 480516"/>
                <a:gd name="connsiteY1" fmla="*/ 389076 h 389076"/>
                <a:gd name="connsiteX2" fmla="*/ 0 w 480516"/>
                <a:gd name="connsiteY2" fmla="*/ 194538 h 389076"/>
                <a:gd name="connsiteX3" fmla="*/ 194538 w 480516"/>
                <a:gd name="connsiteY3" fmla="*/ 0 h 389076"/>
                <a:gd name="connsiteX4" fmla="*/ 480516 w 480516"/>
                <a:gd name="connsiteY4" fmla="*/ 285978 h 389076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389076"/>
                <a:gd name="connsiteY0" fmla="*/ 210220 h 404758"/>
                <a:gd name="connsiteX1" fmla="*/ 194538 w 389076"/>
                <a:gd name="connsiteY1" fmla="*/ 404758 h 404758"/>
                <a:gd name="connsiteX2" fmla="*/ 0 w 389076"/>
                <a:gd name="connsiteY2" fmla="*/ 210220 h 404758"/>
                <a:gd name="connsiteX3" fmla="*/ 194538 w 389076"/>
                <a:gd name="connsiteY3" fmla="*/ 15682 h 404758"/>
                <a:gd name="connsiteX4" fmla="*/ 298141 w 389076"/>
                <a:gd name="connsiteY4" fmla="*/ 44256 h 404758"/>
                <a:gd name="connsiteX0" fmla="*/ 389076 w 389076"/>
                <a:gd name="connsiteY0" fmla="*/ 201975 h 396513"/>
                <a:gd name="connsiteX1" fmla="*/ 194538 w 389076"/>
                <a:gd name="connsiteY1" fmla="*/ 396513 h 396513"/>
                <a:gd name="connsiteX2" fmla="*/ 0 w 389076"/>
                <a:gd name="connsiteY2" fmla="*/ 201975 h 396513"/>
                <a:gd name="connsiteX3" fmla="*/ 194538 w 389076"/>
                <a:gd name="connsiteY3" fmla="*/ 7437 h 396513"/>
                <a:gd name="connsiteX4" fmla="*/ 298141 w 389076"/>
                <a:gd name="connsiteY4" fmla="*/ 36011 h 396513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  <a:gd name="connsiteX4" fmla="*/ 298141 w 389076"/>
                <a:gd name="connsiteY4" fmla="*/ 28582 h 389084"/>
                <a:gd name="connsiteX0" fmla="*/ 389076 w 389076"/>
                <a:gd name="connsiteY0" fmla="*/ 194625 h 389163"/>
                <a:gd name="connsiteX1" fmla="*/ 194538 w 389076"/>
                <a:gd name="connsiteY1" fmla="*/ 389163 h 389163"/>
                <a:gd name="connsiteX2" fmla="*/ 0 w 389076"/>
                <a:gd name="connsiteY2" fmla="*/ 194625 h 389163"/>
                <a:gd name="connsiteX3" fmla="*/ 194538 w 389076"/>
                <a:gd name="connsiteY3" fmla="*/ 87 h 389163"/>
                <a:gd name="connsiteX4" fmla="*/ 298141 w 389076"/>
                <a:gd name="connsiteY4" fmla="*/ 28661 h 389163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  <a:gd name="connsiteX4" fmla="*/ 298141 w 389076"/>
                <a:gd name="connsiteY4" fmla="*/ 28582 h 389084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9076" h="389084">
                  <a:moveTo>
                    <a:pt x="389076" y="194546"/>
                  </a:moveTo>
                  <a:cubicBezTo>
                    <a:pt x="389076" y="301986"/>
                    <a:pt x="301978" y="389084"/>
                    <a:pt x="194538" y="389084"/>
                  </a:cubicBezTo>
                  <a:cubicBezTo>
                    <a:pt x="87098" y="389084"/>
                    <a:pt x="0" y="301986"/>
                    <a:pt x="0" y="194546"/>
                  </a:cubicBezTo>
                  <a:cubicBezTo>
                    <a:pt x="0" y="87106"/>
                    <a:pt x="99605" y="-906"/>
                    <a:pt x="194538" y="8"/>
                  </a:cubicBezTo>
                </a:path>
              </a:pathLst>
            </a:custGeom>
            <a:noFill/>
            <a:ln w="349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308081"/>
                </a:solidFill>
              </a:endParaRPr>
            </a:p>
          </p:txBody>
        </p:sp>
        <p:sp>
          <p:nvSpPr>
            <p:cNvPr id="33" name="等腰三角形 12"/>
            <p:cNvSpPr/>
            <p:nvPr/>
          </p:nvSpPr>
          <p:spPr>
            <a:xfrm rot="10800000">
              <a:off x="555476" y="4084125"/>
              <a:ext cx="202540" cy="167306"/>
            </a:xfrm>
            <a:custGeom>
              <a:avLst/>
              <a:gdLst>
                <a:gd name="connsiteX0" fmla="*/ 0 w 486320"/>
                <a:gd name="connsiteY0" fmla="*/ 419241 h 419241"/>
                <a:gd name="connsiteX1" fmla="*/ 243160 w 486320"/>
                <a:gd name="connsiteY1" fmla="*/ 0 h 419241"/>
                <a:gd name="connsiteX2" fmla="*/ 486320 w 486320"/>
                <a:gd name="connsiteY2" fmla="*/ 419241 h 419241"/>
                <a:gd name="connsiteX3" fmla="*/ 0 w 486320"/>
                <a:gd name="connsiteY3" fmla="*/ 419241 h 419241"/>
                <a:gd name="connsiteX0" fmla="*/ 486320 w 577760"/>
                <a:gd name="connsiteY0" fmla="*/ 419241 h 510681"/>
                <a:gd name="connsiteX1" fmla="*/ 0 w 577760"/>
                <a:gd name="connsiteY1" fmla="*/ 419241 h 510681"/>
                <a:gd name="connsiteX2" fmla="*/ 243160 w 577760"/>
                <a:gd name="connsiteY2" fmla="*/ 0 h 510681"/>
                <a:gd name="connsiteX3" fmla="*/ 577760 w 577760"/>
                <a:gd name="connsiteY3" fmla="*/ 510681 h 510681"/>
                <a:gd name="connsiteX0" fmla="*/ 486320 w 577760"/>
                <a:gd name="connsiteY0" fmla="*/ 419241 h 510681"/>
                <a:gd name="connsiteX1" fmla="*/ 0 w 577760"/>
                <a:gd name="connsiteY1" fmla="*/ 419241 h 510681"/>
                <a:gd name="connsiteX2" fmla="*/ 243160 w 577760"/>
                <a:gd name="connsiteY2" fmla="*/ 0 h 510681"/>
                <a:gd name="connsiteX3" fmla="*/ 577760 w 577760"/>
                <a:gd name="connsiteY3" fmla="*/ 510681 h 510681"/>
                <a:gd name="connsiteX0" fmla="*/ 0 w 577760"/>
                <a:gd name="connsiteY0" fmla="*/ 419241 h 510681"/>
                <a:gd name="connsiteX1" fmla="*/ 243160 w 577760"/>
                <a:gd name="connsiteY1" fmla="*/ 0 h 510681"/>
                <a:gd name="connsiteX2" fmla="*/ 577760 w 577760"/>
                <a:gd name="connsiteY2" fmla="*/ 510681 h 51068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70591"/>
                <a:gd name="connsiteY0" fmla="*/ 381141 h 381141"/>
                <a:gd name="connsiteX1" fmla="*/ 257447 w 370591"/>
                <a:gd name="connsiteY1" fmla="*/ 0 h 381141"/>
                <a:gd name="connsiteX2" fmla="*/ 370591 w 370591"/>
                <a:gd name="connsiteY2" fmla="*/ 172544 h 381141"/>
                <a:gd name="connsiteX0" fmla="*/ 0 w 375354"/>
                <a:gd name="connsiteY0" fmla="*/ 369235 h 369235"/>
                <a:gd name="connsiteX1" fmla="*/ 262210 w 375354"/>
                <a:gd name="connsiteY1" fmla="*/ 0 h 369235"/>
                <a:gd name="connsiteX2" fmla="*/ 375354 w 375354"/>
                <a:gd name="connsiteY2" fmla="*/ 172544 h 369235"/>
                <a:gd name="connsiteX0" fmla="*/ 0 w 389642"/>
                <a:gd name="connsiteY0" fmla="*/ 369235 h 369235"/>
                <a:gd name="connsiteX1" fmla="*/ 262210 w 389642"/>
                <a:gd name="connsiteY1" fmla="*/ 0 h 369235"/>
                <a:gd name="connsiteX2" fmla="*/ 389642 w 389642"/>
                <a:gd name="connsiteY2" fmla="*/ 143969 h 369235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4523 h 364523"/>
                <a:gd name="connsiteX1" fmla="*/ 276497 w 389642"/>
                <a:gd name="connsiteY1" fmla="*/ 51 h 364523"/>
                <a:gd name="connsiteX2" fmla="*/ 389642 w 389642"/>
                <a:gd name="connsiteY2" fmla="*/ 139257 h 364523"/>
                <a:gd name="connsiteX0" fmla="*/ 0 w 389642"/>
                <a:gd name="connsiteY0" fmla="*/ 357382 h 357382"/>
                <a:gd name="connsiteX1" fmla="*/ 238397 w 389642"/>
                <a:gd name="connsiteY1" fmla="*/ 54 h 357382"/>
                <a:gd name="connsiteX2" fmla="*/ 389642 w 389642"/>
                <a:gd name="connsiteY2" fmla="*/ 132116 h 35738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68211"/>
                <a:gd name="connsiteY0" fmla="*/ 327593 h 327593"/>
                <a:gd name="connsiteX1" fmla="*/ 240779 w 368211"/>
                <a:gd name="connsiteY1" fmla="*/ 3602 h 327593"/>
                <a:gd name="connsiteX2" fmla="*/ 368211 w 368211"/>
                <a:gd name="connsiteY2" fmla="*/ 145189 h 327593"/>
                <a:gd name="connsiteX0" fmla="*/ 0 w 368211"/>
                <a:gd name="connsiteY0" fmla="*/ 324023 h 324023"/>
                <a:gd name="connsiteX1" fmla="*/ 240779 w 368211"/>
                <a:gd name="connsiteY1" fmla="*/ 32 h 324023"/>
                <a:gd name="connsiteX2" fmla="*/ 368211 w 368211"/>
                <a:gd name="connsiteY2" fmla="*/ 141619 h 324023"/>
                <a:gd name="connsiteX0" fmla="*/ 0 w 368211"/>
                <a:gd name="connsiteY0" fmla="*/ 331165 h 331165"/>
                <a:gd name="connsiteX1" fmla="*/ 243160 w 368211"/>
                <a:gd name="connsiteY1" fmla="*/ 30 h 331165"/>
                <a:gd name="connsiteX2" fmla="*/ 368211 w 368211"/>
                <a:gd name="connsiteY2" fmla="*/ 148761 h 331165"/>
                <a:gd name="connsiteX0" fmla="*/ 0 w 368211"/>
                <a:gd name="connsiteY0" fmla="*/ 293072 h 293072"/>
                <a:gd name="connsiteX1" fmla="*/ 245541 w 368211"/>
                <a:gd name="connsiteY1" fmla="*/ 37 h 293072"/>
                <a:gd name="connsiteX2" fmla="*/ 368211 w 368211"/>
                <a:gd name="connsiteY2" fmla="*/ 110668 h 293072"/>
                <a:gd name="connsiteX0" fmla="*/ 0 w 368211"/>
                <a:gd name="connsiteY0" fmla="*/ 297833 h 297833"/>
                <a:gd name="connsiteX1" fmla="*/ 231253 w 368211"/>
                <a:gd name="connsiteY1" fmla="*/ 35 h 297833"/>
                <a:gd name="connsiteX2" fmla="*/ 368211 w 368211"/>
                <a:gd name="connsiteY2" fmla="*/ 115429 h 297833"/>
                <a:gd name="connsiteX0" fmla="*/ 0 w 368211"/>
                <a:gd name="connsiteY0" fmla="*/ 297820 h 297820"/>
                <a:gd name="connsiteX1" fmla="*/ 231253 w 368211"/>
                <a:gd name="connsiteY1" fmla="*/ 22 h 297820"/>
                <a:gd name="connsiteX2" fmla="*/ 368211 w 368211"/>
                <a:gd name="connsiteY2" fmla="*/ 115416 h 297820"/>
                <a:gd name="connsiteX0" fmla="*/ 0 w 368211"/>
                <a:gd name="connsiteY0" fmla="*/ 300200 h 300200"/>
                <a:gd name="connsiteX1" fmla="*/ 245540 w 368211"/>
                <a:gd name="connsiteY1" fmla="*/ 21 h 300200"/>
                <a:gd name="connsiteX2" fmla="*/ 368211 w 368211"/>
                <a:gd name="connsiteY2" fmla="*/ 117796 h 300200"/>
                <a:gd name="connsiteX0" fmla="*/ 0 w 318205"/>
                <a:gd name="connsiteY0" fmla="*/ 240265 h 240265"/>
                <a:gd name="connsiteX1" fmla="*/ 195534 w 318205"/>
                <a:gd name="connsiteY1" fmla="*/ 1998 h 240265"/>
                <a:gd name="connsiteX2" fmla="*/ 318205 w 318205"/>
                <a:gd name="connsiteY2" fmla="*/ 119773 h 240265"/>
                <a:gd name="connsiteX0" fmla="*/ 0 w 318205"/>
                <a:gd name="connsiteY0" fmla="*/ 240265 h 240265"/>
                <a:gd name="connsiteX1" fmla="*/ 195534 w 318205"/>
                <a:gd name="connsiteY1" fmla="*/ 1998 h 240265"/>
                <a:gd name="connsiteX2" fmla="*/ 318205 w 318205"/>
                <a:gd name="connsiteY2" fmla="*/ 119773 h 240265"/>
                <a:gd name="connsiteX0" fmla="*/ 0 w 318205"/>
                <a:gd name="connsiteY0" fmla="*/ 238885 h 238885"/>
                <a:gd name="connsiteX1" fmla="*/ 195534 w 318205"/>
                <a:gd name="connsiteY1" fmla="*/ 618 h 238885"/>
                <a:gd name="connsiteX2" fmla="*/ 318205 w 318205"/>
                <a:gd name="connsiteY2" fmla="*/ 118393 h 238885"/>
                <a:gd name="connsiteX0" fmla="*/ 0 w 318205"/>
                <a:gd name="connsiteY0" fmla="*/ 238274 h 238274"/>
                <a:gd name="connsiteX1" fmla="*/ 195534 w 318205"/>
                <a:gd name="connsiteY1" fmla="*/ 7 h 238274"/>
                <a:gd name="connsiteX2" fmla="*/ 318205 w 318205"/>
                <a:gd name="connsiteY2" fmla="*/ 117782 h 238274"/>
                <a:gd name="connsiteX0" fmla="*/ 0 w 318205"/>
                <a:gd name="connsiteY0" fmla="*/ 252560 h 252560"/>
                <a:gd name="connsiteX1" fmla="*/ 209822 w 318205"/>
                <a:gd name="connsiteY1" fmla="*/ 5 h 252560"/>
                <a:gd name="connsiteX2" fmla="*/ 318205 w 318205"/>
                <a:gd name="connsiteY2" fmla="*/ 132068 h 252560"/>
                <a:gd name="connsiteX0" fmla="*/ 0 w 318205"/>
                <a:gd name="connsiteY0" fmla="*/ 240655 h 240655"/>
                <a:gd name="connsiteX1" fmla="*/ 202678 w 318205"/>
                <a:gd name="connsiteY1" fmla="*/ 7 h 240655"/>
                <a:gd name="connsiteX2" fmla="*/ 318205 w 318205"/>
                <a:gd name="connsiteY2" fmla="*/ 120163 h 240655"/>
                <a:gd name="connsiteX0" fmla="*/ 0 w 318205"/>
                <a:gd name="connsiteY0" fmla="*/ 243035 h 243035"/>
                <a:gd name="connsiteX1" fmla="*/ 181247 w 318205"/>
                <a:gd name="connsiteY1" fmla="*/ 6 h 243035"/>
                <a:gd name="connsiteX2" fmla="*/ 318205 w 318205"/>
                <a:gd name="connsiteY2" fmla="*/ 122543 h 243035"/>
                <a:gd name="connsiteX0" fmla="*/ 0 w 318205"/>
                <a:gd name="connsiteY0" fmla="*/ 238273 h 238273"/>
                <a:gd name="connsiteX1" fmla="*/ 202678 w 318205"/>
                <a:gd name="connsiteY1" fmla="*/ 7 h 238273"/>
                <a:gd name="connsiteX2" fmla="*/ 318205 w 318205"/>
                <a:gd name="connsiteY2" fmla="*/ 117781 h 238273"/>
                <a:gd name="connsiteX0" fmla="*/ 0 w 318205"/>
                <a:gd name="connsiteY0" fmla="*/ 235892 h 235892"/>
                <a:gd name="connsiteX1" fmla="*/ 212203 w 318205"/>
                <a:gd name="connsiteY1" fmla="*/ 7 h 235892"/>
                <a:gd name="connsiteX2" fmla="*/ 318205 w 318205"/>
                <a:gd name="connsiteY2" fmla="*/ 115400 h 235892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08680"/>
                <a:gd name="connsiteY0" fmla="*/ 206556 h 206556"/>
                <a:gd name="connsiteX1" fmla="*/ 202678 w 308680"/>
                <a:gd name="connsiteY1" fmla="*/ 1627 h 206556"/>
                <a:gd name="connsiteX2" fmla="*/ 308680 w 308680"/>
                <a:gd name="connsiteY2" fmla="*/ 105114 h 206556"/>
                <a:gd name="connsiteX0" fmla="*/ 0 w 308680"/>
                <a:gd name="connsiteY0" fmla="*/ 204930 h 204930"/>
                <a:gd name="connsiteX1" fmla="*/ 202678 w 308680"/>
                <a:gd name="connsiteY1" fmla="*/ 1 h 204930"/>
                <a:gd name="connsiteX2" fmla="*/ 308680 w 308680"/>
                <a:gd name="connsiteY2" fmla="*/ 103488 h 204930"/>
                <a:gd name="connsiteX0" fmla="*/ 0 w 308680"/>
                <a:gd name="connsiteY0" fmla="*/ 216836 h 216836"/>
                <a:gd name="connsiteX1" fmla="*/ 205060 w 308680"/>
                <a:gd name="connsiteY1" fmla="*/ 0 h 216836"/>
                <a:gd name="connsiteX2" fmla="*/ 308680 w 308680"/>
                <a:gd name="connsiteY2" fmla="*/ 115394 h 216836"/>
                <a:gd name="connsiteX0" fmla="*/ 0 w 308680"/>
                <a:gd name="connsiteY0" fmla="*/ 207312 h 207312"/>
                <a:gd name="connsiteX1" fmla="*/ 200298 w 308680"/>
                <a:gd name="connsiteY1" fmla="*/ 1 h 207312"/>
                <a:gd name="connsiteX2" fmla="*/ 308680 w 308680"/>
                <a:gd name="connsiteY2" fmla="*/ 105870 h 207312"/>
                <a:gd name="connsiteX0" fmla="*/ 0 w 292011"/>
                <a:gd name="connsiteY0" fmla="*/ 209215 h 209215"/>
                <a:gd name="connsiteX1" fmla="*/ 200298 w 292011"/>
                <a:gd name="connsiteY1" fmla="*/ 1904 h 209215"/>
                <a:gd name="connsiteX2" fmla="*/ 292011 w 292011"/>
                <a:gd name="connsiteY2" fmla="*/ 100629 h 209215"/>
                <a:gd name="connsiteX0" fmla="*/ 0 w 292011"/>
                <a:gd name="connsiteY0" fmla="*/ 207311 h 207311"/>
                <a:gd name="connsiteX1" fmla="*/ 200298 w 292011"/>
                <a:gd name="connsiteY1" fmla="*/ 0 h 207311"/>
                <a:gd name="connsiteX2" fmla="*/ 292011 w 292011"/>
                <a:gd name="connsiteY2" fmla="*/ 98725 h 2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2011" h="207311">
                  <a:moveTo>
                    <a:pt x="0" y="207311"/>
                  </a:moveTo>
                  <a:cubicBezTo>
                    <a:pt x="1678" y="203295"/>
                    <a:pt x="201636" y="1429"/>
                    <a:pt x="200298" y="0"/>
                  </a:cubicBezTo>
                  <a:lnTo>
                    <a:pt x="292011" y="98725"/>
                  </a:lnTo>
                </a:path>
              </a:pathLst>
            </a:custGeom>
            <a:noFill/>
            <a:ln w="50800" cap="rnd">
              <a:solidFill>
                <a:srgbClr val="00999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308081"/>
                </a:solidFill>
              </a:endParaRPr>
            </a:p>
          </p:txBody>
        </p:sp>
      </p:grp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927F002-E886-4B52-AB16-DF0E3FF1B3FA}"/>
              </a:ext>
            </a:extLst>
          </p:cNvPr>
          <p:cNvSpPr txBox="1"/>
          <p:nvPr/>
        </p:nvSpPr>
        <p:spPr>
          <a:xfrm>
            <a:off x="1313116" y="2217428"/>
            <a:ext cx="8521071" cy="559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000"/>
              </a:lnSpc>
            </a:pP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</a:rPr>
              <a:t>辦理線上投票，省時省工</a:t>
            </a:r>
            <a:endParaRPr lang="en-US" altLang="zh-TW" sz="2800" b="1" dirty="0">
              <a:solidFill>
                <a:srgbClr val="FF0000"/>
              </a:solidFill>
              <a:latin typeface="微軟正黑體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927F002-E886-4B52-AB16-DF0E3FF1B3FA}"/>
              </a:ext>
            </a:extLst>
          </p:cNvPr>
          <p:cNvSpPr txBox="1"/>
          <p:nvPr/>
        </p:nvSpPr>
        <p:spPr>
          <a:xfrm>
            <a:off x="1230115" y="5142809"/>
            <a:ext cx="6450061" cy="543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</a:rPr>
              <a:t>生成式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</a:rPr>
              <a:t>AI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</a:rPr>
              <a:t>協作公文，預計第四季試辦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2EB201CA-7703-3DFC-19EA-E1DBAC77356D}"/>
              </a:ext>
            </a:extLst>
          </p:cNvPr>
          <p:cNvSpPr txBox="1"/>
          <p:nvPr/>
        </p:nvSpPr>
        <p:spPr>
          <a:xfrm>
            <a:off x="688360" y="714958"/>
            <a:ext cx="105221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優化市民服務，</a:t>
            </a:r>
            <a:r>
              <a:rPr lang="zh-TW" altLang="en-US" sz="6000" b="1" dirty="0">
                <a:latin typeface="微軟正黑體" pitchFamily="34" charset="-120"/>
                <a:ea typeface="微軟正黑體" pitchFamily="34" charset="-120"/>
              </a:rPr>
              <a:t>導入</a:t>
            </a:r>
            <a:r>
              <a:rPr lang="en-US" altLang="zh-TW" sz="6000" b="1" dirty="0">
                <a:latin typeface="微軟正黑體" pitchFamily="34" charset="-120"/>
                <a:ea typeface="微軟正黑體" pitchFamily="34" charset="-120"/>
              </a:rPr>
              <a:t>AI</a:t>
            </a:r>
            <a:r>
              <a:rPr lang="zh-TW" altLang="en-US" sz="6000" b="1" dirty="0">
                <a:latin typeface="微軟正黑體" pitchFamily="34" charset="-120"/>
                <a:ea typeface="微軟正黑體" pitchFamily="34" charset="-120"/>
              </a:rPr>
              <a:t>應用</a:t>
            </a:r>
            <a:endParaRPr lang="en-US" altLang="zh-TW" sz="600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0" name="群組 39"/>
          <p:cNvGrpSpPr/>
          <p:nvPr/>
        </p:nvGrpSpPr>
        <p:grpSpPr>
          <a:xfrm>
            <a:off x="732521" y="3279713"/>
            <a:ext cx="316458" cy="314003"/>
            <a:chOff x="460181" y="4039453"/>
            <a:chExt cx="316458" cy="314003"/>
          </a:xfrm>
        </p:grpSpPr>
        <p:sp>
          <p:nvSpPr>
            <p:cNvPr id="41" name="橢圓 11"/>
            <p:cNvSpPr/>
            <p:nvPr/>
          </p:nvSpPr>
          <p:spPr>
            <a:xfrm rot="900000">
              <a:off x="460181" y="4039453"/>
              <a:ext cx="316458" cy="314003"/>
            </a:xfrm>
            <a:custGeom>
              <a:avLst/>
              <a:gdLst>
                <a:gd name="connsiteX0" fmla="*/ 0 w 389075"/>
                <a:gd name="connsiteY0" fmla="*/ 194538 h 389075"/>
                <a:gd name="connsiteX1" fmla="*/ 194538 w 389075"/>
                <a:gd name="connsiteY1" fmla="*/ 0 h 389075"/>
                <a:gd name="connsiteX2" fmla="*/ 389076 w 389075"/>
                <a:gd name="connsiteY2" fmla="*/ 194538 h 389075"/>
                <a:gd name="connsiteX3" fmla="*/ 194538 w 389075"/>
                <a:gd name="connsiteY3" fmla="*/ 389076 h 389075"/>
                <a:gd name="connsiteX4" fmla="*/ 0 w 389075"/>
                <a:gd name="connsiteY4" fmla="*/ 194538 h 389075"/>
                <a:gd name="connsiteX0" fmla="*/ 389076 w 480516"/>
                <a:gd name="connsiteY0" fmla="*/ 194538 h 389076"/>
                <a:gd name="connsiteX1" fmla="*/ 194538 w 480516"/>
                <a:gd name="connsiteY1" fmla="*/ 389076 h 389076"/>
                <a:gd name="connsiteX2" fmla="*/ 0 w 480516"/>
                <a:gd name="connsiteY2" fmla="*/ 194538 h 389076"/>
                <a:gd name="connsiteX3" fmla="*/ 194538 w 480516"/>
                <a:gd name="connsiteY3" fmla="*/ 0 h 389076"/>
                <a:gd name="connsiteX4" fmla="*/ 480516 w 480516"/>
                <a:gd name="connsiteY4" fmla="*/ 285978 h 389076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389076"/>
                <a:gd name="connsiteY0" fmla="*/ 210220 h 404758"/>
                <a:gd name="connsiteX1" fmla="*/ 194538 w 389076"/>
                <a:gd name="connsiteY1" fmla="*/ 404758 h 404758"/>
                <a:gd name="connsiteX2" fmla="*/ 0 w 389076"/>
                <a:gd name="connsiteY2" fmla="*/ 210220 h 404758"/>
                <a:gd name="connsiteX3" fmla="*/ 194538 w 389076"/>
                <a:gd name="connsiteY3" fmla="*/ 15682 h 404758"/>
                <a:gd name="connsiteX4" fmla="*/ 298141 w 389076"/>
                <a:gd name="connsiteY4" fmla="*/ 44256 h 404758"/>
                <a:gd name="connsiteX0" fmla="*/ 389076 w 389076"/>
                <a:gd name="connsiteY0" fmla="*/ 201975 h 396513"/>
                <a:gd name="connsiteX1" fmla="*/ 194538 w 389076"/>
                <a:gd name="connsiteY1" fmla="*/ 396513 h 396513"/>
                <a:gd name="connsiteX2" fmla="*/ 0 w 389076"/>
                <a:gd name="connsiteY2" fmla="*/ 201975 h 396513"/>
                <a:gd name="connsiteX3" fmla="*/ 194538 w 389076"/>
                <a:gd name="connsiteY3" fmla="*/ 7437 h 396513"/>
                <a:gd name="connsiteX4" fmla="*/ 298141 w 389076"/>
                <a:gd name="connsiteY4" fmla="*/ 36011 h 396513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  <a:gd name="connsiteX4" fmla="*/ 298141 w 389076"/>
                <a:gd name="connsiteY4" fmla="*/ 28582 h 389084"/>
                <a:gd name="connsiteX0" fmla="*/ 389076 w 389076"/>
                <a:gd name="connsiteY0" fmla="*/ 194625 h 389163"/>
                <a:gd name="connsiteX1" fmla="*/ 194538 w 389076"/>
                <a:gd name="connsiteY1" fmla="*/ 389163 h 389163"/>
                <a:gd name="connsiteX2" fmla="*/ 0 w 389076"/>
                <a:gd name="connsiteY2" fmla="*/ 194625 h 389163"/>
                <a:gd name="connsiteX3" fmla="*/ 194538 w 389076"/>
                <a:gd name="connsiteY3" fmla="*/ 87 h 389163"/>
                <a:gd name="connsiteX4" fmla="*/ 298141 w 389076"/>
                <a:gd name="connsiteY4" fmla="*/ 28661 h 389163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  <a:gd name="connsiteX4" fmla="*/ 298141 w 389076"/>
                <a:gd name="connsiteY4" fmla="*/ 28582 h 389084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9076" h="389084">
                  <a:moveTo>
                    <a:pt x="389076" y="194546"/>
                  </a:moveTo>
                  <a:cubicBezTo>
                    <a:pt x="389076" y="301986"/>
                    <a:pt x="301978" y="389084"/>
                    <a:pt x="194538" y="389084"/>
                  </a:cubicBezTo>
                  <a:cubicBezTo>
                    <a:pt x="87098" y="389084"/>
                    <a:pt x="0" y="301986"/>
                    <a:pt x="0" y="194546"/>
                  </a:cubicBezTo>
                  <a:cubicBezTo>
                    <a:pt x="0" y="87106"/>
                    <a:pt x="99605" y="-906"/>
                    <a:pt x="194538" y="8"/>
                  </a:cubicBezTo>
                </a:path>
              </a:pathLst>
            </a:custGeom>
            <a:noFill/>
            <a:ln w="349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308081"/>
                </a:solidFill>
              </a:endParaRPr>
            </a:p>
          </p:txBody>
        </p:sp>
        <p:sp>
          <p:nvSpPr>
            <p:cNvPr id="46" name="等腰三角形 12"/>
            <p:cNvSpPr/>
            <p:nvPr/>
          </p:nvSpPr>
          <p:spPr>
            <a:xfrm rot="10800000">
              <a:off x="555476" y="4084125"/>
              <a:ext cx="202540" cy="167306"/>
            </a:xfrm>
            <a:custGeom>
              <a:avLst/>
              <a:gdLst>
                <a:gd name="connsiteX0" fmla="*/ 0 w 486320"/>
                <a:gd name="connsiteY0" fmla="*/ 419241 h 419241"/>
                <a:gd name="connsiteX1" fmla="*/ 243160 w 486320"/>
                <a:gd name="connsiteY1" fmla="*/ 0 h 419241"/>
                <a:gd name="connsiteX2" fmla="*/ 486320 w 486320"/>
                <a:gd name="connsiteY2" fmla="*/ 419241 h 419241"/>
                <a:gd name="connsiteX3" fmla="*/ 0 w 486320"/>
                <a:gd name="connsiteY3" fmla="*/ 419241 h 419241"/>
                <a:gd name="connsiteX0" fmla="*/ 486320 w 577760"/>
                <a:gd name="connsiteY0" fmla="*/ 419241 h 510681"/>
                <a:gd name="connsiteX1" fmla="*/ 0 w 577760"/>
                <a:gd name="connsiteY1" fmla="*/ 419241 h 510681"/>
                <a:gd name="connsiteX2" fmla="*/ 243160 w 577760"/>
                <a:gd name="connsiteY2" fmla="*/ 0 h 510681"/>
                <a:gd name="connsiteX3" fmla="*/ 577760 w 577760"/>
                <a:gd name="connsiteY3" fmla="*/ 510681 h 510681"/>
                <a:gd name="connsiteX0" fmla="*/ 486320 w 577760"/>
                <a:gd name="connsiteY0" fmla="*/ 419241 h 510681"/>
                <a:gd name="connsiteX1" fmla="*/ 0 w 577760"/>
                <a:gd name="connsiteY1" fmla="*/ 419241 h 510681"/>
                <a:gd name="connsiteX2" fmla="*/ 243160 w 577760"/>
                <a:gd name="connsiteY2" fmla="*/ 0 h 510681"/>
                <a:gd name="connsiteX3" fmla="*/ 577760 w 577760"/>
                <a:gd name="connsiteY3" fmla="*/ 510681 h 510681"/>
                <a:gd name="connsiteX0" fmla="*/ 0 w 577760"/>
                <a:gd name="connsiteY0" fmla="*/ 419241 h 510681"/>
                <a:gd name="connsiteX1" fmla="*/ 243160 w 577760"/>
                <a:gd name="connsiteY1" fmla="*/ 0 h 510681"/>
                <a:gd name="connsiteX2" fmla="*/ 577760 w 577760"/>
                <a:gd name="connsiteY2" fmla="*/ 510681 h 51068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70591"/>
                <a:gd name="connsiteY0" fmla="*/ 381141 h 381141"/>
                <a:gd name="connsiteX1" fmla="*/ 257447 w 370591"/>
                <a:gd name="connsiteY1" fmla="*/ 0 h 381141"/>
                <a:gd name="connsiteX2" fmla="*/ 370591 w 370591"/>
                <a:gd name="connsiteY2" fmla="*/ 172544 h 381141"/>
                <a:gd name="connsiteX0" fmla="*/ 0 w 375354"/>
                <a:gd name="connsiteY0" fmla="*/ 369235 h 369235"/>
                <a:gd name="connsiteX1" fmla="*/ 262210 w 375354"/>
                <a:gd name="connsiteY1" fmla="*/ 0 h 369235"/>
                <a:gd name="connsiteX2" fmla="*/ 375354 w 375354"/>
                <a:gd name="connsiteY2" fmla="*/ 172544 h 369235"/>
                <a:gd name="connsiteX0" fmla="*/ 0 w 389642"/>
                <a:gd name="connsiteY0" fmla="*/ 369235 h 369235"/>
                <a:gd name="connsiteX1" fmla="*/ 262210 w 389642"/>
                <a:gd name="connsiteY1" fmla="*/ 0 h 369235"/>
                <a:gd name="connsiteX2" fmla="*/ 389642 w 389642"/>
                <a:gd name="connsiteY2" fmla="*/ 143969 h 369235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4523 h 364523"/>
                <a:gd name="connsiteX1" fmla="*/ 276497 w 389642"/>
                <a:gd name="connsiteY1" fmla="*/ 51 h 364523"/>
                <a:gd name="connsiteX2" fmla="*/ 389642 w 389642"/>
                <a:gd name="connsiteY2" fmla="*/ 139257 h 364523"/>
                <a:gd name="connsiteX0" fmla="*/ 0 w 389642"/>
                <a:gd name="connsiteY0" fmla="*/ 357382 h 357382"/>
                <a:gd name="connsiteX1" fmla="*/ 238397 w 389642"/>
                <a:gd name="connsiteY1" fmla="*/ 54 h 357382"/>
                <a:gd name="connsiteX2" fmla="*/ 389642 w 389642"/>
                <a:gd name="connsiteY2" fmla="*/ 132116 h 35738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68211"/>
                <a:gd name="connsiteY0" fmla="*/ 327593 h 327593"/>
                <a:gd name="connsiteX1" fmla="*/ 240779 w 368211"/>
                <a:gd name="connsiteY1" fmla="*/ 3602 h 327593"/>
                <a:gd name="connsiteX2" fmla="*/ 368211 w 368211"/>
                <a:gd name="connsiteY2" fmla="*/ 145189 h 327593"/>
                <a:gd name="connsiteX0" fmla="*/ 0 w 368211"/>
                <a:gd name="connsiteY0" fmla="*/ 324023 h 324023"/>
                <a:gd name="connsiteX1" fmla="*/ 240779 w 368211"/>
                <a:gd name="connsiteY1" fmla="*/ 32 h 324023"/>
                <a:gd name="connsiteX2" fmla="*/ 368211 w 368211"/>
                <a:gd name="connsiteY2" fmla="*/ 141619 h 324023"/>
                <a:gd name="connsiteX0" fmla="*/ 0 w 368211"/>
                <a:gd name="connsiteY0" fmla="*/ 331165 h 331165"/>
                <a:gd name="connsiteX1" fmla="*/ 243160 w 368211"/>
                <a:gd name="connsiteY1" fmla="*/ 30 h 331165"/>
                <a:gd name="connsiteX2" fmla="*/ 368211 w 368211"/>
                <a:gd name="connsiteY2" fmla="*/ 148761 h 331165"/>
                <a:gd name="connsiteX0" fmla="*/ 0 w 368211"/>
                <a:gd name="connsiteY0" fmla="*/ 293072 h 293072"/>
                <a:gd name="connsiteX1" fmla="*/ 245541 w 368211"/>
                <a:gd name="connsiteY1" fmla="*/ 37 h 293072"/>
                <a:gd name="connsiteX2" fmla="*/ 368211 w 368211"/>
                <a:gd name="connsiteY2" fmla="*/ 110668 h 293072"/>
                <a:gd name="connsiteX0" fmla="*/ 0 w 368211"/>
                <a:gd name="connsiteY0" fmla="*/ 297833 h 297833"/>
                <a:gd name="connsiteX1" fmla="*/ 231253 w 368211"/>
                <a:gd name="connsiteY1" fmla="*/ 35 h 297833"/>
                <a:gd name="connsiteX2" fmla="*/ 368211 w 368211"/>
                <a:gd name="connsiteY2" fmla="*/ 115429 h 297833"/>
                <a:gd name="connsiteX0" fmla="*/ 0 w 368211"/>
                <a:gd name="connsiteY0" fmla="*/ 297820 h 297820"/>
                <a:gd name="connsiteX1" fmla="*/ 231253 w 368211"/>
                <a:gd name="connsiteY1" fmla="*/ 22 h 297820"/>
                <a:gd name="connsiteX2" fmla="*/ 368211 w 368211"/>
                <a:gd name="connsiteY2" fmla="*/ 115416 h 297820"/>
                <a:gd name="connsiteX0" fmla="*/ 0 w 368211"/>
                <a:gd name="connsiteY0" fmla="*/ 300200 h 300200"/>
                <a:gd name="connsiteX1" fmla="*/ 245540 w 368211"/>
                <a:gd name="connsiteY1" fmla="*/ 21 h 300200"/>
                <a:gd name="connsiteX2" fmla="*/ 368211 w 368211"/>
                <a:gd name="connsiteY2" fmla="*/ 117796 h 300200"/>
                <a:gd name="connsiteX0" fmla="*/ 0 w 318205"/>
                <a:gd name="connsiteY0" fmla="*/ 240265 h 240265"/>
                <a:gd name="connsiteX1" fmla="*/ 195534 w 318205"/>
                <a:gd name="connsiteY1" fmla="*/ 1998 h 240265"/>
                <a:gd name="connsiteX2" fmla="*/ 318205 w 318205"/>
                <a:gd name="connsiteY2" fmla="*/ 119773 h 240265"/>
                <a:gd name="connsiteX0" fmla="*/ 0 w 318205"/>
                <a:gd name="connsiteY0" fmla="*/ 240265 h 240265"/>
                <a:gd name="connsiteX1" fmla="*/ 195534 w 318205"/>
                <a:gd name="connsiteY1" fmla="*/ 1998 h 240265"/>
                <a:gd name="connsiteX2" fmla="*/ 318205 w 318205"/>
                <a:gd name="connsiteY2" fmla="*/ 119773 h 240265"/>
                <a:gd name="connsiteX0" fmla="*/ 0 w 318205"/>
                <a:gd name="connsiteY0" fmla="*/ 238885 h 238885"/>
                <a:gd name="connsiteX1" fmla="*/ 195534 w 318205"/>
                <a:gd name="connsiteY1" fmla="*/ 618 h 238885"/>
                <a:gd name="connsiteX2" fmla="*/ 318205 w 318205"/>
                <a:gd name="connsiteY2" fmla="*/ 118393 h 238885"/>
                <a:gd name="connsiteX0" fmla="*/ 0 w 318205"/>
                <a:gd name="connsiteY0" fmla="*/ 238274 h 238274"/>
                <a:gd name="connsiteX1" fmla="*/ 195534 w 318205"/>
                <a:gd name="connsiteY1" fmla="*/ 7 h 238274"/>
                <a:gd name="connsiteX2" fmla="*/ 318205 w 318205"/>
                <a:gd name="connsiteY2" fmla="*/ 117782 h 238274"/>
                <a:gd name="connsiteX0" fmla="*/ 0 w 318205"/>
                <a:gd name="connsiteY0" fmla="*/ 252560 h 252560"/>
                <a:gd name="connsiteX1" fmla="*/ 209822 w 318205"/>
                <a:gd name="connsiteY1" fmla="*/ 5 h 252560"/>
                <a:gd name="connsiteX2" fmla="*/ 318205 w 318205"/>
                <a:gd name="connsiteY2" fmla="*/ 132068 h 252560"/>
                <a:gd name="connsiteX0" fmla="*/ 0 w 318205"/>
                <a:gd name="connsiteY0" fmla="*/ 240655 h 240655"/>
                <a:gd name="connsiteX1" fmla="*/ 202678 w 318205"/>
                <a:gd name="connsiteY1" fmla="*/ 7 h 240655"/>
                <a:gd name="connsiteX2" fmla="*/ 318205 w 318205"/>
                <a:gd name="connsiteY2" fmla="*/ 120163 h 240655"/>
                <a:gd name="connsiteX0" fmla="*/ 0 w 318205"/>
                <a:gd name="connsiteY0" fmla="*/ 243035 h 243035"/>
                <a:gd name="connsiteX1" fmla="*/ 181247 w 318205"/>
                <a:gd name="connsiteY1" fmla="*/ 6 h 243035"/>
                <a:gd name="connsiteX2" fmla="*/ 318205 w 318205"/>
                <a:gd name="connsiteY2" fmla="*/ 122543 h 243035"/>
                <a:gd name="connsiteX0" fmla="*/ 0 w 318205"/>
                <a:gd name="connsiteY0" fmla="*/ 238273 h 238273"/>
                <a:gd name="connsiteX1" fmla="*/ 202678 w 318205"/>
                <a:gd name="connsiteY1" fmla="*/ 7 h 238273"/>
                <a:gd name="connsiteX2" fmla="*/ 318205 w 318205"/>
                <a:gd name="connsiteY2" fmla="*/ 117781 h 238273"/>
                <a:gd name="connsiteX0" fmla="*/ 0 w 318205"/>
                <a:gd name="connsiteY0" fmla="*/ 235892 h 235892"/>
                <a:gd name="connsiteX1" fmla="*/ 212203 w 318205"/>
                <a:gd name="connsiteY1" fmla="*/ 7 h 235892"/>
                <a:gd name="connsiteX2" fmla="*/ 318205 w 318205"/>
                <a:gd name="connsiteY2" fmla="*/ 115400 h 235892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08680"/>
                <a:gd name="connsiteY0" fmla="*/ 206556 h 206556"/>
                <a:gd name="connsiteX1" fmla="*/ 202678 w 308680"/>
                <a:gd name="connsiteY1" fmla="*/ 1627 h 206556"/>
                <a:gd name="connsiteX2" fmla="*/ 308680 w 308680"/>
                <a:gd name="connsiteY2" fmla="*/ 105114 h 206556"/>
                <a:gd name="connsiteX0" fmla="*/ 0 w 308680"/>
                <a:gd name="connsiteY0" fmla="*/ 204930 h 204930"/>
                <a:gd name="connsiteX1" fmla="*/ 202678 w 308680"/>
                <a:gd name="connsiteY1" fmla="*/ 1 h 204930"/>
                <a:gd name="connsiteX2" fmla="*/ 308680 w 308680"/>
                <a:gd name="connsiteY2" fmla="*/ 103488 h 204930"/>
                <a:gd name="connsiteX0" fmla="*/ 0 w 308680"/>
                <a:gd name="connsiteY0" fmla="*/ 216836 h 216836"/>
                <a:gd name="connsiteX1" fmla="*/ 205060 w 308680"/>
                <a:gd name="connsiteY1" fmla="*/ 0 h 216836"/>
                <a:gd name="connsiteX2" fmla="*/ 308680 w 308680"/>
                <a:gd name="connsiteY2" fmla="*/ 115394 h 216836"/>
                <a:gd name="connsiteX0" fmla="*/ 0 w 308680"/>
                <a:gd name="connsiteY0" fmla="*/ 207312 h 207312"/>
                <a:gd name="connsiteX1" fmla="*/ 200298 w 308680"/>
                <a:gd name="connsiteY1" fmla="*/ 1 h 207312"/>
                <a:gd name="connsiteX2" fmla="*/ 308680 w 308680"/>
                <a:gd name="connsiteY2" fmla="*/ 105870 h 207312"/>
                <a:gd name="connsiteX0" fmla="*/ 0 w 292011"/>
                <a:gd name="connsiteY0" fmla="*/ 209215 h 209215"/>
                <a:gd name="connsiteX1" fmla="*/ 200298 w 292011"/>
                <a:gd name="connsiteY1" fmla="*/ 1904 h 209215"/>
                <a:gd name="connsiteX2" fmla="*/ 292011 w 292011"/>
                <a:gd name="connsiteY2" fmla="*/ 100629 h 209215"/>
                <a:gd name="connsiteX0" fmla="*/ 0 w 292011"/>
                <a:gd name="connsiteY0" fmla="*/ 207311 h 207311"/>
                <a:gd name="connsiteX1" fmla="*/ 200298 w 292011"/>
                <a:gd name="connsiteY1" fmla="*/ 0 h 207311"/>
                <a:gd name="connsiteX2" fmla="*/ 292011 w 292011"/>
                <a:gd name="connsiteY2" fmla="*/ 98725 h 2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2011" h="207311">
                  <a:moveTo>
                    <a:pt x="0" y="207311"/>
                  </a:moveTo>
                  <a:cubicBezTo>
                    <a:pt x="1678" y="203295"/>
                    <a:pt x="201636" y="1429"/>
                    <a:pt x="200298" y="0"/>
                  </a:cubicBezTo>
                  <a:lnTo>
                    <a:pt x="292011" y="98725"/>
                  </a:lnTo>
                </a:path>
              </a:pathLst>
            </a:custGeom>
            <a:noFill/>
            <a:ln w="50800" cap="rnd">
              <a:solidFill>
                <a:srgbClr val="00999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308081"/>
                </a:solidFill>
              </a:endParaRPr>
            </a:p>
          </p:txBody>
        </p:sp>
      </p:grp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B071680-E60D-A047-294A-E917ADD65555}"/>
              </a:ext>
            </a:extLst>
          </p:cNvPr>
          <p:cNvSpPr txBox="1"/>
          <p:nvPr/>
        </p:nvSpPr>
        <p:spPr>
          <a:xfrm>
            <a:off x="1279268" y="3165856"/>
            <a:ext cx="8217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</a:rPr>
              <a:t>與一卡通合作，擴大電子券應用服務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1A853D20-A136-EB6D-823D-E43ECB6D66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57986E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13" y="1919297"/>
            <a:ext cx="988253" cy="125745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6408A136-1C16-2E70-4649-71CC1BF419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854" y="4805914"/>
            <a:ext cx="797997" cy="797997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7131235E-9778-A486-FFE6-66529C8E8E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12" y="3304393"/>
            <a:ext cx="988253" cy="988253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F88093C8-B84D-6133-325E-CE39D4B5755B}"/>
              </a:ext>
            </a:extLst>
          </p:cNvPr>
          <p:cNvSpPr txBox="1"/>
          <p:nvPr/>
        </p:nvSpPr>
        <p:spPr>
          <a:xfrm>
            <a:off x="1313116" y="4025099"/>
            <a:ext cx="6120680" cy="559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</a:rPr>
              <a:t>線上表單預計第四季試辦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760736" y="5257420"/>
            <a:ext cx="316458" cy="314003"/>
            <a:chOff x="460181" y="4039453"/>
            <a:chExt cx="316458" cy="314003"/>
          </a:xfrm>
        </p:grpSpPr>
        <p:sp>
          <p:nvSpPr>
            <p:cNvPr id="18" name="橢圓 11"/>
            <p:cNvSpPr/>
            <p:nvPr/>
          </p:nvSpPr>
          <p:spPr>
            <a:xfrm rot="900000">
              <a:off x="460181" y="4039453"/>
              <a:ext cx="316458" cy="314003"/>
            </a:xfrm>
            <a:custGeom>
              <a:avLst/>
              <a:gdLst>
                <a:gd name="connsiteX0" fmla="*/ 0 w 389075"/>
                <a:gd name="connsiteY0" fmla="*/ 194538 h 389075"/>
                <a:gd name="connsiteX1" fmla="*/ 194538 w 389075"/>
                <a:gd name="connsiteY1" fmla="*/ 0 h 389075"/>
                <a:gd name="connsiteX2" fmla="*/ 389076 w 389075"/>
                <a:gd name="connsiteY2" fmla="*/ 194538 h 389075"/>
                <a:gd name="connsiteX3" fmla="*/ 194538 w 389075"/>
                <a:gd name="connsiteY3" fmla="*/ 389076 h 389075"/>
                <a:gd name="connsiteX4" fmla="*/ 0 w 389075"/>
                <a:gd name="connsiteY4" fmla="*/ 194538 h 389075"/>
                <a:gd name="connsiteX0" fmla="*/ 389076 w 480516"/>
                <a:gd name="connsiteY0" fmla="*/ 194538 h 389076"/>
                <a:gd name="connsiteX1" fmla="*/ 194538 w 480516"/>
                <a:gd name="connsiteY1" fmla="*/ 389076 h 389076"/>
                <a:gd name="connsiteX2" fmla="*/ 0 w 480516"/>
                <a:gd name="connsiteY2" fmla="*/ 194538 h 389076"/>
                <a:gd name="connsiteX3" fmla="*/ 194538 w 480516"/>
                <a:gd name="connsiteY3" fmla="*/ 0 h 389076"/>
                <a:gd name="connsiteX4" fmla="*/ 480516 w 480516"/>
                <a:gd name="connsiteY4" fmla="*/ 285978 h 389076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389076"/>
                <a:gd name="connsiteY0" fmla="*/ 210220 h 404758"/>
                <a:gd name="connsiteX1" fmla="*/ 194538 w 389076"/>
                <a:gd name="connsiteY1" fmla="*/ 404758 h 404758"/>
                <a:gd name="connsiteX2" fmla="*/ 0 w 389076"/>
                <a:gd name="connsiteY2" fmla="*/ 210220 h 404758"/>
                <a:gd name="connsiteX3" fmla="*/ 194538 w 389076"/>
                <a:gd name="connsiteY3" fmla="*/ 15682 h 404758"/>
                <a:gd name="connsiteX4" fmla="*/ 298141 w 389076"/>
                <a:gd name="connsiteY4" fmla="*/ 44256 h 404758"/>
                <a:gd name="connsiteX0" fmla="*/ 389076 w 389076"/>
                <a:gd name="connsiteY0" fmla="*/ 201975 h 396513"/>
                <a:gd name="connsiteX1" fmla="*/ 194538 w 389076"/>
                <a:gd name="connsiteY1" fmla="*/ 396513 h 396513"/>
                <a:gd name="connsiteX2" fmla="*/ 0 w 389076"/>
                <a:gd name="connsiteY2" fmla="*/ 201975 h 396513"/>
                <a:gd name="connsiteX3" fmla="*/ 194538 w 389076"/>
                <a:gd name="connsiteY3" fmla="*/ 7437 h 396513"/>
                <a:gd name="connsiteX4" fmla="*/ 298141 w 389076"/>
                <a:gd name="connsiteY4" fmla="*/ 36011 h 396513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  <a:gd name="connsiteX4" fmla="*/ 298141 w 389076"/>
                <a:gd name="connsiteY4" fmla="*/ 28582 h 389084"/>
                <a:gd name="connsiteX0" fmla="*/ 389076 w 389076"/>
                <a:gd name="connsiteY0" fmla="*/ 194625 h 389163"/>
                <a:gd name="connsiteX1" fmla="*/ 194538 w 389076"/>
                <a:gd name="connsiteY1" fmla="*/ 389163 h 389163"/>
                <a:gd name="connsiteX2" fmla="*/ 0 w 389076"/>
                <a:gd name="connsiteY2" fmla="*/ 194625 h 389163"/>
                <a:gd name="connsiteX3" fmla="*/ 194538 w 389076"/>
                <a:gd name="connsiteY3" fmla="*/ 87 h 389163"/>
                <a:gd name="connsiteX4" fmla="*/ 298141 w 389076"/>
                <a:gd name="connsiteY4" fmla="*/ 28661 h 389163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  <a:gd name="connsiteX4" fmla="*/ 298141 w 389076"/>
                <a:gd name="connsiteY4" fmla="*/ 28582 h 389084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9076" h="389084">
                  <a:moveTo>
                    <a:pt x="389076" y="194546"/>
                  </a:moveTo>
                  <a:cubicBezTo>
                    <a:pt x="389076" y="301986"/>
                    <a:pt x="301978" y="389084"/>
                    <a:pt x="194538" y="389084"/>
                  </a:cubicBezTo>
                  <a:cubicBezTo>
                    <a:pt x="87098" y="389084"/>
                    <a:pt x="0" y="301986"/>
                    <a:pt x="0" y="194546"/>
                  </a:cubicBezTo>
                  <a:cubicBezTo>
                    <a:pt x="0" y="87106"/>
                    <a:pt x="99605" y="-906"/>
                    <a:pt x="194538" y="8"/>
                  </a:cubicBezTo>
                </a:path>
              </a:pathLst>
            </a:custGeom>
            <a:noFill/>
            <a:ln w="349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308081"/>
                </a:solidFill>
              </a:endParaRPr>
            </a:p>
          </p:txBody>
        </p:sp>
        <p:sp>
          <p:nvSpPr>
            <p:cNvPr id="19" name="等腰三角形 12"/>
            <p:cNvSpPr/>
            <p:nvPr/>
          </p:nvSpPr>
          <p:spPr>
            <a:xfrm rot="10800000">
              <a:off x="555476" y="4084125"/>
              <a:ext cx="202540" cy="167306"/>
            </a:xfrm>
            <a:custGeom>
              <a:avLst/>
              <a:gdLst>
                <a:gd name="connsiteX0" fmla="*/ 0 w 486320"/>
                <a:gd name="connsiteY0" fmla="*/ 419241 h 419241"/>
                <a:gd name="connsiteX1" fmla="*/ 243160 w 486320"/>
                <a:gd name="connsiteY1" fmla="*/ 0 h 419241"/>
                <a:gd name="connsiteX2" fmla="*/ 486320 w 486320"/>
                <a:gd name="connsiteY2" fmla="*/ 419241 h 419241"/>
                <a:gd name="connsiteX3" fmla="*/ 0 w 486320"/>
                <a:gd name="connsiteY3" fmla="*/ 419241 h 419241"/>
                <a:gd name="connsiteX0" fmla="*/ 486320 w 577760"/>
                <a:gd name="connsiteY0" fmla="*/ 419241 h 510681"/>
                <a:gd name="connsiteX1" fmla="*/ 0 w 577760"/>
                <a:gd name="connsiteY1" fmla="*/ 419241 h 510681"/>
                <a:gd name="connsiteX2" fmla="*/ 243160 w 577760"/>
                <a:gd name="connsiteY2" fmla="*/ 0 h 510681"/>
                <a:gd name="connsiteX3" fmla="*/ 577760 w 577760"/>
                <a:gd name="connsiteY3" fmla="*/ 510681 h 510681"/>
                <a:gd name="connsiteX0" fmla="*/ 486320 w 577760"/>
                <a:gd name="connsiteY0" fmla="*/ 419241 h 510681"/>
                <a:gd name="connsiteX1" fmla="*/ 0 w 577760"/>
                <a:gd name="connsiteY1" fmla="*/ 419241 h 510681"/>
                <a:gd name="connsiteX2" fmla="*/ 243160 w 577760"/>
                <a:gd name="connsiteY2" fmla="*/ 0 h 510681"/>
                <a:gd name="connsiteX3" fmla="*/ 577760 w 577760"/>
                <a:gd name="connsiteY3" fmla="*/ 510681 h 510681"/>
                <a:gd name="connsiteX0" fmla="*/ 0 w 577760"/>
                <a:gd name="connsiteY0" fmla="*/ 419241 h 510681"/>
                <a:gd name="connsiteX1" fmla="*/ 243160 w 577760"/>
                <a:gd name="connsiteY1" fmla="*/ 0 h 510681"/>
                <a:gd name="connsiteX2" fmla="*/ 577760 w 577760"/>
                <a:gd name="connsiteY2" fmla="*/ 510681 h 51068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70591"/>
                <a:gd name="connsiteY0" fmla="*/ 381141 h 381141"/>
                <a:gd name="connsiteX1" fmla="*/ 257447 w 370591"/>
                <a:gd name="connsiteY1" fmla="*/ 0 h 381141"/>
                <a:gd name="connsiteX2" fmla="*/ 370591 w 370591"/>
                <a:gd name="connsiteY2" fmla="*/ 172544 h 381141"/>
                <a:gd name="connsiteX0" fmla="*/ 0 w 375354"/>
                <a:gd name="connsiteY0" fmla="*/ 369235 h 369235"/>
                <a:gd name="connsiteX1" fmla="*/ 262210 w 375354"/>
                <a:gd name="connsiteY1" fmla="*/ 0 h 369235"/>
                <a:gd name="connsiteX2" fmla="*/ 375354 w 375354"/>
                <a:gd name="connsiteY2" fmla="*/ 172544 h 369235"/>
                <a:gd name="connsiteX0" fmla="*/ 0 w 389642"/>
                <a:gd name="connsiteY0" fmla="*/ 369235 h 369235"/>
                <a:gd name="connsiteX1" fmla="*/ 262210 w 389642"/>
                <a:gd name="connsiteY1" fmla="*/ 0 h 369235"/>
                <a:gd name="connsiteX2" fmla="*/ 389642 w 389642"/>
                <a:gd name="connsiteY2" fmla="*/ 143969 h 369235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4523 h 364523"/>
                <a:gd name="connsiteX1" fmla="*/ 276497 w 389642"/>
                <a:gd name="connsiteY1" fmla="*/ 51 h 364523"/>
                <a:gd name="connsiteX2" fmla="*/ 389642 w 389642"/>
                <a:gd name="connsiteY2" fmla="*/ 139257 h 364523"/>
                <a:gd name="connsiteX0" fmla="*/ 0 w 389642"/>
                <a:gd name="connsiteY0" fmla="*/ 357382 h 357382"/>
                <a:gd name="connsiteX1" fmla="*/ 238397 w 389642"/>
                <a:gd name="connsiteY1" fmla="*/ 54 h 357382"/>
                <a:gd name="connsiteX2" fmla="*/ 389642 w 389642"/>
                <a:gd name="connsiteY2" fmla="*/ 132116 h 35738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68211"/>
                <a:gd name="connsiteY0" fmla="*/ 327593 h 327593"/>
                <a:gd name="connsiteX1" fmla="*/ 240779 w 368211"/>
                <a:gd name="connsiteY1" fmla="*/ 3602 h 327593"/>
                <a:gd name="connsiteX2" fmla="*/ 368211 w 368211"/>
                <a:gd name="connsiteY2" fmla="*/ 145189 h 327593"/>
                <a:gd name="connsiteX0" fmla="*/ 0 w 368211"/>
                <a:gd name="connsiteY0" fmla="*/ 324023 h 324023"/>
                <a:gd name="connsiteX1" fmla="*/ 240779 w 368211"/>
                <a:gd name="connsiteY1" fmla="*/ 32 h 324023"/>
                <a:gd name="connsiteX2" fmla="*/ 368211 w 368211"/>
                <a:gd name="connsiteY2" fmla="*/ 141619 h 324023"/>
                <a:gd name="connsiteX0" fmla="*/ 0 w 368211"/>
                <a:gd name="connsiteY0" fmla="*/ 331165 h 331165"/>
                <a:gd name="connsiteX1" fmla="*/ 243160 w 368211"/>
                <a:gd name="connsiteY1" fmla="*/ 30 h 331165"/>
                <a:gd name="connsiteX2" fmla="*/ 368211 w 368211"/>
                <a:gd name="connsiteY2" fmla="*/ 148761 h 331165"/>
                <a:gd name="connsiteX0" fmla="*/ 0 w 368211"/>
                <a:gd name="connsiteY0" fmla="*/ 293072 h 293072"/>
                <a:gd name="connsiteX1" fmla="*/ 245541 w 368211"/>
                <a:gd name="connsiteY1" fmla="*/ 37 h 293072"/>
                <a:gd name="connsiteX2" fmla="*/ 368211 w 368211"/>
                <a:gd name="connsiteY2" fmla="*/ 110668 h 293072"/>
                <a:gd name="connsiteX0" fmla="*/ 0 w 368211"/>
                <a:gd name="connsiteY0" fmla="*/ 297833 h 297833"/>
                <a:gd name="connsiteX1" fmla="*/ 231253 w 368211"/>
                <a:gd name="connsiteY1" fmla="*/ 35 h 297833"/>
                <a:gd name="connsiteX2" fmla="*/ 368211 w 368211"/>
                <a:gd name="connsiteY2" fmla="*/ 115429 h 297833"/>
                <a:gd name="connsiteX0" fmla="*/ 0 w 368211"/>
                <a:gd name="connsiteY0" fmla="*/ 297820 h 297820"/>
                <a:gd name="connsiteX1" fmla="*/ 231253 w 368211"/>
                <a:gd name="connsiteY1" fmla="*/ 22 h 297820"/>
                <a:gd name="connsiteX2" fmla="*/ 368211 w 368211"/>
                <a:gd name="connsiteY2" fmla="*/ 115416 h 297820"/>
                <a:gd name="connsiteX0" fmla="*/ 0 w 368211"/>
                <a:gd name="connsiteY0" fmla="*/ 300200 h 300200"/>
                <a:gd name="connsiteX1" fmla="*/ 245540 w 368211"/>
                <a:gd name="connsiteY1" fmla="*/ 21 h 300200"/>
                <a:gd name="connsiteX2" fmla="*/ 368211 w 368211"/>
                <a:gd name="connsiteY2" fmla="*/ 117796 h 300200"/>
                <a:gd name="connsiteX0" fmla="*/ 0 w 318205"/>
                <a:gd name="connsiteY0" fmla="*/ 240265 h 240265"/>
                <a:gd name="connsiteX1" fmla="*/ 195534 w 318205"/>
                <a:gd name="connsiteY1" fmla="*/ 1998 h 240265"/>
                <a:gd name="connsiteX2" fmla="*/ 318205 w 318205"/>
                <a:gd name="connsiteY2" fmla="*/ 119773 h 240265"/>
                <a:gd name="connsiteX0" fmla="*/ 0 w 318205"/>
                <a:gd name="connsiteY0" fmla="*/ 240265 h 240265"/>
                <a:gd name="connsiteX1" fmla="*/ 195534 w 318205"/>
                <a:gd name="connsiteY1" fmla="*/ 1998 h 240265"/>
                <a:gd name="connsiteX2" fmla="*/ 318205 w 318205"/>
                <a:gd name="connsiteY2" fmla="*/ 119773 h 240265"/>
                <a:gd name="connsiteX0" fmla="*/ 0 w 318205"/>
                <a:gd name="connsiteY0" fmla="*/ 238885 h 238885"/>
                <a:gd name="connsiteX1" fmla="*/ 195534 w 318205"/>
                <a:gd name="connsiteY1" fmla="*/ 618 h 238885"/>
                <a:gd name="connsiteX2" fmla="*/ 318205 w 318205"/>
                <a:gd name="connsiteY2" fmla="*/ 118393 h 238885"/>
                <a:gd name="connsiteX0" fmla="*/ 0 w 318205"/>
                <a:gd name="connsiteY0" fmla="*/ 238274 h 238274"/>
                <a:gd name="connsiteX1" fmla="*/ 195534 w 318205"/>
                <a:gd name="connsiteY1" fmla="*/ 7 h 238274"/>
                <a:gd name="connsiteX2" fmla="*/ 318205 w 318205"/>
                <a:gd name="connsiteY2" fmla="*/ 117782 h 238274"/>
                <a:gd name="connsiteX0" fmla="*/ 0 w 318205"/>
                <a:gd name="connsiteY0" fmla="*/ 252560 h 252560"/>
                <a:gd name="connsiteX1" fmla="*/ 209822 w 318205"/>
                <a:gd name="connsiteY1" fmla="*/ 5 h 252560"/>
                <a:gd name="connsiteX2" fmla="*/ 318205 w 318205"/>
                <a:gd name="connsiteY2" fmla="*/ 132068 h 252560"/>
                <a:gd name="connsiteX0" fmla="*/ 0 w 318205"/>
                <a:gd name="connsiteY0" fmla="*/ 240655 h 240655"/>
                <a:gd name="connsiteX1" fmla="*/ 202678 w 318205"/>
                <a:gd name="connsiteY1" fmla="*/ 7 h 240655"/>
                <a:gd name="connsiteX2" fmla="*/ 318205 w 318205"/>
                <a:gd name="connsiteY2" fmla="*/ 120163 h 240655"/>
                <a:gd name="connsiteX0" fmla="*/ 0 w 318205"/>
                <a:gd name="connsiteY0" fmla="*/ 243035 h 243035"/>
                <a:gd name="connsiteX1" fmla="*/ 181247 w 318205"/>
                <a:gd name="connsiteY1" fmla="*/ 6 h 243035"/>
                <a:gd name="connsiteX2" fmla="*/ 318205 w 318205"/>
                <a:gd name="connsiteY2" fmla="*/ 122543 h 243035"/>
                <a:gd name="connsiteX0" fmla="*/ 0 w 318205"/>
                <a:gd name="connsiteY0" fmla="*/ 238273 h 238273"/>
                <a:gd name="connsiteX1" fmla="*/ 202678 w 318205"/>
                <a:gd name="connsiteY1" fmla="*/ 7 h 238273"/>
                <a:gd name="connsiteX2" fmla="*/ 318205 w 318205"/>
                <a:gd name="connsiteY2" fmla="*/ 117781 h 238273"/>
                <a:gd name="connsiteX0" fmla="*/ 0 w 318205"/>
                <a:gd name="connsiteY0" fmla="*/ 235892 h 235892"/>
                <a:gd name="connsiteX1" fmla="*/ 212203 w 318205"/>
                <a:gd name="connsiteY1" fmla="*/ 7 h 235892"/>
                <a:gd name="connsiteX2" fmla="*/ 318205 w 318205"/>
                <a:gd name="connsiteY2" fmla="*/ 115400 h 235892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08680"/>
                <a:gd name="connsiteY0" fmla="*/ 206556 h 206556"/>
                <a:gd name="connsiteX1" fmla="*/ 202678 w 308680"/>
                <a:gd name="connsiteY1" fmla="*/ 1627 h 206556"/>
                <a:gd name="connsiteX2" fmla="*/ 308680 w 308680"/>
                <a:gd name="connsiteY2" fmla="*/ 105114 h 206556"/>
                <a:gd name="connsiteX0" fmla="*/ 0 w 308680"/>
                <a:gd name="connsiteY0" fmla="*/ 204930 h 204930"/>
                <a:gd name="connsiteX1" fmla="*/ 202678 w 308680"/>
                <a:gd name="connsiteY1" fmla="*/ 1 h 204930"/>
                <a:gd name="connsiteX2" fmla="*/ 308680 w 308680"/>
                <a:gd name="connsiteY2" fmla="*/ 103488 h 204930"/>
                <a:gd name="connsiteX0" fmla="*/ 0 w 308680"/>
                <a:gd name="connsiteY0" fmla="*/ 216836 h 216836"/>
                <a:gd name="connsiteX1" fmla="*/ 205060 w 308680"/>
                <a:gd name="connsiteY1" fmla="*/ 0 h 216836"/>
                <a:gd name="connsiteX2" fmla="*/ 308680 w 308680"/>
                <a:gd name="connsiteY2" fmla="*/ 115394 h 216836"/>
                <a:gd name="connsiteX0" fmla="*/ 0 w 308680"/>
                <a:gd name="connsiteY0" fmla="*/ 207312 h 207312"/>
                <a:gd name="connsiteX1" fmla="*/ 200298 w 308680"/>
                <a:gd name="connsiteY1" fmla="*/ 1 h 207312"/>
                <a:gd name="connsiteX2" fmla="*/ 308680 w 308680"/>
                <a:gd name="connsiteY2" fmla="*/ 105870 h 207312"/>
                <a:gd name="connsiteX0" fmla="*/ 0 w 292011"/>
                <a:gd name="connsiteY0" fmla="*/ 209215 h 209215"/>
                <a:gd name="connsiteX1" fmla="*/ 200298 w 292011"/>
                <a:gd name="connsiteY1" fmla="*/ 1904 h 209215"/>
                <a:gd name="connsiteX2" fmla="*/ 292011 w 292011"/>
                <a:gd name="connsiteY2" fmla="*/ 100629 h 209215"/>
                <a:gd name="connsiteX0" fmla="*/ 0 w 292011"/>
                <a:gd name="connsiteY0" fmla="*/ 207311 h 207311"/>
                <a:gd name="connsiteX1" fmla="*/ 200298 w 292011"/>
                <a:gd name="connsiteY1" fmla="*/ 0 h 207311"/>
                <a:gd name="connsiteX2" fmla="*/ 292011 w 292011"/>
                <a:gd name="connsiteY2" fmla="*/ 98725 h 2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2011" h="207311">
                  <a:moveTo>
                    <a:pt x="0" y="207311"/>
                  </a:moveTo>
                  <a:cubicBezTo>
                    <a:pt x="1678" y="203295"/>
                    <a:pt x="201636" y="1429"/>
                    <a:pt x="200298" y="0"/>
                  </a:cubicBezTo>
                  <a:lnTo>
                    <a:pt x="292011" y="98725"/>
                  </a:lnTo>
                </a:path>
              </a:pathLst>
            </a:custGeom>
            <a:noFill/>
            <a:ln w="50800" cap="rnd">
              <a:solidFill>
                <a:srgbClr val="00999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308081"/>
                </a:solidFill>
              </a:endParaRP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E57B163B-F4EB-779D-7564-1B1EF9EB90C0}"/>
              </a:ext>
            </a:extLst>
          </p:cNvPr>
          <p:cNvGrpSpPr/>
          <p:nvPr/>
        </p:nvGrpSpPr>
        <p:grpSpPr>
          <a:xfrm>
            <a:off x="713899" y="4166708"/>
            <a:ext cx="316458" cy="314003"/>
            <a:chOff x="460181" y="4039453"/>
            <a:chExt cx="316458" cy="314003"/>
          </a:xfrm>
        </p:grpSpPr>
        <p:sp>
          <p:nvSpPr>
            <p:cNvPr id="21" name="橢圓 11">
              <a:extLst>
                <a:ext uri="{FF2B5EF4-FFF2-40B4-BE49-F238E27FC236}">
                  <a16:creationId xmlns:a16="http://schemas.microsoft.com/office/drawing/2014/main" id="{076C5D13-958A-3A13-EC31-8C09D9A04DD3}"/>
                </a:ext>
              </a:extLst>
            </p:cNvPr>
            <p:cNvSpPr/>
            <p:nvPr/>
          </p:nvSpPr>
          <p:spPr>
            <a:xfrm rot="900000">
              <a:off x="460181" y="4039453"/>
              <a:ext cx="316458" cy="314003"/>
            </a:xfrm>
            <a:custGeom>
              <a:avLst/>
              <a:gdLst>
                <a:gd name="connsiteX0" fmla="*/ 0 w 389075"/>
                <a:gd name="connsiteY0" fmla="*/ 194538 h 389075"/>
                <a:gd name="connsiteX1" fmla="*/ 194538 w 389075"/>
                <a:gd name="connsiteY1" fmla="*/ 0 h 389075"/>
                <a:gd name="connsiteX2" fmla="*/ 389076 w 389075"/>
                <a:gd name="connsiteY2" fmla="*/ 194538 h 389075"/>
                <a:gd name="connsiteX3" fmla="*/ 194538 w 389075"/>
                <a:gd name="connsiteY3" fmla="*/ 389076 h 389075"/>
                <a:gd name="connsiteX4" fmla="*/ 0 w 389075"/>
                <a:gd name="connsiteY4" fmla="*/ 194538 h 389075"/>
                <a:gd name="connsiteX0" fmla="*/ 389076 w 480516"/>
                <a:gd name="connsiteY0" fmla="*/ 194538 h 389076"/>
                <a:gd name="connsiteX1" fmla="*/ 194538 w 480516"/>
                <a:gd name="connsiteY1" fmla="*/ 389076 h 389076"/>
                <a:gd name="connsiteX2" fmla="*/ 0 w 480516"/>
                <a:gd name="connsiteY2" fmla="*/ 194538 h 389076"/>
                <a:gd name="connsiteX3" fmla="*/ 194538 w 480516"/>
                <a:gd name="connsiteY3" fmla="*/ 0 h 389076"/>
                <a:gd name="connsiteX4" fmla="*/ 480516 w 480516"/>
                <a:gd name="connsiteY4" fmla="*/ 285978 h 389076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480516"/>
                <a:gd name="connsiteY0" fmla="*/ 210220 h 404758"/>
                <a:gd name="connsiteX1" fmla="*/ 194538 w 480516"/>
                <a:gd name="connsiteY1" fmla="*/ 404758 h 404758"/>
                <a:gd name="connsiteX2" fmla="*/ 0 w 480516"/>
                <a:gd name="connsiteY2" fmla="*/ 210220 h 404758"/>
                <a:gd name="connsiteX3" fmla="*/ 194538 w 480516"/>
                <a:gd name="connsiteY3" fmla="*/ 15682 h 404758"/>
                <a:gd name="connsiteX4" fmla="*/ 298141 w 480516"/>
                <a:gd name="connsiteY4" fmla="*/ 44256 h 404758"/>
                <a:gd name="connsiteX5" fmla="*/ 480516 w 480516"/>
                <a:gd name="connsiteY5" fmla="*/ 301660 h 404758"/>
                <a:gd name="connsiteX0" fmla="*/ 389076 w 389076"/>
                <a:gd name="connsiteY0" fmla="*/ 210220 h 404758"/>
                <a:gd name="connsiteX1" fmla="*/ 194538 w 389076"/>
                <a:gd name="connsiteY1" fmla="*/ 404758 h 404758"/>
                <a:gd name="connsiteX2" fmla="*/ 0 w 389076"/>
                <a:gd name="connsiteY2" fmla="*/ 210220 h 404758"/>
                <a:gd name="connsiteX3" fmla="*/ 194538 w 389076"/>
                <a:gd name="connsiteY3" fmla="*/ 15682 h 404758"/>
                <a:gd name="connsiteX4" fmla="*/ 298141 w 389076"/>
                <a:gd name="connsiteY4" fmla="*/ 44256 h 404758"/>
                <a:gd name="connsiteX0" fmla="*/ 389076 w 389076"/>
                <a:gd name="connsiteY0" fmla="*/ 201975 h 396513"/>
                <a:gd name="connsiteX1" fmla="*/ 194538 w 389076"/>
                <a:gd name="connsiteY1" fmla="*/ 396513 h 396513"/>
                <a:gd name="connsiteX2" fmla="*/ 0 w 389076"/>
                <a:gd name="connsiteY2" fmla="*/ 201975 h 396513"/>
                <a:gd name="connsiteX3" fmla="*/ 194538 w 389076"/>
                <a:gd name="connsiteY3" fmla="*/ 7437 h 396513"/>
                <a:gd name="connsiteX4" fmla="*/ 298141 w 389076"/>
                <a:gd name="connsiteY4" fmla="*/ 36011 h 396513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  <a:gd name="connsiteX4" fmla="*/ 298141 w 389076"/>
                <a:gd name="connsiteY4" fmla="*/ 28582 h 389084"/>
                <a:gd name="connsiteX0" fmla="*/ 389076 w 389076"/>
                <a:gd name="connsiteY0" fmla="*/ 194625 h 389163"/>
                <a:gd name="connsiteX1" fmla="*/ 194538 w 389076"/>
                <a:gd name="connsiteY1" fmla="*/ 389163 h 389163"/>
                <a:gd name="connsiteX2" fmla="*/ 0 w 389076"/>
                <a:gd name="connsiteY2" fmla="*/ 194625 h 389163"/>
                <a:gd name="connsiteX3" fmla="*/ 194538 w 389076"/>
                <a:gd name="connsiteY3" fmla="*/ 87 h 389163"/>
                <a:gd name="connsiteX4" fmla="*/ 298141 w 389076"/>
                <a:gd name="connsiteY4" fmla="*/ 28661 h 389163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  <a:gd name="connsiteX4" fmla="*/ 298141 w 389076"/>
                <a:gd name="connsiteY4" fmla="*/ 28582 h 389084"/>
                <a:gd name="connsiteX0" fmla="*/ 389076 w 389076"/>
                <a:gd name="connsiteY0" fmla="*/ 194546 h 389084"/>
                <a:gd name="connsiteX1" fmla="*/ 194538 w 389076"/>
                <a:gd name="connsiteY1" fmla="*/ 389084 h 389084"/>
                <a:gd name="connsiteX2" fmla="*/ 0 w 389076"/>
                <a:gd name="connsiteY2" fmla="*/ 194546 h 389084"/>
                <a:gd name="connsiteX3" fmla="*/ 194538 w 389076"/>
                <a:gd name="connsiteY3" fmla="*/ 8 h 38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9076" h="389084">
                  <a:moveTo>
                    <a:pt x="389076" y="194546"/>
                  </a:moveTo>
                  <a:cubicBezTo>
                    <a:pt x="389076" y="301986"/>
                    <a:pt x="301978" y="389084"/>
                    <a:pt x="194538" y="389084"/>
                  </a:cubicBezTo>
                  <a:cubicBezTo>
                    <a:pt x="87098" y="389084"/>
                    <a:pt x="0" y="301986"/>
                    <a:pt x="0" y="194546"/>
                  </a:cubicBezTo>
                  <a:cubicBezTo>
                    <a:pt x="0" y="87106"/>
                    <a:pt x="99605" y="-906"/>
                    <a:pt x="194538" y="8"/>
                  </a:cubicBezTo>
                </a:path>
              </a:pathLst>
            </a:custGeom>
            <a:noFill/>
            <a:ln w="349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308081"/>
                </a:solidFill>
              </a:endParaRPr>
            </a:p>
          </p:txBody>
        </p:sp>
        <p:sp>
          <p:nvSpPr>
            <p:cNvPr id="22" name="等腰三角形 12">
              <a:extLst>
                <a:ext uri="{FF2B5EF4-FFF2-40B4-BE49-F238E27FC236}">
                  <a16:creationId xmlns:a16="http://schemas.microsoft.com/office/drawing/2014/main" id="{2655DD24-37CC-4E58-9F82-C1C4B1E02A2D}"/>
                </a:ext>
              </a:extLst>
            </p:cNvPr>
            <p:cNvSpPr/>
            <p:nvPr/>
          </p:nvSpPr>
          <p:spPr>
            <a:xfrm rot="10800000">
              <a:off x="555476" y="4084125"/>
              <a:ext cx="202540" cy="167306"/>
            </a:xfrm>
            <a:custGeom>
              <a:avLst/>
              <a:gdLst>
                <a:gd name="connsiteX0" fmla="*/ 0 w 486320"/>
                <a:gd name="connsiteY0" fmla="*/ 419241 h 419241"/>
                <a:gd name="connsiteX1" fmla="*/ 243160 w 486320"/>
                <a:gd name="connsiteY1" fmla="*/ 0 h 419241"/>
                <a:gd name="connsiteX2" fmla="*/ 486320 w 486320"/>
                <a:gd name="connsiteY2" fmla="*/ 419241 h 419241"/>
                <a:gd name="connsiteX3" fmla="*/ 0 w 486320"/>
                <a:gd name="connsiteY3" fmla="*/ 419241 h 419241"/>
                <a:gd name="connsiteX0" fmla="*/ 486320 w 577760"/>
                <a:gd name="connsiteY0" fmla="*/ 419241 h 510681"/>
                <a:gd name="connsiteX1" fmla="*/ 0 w 577760"/>
                <a:gd name="connsiteY1" fmla="*/ 419241 h 510681"/>
                <a:gd name="connsiteX2" fmla="*/ 243160 w 577760"/>
                <a:gd name="connsiteY2" fmla="*/ 0 h 510681"/>
                <a:gd name="connsiteX3" fmla="*/ 577760 w 577760"/>
                <a:gd name="connsiteY3" fmla="*/ 510681 h 510681"/>
                <a:gd name="connsiteX0" fmla="*/ 486320 w 577760"/>
                <a:gd name="connsiteY0" fmla="*/ 419241 h 510681"/>
                <a:gd name="connsiteX1" fmla="*/ 0 w 577760"/>
                <a:gd name="connsiteY1" fmla="*/ 419241 h 510681"/>
                <a:gd name="connsiteX2" fmla="*/ 243160 w 577760"/>
                <a:gd name="connsiteY2" fmla="*/ 0 h 510681"/>
                <a:gd name="connsiteX3" fmla="*/ 577760 w 577760"/>
                <a:gd name="connsiteY3" fmla="*/ 510681 h 510681"/>
                <a:gd name="connsiteX0" fmla="*/ 0 w 577760"/>
                <a:gd name="connsiteY0" fmla="*/ 419241 h 510681"/>
                <a:gd name="connsiteX1" fmla="*/ 243160 w 577760"/>
                <a:gd name="connsiteY1" fmla="*/ 0 h 510681"/>
                <a:gd name="connsiteX2" fmla="*/ 577760 w 577760"/>
                <a:gd name="connsiteY2" fmla="*/ 510681 h 51068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56304"/>
                <a:gd name="connsiteY0" fmla="*/ 419241 h 419241"/>
                <a:gd name="connsiteX1" fmla="*/ 243160 w 356304"/>
                <a:gd name="connsiteY1" fmla="*/ 0 h 419241"/>
                <a:gd name="connsiteX2" fmla="*/ 356304 w 356304"/>
                <a:gd name="connsiteY2" fmla="*/ 172544 h 419241"/>
                <a:gd name="connsiteX0" fmla="*/ 0 w 370591"/>
                <a:gd name="connsiteY0" fmla="*/ 381141 h 381141"/>
                <a:gd name="connsiteX1" fmla="*/ 257447 w 370591"/>
                <a:gd name="connsiteY1" fmla="*/ 0 h 381141"/>
                <a:gd name="connsiteX2" fmla="*/ 370591 w 370591"/>
                <a:gd name="connsiteY2" fmla="*/ 172544 h 381141"/>
                <a:gd name="connsiteX0" fmla="*/ 0 w 375354"/>
                <a:gd name="connsiteY0" fmla="*/ 369235 h 369235"/>
                <a:gd name="connsiteX1" fmla="*/ 262210 w 375354"/>
                <a:gd name="connsiteY1" fmla="*/ 0 h 369235"/>
                <a:gd name="connsiteX2" fmla="*/ 375354 w 375354"/>
                <a:gd name="connsiteY2" fmla="*/ 172544 h 369235"/>
                <a:gd name="connsiteX0" fmla="*/ 0 w 389642"/>
                <a:gd name="connsiteY0" fmla="*/ 369235 h 369235"/>
                <a:gd name="connsiteX1" fmla="*/ 262210 w 389642"/>
                <a:gd name="connsiteY1" fmla="*/ 0 h 369235"/>
                <a:gd name="connsiteX2" fmla="*/ 389642 w 389642"/>
                <a:gd name="connsiteY2" fmla="*/ 143969 h 369235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9284 h 369284"/>
                <a:gd name="connsiteX1" fmla="*/ 262210 w 389642"/>
                <a:gd name="connsiteY1" fmla="*/ 49 h 369284"/>
                <a:gd name="connsiteX2" fmla="*/ 389642 w 389642"/>
                <a:gd name="connsiteY2" fmla="*/ 144018 h 369284"/>
                <a:gd name="connsiteX0" fmla="*/ 0 w 389642"/>
                <a:gd name="connsiteY0" fmla="*/ 364523 h 364523"/>
                <a:gd name="connsiteX1" fmla="*/ 276497 w 389642"/>
                <a:gd name="connsiteY1" fmla="*/ 51 h 364523"/>
                <a:gd name="connsiteX2" fmla="*/ 389642 w 389642"/>
                <a:gd name="connsiteY2" fmla="*/ 139257 h 364523"/>
                <a:gd name="connsiteX0" fmla="*/ 0 w 389642"/>
                <a:gd name="connsiteY0" fmla="*/ 357382 h 357382"/>
                <a:gd name="connsiteX1" fmla="*/ 238397 w 389642"/>
                <a:gd name="connsiteY1" fmla="*/ 54 h 357382"/>
                <a:gd name="connsiteX2" fmla="*/ 389642 w 389642"/>
                <a:gd name="connsiteY2" fmla="*/ 132116 h 35738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89642"/>
                <a:gd name="connsiteY0" fmla="*/ 366902 h 366902"/>
                <a:gd name="connsiteX1" fmla="*/ 262210 w 389642"/>
                <a:gd name="connsiteY1" fmla="*/ 49 h 366902"/>
                <a:gd name="connsiteX2" fmla="*/ 389642 w 389642"/>
                <a:gd name="connsiteY2" fmla="*/ 141636 h 366902"/>
                <a:gd name="connsiteX0" fmla="*/ 0 w 368211"/>
                <a:gd name="connsiteY0" fmla="*/ 327593 h 327593"/>
                <a:gd name="connsiteX1" fmla="*/ 240779 w 368211"/>
                <a:gd name="connsiteY1" fmla="*/ 3602 h 327593"/>
                <a:gd name="connsiteX2" fmla="*/ 368211 w 368211"/>
                <a:gd name="connsiteY2" fmla="*/ 145189 h 327593"/>
                <a:gd name="connsiteX0" fmla="*/ 0 w 368211"/>
                <a:gd name="connsiteY0" fmla="*/ 324023 h 324023"/>
                <a:gd name="connsiteX1" fmla="*/ 240779 w 368211"/>
                <a:gd name="connsiteY1" fmla="*/ 32 h 324023"/>
                <a:gd name="connsiteX2" fmla="*/ 368211 w 368211"/>
                <a:gd name="connsiteY2" fmla="*/ 141619 h 324023"/>
                <a:gd name="connsiteX0" fmla="*/ 0 w 368211"/>
                <a:gd name="connsiteY0" fmla="*/ 331165 h 331165"/>
                <a:gd name="connsiteX1" fmla="*/ 243160 w 368211"/>
                <a:gd name="connsiteY1" fmla="*/ 30 h 331165"/>
                <a:gd name="connsiteX2" fmla="*/ 368211 w 368211"/>
                <a:gd name="connsiteY2" fmla="*/ 148761 h 331165"/>
                <a:gd name="connsiteX0" fmla="*/ 0 w 368211"/>
                <a:gd name="connsiteY0" fmla="*/ 293072 h 293072"/>
                <a:gd name="connsiteX1" fmla="*/ 245541 w 368211"/>
                <a:gd name="connsiteY1" fmla="*/ 37 h 293072"/>
                <a:gd name="connsiteX2" fmla="*/ 368211 w 368211"/>
                <a:gd name="connsiteY2" fmla="*/ 110668 h 293072"/>
                <a:gd name="connsiteX0" fmla="*/ 0 w 368211"/>
                <a:gd name="connsiteY0" fmla="*/ 297833 h 297833"/>
                <a:gd name="connsiteX1" fmla="*/ 231253 w 368211"/>
                <a:gd name="connsiteY1" fmla="*/ 35 h 297833"/>
                <a:gd name="connsiteX2" fmla="*/ 368211 w 368211"/>
                <a:gd name="connsiteY2" fmla="*/ 115429 h 297833"/>
                <a:gd name="connsiteX0" fmla="*/ 0 w 368211"/>
                <a:gd name="connsiteY0" fmla="*/ 297820 h 297820"/>
                <a:gd name="connsiteX1" fmla="*/ 231253 w 368211"/>
                <a:gd name="connsiteY1" fmla="*/ 22 h 297820"/>
                <a:gd name="connsiteX2" fmla="*/ 368211 w 368211"/>
                <a:gd name="connsiteY2" fmla="*/ 115416 h 297820"/>
                <a:gd name="connsiteX0" fmla="*/ 0 w 368211"/>
                <a:gd name="connsiteY0" fmla="*/ 300200 h 300200"/>
                <a:gd name="connsiteX1" fmla="*/ 245540 w 368211"/>
                <a:gd name="connsiteY1" fmla="*/ 21 h 300200"/>
                <a:gd name="connsiteX2" fmla="*/ 368211 w 368211"/>
                <a:gd name="connsiteY2" fmla="*/ 117796 h 300200"/>
                <a:gd name="connsiteX0" fmla="*/ 0 w 318205"/>
                <a:gd name="connsiteY0" fmla="*/ 240265 h 240265"/>
                <a:gd name="connsiteX1" fmla="*/ 195534 w 318205"/>
                <a:gd name="connsiteY1" fmla="*/ 1998 h 240265"/>
                <a:gd name="connsiteX2" fmla="*/ 318205 w 318205"/>
                <a:gd name="connsiteY2" fmla="*/ 119773 h 240265"/>
                <a:gd name="connsiteX0" fmla="*/ 0 w 318205"/>
                <a:gd name="connsiteY0" fmla="*/ 240265 h 240265"/>
                <a:gd name="connsiteX1" fmla="*/ 195534 w 318205"/>
                <a:gd name="connsiteY1" fmla="*/ 1998 h 240265"/>
                <a:gd name="connsiteX2" fmla="*/ 318205 w 318205"/>
                <a:gd name="connsiteY2" fmla="*/ 119773 h 240265"/>
                <a:gd name="connsiteX0" fmla="*/ 0 w 318205"/>
                <a:gd name="connsiteY0" fmla="*/ 238885 h 238885"/>
                <a:gd name="connsiteX1" fmla="*/ 195534 w 318205"/>
                <a:gd name="connsiteY1" fmla="*/ 618 h 238885"/>
                <a:gd name="connsiteX2" fmla="*/ 318205 w 318205"/>
                <a:gd name="connsiteY2" fmla="*/ 118393 h 238885"/>
                <a:gd name="connsiteX0" fmla="*/ 0 w 318205"/>
                <a:gd name="connsiteY0" fmla="*/ 238274 h 238274"/>
                <a:gd name="connsiteX1" fmla="*/ 195534 w 318205"/>
                <a:gd name="connsiteY1" fmla="*/ 7 h 238274"/>
                <a:gd name="connsiteX2" fmla="*/ 318205 w 318205"/>
                <a:gd name="connsiteY2" fmla="*/ 117782 h 238274"/>
                <a:gd name="connsiteX0" fmla="*/ 0 w 318205"/>
                <a:gd name="connsiteY0" fmla="*/ 252560 h 252560"/>
                <a:gd name="connsiteX1" fmla="*/ 209822 w 318205"/>
                <a:gd name="connsiteY1" fmla="*/ 5 h 252560"/>
                <a:gd name="connsiteX2" fmla="*/ 318205 w 318205"/>
                <a:gd name="connsiteY2" fmla="*/ 132068 h 252560"/>
                <a:gd name="connsiteX0" fmla="*/ 0 w 318205"/>
                <a:gd name="connsiteY0" fmla="*/ 240655 h 240655"/>
                <a:gd name="connsiteX1" fmla="*/ 202678 w 318205"/>
                <a:gd name="connsiteY1" fmla="*/ 7 h 240655"/>
                <a:gd name="connsiteX2" fmla="*/ 318205 w 318205"/>
                <a:gd name="connsiteY2" fmla="*/ 120163 h 240655"/>
                <a:gd name="connsiteX0" fmla="*/ 0 w 318205"/>
                <a:gd name="connsiteY0" fmla="*/ 243035 h 243035"/>
                <a:gd name="connsiteX1" fmla="*/ 181247 w 318205"/>
                <a:gd name="connsiteY1" fmla="*/ 6 h 243035"/>
                <a:gd name="connsiteX2" fmla="*/ 318205 w 318205"/>
                <a:gd name="connsiteY2" fmla="*/ 122543 h 243035"/>
                <a:gd name="connsiteX0" fmla="*/ 0 w 318205"/>
                <a:gd name="connsiteY0" fmla="*/ 238273 h 238273"/>
                <a:gd name="connsiteX1" fmla="*/ 202678 w 318205"/>
                <a:gd name="connsiteY1" fmla="*/ 7 h 238273"/>
                <a:gd name="connsiteX2" fmla="*/ 318205 w 318205"/>
                <a:gd name="connsiteY2" fmla="*/ 117781 h 238273"/>
                <a:gd name="connsiteX0" fmla="*/ 0 w 318205"/>
                <a:gd name="connsiteY0" fmla="*/ 235892 h 235892"/>
                <a:gd name="connsiteX1" fmla="*/ 212203 w 318205"/>
                <a:gd name="connsiteY1" fmla="*/ 7 h 235892"/>
                <a:gd name="connsiteX2" fmla="*/ 318205 w 318205"/>
                <a:gd name="connsiteY2" fmla="*/ 115400 h 235892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18205"/>
                <a:gd name="connsiteY0" fmla="*/ 223987 h 223987"/>
                <a:gd name="connsiteX1" fmla="*/ 212203 w 318205"/>
                <a:gd name="connsiteY1" fmla="*/ 8 h 223987"/>
                <a:gd name="connsiteX2" fmla="*/ 318205 w 318205"/>
                <a:gd name="connsiteY2" fmla="*/ 103495 h 223987"/>
                <a:gd name="connsiteX0" fmla="*/ 0 w 308680"/>
                <a:gd name="connsiteY0" fmla="*/ 206556 h 206556"/>
                <a:gd name="connsiteX1" fmla="*/ 202678 w 308680"/>
                <a:gd name="connsiteY1" fmla="*/ 1627 h 206556"/>
                <a:gd name="connsiteX2" fmla="*/ 308680 w 308680"/>
                <a:gd name="connsiteY2" fmla="*/ 105114 h 206556"/>
                <a:gd name="connsiteX0" fmla="*/ 0 w 308680"/>
                <a:gd name="connsiteY0" fmla="*/ 204930 h 204930"/>
                <a:gd name="connsiteX1" fmla="*/ 202678 w 308680"/>
                <a:gd name="connsiteY1" fmla="*/ 1 h 204930"/>
                <a:gd name="connsiteX2" fmla="*/ 308680 w 308680"/>
                <a:gd name="connsiteY2" fmla="*/ 103488 h 204930"/>
                <a:gd name="connsiteX0" fmla="*/ 0 w 308680"/>
                <a:gd name="connsiteY0" fmla="*/ 216836 h 216836"/>
                <a:gd name="connsiteX1" fmla="*/ 205060 w 308680"/>
                <a:gd name="connsiteY1" fmla="*/ 0 h 216836"/>
                <a:gd name="connsiteX2" fmla="*/ 308680 w 308680"/>
                <a:gd name="connsiteY2" fmla="*/ 115394 h 216836"/>
                <a:gd name="connsiteX0" fmla="*/ 0 w 308680"/>
                <a:gd name="connsiteY0" fmla="*/ 207312 h 207312"/>
                <a:gd name="connsiteX1" fmla="*/ 200298 w 308680"/>
                <a:gd name="connsiteY1" fmla="*/ 1 h 207312"/>
                <a:gd name="connsiteX2" fmla="*/ 308680 w 308680"/>
                <a:gd name="connsiteY2" fmla="*/ 105870 h 207312"/>
                <a:gd name="connsiteX0" fmla="*/ 0 w 292011"/>
                <a:gd name="connsiteY0" fmla="*/ 209215 h 209215"/>
                <a:gd name="connsiteX1" fmla="*/ 200298 w 292011"/>
                <a:gd name="connsiteY1" fmla="*/ 1904 h 209215"/>
                <a:gd name="connsiteX2" fmla="*/ 292011 w 292011"/>
                <a:gd name="connsiteY2" fmla="*/ 100629 h 209215"/>
                <a:gd name="connsiteX0" fmla="*/ 0 w 292011"/>
                <a:gd name="connsiteY0" fmla="*/ 207311 h 207311"/>
                <a:gd name="connsiteX1" fmla="*/ 200298 w 292011"/>
                <a:gd name="connsiteY1" fmla="*/ 0 h 207311"/>
                <a:gd name="connsiteX2" fmla="*/ 292011 w 292011"/>
                <a:gd name="connsiteY2" fmla="*/ 98725 h 20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2011" h="207311">
                  <a:moveTo>
                    <a:pt x="0" y="207311"/>
                  </a:moveTo>
                  <a:cubicBezTo>
                    <a:pt x="1678" y="203295"/>
                    <a:pt x="201636" y="1429"/>
                    <a:pt x="200298" y="0"/>
                  </a:cubicBezTo>
                  <a:lnTo>
                    <a:pt x="292011" y="98725"/>
                  </a:lnTo>
                </a:path>
              </a:pathLst>
            </a:custGeom>
            <a:noFill/>
            <a:ln w="50800" cap="rnd">
              <a:solidFill>
                <a:srgbClr val="00999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30808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43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sldNum" idx="41"/>
          </p:nvPr>
        </p:nvSpPr>
        <p:spPr>
          <a:xfrm>
            <a:off x="11135880" y="6267175"/>
            <a:ext cx="505814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rgbClr val="8B8B8B"/>
                </a:solidFill>
                <a:effectLst/>
                <a:uFillTx/>
                <a:latin typeface="Arial"/>
                <a:ea typeface="微軟正黑體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256F85F-A43A-491B-9A8A-90285C48DE06}" type="slidenum">
              <a:rPr lang="en-US" sz="1500" b="0" u="none" strike="noStrike">
                <a:solidFill>
                  <a:schemeClr val="tx1"/>
                </a:solidFill>
                <a:effectLst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fld>
            <a:endParaRPr lang="en-US" sz="1500" b="0" u="none" strike="noStrike" dirty="0">
              <a:solidFill>
                <a:schemeClr val="tx1"/>
              </a:solidFill>
              <a:effectLst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39" name="群組 2"/>
          <p:cNvGrpSpPr/>
          <p:nvPr/>
        </p:nvGrpSpPr>
        <p:grpSpPr>
          <a:xfrm>
            <a:off x="-155880" y="0"/>
            <a:ext cx="12347280" cy="691920"/>
            <a:chOff x="-155880" y="0"/>
            <a:chExt cx="12347280" cy="691920"/>
          </a:xfrm>
        </p:grpSpPr>
        <p:sp>
          <p:nvSpPr>
            <p:cNvPr id="140" name="平行四邊形 4"/>
            <p:cNvSpPr/>
            <p:nvPr/>
          </p:nvSpPr>
          <p:spPr>
            <a:xfrm>
              <a:off x="-155880" y="0"/>
              <a:ext cx="2290680" cy="691920"/>
            </a:xfrm>
            <a:prstGeom prst="parallelogram">
              <a:avLst>
                <a:gd name="adj" fmla="val 25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1" name="矩形 5"/>
            <p:cNvSpPr/>
            <p:nvPr/>
          </p:nvSpPr>
          <p:spPr>
            <a:xfrm>
              <a:off x="0" y="0"/>
              <a:ext cx="12191400" cy="237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42" name="文字方塊 6"/>
          <p:cNvSpPr/>
          <p:nvPr/>
        </p:nvSpPr>
        <p:spPr>
          <a:xfrm>
            <a:off x="623520" y="191520"/>
            <a:ext cx="1223280" cy="39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zh-TW" sz="2000" b="1" u="none" strike="noStrike">
                <a:solidFill>
                  <a:srgbClr val="FFFFFF"/>
                </a:solidFill>
                <a:effectLst/>
                <a:uFillTx/>
                <a:latin typeface="微軟正黑體"/>
                <a:ea typeface="微軟正黑體"/>
              </a:rPr>
              <a:t>資訊服務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3" name="Picture 2" descr="D:\本會對議會的工作報告\研考會 簡報\參考簡報\圖\研考會去背.jpg"/>
          <p:cNvPicPr/>
          <p:nvPr/>
        </p:nvPicPr>
        <p:blipFill>
          <a:blip r:embed="rId2"/>
          <a:stretch/>
        </p:blipFill>
        <p:spPr>
          <a:xfrm>
            <a:off x="47160" y="-13680"/>
            <a:ext cx="645840" cy="70560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44" name="直線接點 8"/>
          <p:cNvCxnSpPr/>
          <p:nvPr/>
        </p:nvCxnSpPr>
        <p:spPr>
          <a:xfrm>
            <a:off x="1415160" y="1379520"/>
            <a:ext cx="9793800" cy="720"/>
          </a:xfrm>
          <a:prstGeom prst="straightConnector1">
            <a:avLst/>
          </a:prstGeom>
          <a:ln w="0">
            <a:solidFill>
              <a:srgbClr val="F79646"/>
            </a:solidFill>
          </a:ln>
        </p:spPr>
      </p:cxnSp>
      <p:sp>
        <p:nvSpPr>
          <p:cNvPr id="145" name="文字方塊 9"/>
          <p:cNvSpPr/>
          <p:nvPr/>
        </p:nvSpPr>
        <p:spPr>
          <a:xfrm>
            <a:off x="1415520" y="620640"/>
            <a:ext cx="9720360" cy="83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zh-TW" sz="4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微軟正黑體"/>
              </a:rPr>
              <a:t>打造雲端機房 強化資安縱深防護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6" name="Picture 2" descr="D:\本會對議會的工作報告\研考會 簡報\參考簡報\icon\Icons-1\FuelYellow\menu.png"/>
          <p:cNvPicPr/>
          <p:nvPr/>
        </p:nvPicPr>
        <p:blipFill>
          <a:blip r:embed="rId3"/>
          <a:srcRect t="4186" b="62723"/>
          <a:stretch/>
        </p:blipFill>
        <p:spPr>
          <a:xfrm rot="5400000">
            <a:off x="-101520" y="1776600"/>
            <a:ext cx="1122120" cy="327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文字方塊 11"/>
          <p:cNvSpPr/>
          <p:nvPr/>
        </p:nvSpPr>
        <p:spPr>
          <a:xfrm>
            <a:off x="580320" y="1530000"/>
            <a:ext cx="329148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tabLst>
                <a:tab pos="0" algn="l"/>
              </a:tabLst>
            </a:pPr>
            <a:r>
              <a:rPr lang="zh-TW" altLang="zh-TW" sz="3600" b="1" dirty="0">
                <a:solidFill>
                  <a:srgbClr val="000000"/>
                </a:solidFill>
                <a:latin typeface="微軟正黑體"/>
                <a:ea typeface="微軟正黑體"/>
              </a:rPr>
              <a:t>強化資安防禦</a:t>
            </a:r>
            <a:endParaRPr lang="en-US" altLang="zh-TW" sz="3600" dirty="0">
              <a:solidFill>
                <a:srgbClr val="000000"/>
              </a:solidFill>
            </a:endParaRPr>
          </a:p>
        </p:txBody>
      </p:sp>
      <p:pic>
        <p:nvPicPr>
          <p:cNvPr id="148" name="Picture 2" descr="D:\本會對議會的工作報告\研考會 簡報\參考簡報\icon\Icons-1\FuelYellow\menu.png"/>
          <p:cNvPicPr/>
          <p:nvPr/>
        </p:nvPicPr>
        <p:blipFill>
          <a:blip r:embed="rId3"/>
          <a:srcRect t="4186" b="62723"/>
          <a:stretch/>
        </p:blipFill>
        <p:spPr>
          <a:xfrm rot="5400000">
            <a:off x="5670360" y="1765080"/>
            <a:ext cx="1199160" cy="350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" name="文字方塊 13"/>
          <p:cNvSpPr/>
          <p:nvPr/>
        </p:nvSpPr>
        <p:spPr>
          <a:xfrm>
            <a:off x="6414120" y="1524960"/>
            <a:ext cx="2931120" cy="64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tabLst>
                <a:tab pos="0" algn="l"/>
              </a:tabLst>
            </a:pPr>
            <a:r>
              <a:rPr lang="zh-TW" altLang="zh-TW" sz="3600" b="1" dirty="0">
                <a:solidFill>
                  <a:srgbClr val="000000"/>
                </a:solidFill>
                <a:latin typeface="微軟正黑體"/>
                <a:ea typeface="微軟正黑體"/>
              </a:rPr>
              <a:t>提升數位韌性</a:t>
            </a:r>
            <a:endParaRPr lang="en-US" altLang="zh-TW" sz="3600" dirty="0">
              <a:solidFill>
                <a:srgbClr val="000000"/>
              </a:solidFill>
            </a:endParaRPr>
          </a:p>
        </p:txBody>
      </p:sp>
      <p:sp>
        <p:nvSpPr>
          <p:cNvPr id="150" name="矩形: 圓角 42"/>
          <p:cNvSpPr/>
          <p:nvPr/>
        </p:nvSpPr>
        <p:spPr>
          <a:xfrm>
            <a:off x="556560" y="2435040"/>
            <a:ext cx="5380560" cy="4170240"/>
          </a:xfrm>
          <a:prstGeom prst="roundRect">
            <a:avLst>
              <a:gd name="adj" fmla="val 2626"/>
            </a:avLst>
          </a:prstGeom>
          <a:noFill/>
          <a:ln w="28575">
            <a:solidFill>
              <a:srgbClr val="2A8D9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矩形 15"/>
          <p:cNvSpPr/>
          <p:nvPr/>
        </p:nvSpPr>
        <p:spPr>
          <a:xfrm>
            <a:off x="6600056" y="3328443"/>
            <a:ext cx="5106960" cy="25223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77840" indent="-177840" defTabSz="914400">
              <a:lnSpc>
                <a:spcPct val="100000"/>
              </a:lnSpc>
              <a:buClr>
                <a:schemeClr val="tx1"/>
              </a:buClr>
              <a:buFont typeface="Arial"/>
              <a:buChar char="•"/>
            </a:pPr>
            <a:r>
              <a:rPr lang="zh-TW" sz="2600" b="1" u="none" strike="noStrike" dirty="0">
                <a:effectLst/>
                <a:uFillTx/>
                <a:latin typeface="微軟正黑體"/>
              </a:rPr>
              <a:t>擴大監控機房、網路、系統等基礎設施運作情形。</a:t>
            </a:r>
            <a:endParaRPr lang="en-US" sz="2600" b="0" u="none" strike="noStrike" dirty="0"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2600" b="0" u="none" strike="noStrike" dirty="0">
              <a:effectLst/>
              <a:uFillTx/>
              <a:latin typeface="Arial"/>
            </a:endParaRPr>
          </a:p>
          <a:p>
            <a:pPr marL="177840" indent="-177840" defTabSz="914400">
              <a:lnSpc>
                <a:spcPct val="100000"/>
              </a:lnSpc>
              <a:buClr>
                <a:schemeClr val="tx1"/>
              </a:buClr>
              <a:buFont typeface="Arial"/>
              <a:buChar char="•"/>
            </a:pPr>
            <a:r>
              <a:rPr lang="zh-HK" sz="2600" b="1" u="none" strike="noStrike" dirty="0">
                <a:effectLst/>
                <a:uFillTx/>
                <a:latin typeface="Arial"/>
                <a:ea typeface="微軟正黑體"/>
              </a:rPr>
              <a:t>推動更多市府核心共用系統導入</a:t>
            </a:r>
            <a:r>
              <a:rPr lang="zh-TW" sz="2600" b="1" u="none" strike="noStrike" dirty="0">
                <a:effectLst/>
                <a:uFillTx/>
                <a:latin typeface="微軟正黑體"/>
                <a:ea typeface="微軟正黑體"/>
              </a:rPr>
              <a:t>雙備援架構。</a:t>
            </a:r>
            <a:endParaRPr lang="en-US" sz="2600" b="0" u="none" strike="noStrike" dirty="0"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矩形: 圓角 42"/>
          <p:cNvSpPr/>
          <p:nvPr/>
        </p:nvSpPr>
        <p:spPr>
          <a:xfrm>
            <a:off x="6479280" y="2435040"/>
            <a:ext cx="5586480" cy="4170240"/>
          </a:xfrm>
          <a:prstGeom prst="roundRect">
            <a:avLst>
              <a:gd name="adj" fmla="val 2626"/>
            </a:avLst>
          </a:prstGeom>
          <a:noFill/>
          <a:ln w="28575">
            <a:solidFill>
              <a:srgbClr val="2A8D9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3" name="矩形 17"/>
          <p:cNvSpPr/>
          <p:nvPr/>
        </p:nvSpPr>
        <p:spPr>
          <a:xfrm>
            <a:off x="692240" y="3314937"/>
            <a:ext cx="5036912" cy="29224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179280" indent="-179280" defTabSz="914400">
              <a:lnSpc>
                <a:spcPct val="100000"/>
              </a:lnSpc>
              <a:buClr>
                <a:schemeClr val="tx1"/>
              </a:buClr>
              <a:buFont typeface="Arial"/>
              <a:buChar char="•"/>
            </a:pPr>
            <a:r>
              <a:rPr lang="zh-TW" sz="2600" b="1" u="none" strike="noStrike" dirty="0">
                <a:effectLst/>
                <a:uFillTx/>
                <a:latin typeface="Arial"/>
              </a:rPr>
              <a:t>推動高雄市立空中大學，正式成為高雄首間合格資安職能訓練機構</a:t>
            </a:r>
            <a:r>
              <a:rPr lang="zh-TW" sz="2600" b="1" u="none" strike="noStrike" dirty="0">
                <a:effectLst/>
                <a:uFillTx/>
                <a:latin typeface="微軟正黑體"/>
                <a:ea typeface="微軟正黑體"/>
              </a:rPr>
              <a:t>。</a:t>
            </a:r>
            <a:endParaRPr lang="en-US" sz="2600" b="0" u="none" strike="noStrike" dirty="0"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2600" b="0" u="none" strike="noStrike" dirty="0">
              <a:effectLst/>
              <a:uFillTx/>
              <a:latin typeface="Arial"/>
            </a:endParaRPr>
          </a:p>
          <a:p>
            <a:pPr marL="179280" indent="-179280" defTabSz="914400">
              <a:lnSpc>
                <a:spcPct val="100000"/>
              </a:lnSpc>
              <a:buClr>
                <a:schemeClr val="tx1"/>
              </a:buClr>
              <a:buFont typeface="Arial"/>
              <a:buChar char="•"/>
            </a:pPr>
            <a:r>
              <a:rPr lang="zh-TW" sz="2600" b="1" u="none" strike="noStrike" dirty="0">
                <a:effectLst/>
                <a:uFillTx/>
                <a:latin typeface="微軟正黑體"/>
                <a:ea typeface="微軟正黑體"/>
              </a:rPr>
              <a:t>建立重大資安議題稽核團隊即時查核模式。</a:t>
            </a:r>
            <a:endParaRPr lang="en-US" sz="2600" b="0" u="none" strike="noStrike" dirty="0"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35360" y="332656"/>
            <a:ext cx="7892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7200" b="1" dirty="0"/>
              <a:t>簡報結束 敬請指教</a:t>
            </a:r>
          </a:p>
        </p:txBody>
      </p:sp>
    </p:spTree>
    <p:extLst>
      <p:ext uri="{BB962C8B-B14F-4D97-AF65-F5344CB8AC3E}">
        <p14:creationId xmlns:p14="http://schemas.microsoft.com/office/powerpoint/2010/main" val="2558002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-240704" y="1412875"/>
            <a:ext cx="12673407" cy="1324848"/>
          </a:xfrm>
          <a:prstGeom prst="rect">
            <a:avLst/>
          </a:prstGeom>
          <a:solidFill>
            <a:schemeClr val="bg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2486976" y="1412879"/>
            <a:ext cx="8949383" cy="4204105"/>
          </a:xfrm>
          <a:prstGeom prst="rect">
            <a:avLst/>
          </a:prstGeom>
          <a:noFill/>
        </p:spPr>
        <p:txBody>
          <a:bodyPr wrap="none" lIns="117226" tIns="58613" rIns="117226" bIns="58613">
            <a:spAutoFit/>
          </a:bodyPr>
          <a:lstStyle/>
          <a:p>
            <a:pPr lvl="1" algn="r">
              <a:lnSpc>
                <a:spcPct val="150000"/>
              </a:lnSpc>
              <a:buClr>
                <a:prstClr val="black"/>
              </a:buClr>
              <a:buFont typeface="微軟正黑體" pitchFamily="34" charset="-120"/>
              <a:buChar char="━"/>
              <a:defRPr/>
            </a:pPr>
            <a:r>
              <a:rPr lang="zh-TW" altLang="en-US" sz="5600" b="1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5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研究發展  行政革新</a:t>
            </a:r>
            <a:endParaRPr lang="en-US" altLang="zh-TW" sz="5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lang="zh-TW" altLang="en-US" b="1" dirty="0">
                <a:solidFill>
                  <a:prstClr val="white">
                    <a:lumMod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綜合計畫  擘劃願景</a:t>
            </a:r>
            <a:endParaRPr lang="en-US" altLang="zh-TW" b="1" dirty="0">
              <a:solidFill>
                <a:prstClr val="white">
                  <a:lumMod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lang="zh-TW" altLang="en-US" b="1" dirty="0">
                <a:solidFill>
                  <a:prstClr val="white">
                    <a:lumMod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管制考核  確保進度</a:t>
            </a:r>
            <a:endParaRPr lang="en-US" altLang="zh-TW" b="1" dirty="0">
              <a:solidFill>
                <a:prstClr val="white">
                  <a:lumMod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lang="zh-TW" altLang="en-US" b="1" dirty="0">
                <a:solidFill>
                  <a:prstClr val="white">
                    <a:lumMod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工程查核  提升品質</a:t>
            </a:r>
            <a:endParaRPr lang="en-US" altLang="zh-TW" b="1" dirty="0">
              <a:solidFill>
                <a:prstClr val="white">
                  <a:lumMod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lang="zh-TW" altLang="en-US" b="1" dirty="0">
                <a:solidFill>
                  <a:prstClr val="white">
                    <a:lumMod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聯合服務  與時俱進</a:t>
            </a:r>
            <a:endParaRPr lang="en-US" altLang="zh-TW" b="1" dirty="0">
              <a:solidFill>
                <a:prstClr val="white">
                  <a:lumMod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lang="zh-TW" altLang="en-US" b="1" dirty="0">
                <a:solidFill>
                  <a:prstClr val="white">
                    <a:lumMod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資訊服務  智慧城市</a:t>
            </a:r>
            <a:endParaRPr lang="en-US" altLang="zh-TW" b="1" dirty="0">
              <a:solidFill>
                <a:prstClr val="white">
                  <a:lumMod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endParaRPr lang="zh-TW" altLang="en-US" sz="3100" b="1" dirty="0">
              <a:solidFill>
                <a:srgbClr val="9BBB59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投影片編號版面配置區 8"/>
          <p:cNvSpPr>
            <a:spLocks noGrp="1"/>
          </p:cNvSpPr>
          <p:nvPr>
            <p:ph type="sldNum" sz="quarter" idx="12"/>
          </p:nvPr>
        </p:nvSpPr>
        <p:spPr bwMode="auto">
          <a:xfrm>
            <a:off x="11208568" y="6463510"/>
            <a:ext cx="685867" cy="365125"/>
          </a:xfrm>
        </p:spPr>
        <p:txBody>
          <a:bodyPr vert="horz" lIns="117226" tIns="58613" rIns="117226" bIns="58613" rtlCol="0" anchor="ctr"/>
          <a:lstStyle/>
          <a:p>
            <a:pPr algn="ctr"/>
            <a:fld id="{C3C83E95-49F8-4EDF-9B73-3E3D13655B74}" type="slidenum">
              <a:rPr lang="en-US" altLang="zh-TW" sz="1500" b="1">
                <a:solidFill>
                  <a:schemeClr val="tx1"/>
                </a:solidFill>
                <a:latin typeface="+mn-ea"/>
              </a:rPr>
              <a:pPr algn="ctr"/>
              <a:t>3</a:t>
            </a:fld>
            <a:endParaRPr lang="en-US" altLang="zh-TW" sz="15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0458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F2140BE2-9B56-2A0A-DDD7-87208A0C36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8104" y="4148947"/>
            <a:ext cx="3753896" cy="27002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37600" y="6484064"/>
            <a:ext cx="3047032" cy="365125"/>
          </a:xfrm>
        </p:spPr>
        <p:txBody>
          <a:bodyPr/>
          <a:lstStyle/>
          <a:p>
            <a:fld id="{0C555652-CE9C-49B3-9FFF-684CBCF53E58}" type="slidenum">
              <a:rPr lang="zh-TW" altLang="en-US" sz="1500" b="1" smtClean="0">
                <a:solidFill>
                  <a:schemeClr val="tx1"/>
                </a:solidFill>
              </a:rPr>
              <a:t>4</a:t>
            </a:fld>
            <a:endParaRPr lang="zh-TW" altLang="en-US" sz="1500" b="1" dirty="0">
              <a:solidFill>
                <a:schemeClr val="tx1"/>
              </a:solidFill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-155723" y="0"/>
            <a:ext cx="12347723" cy="692696"/>
            <a:chOff x="-155723" y="0"/>
            <a:chExt cx="12347723" cy="692696"/>
          </a:xfrm>
        </p:grpSpPr>
        <p:sp>
          <p:nvSpPr>
            <p:cNvPr id="2" name="平行四邊形 1"/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0" name="直線接點 9"/>
          <p:cNvCxnSpPr/>
          <p:nvPr/>
        </p:nvCxnSpPr>
        <p:spPr>
          <a:xfrm>
            <a:off x="1415480" y="1484784"/>
            <a:ext cx="979308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623392" y="19143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研究發展</a:t>
            </a:r>
            <a:endParaRPr lang="zh-TW" altLang="en-US" sz="2000" dirty="0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014AEFDC-6BCA-C03D-5C02-D57014E98588}"/>
              </a:ext>
            </a:extLst>
          </p:cNvPr>
          <p:cNvGrpSpPr/>
          <p:nvPr/>
        </p:nvGrpSpPr>
        <p:grpSpPr>
          <a:xfrm>
            <a:off x="223664" y="3464871"/>
            <a:ext cx="3784104" cy="1368152"/>
            <a:chOff x="223664" y="3904779"/>
            <a:chExt cx="3784104" cy="1368152"/>
          </a:xfrm>
        </p:grpSpPr>
        <p:pic>
          <p:nvPicPr>
            <p:cNvPr id="9" name="Picture 2" descr="D:\本會對議會的工作報告\研考會 簡報\參考簡報\icon\Icons-1\FuelYellow\menu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74" b="62727"/>
            <a:stretch/>
          </p:blipFill>
          <p:spPr bwMode="auto">
            <a:xfrm rot="5400000">
              <a:off x="-296056" y="4424499"/>
              <a:ext cx="1368152" cy="328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文字方塊 13"/>
            <p:cNvSpPr txBox="1"/>
            <p:nvPr/>
          </p:nvSpPr>
          <p:spPr>
            <a:xfrm>
              <a:off x="623392" y="4289308"/>
              <a:ext cx="33843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/>
                <a:t>推動公民參與</a:t>
              </a: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A85E3CB9-8B4D-9AC2-DF35-A6190349FDBA}"/>
              </a:ext>
            </a:extLst>
          </p:cNvPr>
          <p:cNvGrpSpPr/>
          <p:nvPr/>
        </p:nvGrpSpPr>
        <p:grpSpPr>
          <a:xfrm>
            <a:off x="536426" y="4626484"/>
            <a:ext cx="7578567" cy="721373"/>
            <a:chOff x="443372" y="5016559"/>
            <a:chExt cx="7303778" cy="721373"/>
          </a:xfrm>
        </p:grpSpPr>
        <p:sp>
          <p:nvSpPr>
            <p:cNvPr id="15" name="文字方塊 14"/>
            <p:cNvSpPr txBox="1"/>
            <p:nvPr/>
          </p:nvSpPr>
          <p:spPr>
            <a:xfrm>
              <a:off x="760165" y="5030046"/>
              <a:ext cx="69869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1588">
                <a:spcBef>
                  <a:spcPts val="600"/>
                </a:spcBef>
                <a:spcAft>
                  <a:spcPts val="300"/>
                </a:spcAft>
              </a:pPr>
              <a:r>
                <a:rPr lang="en-US" altLang="zh-TW" sz="2000" b="1" dirty="0">
                  <a:latin typeface="微軟正黑體" pitchFamily="34" charset="-120"/>
                  <a:ea typeface="微軟正黑體" pitchFamily="34" charset="-120"/>
                </a:rPr>
                <a:t>115</a:t>
              </a:r>
              <a:r>
                <a:rPr lang="zh-TW" altLang="en-US" sz="2000" b="1" dirty="0">
                  <a:latin typeface="微軟正黑體" pitchFamily="34" charset="-120"/>
                  <a:ea typeface="微軟正黑體" pitchFamily="34" charset="-120"/>
                </a:rPr>
                <a:t>年度本府預計辦理</a:t>
              </a:r>
              <a:r>
                <a:rPr lang="en-US" altLang="zh-TW" sz="2000" b="1" dirty="0">
                  <a:latin typeface="微軟正黑體" pitchFamily="34" charset="-120"/>
                  <a:ea typeface="微軟正黑體" pitchFamily="34" charset="-120"/>
                </a:rPr>
                <a:t>18</a:t>
              </a:r>
              <a:r>
                <a:rPr lang="zh-TW" altLang="en-US" sz="2000" b="1" dirty="0">
                  <a:latin typeface="微軟正黑體" pitchFamily="34" charset="-120"/>
                  <a:ea typeface="微軟正黑體" pitchFamily="34" charset="-120"/>
                </a:rPr>
                <a:t>件公民參與計畫，其中補助</a:t>
              </a:r>
              <a:r>
                <a:rPr lang="en-US" altLang="zh-TW" sz="2000" b="1" dirty="0">
                  <a:latin typeface="微軟正黑體" pitchFamily="34" charset="-120"/>
                  <a:ea typeface="微軟正黑體" pitchFamily="34" charset="-120"/>
                </a:rPr>
                <a:t>5</a:t>
              </a:r>
              <a:r>
                <a:rPr lang="zh-TW" altLang="en-US" sz="2000" b="1" dirty="0">
                  <a:latin typeface="微軟正黑體" pitchFamily="34" charset="-120"/>
                  <a:ea typeface="微軟正黑體" pitchFamily="34" charset="-120"/>
                </a:rPr>
                <a:t>件經費達</a:t>
              </a:r>
              <a:r>
                <a:rPr lang="en-US" altLang="zh-TW" sz="2000" b="1" dirty="0">
                  <a:latin typeface="微軟正黑體" pitchFamily="34" charset="-120"/>
                  <a:ea typeface="微軟正黑體" pitchFamily="34" charset="-120"/>
                </a:rPr>
                <a:t>100</a:t>
              </a:r>
              <a:r>
                <a:rPr lang="zh-TW" altLang="en-US" sz="2000" b="1" dirty="0">
                  <a:latin typeface="微軟正黑體" pitchFamily="34" charset="-120"/>
                  <a:ea typeface="微軟正黑體" pitchFamily="34" charset="-120"/>
                </a:rPr>
                <a:t>萬元</a:t>
              </a:r>
            </a:p>
          </p:txBody>
        </p:sp>
        <p:pic>
          <p:nvPicPr>
            <p:cNvPr id="2050" name="Picture 2" descr="D:\研展組\1.市長簡報\4-2市長施政簡報\圖示\註解 2023-08-10 14441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372" y="5016559"/>
              <a:ext cx="651141" cy="582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Picture 2" descr="D:\本會對議會的工作報告\研考會 簡報\參考簡報\圖\研考會去背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-13569"/>
            <a:ext cx="646580" cy="7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文字方塊 24"/>
          <p:cNvSpPr txBox="1"/>
          <p:nvPr/>
        </p:nvSpPr>
        <p:spPr>
          <a:xfrm>
            <a:off x="1415480" y="620688"/>
            <a:ext cx="9793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5400" b="1" dirty="0"/>
              <a:t>鼓勵研究創新  推動公民參與</a:t>
            </a:r>
            <a:endParaRPr lang="zh-TW" altLang="en-US" sz="5400" dirty="0"/>
          </a:p>
        </p:txBody>
      </p:sp>
      <p:pic>
        <p:nvPicPr>
          <p:cNvPr id="31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-296056" y="1985993"/>
            <a:ext cx="1368152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文字方塊 31"/>
          <p:cNvSpPr txBox="1"/>
          <p:nvPr/>
        </p:nvSpPr>
        <p:spPr>
          <a:xfrm>
            <a:off x="623392" y="1632409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鼓勵研究創新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E5996A25-13E9-A59A-C5A9-355432D8047D}"/>
              </a:ext>
            </a:extLst>
          </p:cNvPr>
          <p:cNvGrpSpPr/>
          <p:nvPr/>
        </p:nvGrpSpPr>
        <p:grpSpPr>
          <a:xfrm>
            <a:off x="536426" y="2337666"/>
            <a:ext cx="7696262" cy="707886"/>
            <a:chOff x="468143" y="2753808"/>
            <a:chExt cx="7696262" cy="707886"/>
          </a:xfrm>
        </p:grpSpPr>
        <p:sp>
          <p:nvSpPr>
            <p:cNvPr id="33" name="文字方塊 32"/>
            <p:cNvSpPr txBox="1"/>
            <p:nvPr/>
          </p:nvSpPr>
          <p:spPr>
            <a:xfrm>
              <a:off x="826075" y="2753808"/>
              <a:ext cx="7338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1588">
                <a:spcBef>
                  <a:spcPts val="600"/>
                </a:spcBef>
                <a:spcAft>
                  <a:spcPts val="300"/>
                </a:spcAft>
              </a:pPr>
              <a:r>
                <a:rPr lang="zh-TW" altLang="en-US" sz="2000" b="1" dirty="0">
                  <a:latin typeface="微軟正黑體" pitchFamily="34" charset="-120"/>
                  <a:ea typeface="微軟正黑體" pitchFamily="34" charset="-120"/>
                </a:rPr>
                <a:t>本會</a:t>
              </a:r>
              <a:r>
                <a:rPr lang="en-US" altLang="zh-TW" sz="2000" b="1" dirty="0">
                  <a:latin typeface="微軟正黑體" pitchFamily="34" charset="-120"/>
                  <a:ea typeface="微軟正黑體" pitchFamily="34" charset="-120"/>
                </a:rPr>
                <a:t>114</a:t>
              </a:r>
              <a:r>
                <a:rPr lang="zh-TW" altLang="en-US" sz="2000" b="1" dirty="0">
                  <a:latin typeface="微軟正黑體" pitchFamily="34" charset="-120"/>
                  <a:ea typeface="微軟正黑體" pitchFamily="34" charset="-120"/>
                </a:rPr>
                <a:t>年委託研究「高雄城市品牌與發展策略」，於</a:t>
              </a:r>
              <a:r>
                <a:rPr lang="en-US" altLang="zh-TW" sz="2000" b="1" dirty="0">
                  <a:latin typeface="微軟正黑體" pitchFamily="34" charset="-120"/>
                  <a:ea typeface="微軟正黑體" pitchFamily="34" charset="-120"/>
                </a:rPr>
                <a:t>115</a:t>
              </a:r>
              <a:r>
                <a:rPr lang="zh-TW" altLang="en-US" sz="2000" b="1" dirty="0">
                  <a:latin typeface="微軟正黑體" pitchFamily="34" charset="-120"/>
                  <a:ea typeface="微軟正黑體" pitchFamily="34" charset="-120"/>
                </a:rPr>
                <a:t>年</a:t>
              </a:r>
              <a:r>
                <a:rPr lang="en-US" altLang="zh-TW" sz="2000" b="1" dirty="0">
                  <a:latin typeface="微軟正黑體" pitchFamily="34" charset="-120"/>
                  <a:ea typeface="微軟正黑體" pitchFamily="34" charset="-120"/>
                </a:rPr>
                <a:t>6</a:t>
              </a:r>
              <a:r>
                <a:rPr lang="zh-TW" altLang="en-US" sz="2000" b="1" dirty="0">
                  <a:latin typeface="微軟正黑體" pitchFamily="34" charset="-120"/>
                  <a:ea typeface="微軟正黑體" pitchFamily="34" charset="-120"/>
                </a:rPr>
                <a:t>月完成期末報告審查</a:t>
              </a:r>
              <a:endParaRPr lang="en-US" altLang="zh-TW" sz="20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34" name="Picture 2" descr="D:\研展組\1.市長簡報\4-2市長施政簡報\圖示\註解 2023-08-10 14441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143" y="2757866"/>
              <a:ext cx="651141" cy="582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59F3E6B-FC91-8382-CB66-AE5CA913E0D3}"/>
              </a:ext>
            </a:extLst>
          </p:cNvPr>
          <p:cNvSpPr txBox="1"/>
          <p:nvPr/>
        </p:nvSpPr>
        <p:spPr>
          <a:xfrm>
            <a:off x="853077" y="5914346"/>
            <a:ext cx="73054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1588">
              <a:spcBef>
                <a:spcPts val="600"/>
              </a:spcBef>
              <a:spcAft>
                <a:spcPts val="300"/>
              </a:spcAft>
            </a:pP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CF90C671-BCA9-8A34-53F4-3ECEE9E43A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8104" y="1573159"/>
            <a:ext cx="3753896" cy="2575788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E323D89A-B99E-F6A9-BFEA-6EDD43E607C7}"/>
              </a:ext>
            </a:extLst>
          </p:cNvPr>
          <p:cNvGrpSpPr/>
          <p:nvPr/>
        </p:nvGrpSpPr>
        <p:grpSpPr>
          <a:xfrm>
            <a:off x="536426" y="5529426"/>
            <a:ext cx="7637032" cy="707886"/>
            <a:chOff x="435447" y="5959775"/>
            <a:chExt cx="7302809" cy="707886"/>
          </a:xfrm>
        </p:grpSpPr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E3FB278C-0713-70F1-2BD2-1E6DE196F4AA}"/>
                </a:ext>
              </a:extLst>
            </p:cNvPr>
            <p:cNvSpPr txBox="1"/>
            <p:nvPr/>
          </p:nvSpPr>
          <p:spPr>
            <a:xfrm>
              <a:off x="752488" y="5959775"/>
              <a:ext cx="69857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lvl="0" indent="1588">
                <a:spcBef>
                  <a:spcPts val="600"/>
                </a:spcBef>
                <a:spcAft>
                  <a:spcPts val="300"/>
                </a:spcAft>
                <a:defRPr/>
              </a:pPr>
              <a:r>
                <a:rPr lang="en-US" altLang="zh-TW" sz="2000" b="1" dirty="0">
                  <a:latin typeface="微軟正黑體" pitchFamily="34" charset="-120"/>
                </a:rPr>
                <a:t>115</a:t>
              </a:r>
              <a:r>
                <a:rPr lang="zh-TW" altLang="en-US" sz="2000" b="1" dirty="0">
                  <a:latin typeface="微軟正黑體" pitchFamily="34" charset="-120"/>
                </a:rPr>
                <a:t>年本會規劃辦理高雄市青年留才公民參與焦點座談計畫，邀集青年族群探討留才議題，持續優化本市留才政策</a:t>
              </a:r>
            </a:p>
          </p:txBody>
        </p:sp>
        <p:pic>
          <p:nvPicPr>
            <p:cNvPr id="22" name="Picture 2" descr="D:\研展組\1.市長簡報\4-2市長施政簡報\圖示\註解 2023-08-10 144412.png">
              <a:extLst>
                <a:ext uri="{FF2B5EF4-FFF2-40B4-BE49-F238E27FC236}">
                  <a16:creationId xmlns:a16="http://schemas.microsoft.com/office/drawing/2014/main" id="{D672C071-03CC-ECED-819E-9024A3FEAD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447" y="5970666"/>
              <a:ext cx="651141" cy="582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E5996A25-13E9-A59A-C5A9-355432D8047D}"/>
              </a:ext>
            </a:extLst>
          </p:cNvPr>
          <p:cNvGrpSpPr/>
          <p:nvPr/>
        </p:nvGrpSpPr>
        <p:grpSpPr>
          <a:xfrm>
            <a:off x="536426" y="3107740"/>
            <a:ext cx="7696262" cy="748758"/>
            <a:chOff x="468143" y="2712936"/>
            <a:chExt cx="7696262" cy="748758"/>
          </a:xfrm>
        </p:grpSpPr>
        <p:sp>
          <p:nvSpPr>
            <p:cNvPr id="30" name="文字方塊 29"/>
            <p:cNvSpPr txBox="1"/>
            <p:nvPr/>
          </p:nvSpPr>
          <p:spPr>
            <a:xfrm>
              <a:off x="826075" y="2753808"/>
              <a:ext cx="7338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1588">
                <a:spcBef>
                  <a:spcPts val="600"/>
                </a:spcBef>
                <a:spcAft>
                  <a:spcPts val="300"/>
                </a:spcAft>
              </a:pPr>
              <a:r>
                <a:rPr lang="zh-TW" altLang="en-US" sz="2000" b="1" dirty="0">
                  <a:latin typeface="微軟正黑體" pitchFamily="34" charset="-120"/>
                  <a:ea typeface="微軟正黑體" pitchFamily="34" charset="-120"/>
                </a:rPr>
                <a:t>本會</a:t>
              </a:r>
              <a:r>
                <a:rPr lang="en-US" altLang="zh-TW" sz="2000" b="1" dirty="0">
                  <a:latin typeface="微軟正黑體" pitchFamily="34" charset="-120"/>
                  <a:ea typeface="微軟正黑體" pitchFamily="34" charset="-120"/>
                </a:rPr>
                <a:t>115</a:t>
              </a:r>
              <a:r>
                <a:rPr lang="zh-TW" altLang="en-US" sz="2000" b="1" dirty="0">
                  <a:latin typeface="微軟正黑體" pitchFamily="34" charset="-120"/>
                  <a:ea typeface="微軟正黑體" pitchFamily="34" charset="-120"/>
                </a:rPr>
                <a:t>年委託研究「高雄</a:t>
              </a:r>
              <a:r>
                <a:rPr lang="en-US" altLang="zh-TW" sz="2000" b="1" dirty="0">
                  <a:latin typeface="微軟正黑體" pitchFamily="34" charset="-120"/>
                  <a:ea typeface="微軟正黑體" pitchFamily="34" charset="-120"/>
                </a:rPr>
                <a:t>1999</a:t>
              </a:r>
              <a:r>
                <a:rPr lang="zh-TW" altLang="en-US" sz="2000" b="1" dirty="0">
                  <a:latin typeface="微軟正黑體" pitchFamily="34" charset="-120"/>
                  <a:ea typeface="微軟正黑體" pitchFamily="34" charset="-120"/>
                </a:rPr>
                <a:t>話務中心服務優化與創新發展」</a:t>
              </a:r>
              <a:endParaRPr lang="en-US" altLang="zh-TW" sz="20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35" name="Picture 2" descr="D:\研展組\1.市長簡報\4-2市長施政簡報\圖示\註解 2023-08-10 14441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143" y="2712936"/>
              <a:ext cx="651141" cy="582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61299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807C8-78A3-F5A6-7278-9C952F61D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EB7DC94-9C86-4A5F-9D79-8851822BD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484064"/>
            <a:ext cx="2844800" cy="365125"/>
          </a:xfrm>
        </p:spPr>
        <p:txBody>
          <a:bodyPr/>
          <a:lstStyle/>
          <a:p>
            <a:fld id="{0C555652-CE9C-49B3-9FFF-684CBCF53E58}" type="slidenum">
              <a:rPr lang="zh-TW" altLang="en-US" sz="1500" b="1" smtClean="0">
                <a:solidFill>
                  <a:schemeClr val="tx1"/>
                </a:solidFill>
              </a:rPr>
              <a:t>5</a:t>
            </a:fld>
            <a:endParaRPr lang="zh-TW" altLang="en-US" sz="1500" b="1" dirty="0">
              <a:solidFill>
                <a:schemeClr val="tx1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13C0582-E09A-9839-ECC3-43A4FBC4339C}"/>
              </a:ext>
            </a:extLst>
          </p:cNvPr>
          <p:cNvGrpSpPr/>
          <p:nvPr/>
        </p:nvGrpSpPr>
        <p:grpSpPr>
          <a:xfrm>
            <a:off x="-155723" y="0"/>
            <a:ext cx="12347723" cy="692696"/>
            <a:chOff x="-155723" y="0"/>
            <a:chExt cx="12347723" cy="692696"/>
          </a:xfrm>
        </p:grpSpPr>
        <p:sp>
          <p:nvSpPr>
            <p:cNvPr id="2" name="平行四邊形 1">
              <a:extLst>
                <a:ext uri="{FF2B5EF4-FFF2-40B4-BE49-F238E27FC236}">
                  <a16:creationId xmlns:a16="http://schemas.microsoft.com/office/drawing/2014/main" id="{984936AD-A971-26F5-45B1-4BBCD3CD436A}"/>
                </a:ext>
              </a:extLst>
            </p:cNvPr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2D14CD9-284A-0F5E-B50F-5F580337F897}"/>
                </a:ext>
              </a:extLst>
            </p:cNvPr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86BE1E0F-A8CF-FB05-E6B1-1A52B89E752E}"/>
              </a:ext>
            </a:extLst>
          </p:cNvPr>
          <p:cNvCxnSpPr/>
          <p:nvPr/>
        </p:nvCxnSpPr>
        <p:spPr>
          <a:xfrm>
            <a:off x="1415480" y="1484784"/>
            <a:ext cx="979308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E88A136-6BBF-C656-C1F9-46729304815A}"/>
              </a:ext>
            </a:extLst>
          </p:cNvPr>
          <p:cNvSpPr txBox="1"/>
          <p:nvPr/>
        </p:nvSpPr>
        <p:spPr>
          <a:xfrm>
            <a:off x="1415480" y="620688"/>
            <a:ext cx="9577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ar-SA" altLang="zh-TW" sz="5400" b="1" dirty="0">
                <a:latin typeface="+mn-ea"/>
              </a:rPr>
              <a:t>提升機關績效 激發服務創新</a:t>
            </a:r>
            <a:endParaRPr lang="zh-TW" altLang="en-US" sz="5400" b="1" dirty="0">
              <a:latin typeface="+mn-ea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368E673-26A0-693E-989E-07A4B1DC7A0F}"/>
              </a:ext>
            </a:extLst>
          </p:cNvPr>
          <p:cNvSpPr txBox="1"/>
          <p:nvPr/>
        </p:nvSpPr>
        <p:spPr>
          <a:xfrm>
            <a:off x="623392" y="19143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研究發展</a:t>
            </a:r>
            <a:endParaRPr lang="zh-TW" altLang="en-US" sz="2000" dirty="0"/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E36E275B-E33B-B887-D304-A3B95CCF4173}"/>
              </a:ext>
            </a:extLst>
          </p:cNvPr>
          <p:cNvGrpSpPr/>
          <p:nvPr/>
        </p:nvGrpSpPr>
        <p:grpSpPr>
          <a:xfrm>
            <a:off x="223664" y="1438217"/>
            <a:ext cx="5728320" cy="1368152"/>
            <a:chOff x="223664" y="1268760"/>
            <a:chExt cx="5728320" cy="1368152"/>
          </a:xfrm>
        </p:grpSpPr>
        <p:pic>
          <p:nvPicPr>
            <p:cNvPr id="9" name="Picture 2" descr="D:\本會對議會的工作報告\研考會 簡報\參考簡報\icon\Icons-1\FuelYellow\menu.png">
              <a:extLst>
                <a:ext uri="{FF2B5EF4-FFF2-40B4-BE49-F238E27FC236}">
                  <a16:creationId xmlns:a16="http://schemas.microsoft.com/office/drawing/2014/main" id="{E49B643E-09E8-7414-7EF2-55D1FD1D48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74" b="62727"/>
            <a:stretch/>
          </p:blipFill>
          <p:spPr bwMode="auto">
            <a:xfrm rot="5400000">
              <a:off x="-296056" y="1788480"/>
              <a:ext cx="1368152" cy="328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DCB0D967-E5AA-5A47-F840-1F7A69DDF1D0}"/>
                </a:ext>
              </a:extLst>
            </p:cNvPr>
            <p:cNvSpPr txBox="1"/>
            <p:nvPr/>
          </p:nvSpPr>
          <p:spPr>
            <a:xfrm>
              <a:off x="623392" y="1660448"/>
              <a:ext cx="53285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/>
                <a:t>加強為民服務措施</a:t>
              </a:r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0114DE29-1FB2-7BCB-C32C-AE4052A59950}"/>
              </a:ext>
            </a:extLst>
          </p:cNvPr>
          <p:cNvGrpSpPr/>
          <p:nvPr/>
        </p:nvGrpSpPr>
        <p:grpSpPr>
          <a:xfrm>
            <a:off x="529928" y="2694305"/>
            <a:ext cx="7708645" cy="1046440"/>
            <a:chOff x="435447" y="3035829"/>
            <a:chExt cx="7530367" cy="1046440"/>
          </a:xfrm>
        </p:grpSpPr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CEE4D753-2A09-815F-04B3-1693D42DF1C9}"/>
                </a:ext>
              </a:extLst>
            </p:cNvPr>
            <p:cNvSpPr txBox="1"/>
            <p:nvPr/>
          </p:nvSpPr>
          <p:spPr>
            <a:xfrm>
              <a:off x="978829" y="3035829"/>
              <a:ext cx="6986985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1588">
                <a:spcBef>
                  <a:spcPts val="600"/>
                </a:spcBef>
                <a:spcAft>
                  <a:spcPts val="300"/>
                </a:spcAft>
              </a:pPr>
              <a:r>
                <a:rPr lang="zh-TW" altLang="en-US" sz="3100" dirty="0">
                  <a:latin typeface="微軟正黑體" pitchFamily="34" charset="-120"/>
                </a:rPr>
                <a:t>針對市府一級、二級機關及區公所辦理電話服務品質暨禮貌測試</a:t>
              </a:r>
            </a:p>
          </p:txBody>
        </p:sp>
        <p:pic>
          <p:nvPicPr>
            <p:cNvPr id="2050" name="Picture 2" descr="D:\研展組\1.市長簡報\4-2市長施政簡報\圖示\註解 2023-08-10 144412.png">
              <a:extLst>
                <a:ext uri="{FF2B5EF4-FFF2-40B4-BE49-F238E27FC236}">
                  <a16:creationId xmlns:a16="http://schemas.microsoft.com/office/drawing/2014/main" id="{7F9F41CC-F0A6-2B08-C5F2-55F308C2F6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447" y="3035829"/>
              <a:ext cx="651141" cy="582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Picture 2" descr="D:\本會對議會的工作報告\研考會 簡報\參考簡報\圖\研考會去背.jpg">
            <a:extLst>
              <a:ext uri="{FF2B5EF4-FFF2-40B4-BE49-F238E27FC236}">
                <a16:creationId xmlns:a16="http://schemas.microsoft.com/office/drawing/2014/main" id="{1625FE01-FC32-46AD-88D8-85FC6ACF6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-13569"/>
            <a:ext cx="646580" cy="7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76434C7B-7B51-D651-00B3-DDCDE4013522}"/>
              </a:ext>
            </a:extLst>
          </p:cNvPr>
          <p:cNvGrpSpPr/>
          <p:nvPr/>
        </p:nvGrpSpPr>
        <p:grpSpPr>
          <a:xfrm>
            <a:off x="223664" y="3478143"/>
            <a:ext cx="5728320" cy="1368152"/>
            <a:chOff x="223664" y="1268760"/>
            <a:chExt cx="5728320" cy="1368152"/>
          </a:xfrm>
        </p:grpSpPr>
        <p:pic>
          <p:nvPicPr>
            <p:cNvPr id="22" name="Picture 2" descr="D:\本會對議會的工作報告\研考會 簡報\參考簡報\icon\Icons-1\FuelYellow\menu.png">
              <a:extLst>
                <a:ext uri="{FF2B5EF4-FFF2-40B4-BE49-F238E27FC236}">
                  <a16:creationId xmlns:a16="http://schemas.microsoft.com/office/drawing/2014/main" id="{FE16C943-9909-5511-0C28-E45FA714A5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74" b="62727"/>
            <a:stretch/>
          </p:blipFill>
          <p:spPr bwMode="auto">
            <a:xfrm rot="5400000">
              <a:off x="-296056" y="1788480"/>
              <a:ext cx="1368152" cy="328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F76FD82B-634A-D923-602C-B8F233772FB7}"/>
                </a:ext>
              </a:extLst>
            </p:cNvPr>
            <p:cNvSpPr txBox="1"/>
            <p:nvPr/>
          </p:nvSpPr>
          <p:spPr>
            <a:xfrm>
              <a:off x="623392" y="1660448"/>
              <a:ext cx="53285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/>
                <a:t>辦理政府服務獎推薦</a:t>
              </a: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5646E53D-89C5-9E44-28FD-64280395583D}"/>
              </a:ext>
            </a:extLst>
          </p:cNvPr>
          <p:cNvGrpSpPr/>
          <p:nvPr/>
        </p:nvGrpSpPr>
        <p:grpSpPr>
          <a:xfrm>
            <a:off x="552376" y="4703233"/>
            <a:ext cx="7849926" cy="2000548"/>
            <a:chOff x="435447" y="3035829"/>
            <a:chExt cx="7530367" cy="2000548"/>
          </a:xfrm>
        </p:grpSpPr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C8407E77-A4F4-85F2-1FBB-F5508B4EEFFD}"/>
                </a:ext>
              </a:extLst>
            </p:cNvPr>
            <p:cNvSpPr txBox="1"/>
            <p:nvPr/>
          </p:nvSpPr>
          <p:spPr>
            <a:xfrm>
              <a:off x="978829" y="3035829"/>
              <a:ext cx="6986985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1588">
                <a:spcBef>
                  <a:spcPts val="600"/>
                </a:spcBef>
                <a:spcAft>
                  <a:spcPts val="300"/>
                </a:spcAft>
              </a:pPr>
              <a:r>
                <a:rPr lang="zh-TW" altLang="zh-TW" sz="3100" dirty="0">
                  <a:latin typeface="微軟正黑體" pitchFamily="34" charset="-120"/>
                </a:rPr>
                <a:t>本府</a:t>
              </a:r>
              <a:r>
                <a:rPr lang="zh-TW" altLang="en-US" sz="3100" dirty="0">
                  <a:latin typeface="微軟正黑體" pitchFamily="34" charset="-120"/>
                </a:rPr>
                <a:t>組成評審小組評選及推薦機關參加「政府服務獎」，第</a:t>
              </a:r>
              <a:r>
                <a:rPr lang="en-US" altLang="zh-TW" sz="3100" dirty="0">
                  <a:latin typeface="微軟正黑體" pitchFamily="34" charset="-120"/>
                </a:rPr>
                <a:t>9</a:t>
              </a:r>
              <a:r>
                <a:rPr lang="zh-TW" altLang="zh-TW" sz="3100" dirty="0">
                  <a:latin typeface="微軟正黑體" pitchFamily="34" charset="-120"/>
                </a:rPr>
                <a:t>屆</a:t>
              </a:r>
              <a:r>
                <a:rPr lang="zh-TW" altLang="en-US" sz="3100" dirty="0">
                  <a:latin typeface="微軟正黑體" pitchFamily="34" charset="-120"/>
                </a:rPr>
                <a:t>本府共計農業局、民生醫院、社會局及工務局</a:t>
              </a:r>
              <a:r>
                <a:rPr lang="en-US" altLang="zh-TW" sz="3100" dirty="0">
                  <a:latin typeface="微軟正黑體" pitchFamily="34" charset="-120"/>
                </a:rPr>
                <a:t>4</a:t>
              </a:r>
              <a:r>
                <a:rPr lang="zh-TW" altLang="en-US" sz="3100" dirty="0">
                  <a:latin typeface="微軟正黑體" pitchFamily="34" charset="-120"/>
                </a:rPr>
                <a:t>個機關獲選入圍。</a:t>
              </a:r>
              <a:endParaRPr lang="en-US" altLang="zh-TW" sz="3100" dirty="0">
                <a:latin typeface="微軟正黑體" pitchFamily="34" charset="-120"/>
              </a:endParaRPr>
            </a:p>
          </p:txBody>
        </p:sp>
        <p:pic>
          <p:nvPicPr>
            <p:cNvPr id="28" name="Picture 2" descr="D:\研展組\1.市長簡報\4-2市長施政簡報\圖示\註解 2023-08-10 144412.png">
              <a:extLst>
                <a:ext uri="{FF2B5EF4-FFF2-40B4-BE49-F238E27FC236}">
                  <a16:creationId xmlns:a16="http://schemas.microsoft.com/office/drawing/2014/main" id="{881BFADB-947B-33AA-2E1A-A87AF818C2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447" y="3035829"/>
              <a:ext cx="651141" cy="582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81776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807C8-78A3-F5A6-7278-9C952F61D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EB7DC94-9C86-4A5F-9D79-8851822BD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484064"/>
            <a:ext cx="2844800" cy="365125"/>
          </a:xfrm>
        </p:spPr>
        <p:txBody>
          <a:bodyPr/>
          <a:lstStyle/>
          <a:p>
            <a:fld id="{0C555652-CE9C-49B3-9FFF-684CBCF53E58}" type="slidenum">
              <a:rPr lang="zh-TW" altLang="en-US" sz="1500" b="1" smtClean="0">
                <a:solidFill>
                  <a:schemeClr val="tx1"/>
                </a:solidFill>
              </a:rPr>
              <a:t>6</a:t>
            </a:fld>
            <a:endParaRPr lang="zh-TW" altLang="en-US" sz="1500" b="1" dirty="0">
              <a:solidFill>
                <a:schemeClr val="tx1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13C0582-E09A-9839-ECC3-43A4FBC4339C}"/>
              </a:ext>
            </a:extLst>
          </p:cNvPr>
          <p:cNvGrpSpPr/>
          <p:nvPr/>
        </p:nvGrpSpPr>
        <p:grpSpPr>
          <a:xfrm>
            <a:off x="-155723" y="0"/>
            <a:ext cx="12347723" cy="692696"/>
            <a:chOff x="-155723" y="0"/>
            <a:chExt cx="12347723" cy="692696"/>
          </a:xfrm>
        </p:grpSpPr>
        <p:sp>
          <p:nvSpPr>
            <p:cNvPr id="2" name="平行四邊形 1">
              <a:extLst>
                <a:ext uri="{FF2B5EF4-FFF2-40B4-BE49-F238E27FC236}">
                  <a16:creationId xmlns:a16="http://schemas.microsoft.com/office/drawing/2014/main" id="{984936AD-A971-26F5-45B1-4BBCD3CD436A}"/>
                </a:ext>
              </a:extLst>
            </p:cNvPr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2D14CD9-284A-0F5E-B50F-5F580337F897}"/>
                </a:ext>
              </a:extLst>
            </p:cNvPr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86BE1E0F-A8CF-FB05-E6B1-1A52B89E752E}"/>
              </a:ext>
            </a:extLst>
          </p:cNvPr>
          <p:cNvCxnSpPr/>
          <p:nvPr/>
        </p:nvCxnSpPr>
        <p:spPr>
          <a:xfrm>
            <a:off x="1415480" y="1484784"/>
            <a:ext cx="979308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E88A136-6BBF-C656-C1F9-46729304815A}"/>
              </a:ext>
            </a:extLst>
          </p:cNvPr>
          <p:cNvSpPr txBox="1"/>
          <p:nvPr/>
        </p:nvSpPr>
        <p:spPr>
          <a:xfrm>
            <a:off x="989918" y="543999"/>
            <a:ext cx="10921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/>
              <a:t>攜手在地大學  </a:t>
            </a:r>
            <a:r>
              <a:rPr lang="zh-TW" altLang="en-US" sz="5400" b="1" dirty="0">
                <a:latin typeface="Noto Sans TC"/>
              </a:rPr>
              <a:t>產學共育青世代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368E673-26A0-693E-989E-07A4B1DC7A0F}"/>
              </a:ext>
            </a:extLst>
          </p:cNvPr>
          <p:cNvSpPr txBox="1"/>
          <p:nvPr/>
        </p:nvSpPr>
        <p:spPr>
          <a:xfrm>
            <a:off x="623392" y="19143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研究發展</a:t>
            </a:r>
            <a:endParaRPr lang="zh-TW" altLang="en-US" sz="2000" dirty="0"/>
          </a:p>
        </p:txBody>
      </p:sp>
      <p:pic>
        <p:nvPicPr>
          <p:cNvPr id="9" name="Picture 2" descr="D:\本會對議會的工作報告\研考會 簡報\參考簡報\icon\Icons-1\FuelYellow\menu.png">
            <a:extLst>
              <a:ext uri="{FF2B5EF4-FFF2-40B4-BE49-F238E27FC236}">
                <a16:creationId xmlns:a16="http://schemas.microsoft.com/office/drawing/2014/main" id="{E49B643E-09E8-7414-7EF2-55D1FD1D48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-296056" y="1957937"/>
            <a:ext cx="1368152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:\本會對議會的工作報告\研考會 簡報\參考簡報\圖\研考會去背.jpg">
            <a:extLst>
              <a:ext uri="{FF2B5EF4-FFF2-40B4-BE49-F238E27FC236}">
                <a16:creationId xmlns:a16="http://schemas.microsoft.com/office/drawing/2014/main" id="{1625FE01-FC32-46AD-88D8-85FC6ACF6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-13569"/>
            <a:ext cx="646580" cy="7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D:\本會對議會的工作報告\研考會 簡報\參考簡報\icon\Icons-1\FuelYellow\menu.png">
            <a:extLst>
              <a:ext uri="{FF2B5EF4-FFF2-40B4-BE49-F238E27FC236}">
                <a16:creationId xmlns:a16="http://schemas.microsoft.com/office/drawing/2014/main" id="{FE16C943-9909-5511-0C28-E45FA714A5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-316903" y="3288991"/>
            <a:ext cx="1368152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693908" y="1531351"/>
            <a:ext cx="6050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latin typeface="+mj-lt"/>
              </a:rPr>
              <a:t>召開市長與大學校長會議，搭建市府與大專校院交流平臺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413136" y="2978950"/>
            <a:ext cx="69733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zh-TW" altLang="en-US" sz="2800" b="1" dirty="0">
                <a:latin typeface="+mj-lt"/>
              </a:rPr>
              <a:t>日期</a:t>
            </a:r>
            <a:r>
              <a:rPr lang="zh-TW" altLang="en-US" sz="2800" dirty="0">
                <a:latin typeface="+mj-lt"/>
              </a:rPr>
              <a:t>：</a:t>
            </a:r>
            <a:r>
              <a:rPr lang="en-US" altLang="zh-TW" sz="2800" dirty="0">
                <a:latin typeface="+mj-lt"/>
              </a:rPr>
              <a:t>115</a:t>
            </a:r>
            <a:r>
              <a:rPr lang="zh-TW" altLang="en-US" sz="2800" dirty="0">
                <a:latin typeface="+mj-lt"/>
              </a:rPr>
              <a:t>年</a:t>
            </a:r>
            <a:r>
              <a:rPr lang="en-US" altLang="zh-TW" sz="2800" dirty="0">
                <a:latin typeface="+mj-lt"/>
              </a:rPr>
              <a:t>6</a:t>
            </a:r>
            <a:r>
              <a:rPr lang="zh-TW" altLang="en-US" sz="2800" dirty="0">
                <a:latin typeface="+mj-lt"/>
              </a:rPr>
              <a:t>月</a:t>
            </a:r>
            <a:r>
              <a:rPr lang="en-US" altLang="zh-TW" sz="2800" dirty="0">
                <a:latin typeface="+mj-lt"/>
              </a:rPr>
              <a:t>25</a:t>
            </a:r>
            <a:r>
              <a:rPr lang="zh-TW" altLang="en-US" sz="2800" dirty="0">
                <a:latin typeface="+mj-lt"/>
              </a:rPr>
              <a:t>日 </a:t>
            </a:r>
            <a:endParaRPr lang="en-US" altLang="zh-TW" sz="2800" dirty="0">
              <a:latin typeface="+mj-lt"/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lang="zh-TW" altLang="en-US" sz="2800" b="1" dirty="0">
                <a:latin typeface="+mj-lt"/>
              </a:rPr>
              <a:t>與會代表</a:t>
            </a:r>
            <a:r>
              <a:rPr lang="zh-TW" altLang="en-US" sz="2800" dirty="0">
                <a:latin typeface="+mj-lt"/>
              </a:rPr>
              <a:t>：本市</a:t>
            </a:r>
            <a:r>
              <a:rPr lang="en-US" altLang="zh-TW" sz="2800" dirty="0">
                <a:latin typeface="+mj-lt"/>
              </a:rPr>
              <a:t>18</a:t>
            </a:r>
            <a:r>
              <a:rPr lang="zh-TW" altLang="en-US" sz="2800" dirty="0">
                <a:latin typeface="+mj-lt"/>
              </a:rPr>
              <a:t>所大專院校校長</a:t>
            </a:r>
            <a:r>
              <a:rPr lang="en-US" altLang="zh-TW" sz="2800" dirty="0">
                <a:latin typeface="+mj-lt"/>
              </a:rPr>
              <a:t>(</a:t>
            </a:r>
            <a:r>
              <a:rPr lang="zh-TW" altLang="en-US" sz="2800" dirty="0">
                <a:latin typeface="+mj-lt"/>
              </a:rPr>
              <a:t>含清大、陽交大</a:t>
            </a:r>
            <a:r>
              <a:rPr lang="en-US" altLang="zh-TW" sz="2800" dirty="0">
                <a:latin typeface="+mj-lt"/>
              </a:rPr>
              <a:t>)</a:t>
            </a:r>
            <a:r>
              <a:rPr lang="zh-TW" altLang="en-US" sz="2800" dirty="0">
                <a:latin typeface="+mj-lt"/>
              </a:rPr>
              <a:t>及市府團隊 </a:t>
            </a:r>
            <a:endParaRPr lang="en-US" altLang="zh-TW" sz="2800" dirty="0">
              <a:latin typeface="+mj-lt"/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lang="zh-TW" altLang="en-US" sz="2800" b="1" dirty="0">
                <a:latin typeface="+mj-lt"/>
              </a:rPr>
              <a:t>探討議題</a:t>
            </a:r>
            <a:endParaRPr lang="zh-TW" altLang="en-US" sz="2800" dirty="0">
              <a:latin typeface="+mj-lt"/>
            </a:endParaRPr>
          </a:p>
          <a:p>
            <a:pPr>
              <a:buFont typeface="Arial"/>
              <a:buChar char="•"/>
            </a:pPr>
            <a:r>
              <a:rPr lang="zh-TW" altLang="en-US" sz="2800" dirty="0">
                <a:latin typeface="+mj-lt"/>
              </a:rPr>
              <a:t>產學共育的創新實踐與跨校領域學習 </a:t>
            </a:r>
          </a:p>
          <a:p>
            <a:pPr>
              <a:buFont typeface="Arial"/>
              <a:buChar char="•"/>
            </a:pPr>
            <a:r>
              <a:rPr lang="zh-TW" altLang="en-US" sz="2800" dirty="0">
                <a:latin typeface="+mj-lt"/>
              </a:rPr>
              <a:t>大港實習與創業育成 </a:t>
            </a:r>
            <a:endParaRPr lang="en-US" altLang="zh-TW" sz="2800" dirty="0">
              <a:latin typeface="+mj-lt"/>
            </a:endParaRPr>
          </a:p>
          <a:p>
            <a:pPr marL="357188" indent="-357188">
              <a:buFont typeface="Wingdings" pitchFamily="2" charset="2"/>
              <a:buChar char="l"/>
            </a:pPr>
            <a:r>
              <a:rPr lang="zh-TW" altLang="en-US" sz="2800" b="1" dirty="0">
                <a:latin typeface="+mj-lt"/>
              </a:rPr>
              <a:t>依各校特色推動相關合作</a:t>
            </a:r>
            <a:endParaRPr lang="en-US" altLang="zh-TW" sz="2800" b="1" dirty="0">
              <a:latin typeface="+mj-lt"/>
            </a:endParaRPr>
          </a:p>
          <a:p>
            <a:pPr defTabSz="885825"/>
            <a:r>
              <a:rPr lang="zh-TW" altLang="en-US" sz="2800" dirty="0">
                <a:latin typeface="+mj-lt"/>
              </a:rPr>
              <a:t>規劃與實踐大學合作辦理無人機推廣活動</a:t>
            </a:r>
            <a:endParaRPr lang="en-US" altLang="zh-TW" sz="2800" dirty="0">
              <a:latin typeface="+mj-lt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860" y="1631376"/>
            <a:ext cx="3759532" cy="2506047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860" y="4160798"/>
            <a:ext cx="3759532" cy="250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3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-240704" y="1960037"/>
            <a:ext cx="12769419" cy="1324848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2226005" y="1412879"/>
            <a:ext cx="9210352" cy="4619603"/>
          </a:xfrm>
          <a:prstGeom prst="rect">
            <a:avLst/>
          </a:prstGeom>
          <a:noFill/>
        </p:spPr>
        <p:txBody>
          <a:bodyPr wrap="none" lIns="117226" tIns="58613" rIns="117226" bIns="58613">
            <a:spAutoFit/>
          </a:bodyPr>
          <a:lstStyle/>
          <a:p>
            <a:pPr lvl="1"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kumimoji="0" lang="zh-TW" altLang="en-US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研究發展  行政革新</a:t>
            </a:r>
            <a:endParaRPr kumimoji="0" lang="en-US" altLang="zh-TW" b="1" dirty="0">
              <a:solidFill>
                <a:schemeClr val="bg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Clr>
                <a:schemeClr val="tx1"/>
              </a:buClr>
              <a:buFont typeface="微軟正黑體" pitchFamily="34" charset="-120"/>
              <a:buChar char="━"/>
              <a:defRPr/>
            </a:pPr>
            <a:r>
              <a:rPr lang="zh-TW" altLang="en-US" sz="5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5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綜合計畫  擘劃願景</a:t>
            </a:r>
            <a:endParaRPr lang="en-US" altLang="zh-TW" sz="5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endParaRPr lang="en-US" altLang="zh-TW" sz="1200" b="1" dirty="0">
              <a:solidFill>
                <a:prstClr val="white">
                  <a:lumMod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lang="zh-TW" altLang="en-US" b="1" dirty="0">
                <a:solidFill>
                  <a:prstClr val="white">
                    <a:lumMod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管制考核  確保進度</a:t>
            </a:r>
            <a:endParaRPr lang="en-US" altLang="zh-TW" b="1" dirty="0">
              <a:solidFill>
                <a:prstClr val="white">
                  <a:lumMod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lang="zh-TW" altLang="en-US" b="1" dirty="0">
                <a:solidFill>
                  <a:prstClr val="white">
                    <a:lumMod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工程查核  提升品質</a:t>
            </a:r>
            <a:endParaRPr lang="en-US" altLang="zh-TW" b="1" dirty="0">
              <a:solidFill>
                <a:prstClr val="white">
                  <a:lumMod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lang="zh-TW" altLang="en-US" b="1" dirty="0">
                <a:solidFill>
                  <a:prstClr val="white">
                    <a:lumMod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聯合服務  與時俱進</a:t>
            </a:r>
            <a:endParaRPr lang="en-US" altLang="zh-TW" b="1" dirty="0">
              <a:solidFill>
                <a:prstClr val="white">
                  <a:lumMod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Font typeface="微軟正黑體" pitchFamily="34" charset="-120"/>
              <a:buChar char="━"/>
              <a:defRPr/>
            </a:pPr>
            <a:r>
              <a:rPr lang="zh-TW" altLang="en-US" b="1" dirty="0">
                <a:solidFill>
                  <a:prstClr val="white">
                    <a:lumMod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資訊服務  智慧城市</a:t>
            </a:r>
            <a:endParaRPr lang="en-US" altLang="zh-TW" b="1" dirty="0">
              <a:solidFill>
                <a:prstClr val="white">
                  <a:lumMod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endParaRPr lang="zh-TW" altLang="en-US" sz="31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投影片編號版面配置區 8"/>
          <p:cNvSpPr>
            <a:spLocks noGrp="1"/>
          </p:cNvSpPr>
          <p:nvPr>
            <p:ph type="sldNum" sz="quarter" idx="12"/>
          </p:nvPr>
        </p:nvSpPr>
        <p:spPr bwMode="auto">
          <a:xfrm>
            <a:off x="11208568" y="6397077"/>
            <a:ext cx="685867" cy="365125"/>
          </a:xfrm>
        </p:spPr>
        <p:txBody>
          <a:bodyPr vert="horz" lIns="117226" tIns="58613" rIns="117226" bIns="58613" rtlCol="0" anchor="ctr"/>
          <a:lstStyle/>
          <a:p>
            <a:pPr algn="ctr"/>
            <a:fld id="{C3C83E95-49F8-4EDF-9B73-3E3D13655B74}" type="slidenum">
              <a:rPr lang="en-US" altLang="zh-TW" sz="1500" b="1">
                <a:solidFill>
                  <a:schemeClr val="tx1"/>
                </a:solidFill>
                <a:latin typeface="+mn-ea"/>
              </a:rPr>
              <a:pPr algn="ctr"/>
              <a:t>7</a:t>
            </a:fld>
            <a:endParaRPr lang="en-US" altLang="zh-TW" sz="15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633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155723" y="-4101"/>
            <a:ext cx="12347723" cy="623426"/>
            <a:chOff x="-155723" y="0"/>
            <a:chExt cx="12347723" cy="692696"/>
          </a:xfrm>
        </p:grpSpPr>
        <p:sp>
          <p:nvSpPr>
            <p:cNvPr id="2" name="平行四邊形 1"/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0"/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0"/>
            </a:p>
          </p:txBody>
        </p:sp>
      </p:grpSp>
      <p:sp>
        <p:nvSpPr>
          <p:cNvPr id="8" name="文字方塊 7"/>
          <p:cNvSpPr txBox="1"/>
          <p:nvPr/>
        </p:nvSpPr>
        <p:spPr>
          <a:xfrm>
            <a:off x="623392" y="168194"/>
            <a:ext cx="1512168" cy="410759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zh-TW" altLang="en-US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綜合計畫</a:t>
            </a:r>
            <a:endParaRPr lang="zh-TW" altLang="en-US" sz="1900" dirty="0"/>
          </a:p>
        </p:txBody>
      </p:sp>
      <p:cxnSp>
        <p:nvCxnSpPr>
          <p:cNvPr id="27" name="直線接點 26"/>
          <p:cNvCxnSpPr/>
          <p:nvPr/>
        </p:nvCxnSpPr>
        <p:spPr>
          <a:xfrm>
            <a:off x="1415480" y="1625896"/>
            <a:ext cx="9793088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1631504" y="707306"/>
            <a:ext cx="9217024" cy="918590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algn="dist"/>
            <a:r>
              <a:rPr lang="zh-TW" altLang="en-US" sz="5200" b="1" dirty="0"/>
              <a:t>輔導媒合資源  推動地方創生</a:t>
            </a:r>
          </a:p>
        </p:txBody>
      </p:sp>
      <p:pic>
        <p:nvPicPr>
          <p:cNvPr id="26" name="Picture 2" descr="D:\本會對議會的工作報告\研考會 簡報\參考簡報\圖\研考會去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9" y="-16312"/>
            <a:ext cx="646580" cy="63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文字方塊 56">
            <a:extLst>
              <a:ext uri="{FF2B5EF4-FFF2-40B4-BE49-F238E27FC236}">
                <a16:creationId xmlns:a16="http://schemas.microsoft.com/office/drawing/2014/main" id="{626E8311-1BB6-28D8-2AC1-610026D9EB76}"/>
              </a:ext>
            </a:extLst>
          </p:cNvPr>
          <p:cNvSpPr txBox="1"/>
          <p:nvPr/>
        </p:nvSpPr>
        <p:spPr>
          <a:xfrm>
            <a:off x="6289959" y="2504116"/>
            <a:ext cx="5566681" cy="1446811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marL="329698" indent="-329698">
              <a:lnSpc>
                <a:spcPct val="110000"/>
              </a:lnSpc>
              <a:spcBef>
                <a:spcPts val="577"/>
              </a:spcBef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en-US" altLang="zh-TW" sz="2000" b="1" dirty="0">
                <a:latin typeface="微軟正黑體" panose="020B0604030504040204" pitchFamily="34" charset="-120"/>
              </a:rPr>
              <a:t>115</a:t>
            </a:r>
            <a:r>
              <a:rPr lang="zh-TW" altLang="en-US" sz="2000" b="1" dirty="0">
                <a:latin typeface="微軟正黑體" panose="020B0604030504040204" pitchFamily="34" charset="-120"/>
              </a:rPr>
              <a:t>年</a:t>
            </a:r>
            <a:r>
              <a:rPr lang="en-US" altLang="zh-TW" sz="2000" b="1" dirty="0">
                <a:latin typeface="微軟正黑體" panose="020B0604030504040204" pitchFamily="34" charset="-120"/>
              </a:rPr>
              <a:t>6</a:t>
            </a:r>
            <a:r>
              <a:rPr lang="zh-TW" altLang="en-US" sz="2000" b="1" dirty="0">
                <a:latin typeface="微軟正黑體" panose="020B0604030504040204" pitchFamily="34" charset="-120"/>
              </a:rPr>
              <a:t>月</a:t>
            </a:r>
            <a:r>
              <a:rPr lang="zh-TW" altLang="zh-TW" sz="2000" b="1" dirty="0">
                <a:latin typeface="微軟正黑體" panose="020B0604030504040204" pitchFamily="34" charset="-120"/>
              </a:rPr>
              <a:t>辦理地方創生交流活動，至田寮區、美濃區及杉林區實地參訪</a:t>
            </a:r>
            <a:r>
              <a:rPr lang="en-US" altLang="zh-TW" sz="2000" b="1" dirty="0">
                <a:latin typeface="微軟正黑體" panose="020B0604030504040204" pitchFamily="34" charset="-120"/>
              </a:rPr>
              <a:t>5</a:t>
            </a:r>
            <a:r>
              <a:rPr lang="zh-TW" altLang="zh-TW" sz="2000" b="1" dirty="0">
                <a:latin typeface="微軟正黑體" panose="020B0604030504040204" pitchFamily="34" charset="-120"/>
              </a:rPr>
              <a:t>處青年培力工作站及地方創生團隊，促進市府與地方創生團隊建立合作連結，深化交流合作。</a:t>
            </a:r>
            <a:endParaRPr lang="zh-TW" altLang="en-US" sz="2000" b="1" dirty="0">
              <a:latin typeface="微軟正黑體" panose="020B0604030504040204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6304730" y="1944436"/>
            <a:ext cx="6152008" cy="565828"/>
          </a:xfrm>
          <a:prstGeom prst="rect">
            <a:avLst/>
          </a:prstGeom>
          <a:noFill/>
        </p:spPr>
        <p:txBody>
          <a:bodyPr wrap="square" lIns="87916" tIns="43958" rIns="87916" bIns="43958" rtlCol="0">
            <a:spAutoFit/>
          </a:bodyPr>
          <a:lstStyle/>
          <a:p>
            <a:r>
              <a:rPr lang="zh-TW" altLang="en-US" sz="3100" b="1" dirty="0">
                <a:latin typeface="+mj-ea"/>
              </a:rPr>
              <a:t>地方創生共好交流</a:t>
            </a:r>
            <a:endParaRPr lang="en-US" altLang="zh-TW" sz="3100" b="1" dirty="0">
              <a:latin typeface="+mj-ea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815415" y="1909230"/>
            <a:ext cx="4630696" cy="565828"/>
          </a:xfrm>
          <a:prstGeom prst="rect">
            <a:avLst/>
          </a:prstGeom>
          <a:noFill/>
        </p:spPr>
        <p:txBody>
          <a:bodyPr wrap="square" lIns="87916" tIns="43958" rIns="87916" bIns="43958" rtlCol="0">
            <a:spAutoFit/>
          </a:bodyPr>
          <a:lstStyle/>
          <a:p>
            <a:r>
              <a:rPr lang="zh-TW" altLang="en-US" sz="3100" b="1" dirty="0">
                <a:latin typeface="+mj-ea"/>
              </a:rPr>
              <a:t>整合資源 推動地方創生</a:t>
            </a:r>
          </a:p>
        </p:txBody>
      </p:sp>
      <p:pic>
        <p:nvPicPr>
          <p:cNvPr id="29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5572680" y="2216928"/>
            <a:ext cx="1231337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直線接點 29"/>
          <p:cNvCxnSpPr/>
          <p:nvPr/>
        </p:nvCxnSpPr>
        <p:spPr>
          <a:xfrm>
            <a:off x="1415480" y="1559904"/>
            <a:ext cx="9793088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1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" b="62727"/>
          <a:stretch/>
        </p:blipFill>
        <p:spPr bwMode="auto">
          <a:xfrm rot="5400000">
            <a:off x="17074" y="2216928"/>
            <a:ext cx="1231337" cy="32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文字方塊 59">
            <a:extLst>
              <a:ext uri="{FF2B5EF4-FFF2-40B4-BE49-F238E27FC236}">
                <a16:creationId xmlns:a16="http://schemas.microsoft.com/office/drawing/2014/main" id="{CFBD2DC1-5A71-DAE3-6195-A13894FB056C}"/>
              </a:ext>
            </a:extLst>
          </p:cNvPr>
          <p:cNvSpPr txBox="1"/>
          <p:nvPr/>
        </p:nvSpPr>
        <p:spPr>
          <a:xfrm>
            <a:off x="6346898" y="6339618"/>
            <a:ext cx="5350660" cy="352301"/>
          </a:xfrm>
          <a:prstGeom prst="roundRect">
            <a:avLst/>
          </a:prstGeom>
          <a:solidFill>
            <a:srgbClr val="FFDB69">
              <a:alpha val="73725"/>
            </a:srgb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17226" tIns="58613" rIns="117226" bIns="58613" rtlCol="0">
            <a:spAutoFit/>
          </a:bodyPr>
          <a:lstStyle>
            <a:defPPr>
              <a:defRPr lang="zh-TW"/>
            </a:defPPr>
            <a:lvl1pPr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algn="ctr"/>
            <a:r>
              <a:rPr lang="zh-TW" altLang="en-US" sz="1300" dirty="0">
                <a:solidFill>
                  <a:schemeClr val="tx1"/>
                </a:solidFill>
              </a:rPr>
              <a:t>實地走訪地方創生青培站及創生據點  促進公私實務跨界交流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3F2DD59-2A10-6187-C120-EE4E930FC451}"/>
              </a:ext>
            </a:extLst>
          </p:cNvPr>
          <p:cNvSpPr txBox="1"/>
          <p:nvPr/>
        </p:nvSpPr>
        <p:spPr>
          <a:xfrm>
            <a:off x="1083314" y="6355974"/>
            <a:ext cx="4362797" cy="369327"/>
          </a:xfrm>
          <a:prstGeom prst="roundRect">
            <a:avLst/>
          </a:prstGeom>
          <a:solidFill>
            <a:srgbClr val="FFDB69">
              <a:alpha val="73725"/>
            </a:srgb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17226" tIns="58613" rIns="117226" bIns="58613" rtlCol="0">
            <a:spAutoFit/>
          </a:bodyPr>
          <a:lstStyle>
            <a:defPPr>
              <a:defRPr lang="zh-TW"/>
            </a:defPPr>
            <a:lvl1pPr algn="ctr">
              <a:defRPr sz="13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1400" dirty="0"/>
              <a:t>跨域合作、整合資源 共同本市推動地方創生</a:t>
            </a:r>
          </a:p>
        </p:txBody>
      </p:sp>
      <p:sp>
        <p:nvSpPr>
          <p:cNvPr id="23" name="投影片編號版面配置區 8"/>
          <p:cNvSpPr txBox="1">
            <a:spLocks/>
          </p:cNvSpPr>
          <p:nvPr/>
        </p:nvSpPr>
        <p:spPr bwMode="auto">
          <a:xfrm>
            <a:off x="11562864" y="6411959"/>
            <a:ext cx="629137" cy="328613"/>
          </a:xfrm>
          <a:prstGeom prst="rect">
            <a:avLst/>
          </a:prstGeom>
        </p:spPr>
        <p:txBody>
          <a:bodyPr vert="horz" lIns="112713" tIns="56357" rIns="112713" bIns="56357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3C83E95-49F8-4EDF-9B73-3E3D13655B74}" type="slidenum">
              <a:rPr lang="en-US" altLang="zh-TW" sz="1400" b="1">
                <a:solidFill>
                  <a:schemeClr val="tx1"/>
                </a:solidFill>
              </a:rPr>
              <a:pPr algn="ctr"/>
              <a:t>8</a:t>
            </a:fld>
            <a:endParaRPr lang="en-US" altLang="zh-TW" sz="1400" b="1" dirty="0">
              <a:solidFill>
                <a:schemeClr val="tx1"/>
              </a:solidFill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FA502368-F9D9-9EDD-24B4-B04B489E922A}"/>
              </a:ext>
            </a:extLst>
          </p:cNvPr>
          <p:cNvGrpSpPr/>
          <p:nvPr/>
        </p:nvGrpSpPr>
        <p:grpSpPr>
          <a:xfrm>
            <a:off x="674985" y="2475058"/>
            <a:ext cx="5249331" cy="1799656"/>
            <a:chOff x="674985" y="2445965"/>
            <a:chExt cx="5249331" cy="1799656"/>
          </a:xfrm>
        </p:grpSpPr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4811EA10-34F6-15CA-CF3E-C764CEFEE30D}"/>
                </a:ext>
              </a:extLst>
            </p:cNvPr>
            <p:cNvSpPr txBox="1"/>
            <p:nvPr/>
          </p:nvSpPr>
          <p:spPr>
            <a:xfrm>
              <a:off x="674985" y="2445965"/>
              <a:ext cx="5249331" cy="1108257"/>
            </a:xfrm>
            <a:prstGeom prst="rect">
              <a:avLst/>
            </a:prstGeom>
            <a:noFill/>
          </p:spPr>
          <p:txBody>
            <a:bodyPr wrap="square" lIns="117226" tIns="58613" rIns="117226" bIns="58613" rtlCol="0">
              <a:spAutoFit/>
            </a:bodyPr>
            <a:lstStyle/>
            <a:p>
              <a:pPr marL="329698" indent="-329698">
                <a:lnSpc>
                  <a:spcPct val="110000"/>
                </a:lnSpc>
                <a:spcBef>
                  <a:spcPts val="577"/>
                </a:spcBef>
                <a:buClr>
                  <a:srgbClr val="FFC000"/>
                </a:buClr>
                <a:buFont typeface="Wingdings" panose="05000000000000000000" pitchFamily="2" charset="2"/>
                <a:buChar char="l"/>
              </a:pPr>
              <a:r>
                <a:rPr lang="zh-TW" altLang="en-US" sz="2000" b="1" dirty="0">
                  <a:latin typeface="微軟正黑體" panose="020B0604030504040204" pitchFamily="34" charset="-120"/>
                </a:rPr>
                <a:t>賡續推動本市地方創生，新增通過</a:t>
              </a:r>
              <a:r>
                <a:rPr lang="en-US" altLang="zh-TW" sz="2000" b="1" dirty="0">
                  <a:latin typeface="微軟正黑體" panose="020B0604030504040204" pitchFamily="34" charset="-120"/>
                </a:rPr>
                <a:t>1</a:t>
              </a:r>
              <a:r>
                <a:rPr lang="zh-TW" altLang="en-US" sz="2000" b="1" dirty="0">
                  <a:latin typeface="微軟正黑體" panose="020B0604030504040204" pitchFamily="34" charset="-120"/>
                </a:rPr>
                <a:t>案地方創生多元提案，跨域</a:t>
              </a:r>
              <a:r>
                <a:rPr lang="zh-TW" altLang="zh-TW" sz="2000" b="1" dirty="0">
                  <a:latin typeface="微軟正黑體" panose="020B0604030504040204" pitchFamily="34" charset="-120"/>
                </a:rPr>
                <a:t>鼓山、旗津</a:t>
              </a:r>
              <a:r>
                <a:rPr lang="zh-TW" altLang="en-US" sz="2000" b="1" dirty="0">
                  <a:latin typeface="微軟正黑體" panose="020B0604030504040204" pitchFamily="34" charset="-120"/>
                </a:rPr>
                <a:t>及</a:t>
              </a:r>
              <a:r>
                <a:rPr lang="zh-TW" altLang="zh-TW" sz="2000" b="1" dirty="0">
                  <a:latin typeface="微軟正黑體" panose="020B0604030504040204" pitchFamily="34" charset="-120"/>
                </a:rPr>
                <a:t>林園區</a:t>
              </a:r>
              <a:r>
                <a:rPr lang="en-US" altLang="zh-TW" sz="2000" b="1" dirty="0">
                  <a:latin typeface="微軟正黑體" panose="020B0604030504040204" pitchFamily="34" charset="-120"/>
                </a:rPr>
                <a:t>-</a:t>
              </a:r>
              <a:r>
                <a:rPr lang="zh-TW" altLang="zh-TW" sz="2000" b="1" dirty="0">
                  <a:latin typeface="微軟正黑體" panose="020B0604030504040204" pitchFamily="34" charset="-120"/>
                </a:rPr>
                <a:t>「順風海島－海事觀光產業創生計畫」</a:t>
              </a:r>
              <a:r>
                <a:rPr lang="zh-TW" altLang="en-US" sz="2000" b="1" dirty="0">
                  <a:latin typeface="微軟正黑體" panose="020B0604030504040204" pitchFamily="34" charset="-120"/>
                </a:rPr>
                <a:t>。</a:t>
              </a:r>
              <a:endParaRPr lang="en-US" altLang="zh-TW" sz="2000" b="1" dirty="0">
                <a:latin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7DE0BB13-8EE3-9EAB-4B35-270445954295}"/>
                </a:ext>
              </a:extLst>
            </p:cNvPr>
            <p:cNvSpPr txBox="1"/>
            <p:nvPr/>
          </p:nvSpPr>
          <p:spPr>
            <a:xfrm>
              <a:off x="708028" y="3567102"/>
              <a:ext cx="5194014" cy="6785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29698" indent="-329698">
                <a:lnSpc>
                  <a:spcPct val="110000"/>
                </a:lnSpc>
                <a:spcBef>
                  <a:spcPts val="577"/>
                </a:spcBef>
                <a:buClr>
                  <a:srgbClr val="FFC000"/>
                </a:buClr>
                <a:buFont typeface="Wingdings" panose="05000000000000000000" pitchFamily="2" charset="2"/>
                <a:buChar char="l"/>
              </a:pP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截至</a:t>
              </a:r>
              <a:r>
                <a:rPr lang="en-US" altLang="zh-TW" b="1" dirty="0">
                  <a:latin typeface="微軟正黑體" panose="020B0604030504040204" pitchFamily="34" charset="-120"/>
                </a:rPr>
                <a:t>115</a:t>
              </a:r>
              <a:r>
                <a:rPr lang="zh-TW" altLang="en-US" b="1" dirty="0">
                  <a:latin typeface="微軟正黑體" panose="020B0604030504040204" pitchFamily="34" charset="-120"/>
                </a:rPr>
                <a:t>年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月底</a:t>
              </a:r>
              <a:r>
                <a:rPr lang="zh-TW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共召開及參與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場</a:t>
              </a:r>
              <a:r>
                <a:rPr lang="zh-TW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地方創生研商會議及現勘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交流活動，提供資源整合與對接。</a:t>
              </a:r>
              <a:endPara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84316433-DC8D-BC26-DAE3-5B07A612C9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360" y="4101734"/>
            <a:ext cx="2631868" cy="2024527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D131B470-A84C-6C62-CD8A-363BDEA358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5"/>
          <a:stretch>
            <a:fillRect/>
          </a:stretch>
        </p:blipFill>
        <p:spPr>
          <a:xfrm>
            <a:off x="9178671" y="4101734"/>
            <a:ext cx="2518887" cy="2024528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3FCB934-7706-FFF1-D89B-482D8509EA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4339293"/>
            <a:ext cx="2595032" cy="1914620"/>
          </a:xfrm>
          <a:prstGeom prst="rect">
            <a:avLst/>
          </a:prstGeom>
        </p:spPr>
      </p:pic>
      <p:pic>
        <p:nvPicPr>
          <p:cNvPr id="21" name="圖片 20" descr="可能是獅子魚和顯示的文字是「置材 胸城 社 社 良 税ん」的圖像">
            <a:extLst>
              <a:ext uri="{FF2B5EF4-FFF2-40B4-BE49-F238E27FC236}">
                <a16:creationId xmlns:a16="http://schemas.microsoft.com/office/drawing/2014/main" id="{FE3FCE8E-23F9-13A5-129C-7C02D398E4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487" y="4321769"/>
            <a:ext cx="2595032" cy="192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0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直線接點 25"/>
          <p:cNvCxnSpPr/>
          <p:nvPr/>
        </p:nvCxnSpPr>
        <p:spPr>
          <a:xfrm>
            <a:off x="1415480" y="1625896"/>
            <a:ext cx="9793088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>
            <a:off x="1415480" y="1700808"/>
            <a:ext cx="9793088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-155723" y="0"/>
            <a:ext cx="12347723" cy="623426"/>
            <a:chOff x="-155723" y="0"/>
            <a:chExt cx="12347723" cy="692696"/>
          </a:xfrm>
        </p:grpSpPr>
        <p:sp>
          <p:nvSpPr>
            <p:cNvPr id="2" name="平行四邊形 1"/>
            <p:cNvSpPr/>
            <p:nvPr/>
          </p:nvSpPr>
          <p:spPr>
            <a:xfrm>
              <a:off x="-155723" y="0"/>
              <a:ext cx="2291283" cy="692696"/>
            </a:xfrm>
            <a:prstGeom prst="parallelogram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0"/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0"/>
              <a:ext cx="12192000" cy="2383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0"/>
            </a:p>
          </p:txBody>
        </p:sp>
      </p:grpSp>
      <p:sp>
        <p:nvSpPr>
          <p:cNvPr id="8" name="文字方塊 7"/>
          <p:cNvSpPr txBox="1"/>
          <p:nvPr/>
        </p:nvSpPr>
        <p:spPr>
          <a:xfrm>
            <a:off x="623392" y="172295"/>
            <a:ext cx="1451832" cy="410759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zh-TW" altLang="en-US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綜合計畫</a:t>
            </a:r>
            <a:endParaRPr lang="zh-TW" altLang="en-US" sz="1900" dirty="0"/>
          </a:p>
        </p:txBody>
      </p:sp>
      <p:pic>
        <p:nvPicPr>
          <p:cNvPr id="30" name="Picture 2" descr="D:\本會對議會的工作報告\研考會 簡報\參考簡報\圖\研考會去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4725">
                        <a14:foregroundMark x1="27473" y1="37626" x2="27473" y2="37626"/>
                        <a14:foregroundMark x1="71868" y1="39638" x2="71868" y2="39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9" y="-12211"/>
            <a:ext cx="646580" cy="63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4811EA10-34F6-15CA-CF3E-C764CEFEE30D}"/>
              </a:ext>
            </a:extLst>
          </p:cNvPr>
          <p:cNvSpPr txBox="1"/>
          <p:nvPr/>
        </p:nvSpPr>
        <p:spPr>
          <a:xfrm>
            <a:off x="1514243" y="2845897"/>
            <a:ext cx="6624736" cy="128792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7226" tIns="58613" rIns="117226" bIns="58613" rtlCol="0">
            <a:spAutoFit/>
          </a:bodyPr>
          <a:lstStyle/>
          <a:p>
            <a:pPr>
              <a:lnSpc>
                <a:spcPct val="110000"/>
              </a:lnSpc>
              <a:spcBef>
                <a:spcPts val="577"/>
              </a:spcBef>
              <a:buClr>
                <a:srgbClr val="FF0000"/>
              </a:buClr>
            </a:pPr>
            <a:r>
              <a:rPr lang="en-US" altLang="zh-TW" sz="2000" b="1" dirty="0">
                <a:latin typeface="+mn-ea"/>
              </a:rPr>
              <a:t>115</a:t>
            </a:r>
            <a:r>
              <a:rPr lang="zh-TW" altLang="en-US" sz="2000" b="1" dirty="0">
                <a:latin typeface="+mn-ea"/>
              </a:rPr>
              <a:t>年持續提升市府同仁在公正轉型方面的本識學能，</a:t>
            </a:r>
            <a:endParaRPr lang="en-US" altLang="zh-TW" sz="2000" b="1" dirty="0">
              <a:latin typeface="+mn-ea"/>
            </a:endParaRPr>
          </a:p>
          <a:p>
            <a:pPr>
              <a:lnSpc>
                <a:spcPct val="110000"/>
              </a:lnSpc>
              <a:spcBef>
                <a:spcPts val="577"/>
              </a:spcBef>
              <a:buClr>
                <a:srgbClr val="FF0000"/>
              </a:buClr>
            </a:pPr>
            <a:r>
              <a:rPr lang="zh-TW" altLang="en-US" sz="2000" b="1" dirty="0">
                <a:latin typeface="+mn-ea"/>
              </a:rPr>
              <a:t>本年度截至</a:t>
            </a:r>
            <a:r>
              <a:rPr lang="en-US" altLang="zh-TW" sz="2000" b="1" dirty="0">
                <a:latin typeface="+mn-ea"/>
              </a:rPr>
              <a:t>7</a:t>
            </a:r>
            <a:r>
              <a:rPr lang="zh-TW" altLang="en-US" sz="2000" b="1" dirty="0">
                <a:latin typeface="+mn-ea"/>
              </a:rPr>
              <a:t>月共辦理</a:t>
            </a:r>
            <a:r>
              <a:rPr lang="en-US" altLang="zh-TW" sz="2000" b="1" dirty="0">
                <a:latin typeface="+mn-ea"/>
              </a:rPr>
              <a:t>4</a:t>
            </a:r>
            <a:r>
              <a:rPr lang="zh-TW" altLang="en-US" sz="2000" b="1" dirty="0">
                <a:latin typeface="+mn-ea"/>
              </a:rPr>
              <a:t>場培力課程，累計</a:t>
            </a:r>
            <a:r>
              <a:rPr lang="en-US" altLang="zh-TW" sz="2000" b="1" dirty="0">
                <a:latin typeface="+mn-ea"/>
              </a:rPr>
              <a:t>201</a:t>
            </a:r>
            <a:r>
              <a:rPr lang="zh-TW" altLang="en-US" sz="2000" b="1" dirty="0">
                <a:latin typeface="+mn-ea"/>
              </a:rPr>
              <a:t>名局處主</a:t>
            </a:r>
            <a:endParaRPr lang="en-US" altLang="zh-TW" sz="2000" b="1" dirty="0">
              <a:latin typeface="+mn-ea"/>
            </a:endParaRPr>
          </a:p>
          <a:p>
            <a:pPr>
              <a:lnSpc>
                <a:spcPct val="110000"/>
              </a:lnSpc>
              <a:spcBef>
                <a:spcPts val="577"/>
              </a:spcBef>
              <a:buClr>
                <a:srgbClr val="FF0000"/>
              </a:buClr>
            </a:pPr>
            <a:r>
              <a:rPr lang="zh-TW" altLang="en-US" sz="2000" b="1" dirty="0">
                <a:latin typeface="+mn-ea"/>
              </a:rPr>
              <a:t>管及同仁參訓，</a:t>
            </a:r>
            <a:r>
              <a:rPr lang="en-US" altLang="zh-TW" sz="2000" b="1" dirty="0">
                <a:latin typeface="+mn-ea"/>
              </a:rPr>
              <a:t>88%</a:t>
            </a:r>
            <a:r>
              <a:rPr lang="zh-TW" altLang="en-US" sz="2000" b="1" dirty="0">
                <a:latin typeface="+mn-ea"/>
              </a:rPr>
              <a:t>以上學員認為課程具有實用性。</a:t>
            </a:r>
            <a:endParaRPr lang="en-US" altLang="zh-TW" b="1" dirty="0">
              <a:latin typeface="+mn-ea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631504" y="848210"/>
            <a:ext cx="9217024" cy="918590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algn="dist"/>
            <a:r>
              <a:rPr lang="zh-TW" altLang="en-US" sz="5200" b="1" dirty="0"/>
              <a:t>降低淨零衝擊  協助公正轉型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1274" y="4364436"/>
            <a:ext cx="2955546" cy="221665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06494" y="1932170"/>
            <a:ext cx="2955546" cy="221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文字方塊 28"/>
          <p:cNvSpPr txBox="1"/>
          <p:nvPr/>
        </p:nvSpPr>
        <p:spPr>
          <a:xfrm>
            <a:off x="8606494" y="3758342"/>
            <a:ext cx="2955546" cy="352301"/>
          </a:xfrm>
          <a:prstGeom prst="roundRect">
            <a:avLst/>
          </a:prstGeom>
          <a:solidFill>
            <a:schemeClr val="bg1">
              <a:lumMod val="50000"/>
              <a:alpha val="42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17226" tIns="58613" rIns="117226" bIns="58613" rtlCol="0">
            <a:spAutoFit/>
          </a:bodyPr>
          <a:lstStyle>
            <a:defPPr>
              <a:defRPr lang="zh-TW"/>
            </a:defPPr>
            <a:lvl1pPr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algn="ctr"/>
            <a:r>
              <a:rPr lang="zh-TW" altLang="en-US" sz="1300" dirty="0"/>
              <a:t>社會對話</a:t>
            </a:r>
            <a:r>
              <a:rPr lang="en-US" altLang="zh-TW" sz="1300" dirty="0"/>
              <a:t>(</a:t>
            </a:r>
            <a:r>
              <a:rPr lang="zh-TW" altLang="en-US" sz="1300" dirty="0"/>
              <a:t>從衝突到共識</a:t>
            </a:r>
            <a:r>
              <a:rPr lang="en-US" altLang="zh-TW" sz="1300" dirty="0"/>
              <a:t>)</a:t>
            </a:r>
            <a:r>
              <a:rPr lang="zh-TW" altLang="en-US" sz="1300" dirty="0"/>
              <a:t>工作坊</a:t>
            </a:r>
          </a:p>
        </p:txBody>
      </p:sp>
      <p:sp>
        <p:nvSpPr>
          <p:cNvPr id="60" name="文字方塊 59"/>
          <p:cNvSpPr txBox="1"/>
          <p:nvPr/>
        </p:nvSpPr>
        <p:spPr>
          <a:xfrm>
            <a:off x="8621274" y="6211236"/>
            <a:ext cx="2955546" cy="352301"/>
          </a:xfrm>
          <a:prstGeom prst="roundRect">
            <a:avLst/>
          </a:prstGeom>
          <a:solidFill>
            <a:schemeClr val="bg1">
              <a:lumMod val="50000"/>
              <a:alpha val="42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17226" tIns="58613" rIns="117226" bIns="58613" rtlCol="0">
            <a:spAutoFit/>
          </a:bodyPr>
          <a:lstStyle>
            <a:defPPr>
              <a:defRPr lang="zh-TW"/>
            </a:defPPr>
            <a:lvl1pPr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algn="ctr"/>
            <a:r>
              <a:rPr lang="zh-TW" altLang="en-US" sz="1300" dirty="0">
                <a:latin typeface="新細明體"/>
                <a:ea typeface="新細明體"/>
              </a:rPr>
              <a:t>「</a:t>
            </a:r>
            <a:r>
              <a:rPr lang="zh-TW" altLang="en-US" sz="1300" dirty="0"/>
              <a:t>公正轉型中的性別平等</a:t>
            </a:r>
            <a:r>
              <a:rPr lang="zh-TW" altLang="en-US" sz="1300" dirty="0">
                <a:latin typeface="新細明體"/>
                <a:ea typeface="新細明體"/>
              </a:rPr>
              <a:t>」</a:t>
            </a:r>
            <a:r>
              <a:rPr lang="zh-TW" altLang="en-US" sz="1300" dirty="0"/>
              <a:t>研習</a:t>
            </a:r>
          </a:p>
        </p:txBody>
      </p:sp>
      <p:sp>
        <p:nvSpPr>
          <p:cNvPr id="39" name="投影片編號版面配置區 8"/>
          <p:cNvSpPr txBox="1">
            <a:spLocks/>
          </p:cNvSpPr>
          <p:nvPr/>
        </p:nvSpPr>
        <p:spPr bwMode="auto">
          <a:xfrm>
            <a:off x="11562864" y="6411959"/>
            <a:ext cx="629137" cy="328613"/>
          </a:xfrm>
          <a:prstGeom prst="rect">
            <a:avLst/>
          </a:prstGeom>
        </p:spPr>
        <p:txBody>
          <a:bodyPr vert="horz" lIns="112713" tIns="56357" rIns="112713" bIns="56357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3C83E95-49F8-4EDF-9B73-3E3D13655B74}" type="slidenum">
              <a:rPr lang="en-US" altLang="zh-TW" sz="1400" b="1">
                <a:solidFill>
                  <a:schemeClr val="tx1"/>
                </a:solidFill>
              </a:rPr>
              <a:pPr algn="ctr"/>
              <a:t>9</a:t>
            </a:fld>
            <a:endParaRPr lang="en-US" altLang="zh-TW" sz="1400" b="1" dirty="0">
              <a:solidFill>
                <a:schemeClr val="tx1"/>
              </a:solidFill>
            </a:endParaRPr>
          </a:p>
        </p:txBody>
      </p:sp>
      <p:pic>
        <p:nvPicPr>
          <p:cNvPr id="24" name="Picture 2" descr="D:\研展組\1.市長簡報\4-2市長施政簡報\圖示\註解 2023-08-10 1444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37" y="3250013"/>
            <a:ext cx="498742" cy="44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74" b="62727"/>
          <a:stretch/>
        </p:blipFill>
        <p:spPr bwMode="auto">
          <a:xfrm rot="5400000">
            <a:off x="387603" y="2328672"/>
            <a:ext cx="1122717" cy="32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1113568" y="2212434"/>
            <a:ext cx="4334359" cy="561690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r>
              <a:rPr lang="zh-TW" altLang="en-US" sz="3200" b="1" dirty="0">
                <a:solidFill>
                  <a:srgbClr val="9BBB59">
                    <a:lumMod val="50000"/>
                  </a:srgbClr>
                </a:solidFill>
                <a:latin typeface="+mj-ea"/>
              </a:rPr>
              <a:t>建構</a:t>
            </a:r>
            <a:r>
              <a:rPr lang="zh-TW" altLang="en-US" sz="3200" b="1" dirty="0">
                <a:solidFill>
                  <a:srgbClr val="9BBB59">
                    <a:lumMod val="50000"/>
                  </a:srgbClr>
                </a:solidFill>
                <a:latin typeface="+mj-ea"/>
                <a:ea typeface="+mj-ea"/>
              </a:rPr>
              <a:t>淨零公正轉型學能</a:t>
            </a:r>
          </a:p>
        </p:txBody>
      </p:sp>
      <p:pic>
        <p:nvPicPr>
          <p:cNvPr id="33" name="Picture 2" descr="D:\本會對議會的工作報告\研考會 簡報\參考簡報\icon\Icons-1\FuelYellow\menu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74" b="62727"/>
          <a:stretch/>
        </p:blipFill>
        <p:spPr bwMode="auto">
          <a:xfrm rot="5400000">
            <a:off x="387603" y="4681858"/>
            <a:ext cx="1122717" cy="32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文字方塊 34"/>
          <p:cNvSpPr txBox="1"/>
          <p:nvPr/>
        </p:nvSpPr>
        <p:spPr>
          <a:xfrm>
            <a:off x="1113569" y="4565620"/>
            <a:ext cx="4638009" cy="561690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r>
              <a:rPr lang="zh-TW" altLang="en-US" sz="3200" b="1" dirty="0">
                <a:solidFill>
                  <a:srgbClr val="9BBB59">
                    <a:lumMod val="50000"/>
                  </a:srgbClr>
                </a:solidFill>
                <a:latin typeface="微軟正黑體"/>
              </a:rPr>
              <a:t>列管社會對話活動</a:t>
            </a:r>
            <a:endParaRPr lang="en-US" altLang="zh-TW" sz="3200" b="1" dirty="0">
              <a:solidFill>
                <a:srgbClr val="9BBB59">
                  <a:lumMod val="50000"/>
                </a:srgbClr>
              </a:solidFill>
              <a:latin typeface="微軟正黑體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1514243" y="5201059"/>
            <a:ext cx="6890373" cy="1358353"/>
          </a:xfrm>
          <a:prstGeom prst="rect">
            <a:avLst/>
          </a:prstGeom>
          <a:noFill/>
        </p:spPr>
        <p:txBody>
          <a:bodyPr wrap="square" lIns="87916" tIns="43958" rIns="87916" bIns="43958" rtlCol="0">
            <a:spAutoFit/>
          </a:bodyPr>
          <a:lstStyle/>
          <a:p>
            <a:pPr>
              <a:lnSpc>
                <a:spcPts val="3333"/>
              </a:lnSpc>
              <a:buClr>
                <a:srgbClr val="FFC000"/>
              </a:buClr>
            </a:pPr>
            <a:r>
              <a:rPr lang="zh-TW" altLang="en-US" sz="2000" b="1" dirty="0">
                <a:latin typeface="+mn-ea"/>
                <a:sym typeface="Wingdings 2"/>
              </a:rPr>
              <a:t>要求本市淨零條例第</a:t>
            </a:r>
            <a:r>
              <a:rPr lang="en-US" altLang="zh-TW" sz="2000" b="1" dirty="0">
                <a:latin typeface="+mn-ea"/>
                <a:sym typeface="Wingdings 2"/>
              </a:rPr>
              <a:t>10</a:t>
            </a:r>
            <a:r>
              <a:rPr lang="zh-TW" altLang="en-US" sz="2000" b="1" dirty="0">
                <a:latin typeface="+mn-ea"/>
                <a:sym typeface="Wingdings 2"/>
              </a:rPr>
              <a:t>條所列共</a:t>
            </a:r>
            <a:r>
              <a:rPr lang="en-US" altLang="zh-TW" sz="2000" b="1" dirty="0">
                <a:latin typeface="+mn-ea"/>
                <a:sym typeface="Wingdings 2"/>
              </a:rPr>
              <a:t>16</a:t>
            </a:r>
            <a:r>
              <a:rPr lang="zh-TW" altLang="en-US" sz="2000" b="1" dirty="0">
                <a:latin typeface="+mn-ea"/>
                <a:sym typeface="Wingdings 2"/>
              </a:rPr>
              <a:t>個主辦局處，在推出</a:t>
            </a:r>
            <a:endParaRPr lang="en-US" altLang="zh-TW" sz="2000" b="1" dirty="0">
              <a:latin typeface="+mn-ea"/>
              <a:sym typeface="Wingdings 2"/>
            </a:endParaRPr>
          </a:p>
          <a:p>
            <a:pPr>
              <a:lnSpc>
                <a:spcPts val="3333"/>
              </a:lnSpc>
              <a:buClr>
                <a:srgbClr val="FFC000"/>
              </a:buClr>
            </a:pPr>
            <a:r>
              <a:rPr lang="zh-TW" altLang="en-US" sz="2000" b="1" dirty="0">
                <a:latin typeface="+mn-ea"/>
                <a:sym typeface="Wingdings 2"/>
              </a:rPr>
              <a:t>淨零相關計畫的同時，導入市民參與機制，</a:t>
            </a:r>
            <a:r>
              <a:rPr lang="en-US" altLang="zh-TW" sz="2000" b="1" dirty="0">
                <a:latin typeface="+mn-ea"/>
                <a:sym typeface="Wingdings 2"/>
              </a:rPr>
              <a:t>115</a:t>
            </a:r>
            <a:r>
              <a:rPr lang="zh-TW" altLang="en-US" sz="2000" b="1" dirty="0">
                <a:latin typeface="+mn-ea"/>
                <a:sym typeface="Wingdings 2"/>
              </a:rPr>
              <a:t>年度至少</a:t>
            </a:r>
            <a:endParaRPr lang="en-US" altLang="zh-TW" sz="2000" b="1" dirty="0">
              <a:latin typeface="+mn-ea"/>
              <a:sym typeface="Wingdings 2"/>
            </a:endParaRPr>
          </a:p>
          <a:p>
            <a:pPr>
              <a:lnSpc>
                <a:spcPts val="3333"/>
              </a:lnSpc>
              <a:buClr>
                <a:srgbClr val="FFC000"/>
              </a:buClr>
            </a:pPr>
            <a:r>
              <a:rPr lang="zh-TW" altLang="en-US" sz="2000" b="1" dirty="0">
                <a:latin typeface="+mn-ea"/>
                <a:sym typeface="Wingdings 2"/>
              </a:rPr>
              <a:t>辦理</a:t>
            </a:r>
            <a:r>
              <a:rPr lang="en-US" altLang="zh-TW" sz="2000" b="1" dirty="0">
                <a:latin typeface="+mn-ea"/>
                <a:sym typeface="Wingdings 2"/>
              </a:rPr>
              <a:t>1</a:t>
            </a:r>
            <a:r>
              <a:rPr lang="zh-TW" altLang="en-US" sz="2000" b="1" dirty="0">
                <a:latin typeface="+mn-ea"/>
                <a:sym typeface="Wingdings 2"/>
              </a:rPr>
              <a:t>場社會對話活動。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16" y="5662110"/>
            <a:ext cx="500063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752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30447</TotalTime>
  <Words>1395</Words>
  <Application>Microsoft Office PowerPoint</Application>
  <PresentationFormat>寬螢幕</PresentationFormat>
  <Paragraphs>188</Paragraphs>
  <Slides>21</Slides>
  <Notes>5</Notes>
  <HiddenSlides>0</HiddenSlides>
  <MMClips>0</MMClips>
  <ScaleCrop>false</ScaleCrop>
  <HeadingPairs>
    <vt:vector size="8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32" baseType="lpstr">
      <vt:lpstr>Noto Sans TC</vt:lpstr>
      <vt:lpstr>微軟正黑體</vt:lpstr>
      <vt:lpstr>新細明體</vt:lpstr>
      <vt:lpstr>Arial</vt:lpstr>
      <vt:lpstr>Calibri</vt:lpstr>
      <vt:lpstr>Symbol</vt:lpstr>
      <vt:lpstr>Times New Roman</vt:lpstr>
      <vt:lpstr>Wingdings</vt:lpstr>
      <vt:lpstr>Office 佈景主題</vt:lpstr>
      <vt:lpstr>Section Break Slide Master</vt:lpstr>
      <vt:lpstr>Worksheet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百米衝刺  邁步向前</dc:title>
  <dc:creator>user02</dc:creator>
  <cp:lastModifiedBy>高雄市政府研考會02</cp:lastModifiedBy>
  <cp:revision>7477</cp:revision>
  <cp:lastPrinted>2026-09-03T07:03:36Z</cp:lastPrinted>
  <dcterms:created xsi:type="dcterms:W3CDTF">2020-11-23T07:27:04Z</dcterms:created>
  <dcterms:modified xsi:type="dcterms:W3CDTF">2026-09-03T08:09:53Z</dcterms:modified>
</cp:coreProperties>
</file>