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9" r:id="rId2"/>
  </p:sldMasterIdLst>
  <p:notesMasterIdLst>
    <p:notesMasterId r:id="rId24"/>
  </p:notesMasterIdLst>
  <p:handoutMasterIdLst>
    <p:handoutMasterId r:id="rId25"/>
  </p:handoutMasterIdLst>
  <p:sldIdLst>
    <p:sldId id="976" r:id="rId3"/>
    <p:sldId id="1067" r:id="rId4"/>
    <p:sldId id="1037" r:id="rId5"/>
    <p:sldId id="941" r:id="rId6"/>
    <p:sldId id="1034" r:id="rId7"/>
    <p:sldId id="1064" r:id="rId8"/>
    <p:sldId id="942" r:id="rId9"/>
    <p:sldId id="1056" r:id="rId10"/>
    <p:sldId id="1057" r:id="rId11"/>
    <p:sldId id="1058" r:id="rId12"/>
    <p:sldId id="939" r:id="rId13"/>
    <p:sldId id="1069" r:id="rId14"/>
    <p:sldId id="1060" r:id="rId15"/>
    <p:sldId id="943" r:id="rId16"/>
    <p:sldId id="1061" r:id="rId17"/>
    <p:sldId id="944" r:id="rId18"/>
    <p:sldId id="1039" r:id="rId19"/>
    <p:sldId id="1038" r:id="rId20"/>
    <p:sldId id="963" r:id="rId21"/>
    <p:sldId id="966" r:id="rId22"/>
    <p:sldId id="1068" r:id="rId23"/>
  </p:sldIdLst>
  <p:sldSz cx="12192000" cy="6858000"/>
  <p:notesSz cx="6807200" cy="9939338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預設章節" id="{E020B52C-6A3D-4D2F-A90F-5D7E72C8F39C}">
          <p14:sldIdLst>
            <p14:sldId id="976"/>
            <p14:sldId id="1067"/>
            <p14:sldId id="1037"/>
            <p14:sldId id="941"/>
            <p14:sldId id="1034"/>
            <p14:sldId id="1064"/>
            <p14:sldId id="942"/>
            <p14:sldId id="1056"/>
            <p14:sldId id="1057"/>
            <p14:sldId id="1058"/>
            <p14:sldId id="939"/>
            <p14:sldId id="1069"/>
            <p14:sldId id="1060"/>
            <p14:sldId id="943"/>
            <p14:sldId id="1061"/>
            <p14:sldId id="944"/>
            <p14:sldId id="1039"/>
            <p14:sldId id="1038"/>
            <p14:sldId id="963"/>
            <p14:sldId id="966"/>
            <p14:sldId id="106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704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4320" userDrawn="1">
          <p15:clr>
            <a:srgbClr val="A4A3A4"/>
          </p15:clr>
        </p15:guide>
        <p15:guide id="4" orient="horz" userDrawn="1">
          <p15:clr>
            <a:srgbClr val="A4A3A4"/>
          </p15:clr>
        </p15:guide>
        <p15:guide id="5" pos="7680" userDrawn="1">
          <p15:clr>
            <a:srgbClr val="A4A3A4"/>
          </p15:clr>
        </p15:guide>
        <p15:guide id="6" userDrawn="1">
          <p15:clr>
            <a:srgbClr val="A4A3A4"/>
          </p15:clr>
        </p15:guide>
        <p15:guide id="7" orient="horz" pos="816" userDrawn="1">
          <p15:clr>
            <a:srgbClr val="A4A3A4"/>
          </p15:clr>
        </p15:guide>
        <p15:guide id="10" orient="horz" pos="4319">
          <p15:clr>
            <a:srgbClr val="A4A3A4"/>
          </p15:clr>
        </p15:guide>
        <p15:guide id="12" pos="257" userDrawn="1">
          <p15:clr>
            <a:srgbClr val="A4A3A4"/>
          </p15:clr>
        </p15:guide>
        <p15:guide id="13" orient="horz" pos="2160" userDrawn="1">
          <p15:clr>
            <a:srgbClr val="A4A3A4"/>
          </p15:clr>
        </p15:guide>
        <p15:guide id="14" pos="7423" userDrawn="1">
          <p15:clr>
            <a:srgbClr val="A4A3A4"/>
          </p15:clr>
        </p15:guide>
        <p15:guide id="15" orient="horz" pos="1752" userDrawn="1">
          <p15:clr>
            <a:srgbClr val="A4A3A4"/>
          </p15:clr>
        </p15:guide>
        <p15:guide id="16" orient="horz" pos="2886" userDrawn="1">
          <p15:clr>
            <a:srgbClr val="A4A3A4"/>
          </p15:clr>
        </p15:guide>
        <p15:guide id="17" orient="horz" pos="3113" userDrawn="1">
          <p15:clr>
            <a:srgbClr val="A4A3A4"/>
          </p15:clr>
        </p15:guide>
        <p15:guide id="18" orient="horz" pos="4201" userDrawn="1">
          <p15:clr>
            <a:srgbClr val="A4A3A4"/>
          </p15:clr>
        </p15:guide>
        <p15:guide id="19" orient="horz" pos="79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9900"/>
    <a:srgbClr val="CC9900"/>
    <a:srgbClr val="A88000"/>
    <a:srgbClr val="A73E3B"/>
    <a:srgbClr val="009900"/>
    <a:srgbClr val="CE7674"/>
    <a:srgbClr val="3333FF"/>
    <a:srgbClr val="7A5E9C"/>
    <a:srgbClr val="967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中等深淺樣式 2 - 輔色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693" autoAdjust="0"/>
    <p:restoredTop sz="98499" autoAdjust="0"/>
  </p:normalViewPr>
  <p:slideViewPr>
    <p:cSldViewPr>
      <p:cViewPr varScale="1">
        <p:scale>
          <a:sx n="106" d="100"/>
          <a:sy n="106" d="100"/>
        </p:scale>
        <p:origin x="294" y="96"/>
      </p:cViewPr>
      <p:guideLst>
        <p:guide orient="horz" pos="704"/>
        <p:guide pos="3840"/>
        <p:guide orient="horz" pos="4320"/>
        <p:guide orient="horz"/>
        <p:guide pos="7680"/>
        <p:guide/>
        <p:guide orient="horz" pos="816"/>
        <p:guide orient="horz" pos="4319"/>
        <p:guide pos="257"/>
        <p:guide orient="horz" pos="2160"/>
        <p:guide pos="7423"/>
        <p:guide orient="horz" pos="1752"/>
        <p:guide orient="horz" pos="2886"/>
        <p:guide orient="horz" pos="3113"/>
        <p:guide orient="horz" pos="4201"/>
        <p:guide orient="horz" pos="799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lsswang\Desktop\110&#24180;&#24230;~114&#24180;&#26597;&#26680;&#20214;&#25976;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000" baseline="0">
                <a:latin typeface="微軟正黑體" panose="020B0604030504040204" pitchFamily="34" charset="-120"/>
                <a:ea typeface="微軟正黑體" panose="020B0604030504040204" pitchFamily="34" charset="-120"/>
              </a:defRPr>
            </a:pP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110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年度至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114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年度 </a:t>
            </a:r>
            <a:r>
              <a:rPr lang="zh-TW" altLang="en-US" sz="20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查核總件數統計</a:t>
            </a:r>
          </a:p>
        </c:rich>
      </c:tx>
      <c:layout>
        <c:manualLayout>
          <c:xMode val="edge"/>
          <c:yMode val="edge"/>
          <c:x val="0.11067661809763492"/>
          <c:y val="5.3193847222997831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1430362455303619"/>
          <c:y val="0.19331566847232995"/>
          <c:w val="0.85679572133663839"/>
          <c:h val="0.5648920591022464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Sheet1!$B$2</c:f>
              <c:strCache>
                <c:ptCount val="1"/>
                <c:pt idx="0">
                  <c:v>查核件數</c:v>
                </c:pt>
              </c:strCache>
            </c:strRef>
          </c:tx>
          <c:spPr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c:spPr>
          <c:invertIfNegative val="0"/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85F9-46B1-910B-EB7C4C858F30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3"/>
              </a:solidFill>
              <a:ln>
                <a:solidFill>
                  <a:schemeClr val="bg1">
                    <a:lumMod val="50000"/>
                  </a:scheme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2-85F9-46B1-910B-EB7C4C858F30}"/>
              </c:ext>
            </c:extLst>
          </c:dPt>
          <c:dLbls>
            <c:dLbl>
              <c:idx val="0"/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 algn="ctr">
                    <a:defRPr lang="zh-TW" altLang="en-US" sz="1600" b="1" i="0" u="none" strike="noStrike" kern="1200" baseline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微軟正黑體" panose="020B0604030504040204" pitchFamily="34" charset="-120"/>
                      <a:ea typeface="微軟正黑體" panose="020B0604030504040204" pitchFamily="34" charset="-120"/>
                      <a:cs typeface="+mn-cs"/>
                    </a:defRPr>
                  </a:pPr>
                  <a:endParaRPr lang="zh-TW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6B0B-4FD2-B180-361902440252}"/>
                </c:ext>
              </c:extLst>
            </c:dLbl>
            <c:dLbl>
              <c:idx val="2"/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 algn="ctr">
                    <a:defRPr lang="zh-TW" altLang="en-US" sz="1600" b="1" i="0" u="none" strike="noStrike" kern="1200" baseline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微軟正黑體" panose="020B0604030504040204" pitchFamily="34" charset="-120"/>
                      <a:ea typeface="微軟正黑體" panose="020B0604030504040204" pitchFamily="34" charset="-120"/>
                      <a:cs typeface="+mn-cs"/>
                    </a:defRPr>
                  </a:pPr>
                  <a:endParaRPr lang="zh-TW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4-6B0B-4FD2-B180-361902440252}"/>
                </c:ext>
              </c:extLst>
            </c:dLbl>
            <c:dLbl>
              <c:idx val="3"/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 algn="ctr">
                    <a:defRPr lang="en-US" altLang="en-US" sz="1600" b="1" i="0" u="none" strike="noStrike" kern="1200" baseline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微軟正黑體" panose="020B0604030504040204" pitchFamily="34" charset="-120"/>
                      <a:ea typeface="微軟正黑體" panose="020B0604030504040204" pitchFamily="34" charset="-120"/>
                      <a:cs typeface="+mn-cs"/>
                    </a:defRPr>
                  </a:pPr>
                  <a:endParaRPr lang="zh-TW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85F9-46B1-910B-EB7C4C858F30}"/>
                </c:ext>
              </c:extLst>
            </c:dLbl>
            <c:dLbl>
              <c:idx val="4"/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 algn="ctr" rtl="0">
                    <a:defRPr lang="zh-TW" altLang="en-US" sz="1600" b="1" i="0" u="none" strike="noStrike" kern="1200" baseline="0">
                      <a:solidFill>
                        <a:schemeClr val="tx1"/>
                      </a:solidFill>
                      <a:latin typeface="微軟正黑體" panose="020B0604030504040204" pitchFamily="34" charset="-120"/>
                      <a:ea typeface="微軟正黑體" panose="020B0604030504040204" pitchFamily="34" charset="-120"/>
                      <a:cs typeface="+mn-cs"/>
                    </a:defRPr>
                  </a:pPr>
                  <a:endParaRPr lang="zh-TW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2-85F9-46B1-910B-EB7C4C858F30}"/>
                </c:ext>
              </c:extLst>
            </c:dLbl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600" b="1" i="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defRPr>
                </a:pPr>
                <a:endParaRPr lang="zh-TW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Sheet1!$A$3:$A$7</c:f>
              <c:strCache>
                <c:ptCount val="5"/>
                <c:pt idx="0">
                  <c:v>110年度</c:v>
                </c:pt>
                <c:pt idx="1">
                  <c:v>111年度</c:v>
                </c:pt>
                <c:pt idx="2">
                  <c:v>112年度</c:v>
                </c:pt>
                <c:pt idx="3">
                  <c:v>113年度</c:v>
                </c:pt>
                <c:pt idx="4">
                  <c:v>114年度</c:v>
                </c:pt>
              </c:strCache>
            </c:strRef>
          </c:cat>
          <c:val>
            <c:numRef>
              <c:f>Sheet1!$B$3:$B$7</c:f>
              <c:numCache>
                <c:formatCode>General</c:formatCode>
                <c:ptCount val="5"/>
                <c:pt idx="0">
                  <c:v>184</c:v>
                </c:pt>
                <c:pt idx="1">
                  <c:v>204</c:v>
                </c:pt>
                <c:pt idx="2">
                  <c:v>200</c:v>
                </c:pt>
                <c:pt idx="3">
                  <c:v>200</c:v>
                </c:pt>
                <c:pt idx="4">
                  <c:v>200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85F9-46B1-910B-EB7C4C858F3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21554560"/>
        <c:axId val="221556096"/>
      </c:barChart>
      <c:catAx>
        <c:axId val="22155456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="1" i="0" baseline="0">
                <a:latin typeface="微軟正黑體" panose="020B0604030504040204" pitchFamily="34" charset="-120"/>
                <a:ea typeface="微軟正黑體" panose="020B0604030504040204" pitchFamily="34" charset="-120"/>
              </a:defRPr>
            </a:pPr>
            <a:endParaRPr lang="zh-TW"/>
          </a:p>
        </c:txPr>
        <c:crossAx val="221556096"/>
        <c:crosses val="autoZero"/>
        <c:auto val="1"/>
        <c:lblAlgn val="ctr"/>
        <c:lblOffset val="100"/>
        <c:noMultiLvlLbl val="0"/>
      </c:catAx>
      <c:valAx>
        <c:axId val="221556096"/>
        <c:scaling>
          <c:orientation val="minMax"/>
          <c:max val="250"/>
          <c:min val="0"/>
        </c:scaling>
        <c:delete val="0"/>
        <c:axPos val="l"/>
        <c:numFmt formatCode="General" sourceLinked="1"/>
        <c:majorTickMark val="none"/>
        <c:minorTickMark val="none"/>
        <c:tickLblPos val="none"/>
        <c:spPr>
          <a:ln>
            <a:solidFill>
              <a:schemeClr val="tx1">
                <a:lumMod val="50000"/>
                <a:lumOff val="50000"/>
              </a:schemeClr>
            </a:solidFill>
          </a:ln>
        </c:spPr>
        <c:txPr>
          <a:bodyPr/>
          <a:lstStyle/>
          <a:p>
            <a:pPr>
              <a:defRPr sz="1400" b="1" i="0" baseline="0">
                <a:latin typeface="+mj-ea"/>
                <a:ea typeface="+mj-ea"/>
              </a:defRPr>
            </a:pPr>
            <a:endParaRPr lang="zh-TW"/>
          </a:p>
        </c:txPr>
        <c:crossAx val="221554560"/>
        <c:crosses val="autoZero"/>
        <c:crossBetween val="between"/>
        <c:majorUnit val="100"/>
      </c:valAx>
      <c:spPr>
        <a:noFill/>
        <a:ln w="25400">
          <a:noFill/>
        </a:ln>
      </c:spPr>
    </c:plotArea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50529" cy="497445"/>
          </a:xfrm>
          <a:prstGeom prst="rect">
            <a:avLst/>
          </a:prstGeom>
        </p:spPr>
        <p:txBody>
          <a:bodyPr vert="horz" lIns="90845" tIns="45422" rIns="90845" bIns="45422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55082" y="1"/>
            <a:ext cx="2950529" cy="497445"/>
          </a:xfrm>
          <a:prstGeom prst="rect">
            <a:avLst/>
          </a:prstGeom>
        </p:spPr>
        <p:txBody>
          <a:bodyPr vert="horz" lIns="90845" tIns="45422" rIns="90845" bIns="45422" rtlCol="0"/>
          <a:lstStyle>
            <a:lvl1pPr algn="r">
              <a:defRPr sz="1200"/>
            </a:lvl1pPr>
          </a:lstStyle>
          <a:p>
            <a:fld id="{4A8A8F27-2C24-4C56-8902-6CE551D1DD8C}" type="datetimeFigureOut">
              <a:rPr lang="zh-TW" altLang="en-US" smtClean="0"/>
              <a:t>2026/4/9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1" y="9440306"/>
            <a:ext cx="2950529" cy="497445"/>
          </a:xfrm>
          <a:prstGeom prst="rect">
            <a:avLst/>
          </a:prstGeom>
        </p:spPr>
        <p:txBody>
          <a:bodyPr vert="horz" lIns="90845" tIns="45422" rIns="90845" bIns="45422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55082" y="9440306"/>
            <a:ext cx="2950529" cy="497445"/>
          </a:xfrm>
          <a:prstGeom prst="rect">
            <a:avLst/>
          </a:prstGeom>
        </p:spPr>
        <p:txBody>
          <a:bodyPr vert="horz" lIns="90845" tIns="45422" rIns="90845" bIns="45422" rtlCol="0" anchor="b"/>
          <a:lstStyle>
            <a:lvl1pPr algn="r">
              <a:defRPr sz="1200"/>
            </a:lvl1pPr>
          </a:lstStyle>
          <a:p>
            <a:fld id="{2D81E8CC-AB37-458A-B0FD-88168FBB2B2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866308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12" y="0"/>
            <a:ext cx="2949786" cy="496967"/>
          </a:xfrm>
          <a:prstGeom prst="rect">
            <a:avLst/>
          </a:prstGeom>
        </p:spPr>
        <p:txBody>
          <a:bodyPr vert="horz" lIns="90845" tIns="45422" rIns="90845" bIns="45422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55850" y="0"/>
            <a:ext cx="2949786" cy="496967"/>
          </a:xfrm>
          <a:prstGeom prst="rect">
            <a:avLst/>
          </a:prstGeom>
        </p:spPr>
        <p:txBody>
          <a:bodyPr vert="horz" lIns="90845" tIns="45422" rIns="90845" bIns="45422" rtlCol="0"/>
          <a:lstStyle>
            <a:lvl1pPr algn="r">
              <a:defRPr sz="1200"/>
            </a:lvl1pPr>
          </a:lstStyle>
          <a:p>
            <a:fld id="{BCE8BE8B-1C03-4730-AC61-C3FB5A022564}" type="datetimeFigureOut">
              <a:rPr lang="zh-TW" altLang="en-US" smtClean="0"/>
              <a:t>2026/4/9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6125"/>
            <a:ext cx="6626225" cy="3727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45" tIns="45422" rIns="90845" bIns="45422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0721" y="4721193"/>
            <a:ext cx="5445760" cy="4472702"/>
          </a:xfrm>
          <a:prstGeom prst="rect">
            <a:avLst/>
          </a:prstGeom>
        </p:spPr>
        <p:txBody>
          <a:bodyPr vert="horz" lIns="90845" tIns="45422" rIns="90845" bIns="45422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12" y="9440652"/>
            <a:ext cx="2949786" cy="496967"/>
          </a:xfrm>
          <a:prstGeom prst="rect">
            <a:avLst/>
          </a:prstGeom>
        </p:spPr>
        <p:txBody>
          <a:bodyPr vert="horz" lIns="90845" tIns="45422" rIns="90845" bIns="45422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55850" y="9440652"/>
            <a:ext cx="2949786" cy="496967"/>
          </a:xfrm>
          <a:prstGeom prst="rect">
            <a:avLst/>
          </a:prstGeom>
        </p:spPr>
        <p:txBody>
          <a:bodyPr vert="horz" lIns="90845" tIns="45422" rIns="90845" bIns="45422" rtlCol="0" anchor="b"/>
          <a:lstStyle>
            <a:lvl1pPr algn="r">
              <a:defRPr sz="1200"/>
            </a:lvl1pPr>
          </a:lstStyle>
          <a:p>
            <a:fld id="{D60AE9E6-5F1D-45F5-84FA-10B9FA423A2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26646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b="1" dirty="0"/>
              <a:t>創新市政智慧服務</a:t>
            </a:r>
            <a:br>
              <a:rPr lang="zh-TW" altLang="en-US" dirty="0"/>
            </a:br>
            <a:r>
              <a:rPr lang="zh-TW" altLang="en-US" dirty="0"/>
              <a:t>目前本會搭配本府局處為民服務措施，整合多樣化數位市民服務，提供民眾便捷市政措施，例如推出孕婦電子乘車券、友善寵物等服務，滿足多元領域不同需求。</a:t>
            </a:r>
            <a:endParaRPr lang="en-US" altLang="zh-TW" dirty="0"/>
          </a:p>
          <a:p>
            <a:pPr defTabSz="916593">
              <a:defRPr/>
            </a:pPr>
            <a:r>
              <a:rPr lang="zh-TW" altLang="en-US" dirty="0"/>
              <a:t>我們也透過系統流程改造，讓市政一站式服務更智慧，例如針對不同申請人自動顯示應備文件，並設有防呆機制（如性別、年齡檢核），大幅降低補件次數。</a:t>
            </a:r>
            <a:br>
              <a:rPr lang="en-US" altLang="zh-TW" dirty="0"/>
            </a:br>
            <a:r>
              <a:rPr lang="zh-TW" altLang="en-US" dirty="0"/>
              <a:t>以及建置本府全新智能客服系統，結合生成式</a:t>
            </a:r>
            <a:r>
              <a:rPr lang="en-US" altLang="zh-TW" dirty="0"/>
              <a:t>AI</a:t>
            </a:r>
            <a:r>
              <a:rPr lang="zh-TW" altLang="en-US" dirty="0"/>
              <a:t>技術與大型語言模型，定期自動收集本府各局處對外公開之網站資訊，透過語意理解的對話方式取代傳統關鍵字搜尋，讓民眾諮詢市政服務、最新活動消息時能更直覺與全面。</a:t>
            </a:r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0AE9E6-5F1D-45F5-84FA-10B9FA423A25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52604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E3CCE6-FA5E-5717-F628-9A980F0696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>
            <a:extLst>
              <a:ext uri="{FF2B5EF4-FFF2-40B4-BE49-F238E27FC236}">
                <a16:creationId xmlns:a16="http://schemas.microsoft.com/office/drawing/2014/main" id="{FDD43DF1-0187-B54B-DA3A-6E8E4E1D0EB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>
            <a:extLst>
              <a:ext uri="{FF2B5EF4-FFF2-40B4-BE49-F238E27FC236}">
                <a16:creationId xmlns:a16="http://schemas.microsoft.com/office/drawing/2014/main" id="{BC36C1D9-F0A7-D52B-A9B0-2AACECAE166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A66BE822-627B-86E6-77EC-D8205DE39EA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0AE9E6-5F1D-45F5-84FA-10B9FA423A25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68114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D8000-D544-441C-AF73-442834AB80AA}" type="datetime1">
              <a:rPr lang="zh-TW" altLang="en-US" smtClean="0"/>
              <a:t>2026/4/9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555652-CE9C-49B3-9FFF-684CBCF53E5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910819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1029E-16C2-4677-9387-F63A11C71F6F}" type="datetime1">
              <a:rPr lang="zh-TW" altLang="en-US" smtClean="0"/>
              <a:t>2026/4/9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555652-CE9C-49B3-9FFF-684CBCF53E5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179136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2B91D-E761-48AF-A930-123A73D1230E}" type="datetime1">
              <a:rPr lang="zh-TW" altLang="en-US" smtClean="0"/>
              <a:t>2026/4/9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555652-CE9C-49B3-9FFF-684CBCF53E5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833382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11724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A68365-0835-46F8-9383-C1F18E906990}" type="datetime1">
              <a:rPr lang="zh-TW" altLang="en-US" smtClean="0"/>
              <a:t>2026/4/9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729218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4C702-0D04-440D-966D-07EFE7E9A092}" type="datetime1">
              <a:rPr lang="zh-TW" altLang="en-US" smtClean="0"/>
              <a:t>2026/4/9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059302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09600" y="1600204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97600" y="1600204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30F33-69EA-4234-85AA-7642B4B0D91F}" type="datetime1">
              <a:rPr lang="zh-TW" altLang="en-US" smtClean="0"/>
              <a:t>2026/4/9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555652-CE9C-49B3-9FFF-684CBCF53E5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092025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C594C-414D-4246-8A8B-DA46E9538A66}" type="datetime1">
              <a:rPr lang="zh-TW" altLang="en-US" smtClean="0"/>
              <a:t>2026/4/9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555652-CE9C-49B3-9FFF-684CBCF53E5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423145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C964C-2D40-4BC9-9DA2-46E9FAE2DA92}" type="datetime1">
              <a:rPr lang="zh-TW" altLang="en-US" smtClean="0"/>
              <a:t>2026/4/9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555652-CE9C-49B3-9FFF-684CBCF53E5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030713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750FF-504A-4EB0-A448-DA501BD0A4BF}" type="datetime1">
              <a:rPr lang="zh-TW" altLang="en-US" smtClean="0"/>
              <a:t>2026/4/9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555652-CE9C-49B3-9FFF-684CBCF53E5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292687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09603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F8DDF-DF14-4006-9AE4-F6C621DFE9AC}" type="datetime1">
              <a:rPr lang="zh-TW" altLang="en-US" smtClean="0"/>
              <a:t>2026/4/9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555652-CE9C-49B3-9FFF-684CBCF53E5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877101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A9887-1B85-45A1-AF15-9BCC1001153A}" type="datetime1">
              <a:rPr lang="zh-TW" altLang="en-US" smtClean="0"/>
              <a:t>2026/4/9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555652-CE9C-49B3-9FFF-684CBCF53E5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999310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600204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1AF1D4-70F8-4B49-B006-1C185857ABB2}" type="datetime1">
              <a:rPr lang="zh-TW" altLang="en-US" smtClean="0"/>
              <a:t>2026/4/9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555652-CE9C-49B3-9FFF-684CBCF53E5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51261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1403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</p:sldLayoutIdLst>
  <p:hf hdr="0" ftr="0" dt="0"/>
  <p:txStyles>
    <p:titleStyle>
      <a:lvl1pPr algn="ctr" defTabSz="1219140" rtl="0" eaLnBrk="1" latinLnBrk="1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78" indent="-457178" algn="l" defTabSz="1219140" rtl="0" eaLnBrk="1" latinLnBrk="1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550" indent="-380981" algn="l" defTabSz="1219140" rtl="0" eaLnBrk="1" latinLnBrk="1" hangingPunct="1">
        <a:spcBef>
          <a:spcPct val="20000"/>
        </a:spcBef>
        <a:buFont typeface="Arial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25" indent="-304784" algn="l" defTabSz="121914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493" indent="-304784" algn="l" defTabSz="1219140" rtl="0" eaLnBrk="1" latinLnBrk="1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062" indent="-304784" algn="l" defTabSz="1219140" rtl="0" eaLnBrk="1" latinLnBrk="1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632" indent="-304784" algn="l" defTabSz="1219140" rtl="0" eaLnBrk="1" latinLnBrk="1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1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1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1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121914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eg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7" Type="http://schemas.openxmlformats.org/officeDocument/2006/relationships/image" Target="../media/image29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1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png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microsoft.com/office/2007/relationships/hdphoto" Target="../media/hdphoto2.wdp"/><Relationship Id="rId7" Type="http://schemas.openxmlformats.org/officeDocument/2006/relationships/image" Target="../media/image35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package" Target="../embeddings/Microsoft_Excel_Worksheet1.xlsx"/><Relationship Id="rId5" Type="http://schemas.openxmlformats.org/officeDocument/2006/relationships/image" Target="../media/image34.emf"/><Relationship Id="rId4" Type="http://schemas.openxmlformats.org/officeDocument/2006/relationships/package" Target="../embeddings/Microsoft_Excel_Worksheet.xlsx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1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2.jpeg"/><Relationship Id="rId7" Type="http://schemas.microsoft.com/office/2007/relationships/hdphoto" Target="../media/hdphoto2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18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microsoft.com/office/2007/relationships/hdphoto" Target="../media/hdphoto3.wdp"/><Relationship Id="rId7" Type="http://schemas.openxmlformats.org/officeDocument/2006/relationships/image" Target="../media/image22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-32500"/>
            <a:ext cx="12192000" cy="8355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文字方塊 16"/>
          <p:cNvSpPr txBox="1"/>
          <p:nvPr/>
        </p:nvSpPr>
        <p:spPr>
          <a:xfrm>
            <a:off x="2207568" y="604994"/>
            <a:ext cx="427199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TW" altLang="en-US" sz="2200" b="1" dirty="0"/>
              <a:t>高雄市議會第</a:t>
            </a:r>
            <a:r>
              <a:rPr lang="en-US" altLang="zh-TW" sz="2200" b="1" dirty="0"/>
              <a:t>4</a:t>
            </a:r>
            <a:r>
              <a:rPr lang="zh-TW" altLang="en-US" sz="2200" b="1" dirty="0"/>
              <a:t>屆第</a:t>
            </a:r>
            <a:r>
              <a:rPr lang="en-US" altLang="zh-TW" sz="2200" b="1" dirty="0"/>
              <a:t>7</a:t>
            </a:r>
            <a:r>
              <a:rPr lang="zh-TW" altLang="en-US" sz="2200" b="1" dirty="0"/>
              <a:t>次定期大會</a:t>
            </a:r>
          </a:p>
        </p:txBody>
      </p:sp>
      <p:sp>
        <p:nvSpPr>
          <p:cNvPr id="18" name="文字方塊 17"/>
          <p:cNvSpPr txBox="1"/>
          <p:nvPr/>
        </p:nvSpPr>
        <p:spPr>
          <a:xfrm>
            <a:off x="2215144" y="1106402"/>
            <a:ext cx="6886434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dist"/>
            <a:r>
              <a:rPr lang="zh-TW" altLang="en-US" sz="4000" b="1" dirty="0"/>
              <a:t>研究發展考核委員會業務報告</a:t>
            </a:r>
          </a:p>
        </p:txBody>
      </p:sp>
      <p:cxnSp>
        <p:nvCxnSpPr>
          <p:cNvPr id="19" name="直線接點 18"/>
          <p:cNvCxnSpPr>
            <a:cxnSpLocks/>
          </p:cNvCxnSpPr>
          <p:nvPr/>
        </p:nvCxnSpPr>
        <p:spPr>
          <a:xfrm>
            <a:off x="2327341" y="1029458"/>
            <a:ext cx="664897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0" name="文字方塊 19"/>
          <p:cNvSpPr txBox="1"/>
          <p:nvPr/>
        </p:nvSpPr>
        <p:spPr>
          <a:xfrm>
            <a:off x="7832037" y="1917569"/>
            <a:ext cx="339868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dist"/>
            <a:r>
              <a:rPr lang="zh-TW" altLang="en-US" sz="2200" b="1" dirty="0"/>
              <a:t>報告人 </a:t>
            </a:r>
            <a:r>
              <a:rPr lang="en-US" altLang="zh-TW" sz="2200" b="1" dirty="0"/>
              <a:t>/</a:t>
            </a:r>
            <a:r>
              <a:rPr lang="zh-TW" altLang="en-US" sz="2200" b="1" dirty="0"/>
              <a:t> 主任委員  陳博洲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04A3BA93-7EB5-C586-70E1-4E6505A5B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04512" y="6356355"/>
            <a:ext cx="877888" cy="365125"/>
          </a:xfrm>
        </p:spPr>
        <p:txBody>
          <a:bodyPr/>
          <a:lstStyle/>
          <a:p>
            <a:fld id="{0C555652-CE9C-49B3-9FFF-684CBCF53E58}" type="slidenum">
              <a:rPr lang="zh-TW" altLang="en-US" sz="1500" b="1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fld>
            <a:endParaRPr lang="zh-TW" altLang="en-US" sz="15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6582457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群組 4"/>
          <p:cNvGrpSpPr/>
          <p:nvPr/>
        </p:nvGrpSpPr>
        <p:grpSpPr>
          <a:xfrm>
            <a:off x="-155723" y="-4101"/>
            <a:ext cx="12347723" cy="623426"/>
            <a:chOff x="-155723" y="0"/>
            <a:chExt cx="12347723" cy="692696"/>
          </a:xfrm>
        </p:grpSpPr>
        <p:sp>
          <p:nvSpPr>
            <p:cNvPr id="2" name="平行四邊形 1"/>
            <p:cNvSpPr/>
            <p:nvPr/>
          </p:nvSpPr>
          <p:spPr>
            <a:xfrm>
              <a:off x="-155723" y="0"/>
              <a:ext cx="2291283" cy="692696"/>
            </a:xfrm>
            <a:prstGeom prst="parallelogram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3" name="矩形 2"/>
            <p:cNvSpPr/>
            <p:nvPr/>
          </p:nvSpPr>
          <p:spPr>
            <a:xfrm>
              <a:off x="0" y="0"/>
              <a:ext cx="12192000" cy="238336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軟正黑體" panose="020B0604030504040204" pitchFamily="34" charset="-120"/>
                <a:cs typeface="+mn-cs"/>
              </a:endParaRPr>
            </a:p>
          </p:txBody>
        </p:sp>
      </p:grpSp>
      <p:sp>
        <p:nvSpPr>
          <p:cNvPr id="8" name="文字方塊 7"/>
          <p:cNvSpPr txBox="1"/>
          <p:nvPr/>
        </p:nvSpPr>
        <p:spPr>
          <a:xfrm>
            <a:off x="623392" y="168194"/>
            <a:ext cx="1512168" cy="410759"/>
          </a:xfrm>
          <a:prstGeom prst="rect">
            <a:avLst/>
          </a:prstGeom>
          <a:noFill/>
        </p:spPr>
        <p:txBody>
          <a:bodyPr wrap="square" lIns="117226" tIns="58613" rIns="117226" bIns="58613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綜合計畫</a:t>
            </a:r>
            <a:endParaRPr kumimoji="0" lang="zh-TW" alt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22" name="文字方塊 21"/>
          <p:cNvSpPr txBox="1"/>
          <p:nvPr/>
        </p:nvSpPr>
        <p:spPr>
          <a:xfrm>
            <a:off x="6312024" y="2350391"/>
            <a:ext cx="5554320" cy="565828"/>
          </a:xfrm>
          <a:prstGeom prst="rect">
            <a:avLst/>
          </a:prstGeom>
          <a:noFill/>
        </p:spPr>
        <p:txBody>
          <a:bodyPr wrap="square" lIns="87916" tIns="43958" rIns="87916" bIns="43958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重要施政計畫先期作業</a:t>
            </a:r>
          </a:p>
        </p:txBody>
      </p:sp>
      <p:sp>
        <p:nvSpPr>
          <p:cNvPr id="23" name="文字方塊 22"/>
          <p:cNvSpPr txBox="1"/>
          <p:nvPr/>
        </p:nvSpPr>
        <p:spPr>
          <a:xfrm>
            <a:off x="6322524" y="3871839"/>
            <a:ext cx="5390391" cy="1768722"/>
          </a:xfrm>
          <a:prstGeom prst="rect">
            <a:avLst/>
          </a:prstGeom>
          <a:noFill/>
        </p:spPr>
        <p:txBody>
          <a:bodyPr wrap="square" lIns="87916" tIns="43958" rIns="87916" bIns="43958" rtlCol="0">
            <a:spAutoFit/>
          </a:bodyPr>
          <a:lstStyle/>
          <a:p>
            <a:pPr marL="266700" marR="0" lvl="0" indent="-266700" algn="l" defTabSz="914400" rtl="0" eaLnBrk="1" fontAlgn="auto" latinLnBrk="0" hangingPunct="1">
              <a:lnSpc>
                <a:spcPts val="35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Wingdings 2"/>
              </a:rPr>
              <a:t>辦理教育訓練</a:t>
            </a: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  <a:sym typeface="Wingdings 2"/>
            </a:endParaRPr>
          </a:p>
          <a:p>
            <a:pPr marL="266700" marR="0" lvl="0" indent="-266700" algn="l" defTabSz="914400" rtl="0" eaLnBrk="1" fontAlgn="auto" latinLnBrk="0" hangingPunct="1">
              <a:lnSpc>
                <a:spcPts val="35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Wingdings 2"/>
              </a:rPr>
              <a:t>函頒實施計畫</a:t>
            </a: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  <a:sym typeface="Wingdings 2"/>
            </a:endParaRPr>
          </a:p>
          <a:p>
            <a:pPr marL="266700" marR="0" lvl="0" indent="-266700" algn="l" defTabSz="914400" rtl="0" eaLnBrk="1" fontAlgn="auto" latinLnBrk="0" hangingPunct="1">
              <a:lnSpc>
                <a:spcPts val="35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Wingdings 2"/>
              </a:rPr>
              <a:t>計畫審查作業</a:t>
            </a:r>
            <a:endParaRPr kumimoji="0" lang="zh-TW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266700" marR="0" lvl="0" indent="-266700" algn="l" defTabSz="914400" rtl="0" eaLnBrk="1" fontAlgn="auto" latinLnBrk="0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Tx/>
              <a:buFont typeface="Wingdings" panose="05000000000000000000" pitchFamily="2" charset="2"/>
              <a:buChar char="l"/>
              <a:tabLst/>
              <a:defRPr/>
            </a:pPr>
            <a:endParaRPr kumimoji="0" lang="zh-TW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24" name="文字方塊 23"/>
          <p:cNvSpPr txBox="1"/>
          <p:nvPr/>
        </p:nvSpPr>
        <p:spPr>
          <a:xfrm>
            <a:off x="815415" y="2377743"/>
            <a:ext cx="4630696" cy="565828"/>
          </a:xfrm>
          <a:prstGeom prst="rect">
            <a:avLst/>
          </a:prstGeom>
          <a:noFill/>
        </p:spPr>
        <p:txBody>
          <a:bodyPr wrap="square" lIns="87916" tIns="43958" rIns="87916" bIns="43958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編印年度施政計畫</a:t>
            </a:r>
            <a:endParaRPr kumimoji="0" lang="en-US" altLang="zh-TW" sz="3100" b="1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50000"/>
                </a:srgb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25" name="文字方塊 24"/>
          <p:cNvSpPr txBox="1"/>
          <p:nvPr/>
        </p:nvSpPr>
        <p:spPr>
          <a:xfrm>
            <a:off x="479085" y="3914430"/>
            <a:ext cx="5443630" cy="1268585"/>
          </a:xfrm>
          <a:prstGeom prst="rect">
            <a:avLst/>
          </a:prstGeom>
          <a:noFill/>
        </p:spPr>
        <p:txBody>
          <a:bodyPr wrap="square" lIns="87916" tIns="43958" rIns="87916" bIns="43958" rtlCol="0">
            <a:spAutoFit/>
          </a:bodyPr>
          <a:lstStyle/>
          <a:p>
            <a:pPr marL="341909" marR="0" lvl="0" indent="-341909" algn="l" defTabSz="914400" rtl="0" eaLnBrk="1" fontAlgn="auto" latinLnBrk="0" hangingPunct="1">
              <a:lnSpc>
                <a:spcPts val="3333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Wingdings 2"/>
              </a:rPr>
              <a:t>115</a:t>
            </a: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Wingdings 2"/>
              </a:rPr>
              <a:t>年度施政計畫核定本於</a:t>
            </a:r>
            <a:r>
              <a:rPr kumimoji="0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Wingdings 2"/>
              </a:rPr>
              <a:t>3</a:t>
            </a: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Wingdings 2"/>
              </a:rPr>
              <a:t>月送達議會</a:t>
            </a:r>
          </a:p>
          <a:p>
            <a:pPr marL="266700" marR="0" lvl="0" indent="-266700" algn="l" defTabSz="914400" rtl="0" eaLnBrk="1" fontAlgn="auto" latinLnBrk="0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Tx/>
              <a:buFont typeface="Wingdings" panose="05000000000000000000" pitchFamily="2" charset="2"/>
              <a:buChar char="l"/>
              <a:tabLst>
                <a:tab pos="457200" algn="l"/>
              </a:tabLst>
              <a:defRPr/>
            </a:pPr>
            <a:endParaRPr kumimoji="0" lang="zh-TW" altLang="zh-TW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26" name="Picture 2" descr="D:\本會對議會的工作報告\研考會 簡報\參考簡報\icon\Icons-1\FuelYellow\menu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74" b="62727"/>
          <a:stretch/>
        </p:blipFill>
        <p:spPr bwMode="auto">
          <a:xfrm rot="5400000">
            <a:off x="5502011" y="2670626"/>
            <a:ext cx="1231337" cy="32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D:\本會對議會的工作報告\研考會 簡報\參考簡報\icon\Icons-1\FuelYellow\menu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74" b="62727"/>
          <a:stretch/>
        </p:blipFill>
        <p:spPr bwMode="auto">
          <a:xfrm rot="5400000">
            <a:off x="78240" y="2703129"/>
            <a:ext cx="1231337" cy="32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D:\本會對議會的工作報告\研考會 簡報\參考簡報\圖\研考會去背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4725">
                        <a14:foregroundMark x1="27473" y1="37626" x2="27473" y2="37626"/>
                        <a14:foregroundMark x1="71868" y1="39638" x2="71868" y2="396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29" y="-16312"/>
            <a:ext cx="646580" cy="635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文字方塊 30"/>
          <p:cNvSpPr txBox="1"/>
          <p:nvPr/>
        </p:nvSpPr>
        <p:spPr>
          <a:xfrm>
            <a:off x="1631504" y="707306"/>
            <a:ext cx="9217024" cy="918590"/>
          </a:xfrm>
          <a:prstGeom prst="rect">
            <a:avLst/>
          </a:prstGeom>
          <a:noFill/>
        </p:spPr>
        <p:txBody>
          <a:bodyPr wrap="square" lIns="117226" tIns="58613" rIns="117226" bIns="58613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5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軟正黑體" panose="020B0604030504040204" pitchFamily="34" charset="-120"/>
                <a:cs typeface="+mn-cs"/>
              </a:rPr>
              <a:t>策定年度計畫  辦理先期作業</a:t>
            </a:r>
          </a:p>
        </p:txBody>
      </p:sp>
      <p:cxnSp>
        <p:nvCxnSpPr>
          <p:cNvPr id="38" name="直線接點 37"/>
          <p:cNvCxnSpPr/>
          <p:nvPr/>
        </p:nvCxnSpPr>
        <p:spPr>
          <a:xfrm>
            <a:off x="1415480" y="1625896"/>
            <a:ext cx="9793088" cy="0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9" name="直線接點 38"/>
          <p:cNvCxnSpPr/>
          <p:nvPr/>
        </p:nvCxnSpPr>
        <p:spPr>
          <a:xfrm>
            <a:off x="1415480" y="1559904"/>
            <a:ext cx="9793088" cy="0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6" name="AutoShape 2" descr="https://kcginfonews.kcg.gov.tw/upload/RelPic/31164/60bbe442-3249-4709-9ecb-f9ab2b2b81dc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7" name="AutoShape 4" descr="https://kcginfonews.kcg.gov.tw/upload/RelPic/31164/60bbe442-3249-4709-9ecb-f9ab2b2b81dc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9" name="AutoShape 6" descr="https://kcginfonews.kcg.gov.tw/upload/RelPic/31164/60bbe442-3249-4709-9ecb-f9ab2b2b81dc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10" name="AutoShape 8" descr="https://kcginfonews.kcg.gov.tw/upload/RelPic/31164/60bbe442-3249-4709-9ecb-f9ab2b2b81dc.jp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27" name="投影片編號版面配置區 8"/>
          <p:cNvSpPr txBox="1">
            <a:spLocks/>
          </p:cNvSpPr>
          <p:nvPr/>
        </p:nvSpPr>
        <p:spPr bwMode="auto">
          <a:xfrm>
            <a:off x="11496600" y="6303143"/>
            <a:ext cx="695401" cy="437430"/>
          </a:xfrm>
          <a:prstGeom prst="rect">
            <a:avLst/>
          </a:prstGeom>
        </p:spPr>
        <p:txBody>
          <a:bodyPr vert="horz" lIns="112713" tIns="56357" rIns="112713" bIns="56357" rtlCol="0" anchor="ctr"/>
          <a:lstStyle>
            <a:defPPr>
              <a:defRPr lang="zh-TW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C83E95-49F8-4EDF-9B73-3E3D13655B74}" type="slidenum">
              <a:rPr kumimoji="0" lang="en-US" altLang="zh-TW" sz="15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altLang="zh-TW" sz="15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投影片編號版面配置區 12">
            <a:extLst>
              <a:ext uri="{FF2B5EF4-FFF2-40B4-BE49-F238E27FC236}">
                <a16:creationId xmlns:a16="http://schemas.microsoft.com/office/drawing/2014/main" id="{02BDB468-A8FF-D47A-BDFA-FC3FAC8F92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87231" y="6375448"/>
            <a:ext cx="517848" cy="365125"/>
          </a:xfrm>
        </p:spPr>
        <p:txBody>
          <a:bodyPr/>
          <a:lstStyle/>
          <a:p>
            <a:fld id="{0C555652-CE9C-49B3-9FFF-684CBCF53E58}" type="slidenum">
              <a:rPr lang="zh-TW" altLang="en-US" sz="1500" smtClean="0">
                <a:solidFill>
                  <a:schemeClr val="tx1"/>
                </a:solidFill>
              </a:rPr>
              <a:t>10</a:t>
            </a:fld>
            <a:endParaRPr lang="zh-TW" altLang="en-US" sz="15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78492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-240704" y="2316510"/>
            <a:ext cx="12673408" cy="1296144"/>
          </a:xfrm>
          <a:prstGeom prst="rect">
            <a:avLst/>
          </a:prstGeom>
          <a:solidFill>
            <a:schemeClr val="accent1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7226" tIns="58613" rIns="117226" bIns="58613" rtlCol="0" anchor="ctr"/>
          <a:lstStyle/>
          <a:p>
            <a:pPr algn="ctr"/>
            <a:endParaRPr lang="zh-TW" altLang="en-US"/>
          </a:p>
        </p:txBody>
      </p:sp>
      <p:sp>
        <p:nvSpPr>
          <p:cNvPr id="4" name="文字方塊 3"/>
          <p:cNvSpPr txBox="1"/>
          <p:nvPr/>
        </p:nvSpPr>
        <p:spPr>
          <a:xfrm>
            <a:off x="1770751" y="1412879"/>
            <a:ext cx="9665605" cy="4204105"/>
          </a:xfrm>
          <a:prstGeom prst="rect">
            <a:avLst/>
          </a:prstGeom>
          <a:noFill/>
        </p:spPr>
        <p:txBody>
          <a:bodyPr wrap="none" lIns="117226" tIns="58613" rIns="117226" bIns="58613">
            <a:spAutoFit/>
          </a:bodyPr>
          <a:lstStyle/>
          <a:p>
            <a:pPr lvl="1" algn="r">
              <a:lnSpc>
                <a:spcPct val="150000"/>
              </a:lnSpc>
              <a:buFont typeface="微軟正黑體" pitchFamily="34" charset="-120"/>
              <a:buChar char="━"/>
              <a:defRPr/>
            </a:pPr>
            <a:r>
              <a:rPr kumimoji="0" lang="zh-TW" altLang="en-US" b="1" dirty="0">
                <a:solidFill>
                  <a:schemeClr val="bg1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 研究發展  行政革新</a:t>
            </a:r>
            <a:endParaRPr kumimoji="0" lang="en-US" altLang="zh-TW" b="1" dirty="0">
              <a:solidFill>
                <a:schemeClr val="bg1">
                  <a:lumMod val="7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r">
              <a:lnSpc>
                <a:spcPct val="150000"/>
              </a:lnSpc>
              <a:buFont typeface="微軟正黑體" pitchFamily="34" charset="-120"/>
              <a:buChar char="━"/>
              <a:defRPr/>
            </a:pPr>
            <a:r>
              <a:rPr kumimoji="0" lang="zh-TW" altLang="en-US" b="1" dirty="0">
                <a:solidFill>
                  <a:schemeClr val="bg1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 綜合計畫  擘劃願景</a:t>
            </a:r>
            <a:endParaRPr kumimoji="0" lang="en-US" altLang="zh-TW" b="1" dirty="0">
              <a:solidFill>
                <a:schemeClr val="bg1">
                  <a:lumMod val="7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r">
              <a:lnSpc>
                <a:spcPct val="150000"/>
              </a:lnSpc>
              <a:buClr>
                <a:schemeClr val="tx1"/>
              </a:buClr>
              <a:buFont typeface="微軟正黑體" pitchFamily="34" charset="-120"/>
              <a:buChar char="━"/>
              <a:defRPr/>
            </a:pPr>
            <a:r>
              <a:rPr lang="zh-TW" altLang="en-US" sz="56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en-US" sz="5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管制考核  確保進度</a:t>
            </a:r>
            <a:endParaRPr lang="en-US" altLang="zh-TW" sz="5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  <a:p>
            <a:pPr algn="r">
              <a:lnSpc>
                <a:spcPct val="150000"/>
              </a:lnSpc>
              <a:buFont typeface="微軟正黑體" pitchFamily="34" charset="-120"/>
              <a:buChar char="━"/>
              <a:defRPr/>
            </a:pPr>
            <a:r>
              <a:rPr kumimoji="0" lang="zh-TW" altLang="en-US" b="1" dirty="0">
                <a:solidFill>
                  <a:schemeClr val="bg1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工程查核  提升品質</a:t>
            </a:r>
            <a:endParaRPr kumimoji="0" lang="en-US" altLang="zh-TW" b="1" dirty="0">
              <a:solidFill>
                <a:schemeClr val="bg1">
                  <a:lumMod val="7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r">
              <a:lnSpc>
                <a:spcPct val="150000"/>
              </a:lnSpc>
              <a:buFont typeface="微軟正黑體" pitchFamily="34" charset="-120"/>
              <a:buChar char="━"/>
              <a:defRPr/>
            </a:pPr>
            <a:r>
              <a:rPr kumimoji="0" lang="zh-TW" altLang="en-US" b="1" dirty="0">
                <a:solidFill>
                  <a:schemeClr val="bg1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 聯合服務  與時俱進</a:t>
            </a:r>
            <a:endParaRPr kumimoji="0" lang="en-US" altLang="zh-TW" b="1" dirty="0">
              <a:solidFill>
                <a:schemeClr val="bg1">
                  <a:lumMod val="7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r">
              <a:lnSpc>
                <a:spcPct val="150000"/>
              </a:lnSpc>
              <a:buFont typeface="微軟正黑體" pitchFamily="34" charset="-120"/>
              <a:buChar char="━"/>
              <a:defRPr/>
            </a:pPr>
            <a:r>
              <a:rPr kumimoji="0" lang="zh-TW" altLang="en-US" b="1" dirty="0">
                <a:solidFill>
                  <a:schemeClr val="bg1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 資訊服務  智慧城市</a:t>
            </a:r>
            <a:endParaRPr kumimoji="0" lang="en-US" altLang="zh-TW" b="1" dirty="0">
              <a:solidFill>
                <a:schemeClr val="bg1">
                  <a:lumMod val="7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pPr>
              <a:lnSpc>
                <a:spcPct val="150000"/>
              </a:lnSpc>
              <a:defRPr/>
            </a:pPr>
            <a:endParaRPr lang="zh-TW" altLang="en-US" sz="3100" b="1" dirty="0">
              <a:solidFill>
                <a:schemeClr val="accent3">
                  <a:lumMod val="7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5" name="投影片編號版面配置區 8"/>
          <p:cNvSpPr>
            <a:spLocks noGrp="1"/>
          </p:cNvSpPr>
          <p:nvPr>
            <p:ph type="sldNum" sz="quarter" idx="12"/>
          </p:nvPr>
        </p:nvSpPr>
        <p:spPr bwMode="auto">
          <a:xfrm>
            <a:off x="11136560" y="6338052"/>
            <a:ext cx="685867" cy="365125"/>
          </a:xfrm>
        </p:spPr>
        <p:txBody>
          <a:bodyPr vert="horz" lIns="117226" tIns="58613" rIns="117226" bIns="58613" rtlCol="0" anchor="ctr"/>
          <a:lstStyle/>
          <a:p>
            <a:pPr algn="ctr"/>
            <a:fld id="{C3C83E95-49F8-4EDF-9B73-3E3D13655B74}" type="slidenum">
              <a:rPr lang="en-US" altLang="zh-TW" sz="1500" b="1">
                <a:solidFill>
                  <a:schemeClr val="tx1"/>
                </a:solidFill>
                <a:latin typeface="+mn-ea"/>
              </a:rPr>
              <a:pPr algn="ctr"/>
              <a:t>11</a:t>
            </a:fld>
            <a:endParaRPr lang="en-US" altLang="zh-TW" sz="1500" b="1" dirty="0">
              <a:solidFill>
                <a:schemeClr val="tx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5042495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群組 4"/>
          <p:cNvGrpSpPr/>
          <p:nvPr/>
        </p:nvGrpSpPr>
        <p:grpSpPr>
          <a:xfrm>
            <a:off x="-155723" y="0"/>
            <a:ext cx="12347723" cy="692696"/>
            <a:chOff x="-155723" y="0"/>
            <a:chExt cx="12347723" cy="692696"/>
          </a:xfrm>
          <a:solidFill>
            <a:schemeClr val="accent1">
              <a:lumMod val="75000"/>
            </a:schemeClr>
          </a:solidFill>
        </p:grpSpPr>
        <p:sp>
          <p:nvSpPr>
            <p:cNvPr id="2" name="平行四邊形 1"/>
            <p:cNvSpPr/>
            <p:nvPr/>
          </p:nvSpPr>
          <p:spPr>
            <a:xfrm>
              <a:off x="-155723" y="0"/>
              <a:ext cx="2291283" cy="692696"/>
            </a:xfrm>
            <a:prstGeom prst="parallelogram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3" name="矩形 2"/>
            <p:cNvSpPr/>
            <p:nvPr/>
          </p:nvSpPr>
          <p:spPr>
            <a:xfrm>
              <a:off x="0" y="0"/>
              <a:ext cx="12192000" cy="23833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軟正黑體" panose="020B0604030504040204" pitchFamily="34" charset="-120"/>
                <a:cs typeface="+mn-cs"/>
              </a:endParaRPr>
            </a:p>
          </p:txBody>
        </p:sp>
      </p:grpSp>
      <p:pic>
        <p:nvPicPr>
          <p:cNvPr id="6" name="Picture 2" descr="D:\本會對議會的工作報告\研考會 簡報\參考簡報\icon\Icons-1\FuelYellow\menu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74" b="62727"/>
          <a:stretch/>
        </p:blipFill>
        <p:spPr bwMode="auto">
          <a:xfrm rot="5400000">
            <a:off x="507003" y="2503213"/>
            <a:ext cx="936104" cy="32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直線接點 6"/>
          <p:cNvCxnSpPr/>
          <p:nvPr/>
        </p:nvCxnSpPr>
        <p:spPr>
          <a:xfrm>
            <a:off x="1415480" y="1281534"/>
            <a:ext cx="9793088" cy="0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8" name="文字方塊 7"/>
          <p:cNvSpPr txBox="1"/>
          <p:nvPr/>
        </p:nvSpPr>
        <p:spPr>
          <a:xfrm>
            <a:off x="2927648" y="417438"/>
            <a:ext cx="64807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軟正黑體" panose="020B0604030504040204" pitchFamily="34" charset="-120"/>
                <a:cs typeface="+mn-cs"/>
              </a:rPr>
              <a:t>115</a:t>
            </a:r>
            <a:r>
              <a:rPr kumimoji="0" lang="zh-TW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軟正黑體" panose="020B0604030504040204" pitchFamily="34" charset="-120"/>
                <a:cs typeface="+mn-cs"/>
              </a:rPr>
              <a:t>年各類管考</a:t>
            </a:r>
          </a:p>
        </p:txBody>
      </p:sp>
      <p:sp>
        <p:nvSpPr>
          <p:cNvPr id="9" name="文字方塊 8"/>
          <p:cNvSpPr txBox="1"/>
          <p:nvPr/>
        </p:nvSpPr>
        <p:spPr>
          <a:xfrm>
            <a:off x="1107867" y="2344403"/>
            <a:ext cx="53285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管考追蹤案</a:t>
            </a:r>
            <a:r>
              <a:rPr kumimoji="0" lang="en-US" altLang="zh-TW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軟正黑體" panose="020B0604030504040204" pitchFamily="34" charset="-120"/>
                <a:cs typeface="+mn-cs"/>
              </a:rPr>
              <a:t>1301</a:t>
            </a: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件</a:t>
            </a:r>
          </a:p>
        </p:txBody>
      </p:sp>
      <p:sp>
        <p:nvSpPr>
          <p:cNvPr id="12" name="文字方塊 11"/>
          <p:cNvSpPr txBox="1"/>
          <p:nvPr/>
        </p:nvSpPr>
        <p:spPr>
          <a:xfrm>
            <a:off x="989918" y="4077072"/>
            <a:ext cx="5857131" cy="822403"/>
          </a:xfrm>
          <a:prstGeom prst="rect">
            <a:avLst/>
          </a:prstGeom>
          <a:noFill/>
        </p:spPr>
        <p:txBody>
          <a:bodyPr wrap="square" lIns="91436" tIns="45719" rIns="91436" bIns="45719" rtlCol="0">
            <a:spAutoFit/>
          </a:bodyPr>
          <a:lstStyle/>
          <a:p>
            <a:pPr marL="285739" marR="0" lvl="0" indent="-285739" algn="l" defTabSz="914400" rtl="0" eaLnBrk="1" fontAlgn="auto" latinLnBrk="0" hangingPunct="1">
              <a:lnSpc>
                <a:spcPts val="22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施政計畫</a:t>
            </a:r>
            <a:r>
              <a:rPr lang="en-US" altLang="zh-TW" sz="28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160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件</a:t>
            </a:r>
          </a:p>
          <a:p>
            <a:pPr marL="285739" marR="0" lvl="0" indent="-285739" algn="l" defTabSz="914400" rtl="0" eaLnBrk="1" fontAlgn="auto" latinLnBrk="0" hangingPunct="1">
              <a:lnSpc>
                <a:spcPts val="22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前瞻基礎建設計畫</a:t>
            </a:r>
            <a:r>
              <a:rPr kumimoji="0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1141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件</a:t>
            </a:r>
          </a:p>
        </p:txBody>
      </p:sp>
      <p:sp>
        <p:nvSpPr>
          <p:cNvPr id="25" name="文字方塊 24"/>
          <p:cNvSpPr txBox="1"/>
          <p:nvPr/>
        </p:nvSpPr>
        <p:spPr>
          <a:xfrm>
            <a:off x="623392" y="191438"/>
            <a:ext cx="12241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管制考核</a:t>
            </a:r>
            <a:endParaRPr kumimoji="0" lang="zh-TW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26" name="Picture 2" descr="D:\本會對議會的工作報告\研考會 簡報\參考簡報\圖\研考會去背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4725">
                        <a14:foregroundMark x1="27473" y1="37626" x2="27473" y2="37626"/>
                        <a14:foregroundMark x1="71868" y1="39638" x2="71868" y2="396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28" y="-13569"/>
            <a:ext cx="646580" cy="706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文字方塊 18"/>
          <p:cNvSpPr txBox="1"/>
          <p:nvPr/>
        </p:nvSpPr>
        <p:spPr>
          <a:xfrm>
            <a:off x="4194084" y="3153269"/>
            <a:ext cx="18797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軟正黑體" panose="020B0604030504040204" pitchFamily="34" charset="-120"/>
                <a:cs typeface="+mn-cs"/>
              </a:rPr>
              <a:t>統計至</a:t>
            </a:r>
            <a:r>
              <a:rPr kumimoji="0" lang="en-US" altLang="zh-TW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軟正黑體" panose="020B0604030504040204" pitchFamily="34" charset="-120"/>
                <a:cs typeface="+mn-cs"/>
              </a:rPr>
              <a:t>2</a:t>
            </a: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軟正黑體" panose="020B0604030504040204" pitchFamily="34" charset="-120"/>
                <a:cs typeface="+mn-cs"/>
              </a:rPr>
              <a:t>月底</a:t>
            </a:r>
          </a:p>
        </p:txBody>
      </p:sp>
      <p:pic>
        <p:nvPicPr>
          <p:cNvPr id="11" name="圖片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99" t="23472" b="1062"/>
          <a:stretch/>
        </p:blipFill>
        <p:spPr>
          <a:xfrm>
            <a:off x="5879976" y="2132856"/>
            <a:ext cx="6004709" cy="4032448"/>
          </a:xfrm>
          <a:prstGeom prst="rect">
            <a:avLst/>
          </a:prstGeom>
        </p:spPr>
      </p:pic>
      <p:sp>
        <p:nvSpPr>
          <p:cNvPr id="20" name="文字方塊 19"/>
          <p:cNvSpPr txBox="1"/>
          <p:nvPr/>
        </p:nvSpPr>
        <p:spPr>
          <a:xfrm>
            <a:off x="7680176" y="2230139"/>
            <a:ext cx="2292964" cy="437430"/>
          </a:xfrm>
          <a:prstGeom prst="roundRect">
            <a:avLst/>
          </a:prstGeom>
          <a:solidFill>
            <a:schemeClr val="bg1">
              <a:lumMod val="65000"/>
              <a:alpha val="42000"/>
            </a:schemeClr>
          </a:solidFill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lIns="117226" tIns="58613" rIns="117226" bIns="58613" rtlCol="0">
            <a:spAutoFit/>
          </a:bodyPr>
          <a:lstStyle>
            <a:defPPr>
              <a:defRPr lang="zh-TW"/>
            </a:defPPr>
            <a:lvl1pPr>
              <a:defRPr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公共工程督導會報</a:t>
            </a:r>
            <a:endParaRPr kumimoji="0" lang="zh-TW" altLang="en-US" sz="17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11243901" y="6381328"/>
            <a:ext cx="44584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555652-CE9C-49B3-9FFF-684CBCF53E58}" type="slidenum">
              <a:rPr kumimoji="0" lang="zh-TW" altLang="en-US" sz="15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軟正黑體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TW" altLang="en-US" sz="1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3243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片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002" b="12563"/>
          <a:stretch/>
        </p:blipFill>
        <p:spPr>
          <a:xfrm>
            <a:off x="4282708" y="4437112"/>
            <a:ext cx="4487814" cy="2715576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8" t="38262" r="30280" b="2578"/>
          <a:stretch/>
        </p:blipFill>
        <p:spPr>
          <a:xfrm>
            <a:off x="8137296" y="4437112"/>
            <a:ext cx="3948239" cy="2715576"/>
          </a:xfrm>
          <a:prstGeom prst="rect">
            <a:avLst/>
          </a:prstGeom>
        </p:spPr>
      </p:pic>
      <p:sp>
        <p:nvSpPr>
          <p:cNvPr id="21" name="文字方塊 20"/>
          <p:cNvSpPr txBox="1"/>
          <p:nvPr/>
        </p:nvSpPr>
        <p:spPr>
          <a:xfrm>
            <a:off x="1559496" y="2348878"/>
            <a:ext cx="4269617" cy="1569660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一般公文     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人民陳情案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人民申請案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專案管制案</a:t>
            </a: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監察案件</a:t>
            </a: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立委質詢案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訴願案件</a:t>
            </a: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grpSp>
        <p:nvGrpSpPr>
          <p:cNvPr id="5" name="群組 4"/>
          <p:cNvGrpSpPr/>
          <p:nvPr/>
        </p:nvGrpSpPr>
        <p:grpSpPr>
          <a:xfrm>
            <a:off x="-155723" y="0"/>
            <a:ext cx="12347723" cy="692696"/>
            <a:chOff x="-155723" y="0"/>
            <a:chExt cx="12347723" cy="692696"/>
          </a:xfrm>
          <a:solidFill>
            <a:schemeClr val="accent1">
              <a:lumMod val="75000"/>
            </a:schemeClr>
          </a:solidFill>
        </p:grpSpPr>
        <p:sp>
          <p:nvSpPr>
            <p:cNvPr id="2" name="平行四邊形 1"/>
            <p:cNvSpPr/>
            <p:nvPr/>
          </p:nvSpPr>
          <p:spPr>
            <a:xfrm>
              <a:off x="-155723" y="0"/>
              <a:ext cx="2291283" cy="692696"/>
            </a:xfrm>
            <a:prstGeom prst="parallelogram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3" name="矩形 2"/>
            <p:cNvSpPr/>
            <p:nvPr/>
          </p:nvSpPr>
          <p:spPr>
            <a:xfrm>
              <a:off x="0" y="0"/>
              <a:ext cx="12192000" cy="23833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軟正黑體" panose="020B0604030504040204" pitchFamily="34" charset="-120"/>
                <a:cs typeface="+mn-cs"/>
              </a:endParaRPr>
            </a:p>
          </p:txBody>
        </p:sp>
      </p:grpSp>
      <p:cxnSp>
        <p:nvCxnSpPr>
          <p:cNvPr id="7" name="直線接點 6"/>
          <p:cNvCxnSpPr/>
          <p:nvPr/>
        </p:nvCxnSpPr>
        <p:spPr>
          <a:xfrm>
            <a:off x="1415480" y="1281534"/>
            <a:ext cx="9793088" cy="0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8" name="文字方塊 7"/>
          <p:cNvSpPr txBox="1"/>
          <p:nvPr/>
        </p:nvSpPr>
        <p:spPr>
          <a:xfrm>
            <a:off x="2927648" y="417438"/>
            <a:ext cx="64807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軟正黑體" panose="020B0604030504040204" pitchFamily="34" charset="-120"/>
                <a:cs typeface="+mn-cs"/>
              </a:rPr>
              <a:t>115</a:t>
            </a:r>
            <a:r>
              <a:rPr kumimoji="0" lang="zh-TW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軟正黑體" panose="020B0604030504040204" pitchFamily="34" charset="-120"/>
                <a:cs typeface="+mn-cs"/>
              </a:rPr>
              <a:t>年各類管考</a:t>
            </a:r>
          </a:p>
        </p:txBody>
      </p:sp>
      <p:sp>
        <p:nvSpPr>
          <p:cNvPr id="10" name="文字方塊 9"/>
          <p:cNvSpPr txBox="1"/>
          <p:nvPr/>
        </p:nvSpPr>
        <p:spPr>
          <a:xfrm>
            <a:off x="6413782" y="1473959"/>
            <a:ext cx="38450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軟正黑體" panose="020B0604030504040204" pitchFamily="34" charset="-120"/>
                <a:cs typeface="+mn-cs"/>
              </a:rPr>
              <a:t>市營事業績效考核</a:t>
            </a:r>
          </a:p>
        </p:txBody>
      </p:sp>
      <p:pic>
        <p:nvPicPr>
          <p:cNvPr id="11" name="Picture 2" descr="D:\本會對議會的工作報告\研考會 簡報\參考簡報\icon\Icons-1\FuelYellow\menu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74" b="62727"/>
          <a:stretch/>
        </p:blipFill>
        <p:spPr bwMode="auto">
          <a:xfrm rot="5400000">
            <a:off x="5756300" y="1680468"/>
            <a:ext cx="1008112" cy="32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文字方塊 24"/>
          <p:cNvSpPr txBox="1"/>
          <p:nvPr/>
        </p:nvSpPr>
        <p:spPr>
          <a:xfrm>
            <a:off x="623392" y="191438"/>
            <a:ext cx="12241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管制考核</a:t>
            </a:r>
            <a:endParaRPr kumimoji="0" lang="zh-TW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26" name="Picture 2" descr="D:\本會對議會的工作報告\研考會 簡報\參考簡報\圖\研考會去背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4725">
                        <a14:foregroundMark x1="27473" y1="37626" x2="27473" y2="37626"/>
                        <a14:foregroundMark x1="71868" y1="39638" x2="71868" y2="396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28" y="-13569"/>
            <a:ext cx="646580" cy="706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11067305" y="6525344"/>
            <a:ext cx="661864" cy="551074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555652-CE9C-49B3-9FFF-684CBCF53E58}" type="slidenum">
              <a:rPr kumimoji="0" lang="zh-TW" altLang="en-US" sz="15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微軟正黑體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TW" altLang="en-US" sz="15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2" t="16553" r="8222" b="11065"/>
          <a:stretch/>
        </p:blipFill>
        <p:spPr>
          <a:xfrm>
            <a:off x="0" y="4437112"/>
            <a:ext cx="4374934" cy="2715576"/>
          </a:xfrm>
          <a:prstGeom prst="rect">
            <a:avLst/>
          </a:prstGeom>
        </p:spPr>
      </p:pic>
      <p:sp>
        <p:nvSpPr>
          <p:cNvPr id="20" name="文字方塊 19"/>
          <p:cNvSpPr txBox="1"/>
          <p:nvPr/>
        </p:nvSpPr>
        <p:spPr>
          <a:xfrm>
            <a:off x="1559496" y="1473958"/>
            <a:ext cx="45365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統計分析</a:t>
            </a:r>
            <a:r>
              <a:rPr kumimoji="0" lang="en-US" altLang="zh-TW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7</a:t>
            </a:r>
            <a:r>
              <a:rPr kumimoji="0" lang="zh-TW" alt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大類公文時效</a:t>
            </a:r>
            <a:endParaRPr kumimoji="0" lang="zh-TW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23" name="文字方塊 22"/>
          <p:cNvSpPr txBox="1"/>
          <p:nvPr/>
        </p:nvSpPr>
        <p:spPr>
          <a:xfrm>
            <a:off x="1559496" y="6201855"/>
            <a:ext cx="1829438" cy="437430"/>
          </a:xfrm>
          <a:prstGeom prst="roundRect">
            <a:avLst/>
          </a:prstGeom>
          <a:solidFill>
            <a:schemeClr val="bg1">
              <a:lumMod val="65000"/>
              <a:alpha val="42000"/>
            </a:schemeClr>
          </a:solidFill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lIns="117226" tIns="58613" rIns="117226" bIns="58613" rtlCol="0">
            <a:spAutoFit/>
          </a:bodyPr>
          <a:lstStyle>
            <a:defPPr>
              <a:defRPr lang="zh-TW"/>
            </a:defPPr>
            <a:lvl1pPr>
              <a:defRPr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公文實地查訪</a:t>
            </a:r>
            <a:endParaRPr kumimoji="0" lang="zh-TW" altLang="en-US" sz="17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28" name="Picture 2" descr="D:\本會對議會的工作報告\研考會 簡報\參考簡報\icon\Icons-1\FuelYellow\menu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74" b="62727"/>
          <a:stretch/>
        </p:blipFill>
        <p:spPr bwMode="auto">
          <a:xfrm rot="5400000">
            <a:off x="891084" y="1680466"/>
            <a:ext cx="1008112" cy="32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文字方塊 17"/>
          <p:cNvSpPr txBox="1"/>
          <p:nvPr/>
        </p:nvSpPr>
        <p:spPr>
          <a:xfrm>
            <a:off x="5135428" y="6201855"/>
            <a:ext cx="2787994" cy="437430"/>
          </a:xfrm>
          <a:prstGeom prst="roundRect">
            <a:avLst/>
          </a:prstGeom>
          <a:solidFill>
            <a:schemeClr val="bg1">
              <a:lumMod val="65000"/>
              <a:alpha val="42000"/>
            </a:schemeClr>
          </a:solidFill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lIns="117226" tIns="58613" rIns="117226" bIns="58613" rtlCol="0">
            <a:spAutoFit/>
          </a:bodyPr>
          <a:lstStyle>
            <a:defPPr>
              <a:defRPr lang="zh-TW"/>
            </a:defPPr>
            <a:lvl1pPr>
              <a:defRPr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動產質借所複評會議</a:t>
            </a:r>
          </a:p>
        </p:txBody>
      </p:sp>
      <p:sp>
        <p:nvSpPr>
          <p:cNvPr id="19" name="文字方塊 18"/>
          <p:cNvSpPr txBox="1"/>
          <p:nvPr/>
        </p:nvSpPr>
        <p:spPr>
          <a:xfrm>
            <a:off x="8534926" y="6201855"/>
            <a:ext cx="2345707" cy="437430"/>
          </a:xfrm>
          <a:prstGeom prst="roundRect">
            <a:avLst/>
          </a:prstGeom>
          <a:solidFill>
            <a:schemeClr val="bg1">
              <a:lumMod val="65000"/>
              <a:alpha val="42000"/>
            </a:schemeClr>
          </a:solidFill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lIns="117226" tIns="58613" rIns="117226" bIns="58613" rtlCol="0">
            <a:spAutoFit/>
          </a:bodyPr>
          <a:lstStyle>
            <a:defPPr>
              <a:defRPr lang="zh-TW"/>
            </a:defPPr>
            <a:lvl1pPr>
              <a:defRPr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輪船公司複評會議</a:t>
            </a:r>
          </a:p>
        </p:txBody>
      </p:sp>
      <p:sp>
        <p:nvSpPr>
          <p:cNvPr id="29" name="文字方塊 28"/>
          <p:cNvSpPr txBox="1"/>
          <p:nvPr/>
        </p:nvSpPr>
        <p:spPr>
          <a:xfrm>
            <a:off x="6424712" y="2348880"/>
            <a:ext cx="5042087" cy="830997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考評小組由府內機關及專家學者組成，多元觀點提供客觀評核</a:t>
            </a: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30" name="文字方塊 29"/>
          <p:cNvSpPr txBox="1"/>
          <p:nvPr/>
        </p:nvSpPr>
        <p:spPr>
          <a:xfrm>
            <a:off x="6424712" y="3284984"/>
            <a:ext cx="5042087" cy="830997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將考評報告函請受評單位落實委員建議事項，以提升考核效益</a:t>
            </a: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92496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2780928"/>
            <a:ext cx="12192000" cy="1324848"/>
          </a:xfrm>
          <a:prstGeom prst="rect">
            <a:avLst/>
          </a:prstGeom>
          <a:solidFill>
            <a:schemeClr val="accent5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7226" tIns="58613" rIns="117226" bIns="58613" rtlCol="0" anchor="ctr"/>
          <a:lstStyle/>
          <a:p>
            <a:pPr algn="ctr"/>
            <a:endParaRPr lang="zh-TW" altLang="en-US"/>
          </a:p>
        </p:txBody>
      </p:sp>
      <p:sp>
        <p:nvSpPr>
          <p:cNvPr id="4" name="文字方塊 3"/>
          <p:cNvSpPr txBox="1"/>
          <p:nvPr/>
        </p:nvSpPr>
        <p:spPr>
          <a:xfrm>
            <a:off x="1772033" y="1412879"/>
            <a:ext cx="9664322" cy="4619603"/>
          </a:xfrm>
          <a:prstGeom prst="rect">
            <a:avLst/>
          </a:prstGeom>
          <a:noFill/>
        </p:spPr>
        <p:txBody>
          <a:bodyPr wrap="none" lIns="117226" tIns="58613" rIns="117226" bIns="58613">
            <a:spAutoFit/>
          </a:bodyPr>
          <a:lstStyle/>
          <a:p>
            <a:pPr lvl="1" algn="r">
              <a:lnSpc>
                <a:spcPct val="150000"/>
              </a:lnSpc>
              <a:buFont typeface="微軟正黑體" pitchFamily="34" charset="-120"/>
              <a:buChar char="━"/>
              <a:defRPr/>
            </a:pPr>
            <a:r>
              <a:rPr kumimoji="0" lang="zh-TW" altLang="en-US" b="1" dirty="0">
                <a:solidFill>
                  <a:schemeClr val="bg1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 研究發展  行政革新</a:t>
            </a:r>
            <a:endParaRPr kumimoji="0" lang="en-US" altLang="zh-TW" b="1" dirty="0">
              <a:solidFill>
                <a:schemeClr val="bg1">
                  <a:lumMod val="7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r">
              <a:lnSpc>
                <a:spcPct val="150000"/>
              </a:lnSpc>
              <a:buFont typeface="微軟正黑體" pitchFamily="34" charset="-120"/>
              <a:buChar char="━"/>
              <a:defRPr/>
            </a:pPr>
            <a:r>
              <a:rPr kumimoji="0" lang="zh-TW" altLang="en-US" b="1" dirty="0">
                <a:solidFill>
                  <a:schemeClr val="bg1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 綜合計畫  擘劃願景</a:t>
            </a:r>
            <a:endParaRPr kumimoji="0" lang="en-US" altLang="zh-TW" b="1" dirty="0">
              <a:solidFill>
                <a:schemeClr val="bg1">
                  <a:lumMod val="7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r">
              <a:lnSpc>
                <a:spcPct val="150000"/>
              </a:lnSpc>
              <a:buFont typeface="微軟正黑體" pitchFamily="34" charset="-120"/>
              <a:buChar char="━"/>
              <a:defRPr/>
            </a:pPr>
            <a:r>
              <a:rPr kumimoji="0" lang="zh-TW" altLang="en-US" b="1" dirty="0">
                <a:solidFill>
                  <a:schemeClr val="bg1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 管制考核  確保進度</a:t>
            </a:r>
            <a:endParaRPr kumimoji="0" lang="en-US" altLang="zh-TW" b="1" dirty="0">
              <a:solidFill>
                <a:schemeClr val="bg1">
                  <a:lumMod val="7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r">
              <a:lnSpc>
                <a:spcPct val="150000"/>
              </a:lnSpc>
              <a:buClr>
                <a:schemeClr val="tx1"/>
              </a:buClr>
              <a:buFont typeface="微軟正黑體" pitchFamily="34" charset="-120"/>
              <a:buChar char="━"/>
              <a:defRPr/>
            </a:pPr>
            <a:r>
              <a:rPr lang="zh-TW" altLang="en-US" sz="56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en-US" sz="5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工程查核  提升品質</a:t>
            </a:r>
            <a:endParaRPr lang="en-US" altLang="zh-TW" sz="5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  <a:p>
            <a:pPr algn="r">
              <a:lnSpc>
                <a:spcPct val="150000"/>
              </a:lnSpc>
              <a:defRPr/>
            </a:pPr>
            <a:endParaRPr kumimoji="0" lang="en-US" altLang="zh-TW" sz="1400" b="1" dirty="0">
              <a:solidFill>
                <a:schemeClr val="bg1">
                  <a:lumMod val="7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r">
              <a:lnSpc>
                <a:spcPct val="150000"/>
              </a:lnSpc>
              <a:buFont typeface="微軟正黑體" pitchFamily="34" charset="-120"/>
              <a:buChar char="━"/>
              <a:defRPr/>
            </a:pPr>
            <a:r>
              <a:rPr kumimoji="0" lang="zh-TW" altLang="en-US" b="1" dirty="0">
                <a:solidFill>
                  <a:schemeClr val="bg1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聯合服務  與時俱進</a:t>
            </a:r>
            <a:endParaRPr kumimoji="0" lang="en-US" altLang="zh-TW" b="1" dirty="0">
              <a:solidFill>
                <a:schemeClr val="bg1">
                  <a:lumMod val="7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r">
              <a:lnSpc>
                <a:spcPct val="150000"/>
              </a:lnSpc>
              <a:buFont typeface="微軟正黑體" pitchFamily="34" charset="-120"/>
              <a:buChar char="━"/>
              <a:defRPr/>
            </a:pPr>
            <a:r>
              <a:rPr kumimoji="0" lang="zh-TW" altLang="en-US" b="1" dirty="0">
                <a:solidFill>
                  <a:schemeClr val="bg1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 資訊服務  智慧城市</a:t>
            </a:r>
            <a:endParaRPr kumimoji="0" lang="en-US" altLang="zh-TW" b="1" dirty="0">
              <a:solidFill>
                <a:schemeClr val="bg1">
                  <a:lumMod val="7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pPr>
              <a:lnSpc>
                <a:spcPct val="150000"/>
              </a:lnSpc>
              <a:defRPr/>
            </a:pPr>
            <a:endParaRPr lang="zh-TW" altLang="en-US" sz="3100" b="1" dirty="0">
              <a:solidFill>
                <a:schemeClr val="accent3">
                  <a:lumMod val="7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7" name="投影片編號版面配置區 8"/>
          <p:cNvSpPr>
            <a:spLocks noGrp="1"/>
          </p:cNvSpPr>
          <p:nvPr>
            <p:ph type="sldNum" sz="quarter" idx="12"/>
          </p:nvPr>
        </p:nvSpPr>
        <p:spPr bwMode="auto">
          <a:xfrm>
            <a:off x="11208568" y="6309320"/>
            <a:ext cx="685867" cy="365125"/>
          </a:xfrm>
        </p:spPr>
        <p:txBody>
          <a:bodyPr vert="horz" lIns="117226" tIns="58613" rIns="117226" bIns="58613" rtlCol="0" anchor="ctr"/>
          <a:lstStyle/>
          <a:p>
            <a:pPr algn="ctr"/>
            <a:fld id="{C3C83E95-49F8-4EDF-9B73-3E3D13655B74}" type="slidenum">
              <a:rPr lang="en-US" altLang="zh-TW" sz="1500" b="1">
                <a:solidFill>
                  <a:schemeClr val="tx1"/>
                </a:solidFill>
                <a:latin typeface="+mn-ea"/>
              </a:rPr>
              <a:pPr algn="ctr"/>
              <a:t>14</a:t>
            </a:fld>
            <a:endParaRPr lang="en-US" altLang="zh-TW" sz="1500" b="1" dirty="0">
              <a:solidFill>
                <a:schemeClr val="tx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0024861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群組 4"/>
          <p:cNvGrpSpPr/>
          <p:nvPr/>
        </p:nvGrpSpPr>
        <p:grpSpPr>
          <a:xfrm>
            <a:off x="-155723" y="0"/>
            <a:ext cx="12347723" cy="692696"/>
            <a:chOff x="-155723" y="0"/>
            <a:chExt cx="12347723" cy="692696"/>
          </a:xfrm>
          <a:solidFill>
            <a:schemeClr val="accent5">
              <a:lumMod val="75000"/>
            </a:schemeClr>
          </a:solidFill>
        </p:grpSpPr>
        <p:sp>
          <p:nvSpPr>
            <p:cNvPr id="2" name="平行四邊形 1"/>
            <p:cNvSpPr/>
            <p:nvPr/>
          </p:nvSpPr>
          <p:spPr>
            <a:xfrm>
              <a:off x="-155723" y="0"/>
              <a:ext cx="2291283" cy="692696"/>
            </a:xfrm>
            <a:prstGeom prst="parallelogram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3" name="矩形 2"/>
            <p:cNvSpPr/>
            <p:nvPr/>
          </p:nvSpPr>
          <p:spPr>
            <a:xfrm>
              <a:off x="0" y="0"/>
              <a:ext cx="12192000" cy="23833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軟正黑體" panose="020B0604030504040204" pitchFamily="34" charset="-120"/>
                <a:cs typeface="+mn-cs"/>
              </a:endParaRPr>
            </a:p>
          </p:txBody>
        </p:sp>
      </p:grpSp>
      <p:cxnSp>
        <p:nvCxnSpPr>
          <p:cNvPr id="7" name="直線接點 6"/>
          <p:cNvCxnSpPr/>
          <p:nvPr/>
        </p:nvCxnSpPr>
        <p:spPr>
          <a:xfrm>
            <a:off x="1415480" y="1340768"/>
            <a:ext cx="9793088" cy="0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8" name="文字方塊 7"/>
          <p:cNvSpPr txBox="1"/>
          <p:nvPr/>
        </p:nvSpPr>
        <p:spPr>
          <a:xfrm>
            <a:off x="1919536" y="476672"/>
            <a:ext cx="92890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軟正黑體" panose="020B0604030504040204" pitchFamily="34" charset="-120"/>
                <a:cs typeface="+mn-cs"/>
              </a:rPr>
              <a:t>工程查核</a:t>
            </a:r>
            <a:r>
              <a:rPr kumimoji="0" lang="en-US" altLang="zh-TW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軟正黑體" panose="020B0604030504040204" pitchFamily="34" charset="-120"/>
                <a:cs typeface="+mn-cs"/>
              </a:rPr>
              <a:t>/</a:t>
            </a:r>
            <a:r>
              <a:rPr kumimoji="0" lang="zh-TW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軟正黑體" panose="020B0604030504040204" pitchFamily="34" charset="-120"/>
                <a:cs typeface="+mn-cs"/>
              </a:rPr>
              <a:t>創新專案計畫</a:t>
            </a:r>
          </a:p>
        </p:txBody>
      </p:sp>
      <p:sp>
        <p:nvSpPr>
          <p:cNvPr id="9" name="文字方塊 8"/>
          <p:cNvSpPr txBox="1"/>
          <p:nvPr/>
        </p:nvSpPr>
        <p:spPr>
          <a:xfrm>
            <a:off x="623392" y="191438"/>
            <a:ext cx="12241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微軟正黑體" panose="020B0604030504040204" pitchFamily="34" charset="-120"/>
                <a:cs typeface="+mn-cs"/>
              </a:rPr>
              <a:t>工程查核</a:t>
            </a:r>
          </a:p>
        </p:txBody>
      </p:sp>
      <p:pic>
        <p:nvPicPr>
          <p:cNvPr id="10" name="Picture 2" descr="D:\本會對議會的工作報告\研考會 簡報\參考簡報\圖\研考會去背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4725">
                        <a14:foregroundMark x1="27473" y1="37626" x2="27473" y2="37626"/>
                        <a14:foregroundMark x1="71868" y1="39638" x2="71868" y2="396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328" y="-13569"/>
            <a:ext cx="646580" cy="706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文字方塊 16"/>
          <p:cNvSpPr txBox="1"/>
          <p:nvPr/>
        </p:nvSpPr>
        <p:spPr>
          <a:xfrm>
            <a:off x="900807" y="1646371"/>
            <a:ext cx="4691137" cy="564463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6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工程查核及複查件數</a:t>
            </a:r>
            <a:endParaRPr kumimoji="0" lang="en-US" altLang="zh-TW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+mn-cs"/>
            </a:endParaRPr>
          </a:p>
        </p:txBody>
      </p:sp>
      <p:sp>
        <p:nvSpPr>
          <p:cNvPr id="42" name="向右箭號 4"/>
          <p:cNvSpPr/>
          <p:nvPr/>
        </p:nvSpPr>
        <p:spPr>
          <a:xfrm>
            <a:off x="467544" y="1727295"/>
            <a:ext cx="2932063" cy="1451074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0320" tIns="20320" rIns="20320" bIns="20320" numCol="1" spcCol="1270" anchor="t" anchorCtr="0">
            <a:noAutofit/>
          </a:bodyPr>
          <a:lstStyle/>
          <a:p>
            <a:pPr marL="285750" marR="0" lvl="1" indent="-285750" algn="l" defTabSz="1422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Tx/>
              <a:buChar char="••"/>
              <a:tabLst/>
              <a:defRPr/>
            </a:pPr>
            <a:endParaRPr kumimoji="0" lang="zh-TW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285750" marR="0" lvl="1" indent="-285750" algn="l" defTabSz="1422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Tx/>
              <a:buChar char="••"/>
              <a:tabLst/>
              <a:defRPr/>
            </a:pPr>
            <a:endParaRPr kumimoji="0" lang="zh-TW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43" name="五邊形 4"/>
          <p:cNvSpPr/>
          <p:nvPr/>
        </p:nvSpPr>
        <p:spPr>
          <a:xfrm>
            <a:off x="323529" y="1871311"/>
            <a:ext cx="3694011" cy="62225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92024" tIns="96012" rIns="48006" bIns="96012" numCol="1" spcCol="1270" anchor="ctr" anchorCtr="0">
            <a:noAutofit/>
          </a:bodyPr>
          <a:lstStyle/>
          <a:p>
            <a:pPr marL="0" marR="0" lvl="0" indent="0" algn="ctr" defTabSz="1600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3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79" name="文字方塊 78"/>
          <p:cNvSpPr txBox="1"/>
          <p:nvPr/>
        </p:nvSpPr>
        <p:spPr>
          <a:xfrm>
            <a:off x="6539172" y="1638338"/>
            <a:ext cx="4733348" cy="564463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46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推動品質提升專案</a:t>
            </a:r>
          </a:p>
        </p:txBody>
      </p:sp>
      <p:pic>
        <p:nvPicPr>
          <p:cNvPr id="90" name="Picture 2" descr="D:\本會對議會的工作報告\研考會 簡報\參考簡報\icon\Icons-1\FuelYellow\menu.pn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174" b="62727"/>
          <a:stretch/>
        </p:blipFill>
        <p:spPr bwMode="auto">
          <a:xfrm rot="5400000">
            <a:off x="5837740" y="1824485"/>
            <a:ext cx="1074150" cy="32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" name="Picture 2" descr="D:\本會對議會的工作報告\研考會 簡報\參考簡報\icon\Icons-1\FuelYellow\menu.pn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174" b="62727"/>
          <a:stretch/>
        </p:blipFill>
        <p:spPr bwMode="auto">
          <a:xfrm rot="5400000">
            <a:off x="219109" y="1791465"/>
            <a:ext cx="1074150" cy="32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7" name="群組 96"/>
          <p:cNvGrpSpPr/>
          <p:nvPr/>
        </p:nvGrpSpPr>
        <p:grpSpPr>
          <a:xfrm>
            <a:off x="6720054" y="5118075"/>
            <a:ext cx="4497864" cy="432000"/>
            <a:chOff x="2678" y="1563489"/>
            <a:chExt cx="2342554" cy="937021"/>
          </a:xfrm>
          <a:solidFill>
            <a:schemeClr val="accent1"/>
          </a:solidFill>
        </p:grpSpPr>
        <p:sp>
          <p:nvSpPr>
            <p:cNvPr id="98" name="五邊形 97"/>
            <p:cNvSpPr/>
            <p:nvPr/>
          </p:nvSpPr>
          <p:spPr>
            <a:xfrm>
              <a:off x="2678" y="1563489"/>
              <a:ext cx="2342554" cy="937021"/>
            </a:xfrm>
            <a:prstGeom prst="homePlate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endParaRPr lang="zh-TW" altLang="en-US"/>
            </a:p>
          </p:txBody>
        </p:sp>
        <p:sp>
          <p:nvSpPr>
            <p:cNvPr id="99" name="五邊形 4"/>
            <p:cNvSpPr/>
            <p:nvPr/>
          </p:nvSpPr>
          <p:spPr>
            <a:xfrm>
              <a:off x="2678" y="1563489"/>
              <a:ext cx="2108299" cy="937021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49352" tIns="74676" rIns="37338" bIns="74676" numCol="1" spcCol="1270" anchor="ctr" anchorCtr="0">
              <a:noAutofit/>
            </a:bodyPr>
            <a:lstStyle/>
            <a:p>
              <a:pPr marL="0" marR="0" lvl="0" indent="0" algn="l" defTabSz="12446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      </a:t>
              </a:r>
              <a:r>
                <a:rPr kumimoji="0" lang="zh-TW" alt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輔導</a:t>
              </a:r>
            </a:p>
          </p:txBody>
        </p:sp>
      </p:grpSp>
      <p:pic>
        <p:nvPicPr>
          <p:cNvPr id="100" name="Picture 2" descr="D:\研展組\1.市長簡報\4-2市長施政簡報\圖示\綠色去背.pn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29597" y="5114332"/>
            <a:ext cx="448009" cy="402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1" name="文字方塊 100"/>
          <p:cNvSpPr txBox="1"/>
          <p:nvPr/>
        </p:nvSpPr>
        <p:spPr>
          <a:xfrm>
            <a:off x="7168063" y="5615225"/>
            <a:ext cx="4104456" cy="1054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新建校舍土建工程品質提升計畫</a:t>
            </a:r>
            <a:br>
              <a:rPr kumimoji="0" lang="en-US" altLang="zh-TW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</a:b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通學道工程品質提升計畫</a:t>
            </a:r>
            <a:endParaRPr kumimoji="0" lang="en-US" altLang="zh-TW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區公所民生工程提升計畫</a:t>
            </a:r>
          </a:p>
        </p:txBody>
      </p:sp>
      <p:grpSp>
        <p:nvGrpSpPr>
          <p:cNvPr id="102" name="群組 101"/>
          <p:cNvGrpSpPr/>
          <p:nvPr/>
        </p:nvGrpSpPr>
        <p:grpSpPr>
          <a:xfrm>
            <a:off x="6720054" y="2276872"/>
            <a:ext cx="4497865" cy="432000"/>
            <a:chOff x="2678" y="1563489"/>
            <a:chExt cx="2342554" cy="937021"/>
          </a:xfrm>
          <a:solidFill>
            <a:schemeClr val="accent1"/>
          </a:solidFill>
        </p:grpSpPr>
        <p:sp>
          <p:nvSpPr>
            <p:cNvPr id="103" name="五邊形 102"/>
            <p:cNvSpPr/>
            <p:nvPr/>
          </p:nvSpPr>
          <p:spPr>
            <a:xfrm>
              <a:off x="2678" y="1563489"/>
              <a:ext cx="2342554" cy="937021"/>
            </a:xfrm>
            <a:prstGeom prst="homePlate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endParaRPr lang="zh-TW" altLang="en-US"/>
            </a:p>
          </p:txBody>
        </p:sp>
        <p:sp>
          <p:nvSpPr>
            <p:cNvPr id="104" name="五邊形 4"/>
            <p:cNvSpPr/>
            <p:nvPr/>
          </p:nvSpPr>
          <p:spPr>
            <a:xfrm>
              <a:off x="2678" y="1563489"/>
              <a:ext cx="2108299" cy="937021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49352" tIns="74676" rIns="37338" bIns="74676" numCol="1" spcCol="1270" anchor="ctr" anchorCtr="0">
              <a:noAutofit/>
            </a:bodyPr>
            <a:lstStyle/>
            <a:p>
              <a:pPr marL="0" marR="0" lvl="0" indent="0" algn="l" defTabSz="12446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      </a:t>
              </a:r>
              <a:r>
                <a:rPr kumimoji="0" lang="zh-TW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道路</a:t>
              </a:r>
              <a:endParaRPr kumimoji="0" lang="zh-TW" altLang="en-US" sz="2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</p:txBody>
        </p:sp>
      </p:grpSp>
      <p:pic>
        <p:nvPicPr>
          <p:cNvPr id="105" name="Picture 2" descr="D:\研展組\1.市長簡報\4-2市長施政簡報\圖示\綠色去背.pn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49753" y="2276872"/>
            <a:ext cx="448009" cy="402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6" name="文字方塊 105"/>
          <p:cNvSpPr txBox="1"/>
          <p:nvPr/>
        </p:nvSpPr>
        <p:spPr>
          <a:xfrm>
            <a:off x="7185986" y="4161942"/>
            <a:ext cx="40218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軟正黑體" panose="020B0604030504040204" pitchFamily="34" charset="-120"/>
                <a:cs typeface="+mn-cs"/>
              </a:rPr>
              <a:t>品質預警機制</a:t>
            </a:r>
            <a:r>
              <a:rPr kumimoji="0" lang="en-US" altLang="zh-TW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軟正黑體" panose="020B0604030504040204" pitchFamily="34" charset="-120"/>
                <a:cs typeface="+mn-cs"/>
              </a:rPr>
              <a:t>2.0  / </a:t>
            </a: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軟正黑體" panose="020B0604030504040204" pitchFamily="34" charset="-120"/>
                <a:cs typeface="+mn-cs"/>
              </a:rPr>
              <a:t>擴益式查核</a:t>
            </a:r>
            <a:r>
              <a:rPr kumimoji="0" lang="en-US" altLang="zh-TW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軟正黑體" panose="020B0604030504040204" pitchFamily="34" charset="-120"/>
                <a:cs typeface="+mn-cs"/>
              </a:rPr>
              <a:t>2.0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軟正黑體" panose="020B0604030504040204" pitchFamily="34" charset="-120"/>
                <a:cs typeface="+mn-cs"/>
              </a:rPr>
              <a:t>設計查核              </a:t>
            </a:r>
            <a:r>
              <a:rPr kumimoji="0" lang="en-US" altLang="zh-TW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軟正黑體" panose="020B0604030504040204" pitchFamily="34" charset="-120"/>
                <a:cs typeface="+mn-cs"/>
              </a:rPr>
              <a:t>/ </a:t>
            </a: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軟正黑體" panose="020B0604030504040204" pitchFamily="34" charset="-120"/>
                <a:cs typeface="+mn-cs"/>
              </a:rPr>
              <a:t>維護管理回饋</a:t>
            </a:r>
          </a:p>
        </p:txBody>
      </p:sp>
      <p:grpSp>
        <p:nvGrpSpPr>
          <p:cNvPr id="107" name="群組 106"/>
          <p:cNvGrpSpPr/>
          <p:nvPr/>
        </p:nvGrpSpPr>
        <p:grpSpPr>
          <a:xfrm>
            <a:off x="6719362" y="3645024"/>
            <a:ext cx="4560522" cy="432000"/>
            <a:chOff x="2678" y="1563489"/>
            <a:chExt cx="2342554" cy="937021"/>
          </a:xfrm>
          <a:solidFill>
            <a:schemeClr val="accent1"/>
          </a:solidFill>
        </p:grpSpPr>
        <p:sp>
          <p:nvSpPr>
            <p:cNvPr id="108" name="五邊形 107"/>
            <p:cNvSpPr/>
            <p:nvPr/>
          </p:nvSpPr>
          <p:spPr>
            <a:xfrm>
              <a:off x="2678" y="1563489"/>
              <a:ext cx="2342554" cy="937021"/>
            </a:xfrm>
            <a:prstGeom prst="homePlate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endParaRPr lang="zh-TW" altLang="en-US"/>
            </a:p>
          </p:txBody>
        </p:sp>
        <p:sp>
          <p:nvSpPr>
            <p:cNvPr id="109" name="五邊形 4"/>
            <p:cNvSpPr/>
            <p:nvPr/>
          </p:nvSpPr>
          <p:spPr>
            <a:xfrm>
              <a:off x="2678" y="1563489"/>
              <a:ext cx="2108299" cy="937021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49352" tIns="74676" rIns="37338" bIns="74676" numCol="1" spcCol="1270" anchor="ctr" anchorCtr="0">
              <a:noAutofit/>
            </a:bodyPr>
            <a:lstStyle/>
            <a:p>
              <a:pPr marL="0" marR="0" lvl="0" indent="0" algn="l" defTabSz="12446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      </a:t>
              </a:r>
              <a:r>
                <a:rPr kumimoji="0" lang="zh-TW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品質</a:t>
              </a:r>
              <a:endParaRPr kumimoji="0" lang="zh-TW" altLang="en-US" sz="2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</p:txBody>
        </p:sp>
      </p:grpSp>
      <p:pic>
        <p:nvPicPr>
          <p:cNvPr id="110" name="Picture 2" descr="D:\研展組\1.市長簡報\4-2市長施政簡報\圖示\綠色去背.pn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99427" y="3645024"/>
            <a:ext cx="448009" cy="402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1" name="文字方塊 110"/>
          <p:cNvSpPr txBox="1"/>
          <p:nvPr/>
        </p:nvSpPr>
        <p:spPr>
          <a:xfrm>
            <a:off x="7212291" y="2787368"/>
            <a:ext cx="36816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軟正黑體" panose="020B0604030504040204" pitchFamily="34" charset="-120"/>
                <a:cs typeface="+mn-cs"/>
              </a:rPr>
              <a:t>AC</a:t>
            </a: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軟正黑體" panose="020B0604030504040204" pitchFamily="34" charset="-120"/>
                <a:cs typeface="+mn-cs"/>
              </a:rPr>
              <a:t>也愛線 </a:t>
            </a:r>
            <a:r>
              <a:rPr kumimoji="0" lang="en-US" altLang="zh-TW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軟正黑體" panose="020B0604030504040204" pitchFamily="34" charset="-120"/>
                <a:cs typeface="+mn-cs"/>
              </a:rPr>
              <a:t> </a:t>
            </a: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軟正黑體" panose="020B0604030504040204" pitchFamily="34" charset="-120"/>
                <a:cs typeface="+mn-cs"/>
              </a:rPr>
              <a:t> </a:t>
            </a:r>
            <a:r>
              <a:rPr kumimoji="0" lang="en-US" altLang="zh-TW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軟正黑體" panose="020B0604030504040204" pitchFamily="34" charset="-120"/>
                <a:cs typeface="+mn-cs"/>
              </a:rPr>
              <a:t>/ </a:t>
            </a: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軟正黑體" panose="020B0604030504040204" pitchFamily="34" charset="-120"/>
                <a:cs typeface="+mn-cs"/>
              </a:rPr>
              <a:t>區公所道路抽驗</a:t>
            </a:r>
            <a:br>
              <a:rPr kumimoji="0" lang="en-US" altLang="zh-TW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軟正黑體" panose="020B0604030504040204" pitchFamily="34" charset="-120"/>
                <a:cs typeface="+mn-cs"/>
              </a:rPr>
            </a:b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軟正黑體" panose="020B0604030504040204" pitchFamily="34" charset="-120"/>
                <a:cs typeface="+mn-cs"/>
              </a:rPr>
              <a:t>街頭小尖兵</a:t>
            </a:r>
            <a:r>
              <a:rPr kumimoji="0" lang="en-US" altLang="zh-TW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軟正黑體" panose="020B0604030504040204" pitchFamily="34" charset="-120"/>
                <a:cs typeface="+mn-cs"/>
              </a:rPr>
              <a:t> / </a:t>
            </a: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軟正黑體" panose="020B0604030504040204" pitchFamily="34" charset="-120"/>
                <a:cs typeface="+mn-cs"/>
              </a:rPr>
              <a:t>人行道抽查</a:t>
            </a:r>
          </a:p>
        </p:txBody>
      </p:sp>
      <p:sp>
        <p:nvSpPr>
          <p:cNvPr id="31" name="投影片編號版面配置區 8"/>
          <p:cNvSpPr>
            <a:spLocks noGrp="1"/>
          </p:cNvSpPr>
          <p:nvPr>
            <p:ph type="sldNum" sz="quarter" idx="12"/>
          </p:nvPr>
        </p:nvSpPr>
        <p:spPr bwMode="auto">
          <a:xfrm>
            <a:off x="11163473" y="6320137"/>
            <a:ext cx="685867" cy="365125"/>
          </a:xfrm>
        </p:spPr>
        <p:txBody>
          <a:bodyPr vert="horz" lIns="117226" tIns="58613" rIns="117226" bIns="5861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C83E95-49F8-4EDF-9B73-3E3D13655B74}" type="slidenum">
              <a:rPr kumimoji="0" lang="en-US" altLang="zh-TW" sz="15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altLang="zh-TW" sz="1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aphicFrame>
        <p:nvGraphicFramePr>
          <p:cNvPr id="33" name="圖表 3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99534963"/>
              </p:ext>
            </p:extLst>
          </p:nvPr>
        </p:nvGraphicFramePr>
        <p:xfrm>
          <a:off x="370618" y="2276873"/>
          <a:ext cx="5759037" cy="45811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24399862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2158" y="3284984"/>
            <a:ext cx="12192000" cy="1324848"/>
          </a:xfrm>
          <a:prstGeom prst="rect">
            <a:avLst/>
          </a:prstGeom>
          <a:solidFill>
            <a:schemeClr val="accent4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7226" tIns="58613" rIns="117226" bIns="58613" rtlCol="0" anchor="ctr"/>
          <a:lstStyle/>
          <a:p>
            <a:pPr algn="ctr"/>
            <a:endParaRPr lang="zh-TW" altLang="en-US"/>
          </a:p>
        </p:txBody>
      </p:sp>
      <p:sp>
        <p:nvSpPr>
          <p:cNvPr id="4" name="文字方塊 3"/>
          <p:cNvSpPr txBox="1"/>
          <p:nvPr/>
        </p:nvSpPr>
        <p:spPr>
          <a:xfrm>
            <a:off x="1488558" y="1412776"/>
            <a:ext cx="9947798" cy="4619603"/>
          </a:xfrm>
          <a:prstGeom prst="rect">
            <a:avLst/>
          </a:prstGeom>
          <a:noFill/>
        </p:spPr>
        <p:txBody>
          <a:bodyPr wrap="none" lIns="117226" tIns="58613" rIns="117226" bIns="58613">
            <a:spAutoFit/>
          </a:bodyPr>
          <a:lstStyle/>
          <a:p>
            <a:pPr lvl="1" algn="r">
              <a:lnSpc>
                <a:spcPct val="150000"/>
              </a:lnSpc>
              <a:buFont typeface="微軟正黑體" pitchFamily="34" charset="-120"/>
              <a:buChar char="━"/>
              <a:defRPr/>
            </a:pPr>
            <a:r>
              <a:rPr kumimoji="0" lang="zh-TW" altLang="en-US" b="1" dirty="0">
                <a:solidFill>
                  <a:schemeClr val="bg1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 研究發展  行政革新</a:t>
            </a:r>
            <a:endParaRPr kumimoji="0" lang="en-US" altLang="zh-TW" b="1" dirty="0">
              <a:solidFill>
                <a:schemeClr val="bg1">
                  <a:lumMod val="7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r">
              <a:lnSpc>
                <a:spcPct val="150000"/>
              </a:lnSpc>
              <a:buFont typeface="微軟正黑體" pitchFamily="34" charset="-120"/>
              <a:buChar char="━"/>
              <a:defRPr/>
            </a:pPr>
            <a:r>
              <a:rPr kumimoji="0" lang="zh-TW" altLang="en-US" b="1" dirty="0">
                <a:solidFill>
                  <a:schemeClr val="bg1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 綜合計畫  擘劃願景</a:t>
            </a:r>
            <a:endParaRPr kumimoji="0" lang="en-US" altLang="zh-TW" b="1" dirty="0">
              <a:solidFill>
                <a:schemeClr val="bg1">
                  <a:lumMod val="7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r">
              <a:lnSpc>
                <a:spcPct val="150000"/>
              </a:lnSpc>
              <a:buFont typeface="微軟正黑體" pitchFamily="34" charset="-120"/>
              <a:buChar char="━"/>
              <a:defRPr/>
            </a:pPr>
            <a:r>
              <a:rPr kumimoji="0" lang="zh-TW" altLang="en-US" b="1" dirty="0">
                <a:solidFill>
                  <a:schemeClr val="bg1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 管制考核  確保進度</a:t>
            </a:r>
            <a:endParaRPr kumimoji="0" lang="en-US" altLang="zh-TW" b="1" dirty="0">
              <a:solidFill>
                <a:schemeClr val="bg1">
                  <a:lumMod val="7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r">
              <a:lnSpc>
                <a:spcPct val="150000"/>
              </a:lnSpc>
              <a:buFont typeface="微軟正黑體" pitchFamily="34" charset="-120"/>
              <a:buChar char="━"/>
              <a:defRPr/>
            </a:pPr>
            <a:r>
              <a:rPr kumimoji="0" lang="zh-TW" altLang="en-US" b="1" dirty="0">
                <a:solidFill>
                  <a:schemeClr val="bg1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 工程查核  提升品質</a:t>
            </a:r>
            <a:endParaRPr kumimoji="0" lang="en-US" altLang="zh-TW" b="1" dirty="0">
              <a:solidFill>
                <a:schemeClr val="bg1">
                  <a:lumMod val="7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r">
              <a:lnSpc>
                <a:spcPct val="150000"/>
              </a:lnSpc>
              <a:buClr>
                <a:schemeClr val="tx1"/>
              </a:buClr>
              <a:buFont typeface="微軟正黑體" pitchFamily="34" charset="-120"/>
              <a:buChar char="━"/>
              <a:defRPr/>
            </a:pPr>
            <a:r>
              <a:rPr lang="zh-TW" altLang="en-US" sz="56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en-US" sz="5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聯合服務  與時俱進</a:t>
            </a:r>
            <a:endParaRPr lang="en-US" altLang="zh-TW" sz="5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  <a:p>
            <a:pPr algn="r">
              <a:lnSpc>
                <a:spcPct val="150000"/>
              </a:lnSpc>
              <a:defRPr/>
            </a:pPr>
            <a:endParaRPr kumimoji="0" lang="en-US" altLang="zh-TW" sz="1600" b="1" dirty="0">
              <a:solidFill>
                <a:schemeClr val="bg1">
                  <a:lumMod val="7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r">
              <a:lnSpc>
                <a:spcPct val="150000"/>
              </a:lnSpc>
              <a:buFont typeface="微軟正黑體" pitchFamily="34" charset="-120"/>
              <a:buChar char="━"/>
              <a:defRPr/>
            </a:pPr>
            <a:r>
              <a:rPr kumimoji="0" lang="zh-TW" altLang="en-US" b="1" dirty="0">
                <a:solidFill>
                  <a:schemeClr val="bg1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資訊服務  智慧城市</a:t>
            </a:r>
            <a:endParaRPr kumimoji="0" lang="en-US" altLang="zh-TW" b="1" dirty="0">
              <a:solidFill>
                <a:schemeClr val="bg1">
                  <a:lumMod val="7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pPr>
              <a:lnSpc>
                <a:spcPct val="150000"/>
              </a:lnSpc>
              <a:defRPr/>
            </a:pPr>
            <a:endParaRPr lang="zh-TW" altLang="en-US" sz="3100" b="1" dirty="0">
              <a:solidFill>
                <a:schemeClr val="accent3">
                  <a:lumMod val="7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7" name="投影片編號版面配置區 8"/>
          <p:cNvSpPr>
            <a:spLocks noGrp="1"/>
          </p:cNvSpPr>
          <p:nvPr>
            <p:ph type="sldNum" sz="quarter" idx="12"/>
          </p:nvPr>
        </p:nvSpPr>
        <p:spPr bwMode="auto">
          <a:xfrm>
            <a:off x="11208568" y="6299477"/>
            <a:ext cx="685867" cy="365125"/>
          </a:xfrm>
        </p:spPr>
        <p:txBody>
          <a:bodyPr vert="horz" lIns="117226" tIns="58613" rIns="117226" bIns="58613" rtlCol="0" anchor="ctr"/>
          <a:lstStyle/>
          <a:p>
            <a:pPr algn="ctr"/>
            <a:fld id="{C3C83E95-49F8-4EDF-9B73-3E3D13655B74}" type="slidenum">
              <a:rPr lang="en-US" altLang="zh-TW" sz="1500" b="1">
                <a:solidFill>
                  <a:schemeClr val="tx1"/>
                </a:solidFill>
                <a:latin typeface="+mn-ea"/>
              </a:rPr>
              <a:pPr algn="ctr"/>
              <a:t>16</a:t>
            </a:fld>
            <a:endParaRPr lang="en-US" altLang="zh-TW" sz="1500" b="1" dirty="0">
              <a:solidFill>
                <a:schemeClr val="tx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275151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11280576" y="6420230"/>
            <a:ext cx="468536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555652-CE9C-49B3-9FFF-684CBCF53E58}" type="slidenum">
              <a:rPr kumimoji="0" lang="zh-TW" altLang="en-US" sz="15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軟正黑體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TW" altLang="en-US" sz="1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軟正黑體" panose="020B0604030504040204" pitchFamily="34" charset="-120"/>
              <a:cs typeface="+mn-cs"/>
            </a:endParaRPr>
          </a:p>
        </p:txBody>
      </p:sp>
      <p:grpSp>
        <p:nvGrpSpPr>
          <p:cNvPr id="5" name="群組 4"/>
          <p:cNvGrpSpPr/>
          <p:nvPr/>
        </p:nvGrpSpPr>
        <p:grpSpPr>
          <a:xfrm>
            <a:off x="-155723" y="0"/>
            <a:ext cx="12347723" cy="692696"/>
            <a:chOff x="-155723" y="0"/>
            <a:chExt cx="12347723" cy="692696"/>
          </a:xfrm>
          <a:solidFill>
            <a:schemeClr val="accent4">
              <a:lumMod val="75000"/>
            </a:schemeClr>
          </a:solidFill>
        </p:grpSpPr>
        <p:sp>
          <p:nvSpPr>
            <p:cNvPr id="2" name="平行四邊形 1"/>
            <p:cNvSpPr/>
            <p:nvPr/>
          </p:nvSpPr>
          <p:spPr>
            <a:xfrm>
              <a:off x="-155723" y="0"/>
              <a:ext cx="2291283" cy="692696"/>
            </a:xfrm>
            <a:prstGeom prst="parallelogram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3" name="矩形 2"/>
            <p:cNvSpPr/>
            <p:nvPr/>
          </p:nvSpPr>
          <p:spPr>
            <a:xfrm>
              <a:off x="0" y="0"/>
              <a:ext cx="12192000" cy="23833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軟正黑體" panose="020B0604030504040204" pitchFamily="34" charset="-120"/>
                <a:cs typeface="+mn-cs"/>
              </a:endParaRPr>
            </a:p>
          </p:txBody>
        </p:sp>
      </p:grpSp>
      <p:sp>
        <p:nvSpPr>
          <p:cNvPr id="7" name="文字方塊 6"/>
          <p:cNvSpPr txBox="1"/>
          <p:nvPr/>
        </p:nvSpPr>
        <p:spPr>
          <a:xfrm>
            <a:off x="623392" y="191438"/>
            <a:ext cx="12241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微軟正黑體" panose="020B0604030504040204" pitchFamily="34" charset="-120"/>
                <a:cs typeface="+mn-cs"/>
              </a:rPr>
              <a:t>聯合服務</a:t>
            </a:r>
          </a:p>
        </p:txBody>
      </p:sp>
      <p:pic>
        <p:nvPicPr>
          <p:cNvPr id="8" name="Picture 2" descr="D:\本會對議會的工作報告\研考會 簡報\參考簡報\圖\研考會去背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4725">
                        <a14:foregroundMark x1="27473" y1="37626" x2="27473" y2="37626"/>
                        <a14:foregroundMark x1="71868" y1="39638" x2="71868" y2="396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28" y="-13569"/>
            <a:ext cx="646580" cy="706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直線接點 8"/>
          <p:cNvCxnSpPr/>
          <p:nvPr/>
        </p:nvCxnSpPr>
        <p:spPr>
          <a:xfrm>
            <a:off x="1415480" y="1484784"/>
            <a:ext cx="9793088" cy="0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0" name="文字方塊 9"/>
          <p:cNvSpPr txBox="1"/>
          <p:nvPr/>
        </p:nvSpPr>
        <p:spPr>
          <a:xfrm>
            <a:off x="1415480" y="725795"/>
            <a:ext cx="97210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軟正黑體" panose="020B0604030504040204" pitchFamily="34" charset="-120"/>
                <a:cs typeface="+mn-cs"/>
              </a:rPr>
              <a:t>24</a:t>
            </a:r>
            <a:r>
              <a:rPr kumimoji="0" lang="zh-TW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軟正黑體" panose="020B0604030504040204" pitchFamily="34" charset="-120"/>
                <a:cs typeface="+mn-cs"/>
              </a:rPr>
              <a:t>小時全年無休  多元服務管道</a:t>
            </a:r>
          </a:p>
        </p:txBody>
      </p:sp>
      <p:pic>
        <p:nvPicPr>
          <p:cNvPr id="43" name="Picture 2" descr="D:\本會對議會的工作報告\研考會 簡報\參考簡報\icon\Icons-1\FuelYellow\menu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74" b="62727"/>
          <a:stretch/>
        </p:blipFill>
        <p:spPr bwMode="auto">
          <a:xfrm rot="5400000">
            <a:off x="955891" y="4691783"/>
            <a:ext cx="842635" cy="2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文字方塊 43"/>
          <p:cNvSpPr txBox="1"/>
          <p:nvPr/>
        </p:nvSpPr>
        <p:spPr>
          <a:xfrm>
            <a:off x="1521209" y="3066261"/>
            <a:ext cx="40324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共計</a:t>
            </a:r>
            <a:r>
              <a:rPr kumimoji="0" lang="en-US" altLang="zh-TW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36</a:t>
            </a:r>
            <a:r>
              <a:rPr kumimoji="0" lang="zh-TW" alt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萬</a:t>
            </a:r>
            <a:r>
              <a:rPr kumimoji="0" lang="en-US" altLang="zh-TW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9,417</a:t>
            </a:r>
            <a:r>
              <a:rPr kumimoji="0" lang="zh-TW" alt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通</a:t>
            </a:r>
            <a:endParaRPr kumimoji="0" lang="en-US" altLang="zh-TW" sz="32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每月平均</a:t>
            </a:r>
            <a:r>
              <a:rPr kumimoji="0" lang="en-US" altLang="zh-TW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7</a:t>
            </a:r>
            <a:r>
              <a:rPr kumimoji="0" lang="zh-TW" alt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萬</a:t>
            </a:r>
            <a:r>
              <a:rPr kumimoji="0" lang="en-US" altLang="zh-TW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3,883</a:t>
            </a:r>
            <a:r>
              <a:rPr kumimoji="0" lang="zh-TW" alt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通</a:t>
            </a:r>
            <a:endParaRPr kumimoji="0" lang="en-US" altLang="zh-TW" sz="3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 pitchFamily="34" charset="0"/>
            </a:endParaRPr>
          </a:p>
        </p:txBody>
      </p:sp>
      <p:sp>
        <p:nvSpPr>
          <p:cNvPr id="45" name="文字方塊 44"/>
          <p:cNvSpPr txBox="1"/>
          <p:nvPr/>
        </p:nvSpPr>
        <p:spPr>
          <a:xfrm>
            <a:off x="1497658" y="2316517"/>
            <a:ext cx="27879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電話處理</a:t>
            </a:r>
            <a:endParaRPr kumimoji="0" lang="zh-TW" alt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47" name="文字方塊 46"/>
          <p:cNvSpPr txBox="1"/>
          <p:nvPr/>
        </p:nvSpPr>
        <p:spPr>
          <a:xfrm>
            <a:off x="1487488" y="4437112"/>
            <a:ext cx="28083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民眾陳情</a:t>
            </a:r>
          </a:p>
        </p:txBody>
      </p:sp>
      <p:sp>
        <p:nvSpPr>
          <p:cNvPr id="21" name="文字方塊 20"/>
          <p:cNvSpPr txBox="1"/>
          <p:nvPr/>
        </p:nvSpPr>
        <p:spPr>
          <a:xfrm>
            <a:off x="1521208" y="5171689"/>
            <a:ext cx="403244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共計</a:t>
            </a:r>
            <a:r>
              <a:rPr kumimoji="0" lang="en-US" altLang="zh-TW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11</a:t>
            </a:r>
            <a:r>
              <a:rPr kumimoji="0" lang="zh-TW" alt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萬</a:t>
            </a:r>
            <a:r>
              <a:rPr kumimoji="0" lang="en-US" altLang="zh-TW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3,115</a:t>
            </a:r>
            <a:r>
              <a:rPr kumimoji="0" lang="zh-TW" alt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件</a:t>
            </a:r>
            <a:endParaRPr kumimoji="0" lang="en-US" altLang="zh-TW" sz="32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每月平均</a:t>
            </a:r>
            <a:r>
              <a:rPr kumimoji="0" lang="en-US" altLang="zh-TW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2</a:t>
            </a:r>
            <a:r>
              <a:rPr kumimoji="0" lang="zh-TW" alt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萬</a:t>
            </a:r>
            <a:r>
              <a:rPr kumimoji="0" lang="en-US" altLang="zh-TW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2,623</a:t>
            </a:r>
            <a:r>
              <a:rPr kumimoji="0" lang="zh-TW" altLang="zh-TW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件</a:t>
            </a:r>
            <a:endParaRPr kumimoji="0" lang="en-US" altLang="zh-TW" sz="3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 pitchFamily="34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1442200" y="1624312"/>
            <a:ext cx="40324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114</a:t>
            </a:r>
            <a:r>
              <a:rPr kumimoji="0" lang="zh-TW" alt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年</a:t>
            </a:r>
            <a:r>
              <a:rPr kumimoji="0" lang="en-US" altLang="zh-TW" sz="2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10</a:t>
            </a:r>
            <a:r>
              <a:rPr kumimoji="0" lang="zh-TW" altLang="en-US" sz="2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月</a:t>
            </a:r>
            <a:r>
              <a:rPr kumimoji="0" lang="en-US" altLang="zh-TW" sz="2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~ 115</a:t>
            </a:r>
            <a:r>
              <a:rPr kumimoji="0" lang="zh-TW" altLang="en-US" sz="2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年</a:t>
            </a:r>
            <a:r>
              <a:rPr kumimoji="0" lang="en-US" altLang="zh-TW" sz="2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2</a:t>
            </a:r>
            <a:r>
              <a:rPr kumimoji="0" lang="zh-TW" altLang="en-US" sz="2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月</a:t>
            </a:r>
            <a:endParaRPr kumimoji="0" lang="en-US" altLang="zh-TW" sz="28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 pitchFamily="34" charset="0"/>
            </a:endParaRPr>
          </a:p>
        </p:txBody>
      </p:sp>
      <p:pic>
        <p:nvPicPr>
          <p:cNvPr id="22" name="Picture 2" descr="D:\本會對議會的工作報告\研考會 簡報\參考簡報\icon\Icons-1\FuelYellow\menu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74" b="62727"/>
          <a:stretch/>
        </p:blipFill>
        <p:spPr bwMode="auto">
          <a:xfrm rot="5400000">
            <a:off x="955891" y="2575650"/>
            <a:ext cx="842635" cy="2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F2915C75-7D1A-7939-1597-587AF11EAC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45430" y="1772815"/>
            <a:ext cx="6454051" cy="4359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0496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11277059" y="6372677"/>
            <a:ext cx="44584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555652-CE9C-49B3-9FFF-684CBCF53E58}" type="slidenum">
              <a:rPr kumimoji="0" lang="zh-TW" altLang="en-US" sz="15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軟正黑體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TW" altLang="en-US" sz="1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軟正黑體" panose="020B0604030504040204" pitchFamily="34" charset="-120"/>
              <a:cs typeface="+mn-cs"/>
            </a:endParaRPr>
          </a:p>
        </p:txBody>
      </p:sp>
      <p:grpSp>
        <p:nvGrpSpPr>
          <p:cNvPr id="5" name="群組 4"/>
          <p:cNvGrpSpPr/>
          <p:nvPr/>
        </p:nvGrpSpPr>
        <p:grpSpPr>
          <a:xfrm>
            <a:off x="-155723" y="0"/>
            <a:ext cx="12347723" cy="692696"/>
            <a:chOff x="-155723" y="0"/>
            <a:chExt cx="12347723" cy="692696"/>
          </a:xfrm>
          <a:solidFill>
            <a:schemeClr val="accent4">
              <a:lumMod val="75000"/>
            </a:schemeClr>
          </a:solidFill>
        </p:grpSpPr>
        <p:sp>
          <p:nvSpPr>
            <p:cNvPr id="2" name="平行四邊形 1"/>
            <p:cNvSpPr/>
            <p:nvPr/>
          </p:nvSpPr>
          <p:spPr>
            <a:xfrm>
              <a:off x="-155723" y="0"/>
              <a:ext cx="2291283" cy="692696"/>
            </a:xfrm>
            <a:prstGeom prst="parallelogram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3" name="矩形 2"/>
            <p:cNvSpPr/>
            <p:nvPr/>
          </p:nvSpPr>
          <p:spPr>
            <a:xfrm>
              <a:off x="0" y="0"/>
              <a:ext cx="12192000" cy="23833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軟正黑體" panose="020B0604030504040204" pitchFamily="34" charset="-120"/>
                <a:cs typeface="+mn-cs"/>
              </a:endParaRPr>
            </a:p>
          </p:txBody>
        </p:sp>
      </p:grpSp>
      <p:sp>
        <p:nvSpPr>
          <p:cNvPr id="7" name="文字方塊 6"/>
          <p:cNvSpPr txBox="1"/>
          <p:nvPr/>
        </p:nvSpPr>
        <p:spPr>
          <a:xfrm>
            <a:off x="623392" y="191438"/>
            <a:ext cx="12241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微軟正黑體" panose="020B0604030504040204" pitchFamily="34" charset="-120"/>
                <a:cs typeface="+mn-cs"/>
              </a:rPr>
              <a:t>聯合服務</a:t>
            </a:r>
          </a:p>
        </p:txBody>
      </p:sp>
      <p:pic>
        <p:nvPicPr>
          <p:cNvPr id="8" name="Picture 2" descr="D:\本會對議會的工作報告\研考會 簡報\參考簡報\圖\研考會去背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4725">
                        <a14:foregroundMark x1="27473" y1="37626" x2="27473" y2="37626"/>
                        <a14:foregroundMark x1="71868" y1="39638" x2="71868" y2="396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28" y="-13569"/>
            <a:ext cx="646580" cy="706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直線接點 8"/>
          <p:cNvCxnSpPr/>
          <p:nvPr/>
        </p:nvCxnSpPr>
        <p:spPr>
          <a:xfrm>
            <a:off x="1415480" y="1379677"/>
            <a:ext cx="9793088" cy="0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0" name="文字方塊 9"/>
          <p:cNvSpPr txBox="1"/>
          <p:nvPr/>
        </p:nvSpPr>
        <p:spPr>
          <a:xfrm>
            <a:off x="1415480" y="620688"/>
            <a:ext cx="97210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軟正黑體" panose="020B0604030504040204" pitchFamily="34" charset="-120"/>
                <a:cs typeface="+mn-cs"/>
              </a:rPr>
              <a:t>府級校園霸凌調查機制</a:t>
            </a:r>
          </a:p>
        </p:txBody>
      </p:sp>
      <p:graphicFrame>
        <p:nvGraphicFramePr>
          <p:cNvPr id="42" name="物件 4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51438117"/>
              </p:ext>
            </p:extLst>
          </p:nvPr>
        </p:nvGraphicFramePr>
        <p:xfrm>
          <a:off x="327025" y="1720850"/>
          <a:ext cx="3816350" cy="2019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4" imgW="2270626" imgH="944869" progId="Excel.Sheet.12">
                  <p:embed/>
                </p:oleObj>
              </mc:Choice>
              <mc:Fallback>
                <p:oleObj name="Worksheet" r:id="rId4" imgW="2270626" imgH="944869" progId="Excel.Sheet.12">
                  <p:embed/>
                  <p:pic>
                    <p:nvPicPr>
                      <p:cNvPr id="42" name="物件 4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27025" y="1720850"/>
                        <a:ext cx="3816350" cy="2019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" name="文字方塊 43"/>
          <p:cNvSpPr txBox="1"/>
          <p:nvPr/>
        </p:nvSpPr>
        <p:spPr>
          <a:xfrm>
            <a:off x="4583832" y="1484784"/>
            <a:ext cx="67105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疑似校園霸凌案件處理情形</a:t>
            </a:r>
            <a:r>
              <a:rPr kumimoji="0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(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共</a:t>
            </a:r>
            <a:r>
              <a:rPr kumimoji="0" lang="en-US" altLang="zh-TW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31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件</a:t>
            </a:r>
            <a:r>
              <a:rPr kumimoji="0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)</a:t>
            </a:r>
            <a:endParaRPr kumimoji="0" lang="zh-TW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graphicFrame>
        <p:nvGraphicFramePr>
          <p:cNvPr id="46" name="物件 4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24120826"/>
              </p:ext>
            </p:extLst>
          </p:nvPr>
        </p:nvGraphicFramePr>
        <p:xfrm>
          <a:off x="334963" y="3924300"/>
          <a:ext cx="3816350" cy="2168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6" imgW="2453736" imgH="1173332" progId="Excel.Sheet.12">
                  <p:embed/>
                </p:oleObj>
              </mc:Choice>
              <mc:Fallback>
                <p:oleObj name="Worksheet" r:id="rId6" imgW="2453736" imgH="1173332" progId="Excel.Sheet.12">
                  <p:embed/>
                  <p:pic>
                    <p:nvPicPr>
                      <p:cNvPr id="46" name="物件 4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4963" y="3924300"/>
                        <a:ext cx="3816350" cy="2168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47" name="文字方塊 46"/>
          <p:cNvSpPr txBox="1"/>
          <p:nvPr/>
        </p:nvSpPr>
        <p:spPr>
          <a:xfrm>
            <a:off x="6208365" y="6356355"/>
            <a:ext cx="50584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統計日期</a:t>
            </a:r>
            <a:r>
              <a:rPr kumimoji="0" lang="en-US" altLang="zh-TW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:</a:t>
            </a:r>
            <a:r>
              <a:rPr kumimoji="0" lang="en-US" altLang="zh-TW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114</a:t>
            </a:r>
            <a:r>
              <a:rPr kumimoji="0" lang="zh-TW" altLang="en-US" sz="2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年</a:t>
            </a:r>
            <a:r>
              <a:rPr kumimoji="0" lang="en-US" altLang="zh-TW" sz="2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10</a:t>
            </a:r>
            <a:r>
              <a:rPr kumimoji="0" lang="zh-TW" altLang="en-US" sz="2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月</a:t>
            </a:r>
            <a:r>
              <a:rPr kumimoji="0" lang="en-US" altLang="zh-TW" sz="2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~115</a:t>
            </a:r>
            <a:r>
              <a:rPr kumimoji="0" lang="zh-TW" altLang="en-US" sz="2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年</a:t>
            </a:r>
            <a:r>
              <a:rPr kumimoji="0" lang="en-US" altLang="zh-TW" sz="2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2</a:t>
            </a:r>
            <a:r>
              <a:rPr kumimoji="0" lang="zh-TW" altLang="en-US" sz="2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月</a:t>
            </a:r>
            <a:endParaRPr kumimoji="0" lang="en-US" altLang="zh-TW" sz="20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 pitchFamily="34" charset="0"/>
            </a:endParaRPr>
          </a:p>
        </p:txBody>
      </p:sp>
      <p:pic>
        <p:nvPicPr>
          <p:cNvPr id="14" name="圖片 13">
            <a:extLst>
              <a:ext uri="{FF2B5EF4-FFF2-40B4-BE49-F238E27FC236}">
                <a16:creationId xmlns:a16="http://schemas.microsoft.com/office/drawing/2014/main" id="{FD658028-31AE-2027-D188-E0521FE433D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26617" y="2066658"/>
            <a:ext cx="7239126" cy="4170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5689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3756859"/>
            <a:ext cx="12192000" cy="1324848"/>
          </a:xfrm>
          <a:prstGeom prst="rect">
            <a:avLst/>
          </a:prstGeom>
          <a:solidFill>
            <a:schemeClr val="accent6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7226" tIns="58613" rIns="117226" bIns="58613" rtlCol="0" anchor="ctr"/>
          <a:lstStyle/>
          <a:p>
            <a:pPr algn="ctr"/>
            <a:endParaRPr lang="zh-TW" altLang="en-US"/>
          </a:p>
        </p:txBody>
      </p:sp>
      <p:sp>
        <p:nvSpPr>
          <p:cNvPr id="4" name="文字方塊 3"/>
          <p:cNvSpPr txBox="1"/>
          <p:nvPr/>
        </p:nvSpPr>
        <p:spPr>
          <a:xfrm>
            <a:off x="1294340" y="1601159"/>
            <a:ext cx="10142017" cy="4204105"/>
          </a:xfrm>
          <a:prstGeom prst="rect">
            <a:avLst/>
          </a:prstGeom>
          <a:noFill/>
        </p:spPr>
        <p:txBody>
          <a:bodyPr wrap="none" lIns="117226" tIns="58613" rIns="117226" bIns="58613">
            <a:spAutoFit/>
          </a:bodyPr>
          <a:lstStyle/>
          <a:p>
            <a:pPr lvl="1" algn="r">
              <a:lnSpc>
                <a:spcPct val="150000"/>
              </a:lnSpc>
              <a:buFont typeface="微軟正黑體" pitchFamily="34" charset="-120"/>
              <a:buChar char="━"/>
              <a:defRPr/>
            </a:pPr>
            <a:r>
              <a:rPr kumimoji="0" lang="zh-TW" altLang="en-US" b="1" dirty="0">
                <a:solidFill>
                  <a:schemeClr val="bg1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 研究發展  行政革新</a:t>
            </a:r>
            <a:endParaRPr kumimoji="0" lang="en-US" altLang="zh-TW" b="1" dirty="0">
              <a:solidFill>
                <a:schemeClr val="bg1">
                  <a:lumMod val="7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r">
              <a:lnSpc>
                <a:spcPct val="150000"/>
              </a:lnSpc>
              <a:buFont typeface="微軟正黑體" pitchFamily="34" charset="-120"/>
              <a:buChar char="━"/>
              <a:defRPr/>
            </a:pPr>
            <a:r>
              <a:rPr kumimoji="0" lang="zh-TW" altLang="en-US" b="1" dirty="0">
                <a:solidFill>
                  <a:schemeClr val="bg1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 綜合計畫  擘劃願景</a:t>
            </a:r>
            <a:endParaRPr kumimoji="0" lang="en-US" altLang="zh-TW" b="1" dirty="0">
              <a:solidFill>
                <a:schemeClr val="bg1">
                  <a:lumMod val="7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r">
              <a:lnSpc>
                <a:spcPct val="150000"/>
              </a:lnSpc>
              <a:buFont typeface="微軟正黑體" pitchFamily="34" charset="-120"/>
              <a:buChar char="━"/>
              <a:defRPr/>
            </a:pPr>
            <a:r>
              <a:rPr kumimoji="0" lang="zh-TW" altLang="en-US" b="1" dirty="0">
                <a:solidFill>
                  <a:schemeClr val="bg1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 管制考核  確保進度</a:t>
            </a:r>
            <a:endParaRPr kumimoji="0" lang="en-US" altLang="zh-TW" b="1" dirty="0">
              <a:solidFill>
                <a:schemeClr val="bg1">
                  <a:lumMod val="7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r">
              <a:lnSpc>
                <a:spcPct val="150000"/>
              </a:lnSpc>
              <a:buFont typeface="微軟正黑體" pitchFamily="34" charset="-120"/>
              <a:buChar char="━"/>
              <a:defRPr/>
            </a:pPr>
            <a:r>
              <a:rPr kumimoji="0" lang="zh-TW" altLang="en-US" b="1" dirty="0">
                <a:solidFill>
                  <a:schemeClr val="bg1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 工程查核  提升品質</a:t>
            </a:r>
            <a:endParaRPr kumimoji="0" lang="en-US" altLang="zh-TW" b="1" dirty="0">
              <a:solidFill>
                <a:schemeClr val="bg1">
                  <a:lumMod val="7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r">
              <a:lnSpc>
                <a:spcPct val="150000"/>
              </a:lnSpc>
              <a:buFont typeface="微軟正黑體" pitchFamily="34" charset="-120"/>
              <a:buChar char="━"/>
              <a:defRPr/>
            </a:pPr>
            <a:r>
              <a:rPr kumimoji="0" lang="zh-TW" altLang="en-US" dirty="0">
                <a:solidFill>
                  <a:schemeClr val="bg1">
                    <a:lumMod val="6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kumimoji="0" lang="zh-TW" altLang="en-US" b="1" dirty="0">
                <a:solidFill>
                  <a:schemeClr val="bg1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聯合</a:t>
            </a:r>
            <a:r>
              <a:rPr kumimoji="0" lang="zh-TW" altLang="en-US" b="1">
                <a:solidFill>
                  <a:schemeClr val="bg1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服務  與時俱進</a:t>
            </a:r>
            <a:endParaRPr kumimoji="0" lang="en-US" altLang="zh-TW" b="1" dirty="0">
              <a:solidFill>
                <a:schemeClr val="bg1">
                  <a:lumMod val="7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r">
              <a:lnSpc>
                <a:spcPct val="150000"/>
              </a:lnSpc>
              <a:buClr>
                <a:schemeClr val="tx1"/>
              </a:buClr>
              <a:buFont typeface="微軟正黑體" pitchFamily="34" charset="-120"/>
              <a:buChar char="━"/>
              <a:defRPr/>
            </a:pPr>
            <a:r>
              <a:rPr lang="zh-TW" altLang="en-US" sz="56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en-US" sz="5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資訊服務  智慧城市</a:t>
            </a:r>
            <a:endParaRPr lang="en-US" altLang="zh-TW" sz="5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  <a:p>
            <a:pPr>
              <a:lnSpc>
                <a:spcPct val="150000"/>
              </a:lnSpc>
              <a:defRPr/>
            </a:pPr>
            <a:endParaRPr lang="zh-TW" altLang="en-US" sz="3100" b="1" dirty="0">
              <a:solidFill>
                <a:schemeClr val="accent3">
                  <a:lumMod val="7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7" name="投影片編號版面配置區 8"/>
          <p:cNvSpPr txBox="1">
            <a:spLocks/>
          </p:cNvSpPr>
          <p:nvPr/>
        </p:nvSpPr>
        <p:spPr bwMode="auto">
          <a:xfrm>
            <a:off x="11208568" y="6309320"/>
            <a:ext cx="685867" cy="365125"/>
          </a:xfrm>
          <a:prstGeom prst="rect">
            <a:avLst/>
          </a:prstGeom>
        </p:spPr>
        <p:txBody>
          <a:bodyPr vert="horz" lIns="117226" tIns="58613" rIns="117226" bIns="58613" rtlCol="0" anchor="ctr"/>
          <a:lstStyle>
            <a:defPPr>
              <a:defRPr lang="zh-TW"/>
            </a:defPPr>
            <a:lvl1pPr marL="0" algn="r" defTabSz="914400" rtl="0" eaLnBrk="1" latinLnBrk="0" hangingPunct="1">
              <a:defRPr kumimoji="0" sz="1000" b="0" kern="120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C3C83E95-49F8-4EDF-9B73-3E3D13655B74}" type="slidenum">
              <a:rPr lang="en-US" altLang="zh-TW" sz="1500" b="1">
                <a:solidFill>
                  <a:schemeClr val="tx1"/>
                </a:solidFill>
                <a:latin typeface="+mn-ea"/>
              </a:rPr>
              <a:pPr algn="ctr"/>
              <a:t>19</a:t>
            </a:fld>
            <a:endParaRPr lang="en-US" altLang="zh-TW" sz="1500" b="1" dirty="0">
              <a:solidFill>
                <a:schemeClr val="tx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1530730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矩形 50">
            <a:extLst>
              <a:ext uri="{FF2B5EF4-FFF2-40B4-BE49-F238E27FC236}">
                <a16:creationId xmlns:a16="http://schemas.microsoft.com/office/drawing/2014/main" id="{9BA35E93-CB37-D68A-86DA-D6548F1B7CEF}"/>
              </a:ext>
            </a:extLst>
          </p:cNvPr>
          <p:cNvSpPr/>
          <p:nvPr/>
        </p:nvSpPr>
        <p:spPr>
          <a:xfrm rot="16200000">
            <a:off x="-1608087" y="-3104319"/>
            <a:ext cx="7558388" cy="12817425"/>
          </a:xfrm>
          <a:prstGeom prst="rect">
            <a:avLst/>
          </a:prstGeom>
          <a:gradFill flip="none" rotWithShape="1">
            <a:gsLst>
              <a:gs pos="46000">
                <a:srgbClr val="F7F5F3"/>
              </a:gs>
              <a:gs pos="0">
                <a:schemeClr val="bg1"/>
              </a:gs>
              <a:gs pos="63000">
                <a:srgbClr val="DFD6CB"/>
              </a:gs>
              <a:gs pos="100000">
                <a:srgbClr val="DFD6CB">
                  <a:alpha val="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54" name="圓角矩形 53"/>
          <p:cNvSpPr/>
          <p:nvPr/>
        </p:nvSpPr>
        <p:spPr>
          <a:xfrm>
            <a:off x="493335" y="1898959"/>
            <a:ext cx="10853238" cy="4101064"/>
          </a:xfrm>
          <a:prstGeom prst="roundRect">
            <a:avLst>
              <a:gd name="adj" fmla="val 11141"/>
            </a:avLst>
          </a:prstGeom>
          <a:gradFill>
            <a:gsLst>
              <a:gs pos="0">
                <a:schemeClr val="accent1">
                  <a:alpha val="58000"/>
                  <a:lumMod val="9000"/>
                  <a:lumOff val="91000"/>
                </a:schemeClr>
              </a:gs>
              <a:gs pos="74000">
                <a:schemeClr val="bg1">
                  <a:alpha val="46000"/>
                </a:schemeClr>
              </a:gs>
              <a:gs pos="83000">
                <a:schemeClr val="bg1">
                  <a:alpha val="58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34000">
                  <a:srgbClr val="CCFF66"/>
                </a:gs>
                <a:gs pos="83000">
                  <a:srgbClr val="CCFF99"/>
                </a:gs>
                <a:gs pos="100000">
                  <a:srgbClr val="CCFF66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軟正黑體" panose="020B0604030504040204" pitchFamily="34" charset="-120"/>
              <a:cs typeface="+mn-cs"/>
            </a:endParaRPr>
          </a:p>
        </p:txBody>
      </p:sp>
      <p:grpSp>
        <p:nvGrpSpPr>
          <p:cNvPr id="3" name="群組 2"/>
          <p:cNvGrpSpPr/>
          <p:nvPr/>
        </p:nvGrpSpPr>
        <p:grpSpPr>
          <a:xfrm>
            <a:off x="-155723" y="0"/>
            <a:ext cx="12347723" cy="692696"/>
            <a:chOff x="-155723" y="0"/>
            <a:chExt cx="12347723" cy="692696"/>
          </a:xfrm>
          <a:solidFill>
            <a:schemeClr val="accent6"/>
          </a:solidFill>
        </p:grpSpPr>
        <p:sp>
          <p:nvSpPr>
            <p:cNvPr id="5" name="平行四邊形 4"/>
            <p:cNvSpPr/>
            <p:nvPr/>
          </p:nvSpPr>
          <p:spPr>
            <a:xfrm>
              <a:off x="-155723" y="0"/>
              <a:ext cx="2291283" cy="692696"/>
            </a:xfrm>
            <a:prstGeom prst="parallelogram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0"/>
              <a:ext cx="12192000" cy="23833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軟正黑體" panose="020B0604030504040204" pitchFamily="34" charset="-120"/>
                <a:cs typeface="+mn-cs"/>
              </a:endParaRPr>
            </a:p>
          </p:txBody>
        </p:sp>
      </p:grpSp>
      <p:sp>
        <p:nvSpPr>
          <p:cNvPr id="7" name="文字方塊 6"/>
          <p:cNvSpPr txBox="1"/>
          <p:nvPr/>
        </p:nvSpPr>
        <p:spPr>
          <a:xfrm>
            <a:off x="623392" y="191438"/>
            <a:ext cx="12241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資訊服務</a:t>
            </a:r>
            <a:endParaRPr kumimoji="0" lang="zh-TW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8" name="Picture 2" descr="D:\本會對議會的工作報告\研考會 簡報\參考簡報\圖\研考會去背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4725">
                        <a14:foregroundMark x1="27473" y1="37626" x2="27473" y2="37626"/>
                        <a14:foregroundMark x1="71868" y1="39638" x2="71868" y2="396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328" y="-13569"/>
            <a:ext cx="646580" cy="706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矩形 37">
            <a:extLst>
              <a:ext uri="{FF2B5EF4-FFF2-40B4-BE49-F238E27FC236}">
                <a16:creationId xmlns:a16="http://schemas.microsoft.com/office/drawing/2014/main" id="{9BA35E93-CB37-D68A-86DA-D6548F1B7CEF}"/>
              </a:ext>
            </a:extLst>
          </p:cNvPr>
          <p:cNvSpPr/>
          <p:nvPr/>
        </p:nvSpPr>
        <p:spPr>
          <a:xfrm rot="16200000">
            <a:off x="-1186830" y="-698677"/>
            <a:ext cx="488405" cy="683767"/>
          </a:xfrm>
          <a:prstGeom prst="rect">
            <a:avLst/>
          </a:prstGeom>
          <a:gradFill flip="none" rotWithShape="1">
            <a:gsLst>
              <a:gs pos="56000">
                <a:srgbClr val="BEAC97"/>
              </a:gs>
              <a:gs pos="100000">
                <a:srgbClr val="BEAC97">
                  <a:alpha val="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軟正黑體" panose="020B0604030504040204" pitchFamily="34" charset="-120"/>
              <a:cs typeface="+mn-cs"/>
            </a:endParaRPr>
          </a:p>
        </p:txBody>
      </p:sp>
      <p:grpSp>
        <p:nvGrpSpPr>
          <p:cNvPr id="43" name="群組 42"/>
          <p:cNvGrpSpPr/>
          <p:nvPr/>
        </p:nvGrpSpPr>
        <p:grpSpPr>
          <a:xfrm>
            <a:off x="-1354168" y="4122320"/>
            <a:ext cx="316458" cy="314003"/>
            <a:chOff x="460181" y="4039453"/>
            <a:chExt cx="316458" cy="314003"/>
          </a:xfrm>
        </p:grpSpPr>
        <p:sp>
          <p:nvSpPr>
            <p:cNvPr id="44" name="橢圓 11"/>
            <p:cNvSpPr/>
            <p:nvPr/>
          </p:nvSpPr>
          <p:spPr>
            <a:xfrm rot="900000">
              <a:off x="460181" y="4039453"/>
              <a:ext cx="316458" cy="314003"/>
            </a:xfrm>
            <a:custGeom>
              <a:avLst/>
              <a:gdLst>
                <a:gd name="connsiteX0" fmla="*/ 0 w 389075"/>
                <a:gd name="connsiteY0" fmla="*/ 194538 h 389075"/>
                <a:gd name="connsiteX1" fmla="*/ 194538 w 389075"/>
                <a:gd name="connsiteY1" fmla="*/ 0 h 389075"/>
                <a:gd name="connsiteX2" fmla="*/ 389076 w 389075"/>
                <a:gd name="connsiteY2" fmla="*/ 194538 h 389075"/>
                <a:gd name="connsiteX3" fmla="*/ 194538 w 389075"/>
                <a:gd name="connsiteY3" fmla="*/ 389076 h 389075"/>
                <a:gd name="connsiteX4" fmla="*/ 0 w 389075"/>
                <a:gd name="connsiteY4" fmla="*/ 194538 h 389075"/>
                <a:gd name="connsiteX0" fmla="*/ 389076 w 480516"/>
                <a:gd name="connsiteY0" fmla="*/ 194538 h 389076"/>
                <a:gd name="connsiteX1" fmla="*/ 194538 w 480516"/>
                <a:gd name="connsiteY1" fmla="*/ 389076 h 389076"/>
                <a:gd name="connsiteX2" fmla="*/ 0 w 480516"/>
                <a:gd name="connsiteY2" fmla="*/ 194538 h 389076"/>
                <a:gd name="connsiteX3" fmla="*/ 194538 w 480516"/>
                <a:gd name="connsiteY3" fmla="*/ 0 h 389076"/>
                <a:gd name="connsiteX4" fmla="*/ 480516 w 480516"/>
                <a:gd name="connsiteY4" fmla="*/ 285978 h 389076"/>
                <a:gd name="connsiteX0" fmla="*/ 389076 w 480516"/>
                <a:gd name="connsiteY0" fmla="*/ 210220 h 404758"/>
                <a:gd name="connsiteX1" fmla="*/ 194538 w 480516"/>
                <a:gd name="connsiteY1" fmla="*/ 404758 h 404758"/>
                <a:gd name="connsiteX2" fmla="*/ 0 w 480516"/>
                <a:gd name="connsiteY2" fmla="*/ 210220 h 404758"/>
                <a:gd name="connsiteX3" fmla="*/ 194538 w 480516"/>
                <a:gd name="connsiteY3" fmla="*/ 15682 h 404758"/>
                <a:gd name="connsiteX4" fmla="*/ 298141 w 480516"/>
                <a:gd name="connsiteY4" fmla="*/ 44256 h 404758"/>
                <a:gd name="connsiteX5" fmla="*/ 480516 w 480516"/>
                <a:gd name="connsiteY5" fmla="*/ 301660 h 404758"/>
                <a:gd name="connsiteX0" fmla="*/ 389076 w 480516"/>
                <a:gd name="connsiteY0" fmla="*/ 210220 h 404758"/>
                <a:gd name="connsiteX1" fmla="*/ 194538 w 480516"/>
                <a:gd name="connsiteY1" fmla="*/ 404758 h 404758"/>
                <a:gd name="connsiteX2" fmla="*/ 0 w 480516"/>
                <a:gd name="connsiteY2" fmla="*/ 210220 h 404758"/>
                <a:gd name="connsiteX3" fmla="*/ 194538 w 480516"/>
                <a:gd name="connsiteY3" fmla="*/ 15682 h 404758"/>
                <a:gd name="connsiteX4" fmla="*/ 298141 w 480516"/>
                <a:gd name="connsiteY4" fmla="*/ 44256 h 404758"/>
                <a:gd name="connsiteX5" fmla="*/ 480516 w 480516"/>
                <a:gd name="connsiteY5" fmla="*/ 301660 h 404758"/>
                <a:gd name="connsiteX0" fmla="*/ 389076 w 480516"/>
                <a:gd name="connsiteY0" fmla="*/ 210220 h 404758"/>
                <a:gd name="connsiteX1" fmla="*/ 194538 w 480516"/>
                <a:gd name="connsiteY1" fmla="*/ 404758 h 404758"/>
                <a:gd name="connsiteX2" fmla="*/ 0 w 480516"/>
                <a:gd name="connsiteY2" fmla="*/ 210220 h 404758"/>
                <a:gd name="connsiteX3" fmla="*/ 194538 w 480516"/>
                <a:gd name="connsiteY3" fmla="*/ 15682 h 404758"/>
                <a:gd name="connsiteX4" fmla="*/ 298141 w 480516"/>
                <a:gd name="connsiteY4" fmla="*/ 44256 h 404758"/>
                <a:gd name="connsiteX5" fmla="*/ 480516 w 480516"/>
                <a:gd name="connsiteY5" fmla="*/ 301660 h 404758"/>
                <a:gd name="connsiteX0" fmla="*/ 389076 w 480516"/>
                <a:gd name="connsiteY0" fmla="*/ 210220 h 404758"/>
                <a:gd name="connsiteX1" fmla="*/ 194538 w 480516"/>
                <a:gd name="connsiteY1" fmla="*/ 404758 h 404758"/>
                <a:gd name="connsiteX2" fmla="*/ 0 w 480516"/>
                <a:gd name="connsiteY2" fmla="*/ 210220 h 404758"/>
                <a:gd name="connsiteX3" fmla="*/ 194538 w 480516"/>
                <a:gd name="connsiteY3" fmla="*/ 15682 h 404758"/>
                <a:gd name="connsiteX4" fmla="*/ 298141 w 480516"/>
                <a:gd name="connsiteY4" fmla="*/ 44256 h 404758"/>
                <a:gd name="connsiteX5" fmla="*/ 480516 w 480516"/>
                <a:gd name="connsiteY5" fmla="*/ 301660 h 404758"/>
                <a:gd name="connsiteX0" fmla="*/ 389076 w 480516"/>
                <a:gd name="connsiteY0" fmla="*/ 210220 h 404758"/>
                <a:gd name="connsiteX1" fmla="*/ 194538 w 480516"/>
                <a:gd name="connsiteY1" fmla="*/ 404758 h 404758"/>
                <a:gd name="connsiteX2" fmla="*/ 0 w 480516"/>
                <a:gd name="connsiteY2" fmla="*/ 210220 h 404758"/>
                <a:gd name="connsiteX3" fmla="*/ 194538 w 480516"/>
                <a:gd name="connsiteY3" fmla="*/ 15682 h 404758"/>
                <a:gd name="connsiteX4" fmla="*/ 298141 w 480516"/>
                <a:gd name="connsiteY4" fmla="*/ 44256 h 404758"/>
                <a:gd name="connsiteX5" fmla="*/ 480516 w 480516"/>
                <a:gd name="connsiteY5" fmla="*/ 301660 h 404758"/>
                <a:gd name="connsiteX0" fmla="*/ 389076 w 389076"/>
                <a:gd name="connsiteY0" fmla="*/ 210220 h 404758"/>
                <a:gd name="connsiteX1" fmla="*/ 194538 w 389076"/>
                <a:gd name="connsiteY1" fmla="*/ 404758 h 404758"/>
                <a:gd name="connsiteX2" fmla="*/ 0 w 389076"/>
                <a:gd name="connsiteY2" fmla="*/ 210220 h 404758"/>
                <a:gd name="connsiteX3" fmla="*/ 194538 w 389076"/>
                <a:gd name="connsiteY3" fmla="*/ 15682 h 404758"/>
                <a:gd name="connsiteX4" fmla="*/ 298141 w 389076"/>
                <a:gd name="connsiteY4" fmla="*/ 44256 h 404758"/>
                <a:gd name="connsiteX0" fmla="*/ 389076 w 389076"/>
                <a:gd name="connsiteY0" fmla="*/ 201975 h 396513"/>
                <a:gd name="connsiteX1" fmla="*/ 194538 w 389076"/>
                <a:gd name="connsiteY1" fmla="*/ 396513 h 396513"/>
                <a:gd name="connsiteX2" fmla="*/ 0 w 389076"/>
                <a:gd name="connsiteY2" fmla="*/ 201975 h 396513"/>
                <a:gd name="connsiteX3" fmla="*/ 194538 w 389076"/>
                <a:gd name="connsiteY3" fmla="*/ 7437 h 396513"/>
                <a:gd name="connsiteX4" fmla="*/ 298141 w 389076"/>
                <a:gd name="connsiteY4" fmla="*/ 36011 h 396513"/>
                <a:gd name="connsiteX0" fmla="*/ 389076 w 389076"/>
                <a:gd name="connsiteY0" fmla="*/ 194546 h 389084"/>
                <a:gd name="connsiteX1" fmla="*/ 194538 w 389076"/>
                <a:gd name="connsiteY1" fmla="*/ 389084 h 389084"/>
                <a:gd name="connsiteX2" fmla="*/ 0 w 389076"/>
                <a:gd name="connsiteY2" fmla="*/ 194546 h 389084"/>
                <a:gd name="connsiteX3" fmla="*/ 194538 w 389076"/>
                <a:gd name="connsiteY3" fmla="*/ 8 h 389084"/>
                <a:gd name="connsiteX4" fmla="*/ 298141 w 389076"/>
                <a:gd name="connsiteY4" fmla="*/ 28582 h 389084"/>
                <a:gd name="connsiteX0" fmla="*/ 389076 w 389076"/>
                <a:gd name="connsiteY0" fmla="*/ 194625 h 389163"/>
                <a:gd name="connsiteX1" fmla="*/ 194538 w 389076"/>
                <a:gd name="connsiteY1" fmla="*/ 389163 h 389163"/>
                <a:gd name="connsiteX2" fmla="*/ 0 w 389076"/>
                <a:gd name="connsiteY2" fmla="*/ 194625 h 389163"/>
                <a:gd name="connsiteX3" fmla="*/ 194538 w 389076"/>
                <a:gd name="connsiteY3" fmla="*/ 87 h 389163"/>
                <a:gd name="connsiteX4" fmla="*/ 298141 w 389076"/>
                <a:gd name="connsiteY4" fmla="*/ 28661 h 389163"/>
                <a:gd name="connsiteX0" fmla="*/ 389076 w 389076"/>
                <a:gd name="connsiteY0" fmla="*/ 194546 h 389084"/>
                <a:gd name="connsiteX1" fmla="*/ 194538 w 389076"/>
                <a:gd name="connsiteY1" fmla="*/ 389084 h 389084"/>
                <a:gd name="connsiteX2" fmla="*/ 0 w 389076"/>
                <a:gd name="connsiteY2" fmla="*/ 194546 h 389084"/>
                <a:gd name="connsiteX3" fmla="*/ 194538 w 389076"/>
                <a:gd name="connsiteY3" fmla="*/ 8 h 389084"/>
                <a:gd name="connsiteX4" fmla="*/ 298141 w 389076"/>
                <a:gd name="connsiteY4" fmla="*/ 28582 h 389084"/>
                <a:gd name="connsiteX0" fmla="*/ 389076 w 389076"/>
                <a:gd name="connsiteY0" fmla="*/ 194546 h 389084"/>
                <a:gd name="connsiteX1" fmla="*/ 194538 w 389076"/>
                <a:gd name="connsiteY1" fmla="*/ 389084 h 389084"/>
                <a:gd name="connsiteX2" fmla="*/ 0 w 389076"/>
                <a:gd name="connsiteY2" fmla="*/ 194546 h 389084"/>
                <a:gd name="connsiteX3" fmla="*/ 194538 w 389076"/>
                <a:gd name="connsiteY3" fmla="*/ 8 h 389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9076" h="389084">
                  <a:moveTo>
                    <a:pt x="389076" y="194546"/>
                  </a:moveTo>
                  <a:cubicBezTo>
                    <a:pt x="389076" y="301986"/>
                    <a:pt x="301978" y="389084"/>
                    <a:pt x="194538" y="389084"/>
                  </a:cubicBezTo>
                  <a:cubicBezTo>
                    <a:pt x="87098" y="389084"/>
                    <a:pt x="0" y="301986"/>
                    <a:pt x="0" y="194546"/>
                  </a:cubicBezTo>
                  <a:cubicBezTo>
                    <a:pt x="0" y="87106"/>
                    <a:pt x="99605" y="-906"/>
                    <a:pt x="194538" y="8"/>
                  </a:cubicBezTo>
                </a:path>
              </a:pathLst>
            </a:custGeom>
            <a:noFill/>
            <a:ln w="34925" cap="rnd">
              <a:solidFill>
                <a:schemeClr val="accent6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308081"/>
                </a:solidFill>
                <a:effectLst/>
                <a:uLnTx/>
                <a:uFillTx/>
                <a:latin typeface="Arial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45" name="等腰三角形 12"/>
            <p:cNvSpPr/>
            <p:nvPr/>
          </p:nvSpPr>
          <p:spPr>
            <a:xfrm rot="10800000">
              <a:off x="555476" y="4084125"/>
              <a:ext cx="202540" cy="167306"/>
            </a:xfrm>
            <a:custGeom>
              <a:avLst/>
              <a:gdLst>
                <a:gd name="connsiteX0" fmla="*/ 0 w 486320"/>
                <a:gd name="connsiteY0" fmla="*/ 419241 h 419241"/>
                <a:gd name="connsiteX1" fmla="*/ 243160 w 486320"/>
                <a:gd name="connsiteY1" fmla="*/ 0 h 419241"/>
                <a:gd name="connsiteX2" fmla="*/ 486320 w 486320"/>
                <a:gd name="connsiteY2" fmla="*/ 419241 h 419241"/>
                <a:gd name="connsiteX3" fmla="*/ 0 w 486320"/>
                <a:gd name="connsiteY3" fmla="*/ 419241 h 419241"/>
                <a:gd name="connsiteX0" fmla="*/ 486320 w 577760"/>
                <a:gd name="connsiteY0" fmla="*/ 419241 h 510681"/>
                <a:gd name="connsiteX1" fmla="*/ 0 w 577760"/>
                <a:gd name="connsiteY1" fmla="*/ 419241 h 510681"/>
                <a:gd name="connsiteX2" fmla="*/ 243160 w 577760"/>
                <a:gd name="connsiteY2" fmla="*/ 0 h 510681"/>
                <a:gd name="connsiteX3" fmla="*/ 577760 w 577760"/>
                <a:gd name="connsiteY3" fmla="*/ 510681 h 510681"/>
                <a:gd name="connsiteX0" fmla="*/ 486320 w 577760"/>
                <a:gd name="connsiteY0" fmla="*/ 419241 h 510681"/>
                <a:gd name="connsiteX1" fmla="*/ 0 w 577760"/>
                <a:gd name="connsiteY1" fmla="*/ 419241 h 510681"/>
                <a:gd name="connsiteX2" fmla="*/ 243160 w 577760"/>
                <a:gd name="connsiteY2" fmla="*/ 0 h 510681"/>
                <a:gd name="connsiteX3" fmla="*/ 577760 w 577760"/>
                <a:gd name="connsiteY3" fmla="*/ 510681 h 510681"/>
                <a:gd name="connsiteX0" fmla="*/ 0 w 577760"/>
                <a:gd name="connsiteY0" fmla="*/ 419241 h 510681"/>
                <a:gd name="connsiteX1" fmla="*/ 243160 w 577760"/>
                <a:gd name="connsiteY1" fmla="*/ 0 h 510681"/>
                <a:gd name="connsiteX2" fmla="*/ 577760 w 577760"/>
                <a:gd name="connsiteY2" fmla="*/ 510681 h 510681"/>
                <a:gd name="connsiteX0" fmla="*/ 0 w 356304"/>
                <a:gd name="connsiteY0" fmla="*/ 419241 h 419241"/>
                <a:gd name="connsiteX1" fmla="*/ 243160 w 356304"/>
                <a:gd name="connsiteY1" fmla="*/ 0 h 419241"/>
                <a:gd name="connsiteX2" fmla="*/ 356304 w 356304"/>
                <a:gd name="connsiteY2" fmla="*/ 172544 h 419241"/>
                <a:gd name="connsiteX0" fmla="*/ 0 w 356304"/>
                <a:gd name="connsiteY0" fmla="*/ 419241 h 419241"/>
                <a:gd name="connsiteX1" fmla="*/ 243160 w 356304"/>
                <a:gd name="connsiteY1" fmla="*/ 0 h 419241"/>
                <a:gd name="connsiteX2" fmla="*/ 356304 w 356304"/>
                <a:gd name="connsiteY2" fmla="*/ 172544 h 419241"/>
                <a:gd name="connsiteX0" fmla="*/ 0 w 356304"/>
                <a:gd name="connsiteY0" fmla="*/ 419241 h 419241"/>
                <a:gd name="connsiteX1" fmla="*/ 243160 w 356304"/>
                <a:gd name="connsiteY1" fmla="*/ 0 h 419241"/>
                <a:gd name="connsiteX2" fmla="*/ 356304 w 356304"/>
                <a:gd name="connsiteY2" fmla="*/ 172544 h 419241"/>
                <a:gd name="connsiteX0" fmla="*/ 0 w 370591"/>
                <a:gd name="connsiteY0" fmla="*/ 381141 h 381141"/>
                <a:gd name="connsiteX1" fmla="*/ 257447 w 370591"/>
                <a:gd name="connsiteY1" fmla="*/ 0 h 381141"/>
                <a:gd name="connsiteX2" fmla="*/ 370591 w 370591"/>
                <a:gd name="connsiteY2" fmla="*/ 172544 h 381141"/>
                <a:gd name="connsiteX0" fmla="*/ 0 w 375354"/>
                <a:gd name="connsiteY0" fmla="*/ 369235 h 369235"/>
                <a:gd name="connsiteX1" fmla="*/ 262210 w 375354"/>
                <a:gd name="connsiteY1" fmla="*/ 0 h 369235"/>
                <a:gd name="connsiteX2" fmla="*/ 375354 w 375354"/>
                <a:gd name="connsiteY2" fmla="*/ 172544 h 369235"/>
                <a:gd name="connsiteX0" fmla="*/ 0 w 389642"/>
                <a:gd name="connsiteY0" fmla="*/ 369235 h 369235"/>
                <a:gd name="connsiteX1" fmla="*/ 262210 w 389642"/>
                <a:gd name="connsiteY1" fmla="*/ 0 h 369235"/>
                <a:gd name="connsiteX2" fmla="*/ 389642 w 389642"/>
                <a:gd name="connsiteY2" fmla="*/ 143969 h 369235"/>
                <a:gd name="connsiteX0" fmla="*/ 0 w 389642"/>
                <a:gd name="connsiteY0" fmla="*/ 369284 h 369284"/>
                <a:gd name="connsiteX1" fmla="*/ 262210 w 389642"/>
                <a:gd name="connsiteY1" fmla="*/ 49 h 369284"/>
                <a:gd name="connsiteX2" fmla="*/ 389642 w 389642"/>
                <a:gd name="connsiteY2" fmla="*/ 144018 h 369284"/>
                <a:gd name="connsiteX0" fmla="*/ 0 w 389642"/>
                <a:gd name="connsiteY0" fmla="*/ 369284 h 369284"/>
                <a:gd name="connsiteX1" fmla="*/ 262210 w 389642"/>
                <a:gd name="connsiteY1" fmla="*/ 49 h 369284"/>
                <a:gd name="connsiteX2" fmla="*/ 389642 w 389642"/>
                <a:gd name="connsiteY2" fmla="*/ 144018 h 369284"/>
                <a:gd name="connsiteX0" fmla="*/ 0 w 389642"/>
                <a:gd name="connsiteY0" fmla="*/ 369284 h 369284"/>
                <a:gd name="connsiteX1" fmla="*/ 262210 w 389642"/>
                <a:gd name="connsiteY1" fmla="*/ 49 h 369284"/>
                <a:gd name="connsiteX2" fmla="*/ 389642 w 389642"/>
                <a:gd name="connsiteY2" fmla="*/ 144018 h 369284"/>
                <a:gd name="connsiteX0" fmla="*/ 0 w 389642"/>
                <a:gd name="connsiteY0" fmla="*/ 364523 h 364523"/>
                <a:gd name="connsiteX1" fmla="*/ 276497 w 389642"/>
                <a:gd name="connsiteY1" fmla="*/ 51 h 364523"/>
                <a:gd name="connsiteX2" fmla="*/ 389642 w 389642"/>
                <a:gd name="connsiteY2" fmla="*/ 139257 h 364523"/>
                <a:gd name="connsiteX0" fmla="*/ 0 w 389642"/>
                <a:gd name="connsiteY0" fmla="*/ 357382 h 357382"/>
                <a:gd name="connsiteX1" fmla="*/ 238397 w 389642"/>
                <a:gd name="connsiteY1" fmla="*/ 54 h 357382"/>
                <a:gd name="connsiteX2" fmla="*/ 389642 w 389642"/>
                <a:gd name="connsiteY2" fmla="*/ 132116 h 357382"/>
                <a:gd name="connsiteX0" fmla="*/ 0 w 389642"/>
                <a:gd name="connsiteY0" fmla="*/ 366902 h 366902"/>
                <a:gd name="connsiteX1" fmla="*/ 262210 w 389642"/>
                <a:gd name="connsiteY1" fmla="*/ 49 h 366902"/>
                <a:gd name="connsiteX2" fmla="*/ 389642 w 389642"/>
                <a:gd name="connsiteY2" fmla="*/ 141636 h 366902"/>
                <a:gd name="connsiteX0" fmla="*/ 0 w 389642"/>
                <a:gd name="connsiteY0" fmla="*/ 366902 h 366902"/>
                <a:gd name="connsiteX1" fmla="*/ 262210 w 389642"/>
                <a:gd name="connsiteY1" fmla="*/ 49 h 366902"/>
                <a:gd name="connsiteX2" fmla="*/ 389642 w 389642"/>
                <a:gd name="connsiteY2" fmla="*/ 141636 h 366902"/>
                <a:gd name="connsiteX0" fmla="*/ 0 w 389642"/>
                <a:gd name="connsiteY0" fmla="*/ 366902 h 366902"/>
                <a:gd name="connsiteX1" fmla="*/ 262210 w 389642"/>
                <a:gd name="connsiteY1" fmla="*/ 49 h 366902"/>
                <a:gd name="connsiteX2" fmla="*/ 389642 w 389642"/>
                <a:gd name="connsiteY2" fmla="*/ 141636 h 366902"/>
                <a:gd name="connsiteX0" fmla="*/ 0 w 368211"/>
                <a:gd name="connsiteY0" fmla="*/ 327593 h 327593"/>
                <a:gd name="connsiteX1" fmla="*/ 240779 w 368211"/>
                <a:gd name="connsiteY1" fmla="*/ 3602 h 327593"/>
                <a:gd name="connsiteX2" fmla="*/ 368211 w 368211"/>
                <a:gd name="connsiteY2" fmla="*/ 145189 h 327593"/>
                <a:gd name="connsiteX0" fmla="*/ 0 w 368211"/>
                <a:gd name="connsiteY0" fmla="*/ 324023 h 324023"/>
                <a:gd name="connsiteX1" fmla="*/ 240779 w 368211"/>
                <a:gd name="connsiteY1" fmla="*/ 32 h 324023"/>
                <a:gd name="connsiteX2" fmla="*/ 368211 w 368211"/>
                <a:gd name="connsiteY2" fmla="*/ 141619 h 324023"/>
                <a:gd name="connsiteX0" fmla="*/ 0 w 368211"/>
                <a:gd name="connsiteY0" fmla="*/ 331165 h 331165"/>
                <a:gd name="connsiteX1" fmla="*/ 243160 w 368211"/>
                <a:gd name="connsiteY1" fmla="*/ 30 h 331165"/>
                <a:gd name="connsiteX2" fmla="*/ 368211 w 368211"/>
                <a:gd name="connsiteY2" fmla="*/ 148761 h 331165"/>
                <a:gd name="connsiteX0" fmla="*/ 0 w 368211"/>
                <a:gd name="connsiteY0" fmla="*/ 293072 h 293072"/>
                <a:gd name="connsiteX1" fmla="*/ 245541 w 368211"/>
                <a:gd name="connsiteY1" fmla="*/ 37 h 293072"/>
                <a:gd name="connsiteX2" fmla="*/ 368211 w 368211"/>
                <a:gd name="connsiteY2" fmla="*/ 110668 h 293072"/>
                <a:gd name="connsiteX0" fmla="*/ 0 w 368211"/>
                <a:gd name="connsiteY0" fmla="*/ 297833 h 297833"/>
                <a:gd name="connsiteX1" fmla="*/ 231253 w 368211"/>
                <a:gd name="connsiteY1" fmla="*/ 35 h 297833"/>
                <a:gd name="connsiteX2" fmla="*/ 368211 w 368211"/>
                <a:gd name="connsiteY2" fmla="*/ 115429 h 297833"/>
                <a:gd name="connsiteX0" fmla="*/ 0 w 368211"/>
                <a:gd name="connsiteY0" fmla="*/ 297820 h 297820"/>
                <a:gd name="connsiteX1" fmla="*/ 231253 w 368211"/>
                <a:gd name="connsiteY1" fmla="*/ 22 h 297820"/>
                <a:gd name="connsiteX2" fmla="*/ 368211 w 368211"/>
                <a:gd name="connsiteY2" fmla="*/ 115416 h 297820"/>
                <a:gd name="connsiteX0" fmla="*/ 0 w 368211"/>
                <a:gd name="connsiteY0" fmla="*/ 300200 h 300200"/>
                <a:gd name="connsiteX1" fmla="*/ 245540 w 368211"/>
                <a:gd name="connsiteY1" fmla="*/ 21 h 300200"/>
                <a:gd name="connsiteX2" fmla="*/ 368211 w 368211"/>
                <a:gd name="connsiteY2" fmla="*/ 117796 h 300200"/>
                <a:gd name="connsiteX0" fmla="*/ 0 w 318205"/>
                <a:gd name="connsiteY0" fmla="*/ 240265 h 240265"/>
                <a:gd name="connsiteX1" fmla="*/ 195534 w 318205"/>
                <a:gd name="connsiteY1" fmla="*/ 1998 h 240265"/>
                <a:gd name="connsiteX2" fmla="*/ 318205 w 318205"/>
                <a:gd name="connsiteY2" fmla="*/ 119773 h 240265"/>
                <a:gd name="connsiteX0" fmla="*/ 0 w 318205"/>
                <a:gd name="connsiteY0" fmla="*/ 240265 h 240265"/>
                <a:gd name="connsiteX1" fmla="*/ 195534 w 318205"/>
                <a:gd name="connsiteY1" fmla="*/ 1998 h 240265"/>
                <a:gd name="connsiteX2" fmla="*/ 318205 w 318205"/>
                <a:gd name="connsiteY2" fmla="*/ 119773 h 240265"/>
                <a:gd name="connsiteX0" fmla="*/ 0 w 318205"/>
                <a:gd name="connsiteY0" fmla="*/ 238885 h 238885"/>
                <a:gd name="connsiteX1" fmla="*/ 195534 w 318205"/>
                <a:gd name="connsiteY1" fmla="*/ 618 h 238885"/>
                <a:gd name="connsiteX2" fmla="*/ 318205 w 318205"/>
                <a:gd name="connsiteY2" fmla="*/ 118393 h 238885"/>
                <a:gd name="connsiteX0" fmla="*/ 0 w 318205"/>
                <a:gd name="connsiteY0" fmla="*/ 238274 h 238274"/>
                <a:gd name="connsiteX1" fmla="*/ 195534 w 318205"/>
                <a:gd name="connsiteY1" fmla="*/ 7 h 238274"/>
                <a:gd name="connsiteX2" fmla="*/ 318205 w 318205"/>
                <a:gd name="connsiteY2" fmla="*/ 117782 h 238274"/>
                <a:gd name="connsiteX0" fmla="*/ 0 w 318205"/>
                <a:gd name="connsiteY0" fmla="*/ 252560 h 252560"/>
                <a:gd name="connsiteX1" fmla="*/ 209822 w 318205"/>
                <a:gd name="connsiteY1" fmla="*/ 5 h 252560"/>
                <a:gd name="connsiteX2" fmla="*/ 318205 w 318205"/>
                <a:gd name="connsiteY2" fmla="*/ 132068 h 252560"/>
                <a:gd name="connsiteX0" fmla="*/ 0 w 318205"/>
                <a:gd name="connsiteY0" fmla="*/ 240655 h 240655"/>
                <a:gd name="connsiteX1" fmla="*/ 202678 w 318205"/>
                <a:gd name="connsiteY1" fmla="*/ 7 h 240655"/>
                <a:gd name="connsiteX2" fmla="*/ 318205 w 318205"/>
                <a:gd name="connsiteY2" fmla="*/ 120163 h 240655"/>
                <a:gd name="connsiteX0" fmla="*/ 0 w 318205"/>
                <a:gd name="connsiteY0" fmla="*/ 243035 h 243035"/>
                <a:gd name="connsiteX1" fmla="*/ 181247 w 318205"/>
                <a:gd name="connsiteY1" fmla="*/ 6 h 243035"/>
                <a:gd name="connsiteX2" fmla="*/ 318205 w 318205"/>
                <a:gd name="connsiteY2" fmla="*/ 122543 h 243035"/>
                <a:gd name="connsiteX0" fmla="*/ 0 w 318205"/>
                <a:gd name="connsiteY0" fmla="*/ 238273 h 238273"/>
                <a:gd name="connsiteX1" fmla="*/ 202678 w 318205"/>
                <a:gd name="connsiteY1" fmla="*/ 7 h 238273"/>
                <a:gd name="connsiteX2" fmla="*/ 318205 w 318205"/>
                <a:gd name="connsiteY2" fmla="*/ 117781 h 238273"/>
                <a:gd name="connsiteX0" fmla="*/ 0 w 318205"/>
                <a:gd name="connsiteY0" fmla="*/ 235892 h 235892"/>
                <a:gd name="connsiteX1" fmla="*/ 212203 w 318205"/>
                <a:gd name="connsiteY1" fmla="*/ 7 h 235892"/>
                <a:gd name="connsiteX2" fmla="*/ 318205 w 318205"/>
                <a:gd name="connsiteY2" fmla="*/ 115400 h 235892"/>
                <a:gd name="connsiteX0" fmla="*/ 0 w 318205"/>
                <a:gd name="connsiteY0" fmla="*/ 223987 h 223987"/>
                <a:gd name="connsiteX1" fmla="*/ 212203 w 318205"/>
                <a:gd name="connsiteY1" fmla="*/ 8 h 223987"/>
                <a:gd name="connsiteX2" fmla="*/ 318205 w 318205"/>
                <a:gd name="connsiteY2" fmla="*/ 103495 h 223987"/>
                <a:gd name="connsiteX0" fmla="*/ 0 w 318205"/>
                <a:gd name="connsiteY0" fmla="*/ 223987 h 223987"/>
                <a:gd name="connsiteX1" fmla="*/ 212203 w 318205"/>
                <a:gd name="connsiteY1" fmla="*/ 8 h 223987"/>
                <a:gd name="connsiteX2" fmla="*/ 318205 w 318205"/>
                <a:gd name="connsiteY2" fmla="*/ 103495 h 223987"/>
                <a:gd name="connsiteX0" fmla="*/ 0 w 318205"/>
                <a:gd name="connsiteY0" fmla="*/ 223987 h 223987"/>
                <a:gd name="connsiteX1" fmla="*/ 212203 w 318205"/>
                <a:gd name="connsiteY1" fmla="*/ 8 h 223987"/>
                <a:gd name="connsiteX2" fmla="*/ 318205 w 318205"/>
                <a:gd name="connsiteY2" fmla="*/ 103495 h 223987"/>
                <a:gd name="connsiteX0" fmla="*/ 0 w 308680"/>
                <a:gd name="connsiteY0" fmla="*/ 206556 h 206556"/>
                <a:gd name="connsiteX1" fmla="*/ 202678 w 308680"/>
                <a:gd name="connsiteY1" fmla="*/ 1627 h 206556"/>
                <a:gd name="connsiteX2" fmla="*/ 308680 w 308680"/>
                <a:gd name="connsiteY2" fmla="*/ 105114 h 206556"/>
                <a:gd name="connsiteX0" fmla="*/ 0 w 308680"/>
                <a:gd name="connsiteY0" fmla="*/ 204930 h 204930"/>
                <a:gd name="connsiteX1" fmla="*/ 202678 w 308680"/>
                <a:gd name="connsiteY1" fmla="*/ 1 h 204930"/>
                <a:gd name="connsiteX2" fmla="*/ 308680 w 308680"/>
                <a:gd name="connsiteY2" fmla="*/ 103488 h 204930"/>
                <a:gd name="connsiteX0" fmla="*/ 0 w 308680"/>
                <a:gd name="connsiteY0" fmla="*/ 216836 h 216836"/>
                <a:gd name="connsiteX1" fmla="*/ 205060 w 308680"/>
                <a:gd name="connsiteY1" fmla="*/ 0 h 216836"/>
                <a:gd name="connsiteX2" fmla="*/ 308680 w 308680"/>
                <a:gd name="connsiteY2" fmla="*/ 115394 h 216836"/>
                <a:gd name="connsiteX0" fmla="*/ 0 w 308680"/>
                <a:gd name="connsiteY0" fmla="*/ 207312 h 207312"/>
                <a:gd name="connsiteX1" fmla="*/ 200298 w 308680"/>
                <a:gd name="connsiteY1" fmla="*/ 1 h 207312"/>
                <a:gd name="connsiteX2" fmla="*/ 308680 w 308680"/>
                <a:gd name="connsiteY2" fmla="*/ 105870 h 207312"/>
                <a:gd name="connsiteX0" fmla="*/ 0 w 292011"/>
                <a:gd name="connsiteY0" fmla="*/ 209215 h 209215"/>
                <a:gd name="connsiteX1" fmla="*/ 200298 w 292011"/>
                <a:gd name="connsiteY1" fmla="*/ 1904 h 209215"/>
                <a:gd name="connsiteX2" fmla="*/ 292011 w 292011"/>
                <a:gd name="connsiteY2" fmla="*/ 100629 h 209215"/>
                <a:gd name="connsiteX0" fmla="*/ 0 w 292011"/>
                <a:gd name="connsiteY0" fmla="*/ 207311 h 207311"/>
                <a:gd name="connsiteX1" fmla="*/ 200298 w 292011"/>
                <a:gd name="connsiteY1" fmla="*/ 0 h 207311"/>
                <a:gd name="connsiteX2" fmla="*/ 292011 w 292011"/>
                <a:gd name="connsiteY2" fmla="*/ 98725 h 207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92011" h="207311">
                  <a:moveTo>
                    <a:pt x="0" y="207311"/>
                  </a:moveTo>
                  <a:cubicBezTo>
                    <a:pt x="1678" y="203295"/>
                    <a:pt x="201636" y="1429"/>
                    <a:pt x="200298" y="0"/>
                  </a:cubicBezTo>
                  <a:lnTo>
                    <a:pt x="292011" y="98725"/>
                  </a:lnTo>
                </a:path>
              </a:pathLst>
            </a:custGeom>
            <a:noFill/>
            <a:ln w="50800" cap="rnd">
              <a:solidFill>
                <a:srgbClr val="009900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308081"/>
                </a:solidFill>
                <a:effectLst/>
                <a:uLnTx/>
                <a:uFillTx/>
                <a:latin typeface="Arial"/>
                <a:ea typeface="微軟正黑體" panose="020B0604030504040204" pitchFamily="34" charset="-120"/>
                <a:cs typeface="+mn-cs"/>
              </a:endParaRPr>
            </a:p>
          </p:txBody>
        </p:sp>
      </p:grpSp>
      <p:sp>
        <p:nvSpPr>
          <p:cNvPr id="2" name="投影片編號版面配置區 8">
            <a:extLst>
              <a:ext uri="{FF2B5EF4-FFF2-40B4-BE49-F238E27FC236}">
                <a16:creationId xmlns:a16="http://schemas.microsoft.com/office/drawing/2014/main" id="{4ABBC768-32D6-A3BF-E9D6-06C901B239EB}"/>
              </a:ext>
            </a:extLst>
          </p:cNvPr>
          <p:cNvSpPr txBox="1">
            <a:spLocks/>
          </p:cNvSpPr>
          <p:nvPr/>
        </p:nvSpPr>
        <p:spPr bwMode="auto">
          <a:xfrm>
            <a:off x="10876430" y="6359243"/>
            <a:ext cx="685867" cy="365125"/>
          </a:xfrm>
          <a:prstGeom prst="rect">
            <a:avLst/>
          </a:prstGeom>
        </p:spPr>
        <p:txBody>
          <a:bodyPr vert="horz" lIns="117226" tIns="58613" rIns="117226" bIns="58613" rtlCol="0" anchor="ctr"/>
          <a:lstStyle>
            <a:defPPr>
              <a:defRPr lang="zh-TW"/>
            </a:defPPr>
            <a:lvl1pPr marL="0" algn="r" defTabSz="914400" rtl="0" eaLnBrk="1" latinLnBrk="0" hangingPunct="1">
              <a:defRPr kumimoji="0" sz="1000" b="0" kern="120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C83E95-49F8-4EDF-9B73-3E3D13655B74}" type="slidenum">
              <a:rPr kumimoji="0" lang="en-US" altLang="zh-TW" sz="15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altLang="zh-TW" sz="1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4" name="六邊形 3"/>
          <p:cNvSpPr/>
          <p:nvPr/>
        </p:nvSpPr>
        <p:spPr>
          <a:xfrm>
            <a:off x="-3144728" y="273222"/>
            <a:ext cx="1885855" cy="1625737"/>
          </a:xfrm>
          <a:prstGeom prst="hexag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軟正黑體" panose="020B0604030504040204" pitchFamily="34" charset="-120"/>
              <a:cs typeface="+mn-cs"/>
            </a:endParaRPr>
          </a:p>
        </p:txBody>
      </p:sp>
      <p:grpSp>
        <p:nvGrpSpPr>
          <p:cNvPr id="31" name="群組 30"/>
          <p:cNvGrpSpPr/>
          <p:nvPr/>
        </p:nvGrpSpPr>
        <p:grpSpPr>
          <a:xfrm>
            <a:off x="750132" y="2978047"/>
            <a:ext cx="316458" cy="314003"/>
            <a:chOff x="460181" y="4039453"/>
            <a:chExt cx="316458" cy="314003"/>
          </a:xfrm>
        </p:grpSpPr>
        <p:sp>
          <p:nvSpPr>
            <p:cNvPr id="32" name="橢圓 11"/>
            <p:cNvSpPr/>
            <p:nvPr/>
          </p:nvSpPr>
          <p:spPr>
            <a:xfrm rot="900000">
              <a:off x="460181" y="4039453"/>
              <a:ext cx="316458" cy="314003"/>
            </a:xfrm>
            <a:custGeom>
              <a:avLst/>
              <a:gdLst>
                <a:gd name="connsiteX0" fmla="*/ 0 w 389075"/>
                <a:gd name="connsiteY0" fmla="*/ 194538 h 389075"/>
                <a:gd name="connsiteX1" fmla="*/ 194538 w 389075"/>
                <a:gd name="connsiteY1" fmla="*/ 0 h 389075"/>
                <a:gd name="connsiteX2" fmla="*/ 389076 w 389075"/>
                <a:gd name="connsiteY2" fmla="*/ 194538 h 389075"/>
                <a:gd name="connsiteX3" fmla="*/ 194538 w 389075"/>
                <a:gd name="connsiteY3" fmla="*/ 389076 h 389075"/>
                <a:gd name="connsiteX4" fmla="*/ 0 w 389075"/>
                <a:gd name="connsiteY4" fmla="*/ 194538 h 389075"/>
                <a:gd name="connsiteX0" fmla="*/ 389076 w 480516"/>
                <a:gd name="connsiteY0" fmla="*/ 194538 h 389076"/>
                <a:gd name="connsiteX1" fmla="*/ 194538 w 480516"/>
                <a:gd name="connsiteY1" fmla="*/ 389076 h 389076"/>
                <a:gd name="connsiteX2" fmla="*/ 0 w 480516"/>
                <a:gd name="connsiteY2" fmla="*/ 194538 h 389076"/>
                <a:gd name="connsiteX3" fmla="*/ 194538 w 480516"/>
                <a:gd name="connsiteY3" fmla="*/ 0 h 389076"/>
                <a:gd name="connsiteX4" fmla="*/ 480516 w 480516"/>
                <a:gd name="connsiteY4" fmla="*/ 285978 h 389076"/>
                <a:gd name="connsiteX0" fmla="*/ 389076 w 480516"/>
                <a:gd name="connsiteY0" fmla="*/ 210220 h 404758"/>
                <a:gd name="connsiteX1" fmla="*/ 194538 w 480516"/>
                <a:gd name="connsiteY1" fmla="*/ 404758 h 404758"/>
                <a:gd name="connsiteX2" fmla="*/ 0 w 480516"/>
                <a:gd name="connsiteY2" fmla="*/ 210220 h 404758"/>
                <a:gd name="connsiteX3" fmla="*/ 194538 w 480516"/>
                <a:gd name="connsiteY3" fmla="*/ 15682 h 404758"/>
                <a:gd name="connsiteX4" fmla="*/ 298141 w 480516"/>
                <a:gd name="connsiteY4" fmla="*/ 44256 h 404758"/>
                <a:gd name="connsiteX5" fmla="*/ 480516 w 480516"/>
                <a:gd name="connsiteY5" fmla="*/ 301660 h 404758"/>
                <a:gd name="connsiteX0" fmla="*/ 389076 w 480516"/>
                <a:gd name="connsiteY0" fmla="*/ 210220 h 404758"/>
                <a:gd name="connsiteX1" fmla="*/ 194538 w 480516"/>
                <a:gd name="connsiteY1" fmla="*/ 404758 h 404758"/>
                <a:gd name="connsiteX2" fmla="*/ 0 w 480516"/>
                <a:gd name="connsiteY2" fmla="*/ 210220 h 404758"/>
                <a:gd name="connsiteX3" fmla="*/ 194538 w 480516"/>
                <a:gd name="connsiteY3" fmla="*/ 15682 h 404758"/>
                <a:gd name="connsiteX4" fmla="*/ 298141 w 480516"/>
                <a:gd name="connsiteY4" fmla="*/ 44256 h 404758"/>
                <a:gd name="connsiteX5" fmla="*/ 480516 w 480516"/>
                <a:gd name="connsiteY5" fmla="*/ 301660 h 404758"/>
                <a:gd name="connsiteX0" fmla="*/ 389076 w 480516"/>
                <a:gd name="connsiteY0" fmla="*/ 210220 h 404758"/>
                <a:gd name="connsiteX1" fmla="*/ 194538 w 480516"/>
                <a:gd name="connsiteY1" fmla="*/ 404758 h 404758"/>
                <a:gd name="connsiteX2" fmla="*/ 0 w 480516"/>
                <a:gd name="connsiteY2" fmla="*/ 210220 h 404758"/>
                <a:gd name="connsiteX3" fmla="*/ 194538 w 480516"/>
                <a:gd name="connsiteY3" fmla="*/ 15682 h 404758"/>
                <a:gd name="connsiteX4" fmla="*/ 298141 w 480516"/>
                <a:gd name="connsiteY4" fmla="*/ 44256 h 404758"/>
                <a:gd name="connsiteX5" fmla="*/ 480516 w 480516"/>
                <a:gd name="connsiteY5" fmla="*/ 301660 h 404758"/>
                <a:gd name="connsiteX0" fmla="*/ 389076 w 480516"/>
                <a:gd name="connsiteY0" fmla="*/ 210220 h 404758"/>
                <a:gd name="connsiteX1" fmla="*/ 194538 w 480516"/>
                <a:gd name="connsiteY1" fmla="*/ 404758 h 404758"/>
                <a:gd name="connsiteX2" fmla="*/ 0 w 480516"/>
                <a:gd name="connsiteY2" fmla="*/ 210220 h 404758"/>
                <a:gd name="connsiteX3" fmla="*/ 194538 w 480516"/>
                <a:gd name="connsiteY3" fmla="*/ 15682 h 404758"/>
                <a:gd name="connsiteX4" fmla="*/ 298141 w 480516"/>
                <a:gd name="connsiteY4" fmla="*/ 44256 h 404758"/>
                <a:gd name="connsiteX5" fmla="*/ 480516 w 480516"/>
                <a:gd name="connsiteY5" fmla="*/ 301660 h 404758"/>
                <a:gd name="connsiteX0" fmla="*/ 389076 w 480516"/>
                <a:gd name="connsiteY0" fmla="*/ 210220 h 404758"/>
                <a:gd name="connsiteX1" fmla="*/ 194538 w 480516"/>
                <a:gd name="connsiteY1" fmla="*/ 404758 h 404758"/>
                <a:gd name="connsiteX2" fmla="*/ 0 w 480516"/>
                <a:gd name="connsiteY2" fmla="*/ 210220 h 404758"/>
                <a:gd name="connsiteX3" fmla="*/ 194538 w 480516"/>
                <a:gd name="connsiteY3" fmla="*/ 15682 h 404758"/>
                <a:gd name="connsiteX4" fmla="*/ 298141 w 480516"/>
                <a:gd name="connsiteY4" fmla="*/ 44256 h 404758"/>
                <a:gd name="connsiteX5" fmla="*/ 480516 w 480516"/>
                <a:gd name="connsiteY5" fmla="*/ 301660 h 404758"/>
                <a:gd name="connsiteX0" fmla="*/ 389076 w 389076"/>
                <a:gd name="connsiteY0" fmla="*/ 210220 h 404758"/>
                <a:gd name="connsiteX1" fmla="*/ 194538 w 389076"/>
                <a:gd name="connsiteY1" fmla="*/ 404758 h 404758"/>
                <a:gd name="connsiteX2" fmla="*/ 0 w 389076"/>
                <a:gd name="connsiteY2" fmla="*/ 210220 h 404758"/>
                <a:gd name="connsiteX3" fmla="*/ 194538 w 389076"/>
                <a:gd name="connsiteY3" fmla="*/ 15682 h 404758"/>
                <a:gd name="connsiteX4" fmla="*/ 298141 w 389076"/>
                <a:gd name="connsiteY4" fmla="*/ 44256 h 404758"/>
                <a:gd name="connsiteX0" fmla="*/ 389076 w 389076"/>
                <a:gd name="connsiteY0" fmla="*/ 201975 h 396513"/>
                <a:gd name="connsiteX1" fmla="*/ 194538 w 389076"/>
                <a:gd name="connsiteY1" fmla="*/ 396513 h 396513"/>
                <a:gd name="connsiteX2" fmla="*/ 0 w 389076"/>
                <a:gd name="connsiteY2" fmla="*/ 201975 h 396513"/>
                <a:gd name="connsiteX3" fmla="*/ 194538 w 389076"/>
                <a:gd name="connsiteY3" fmla="*/ 7437 h 396513"/>
                <a:gd name="connsiteX4" fmla="*/ 298141 w 389076"/>
                <a:gd name="connsiteY4" fmla="*/ 36011 h 396513"/>
                <a:gd name="connsiteX0" fmla="*/ 389076 w 389076"/>
                <a:gd name="connsiteY0" fmla="*/ 194546 h 389084"/>
                <a:gd name="connsiteX1" fmla="*/ 194538 w 389076"/>
                <a:gd name="connsiteY1" fmla="*/ 389084 h 389084"/>
                <a:gd name="connsiteX2" fmla="*/ 0 w 389076"/>
                <a:gd name="connsiteY2" fmla="*/ 194546 h 389084"/>
                <a:gd name="connsiteX3" fmla="*/ 194538 w 389076"/>
                <a:gd name="connsiteY3" fmla="*/ 8 h 389084"/>
                <a:gd name="connsiteX4" fmla="*/ 298141 w 389076"/>
                <a:gd name="connsiteY4" fmla="*/ 28582 h 389084"/>
                <a:gd name="connsiteX0" fmla="*/ 389076 w 389076"/>
                <a:gd name="connsiteY0" fmla="*/ 194625 h 389163"/>
                <a:gd name="connsiteX1" fmla="*/ 194538 w 389076"/>
                <a:gd name="connsiteY1" fmla="*/ 389163 h 389163"/>
                <a:gd name="connsiteX2" fmla="*/ 0 w 389076"/>
                <a:gd name="connsiteY2" fmla="*/ 194625 h 389163"/>
                <a:gd name="connsiteX3" fmla="*/ 194538 w 389076"/>
                <a:gd name="connsiteY3" fmla="*/ 87 h 389163"/>
                <a:gd name="connsiteX4" fmla="*/ 298141 w 389076"/>
                <a:gd name="connsiteY4" fmla="*/ 28661 h 389163"/>
                <a:gd name="connsiteX0" fmla="*/ 389076 w 389076"/>
                <a:gd name="connsiteY0" fmla="*/ 194546 h 389084"/>
                <a:gd name="connsiteX1" fmla="*/ 194538 w 389076"/>
                <a:gd name="connsiteY1" fmla="*/ 389084 h 389084"/>
                <a:gd name="connsiteX2" fmla="*/ 0 w 389076"/>
                <a:gd name="connsiteY2" fmla="*/ 194546 h 389084"/>
                <a:gd name="connsiteX3" fmla="*/ 194538 w 389076"/>
                <a:gd name="connsiteY3" fmla="*/ 8 h 389084"/>
                <a:gd name="connsiteX4" fmla="*/ 298141 w 389076"/>
                <a:gd name="connsiteY4" fmla="*/ 28582 h 389084"/>
                <a:gd name="connsiteX0" fmla="*/ 389076 w 389076"/>
                <a:gd name="connsiteY0" fmla="*/ 194546 h 389084"/>
                <a:gd name="connsiteX1" fmla="*/ 194538 w 389076"/>
                <a:gd name="connsiteY1" fmla="*/ 389084 h 389084"/>
                <a:gd name="connsiteX2" fmla="*/ 0 w 389076"/>
                <a:gd name="connsiteY2" fmla="*/ 194546 h 389084"/>
                <a:gd name="connsiteX3" fmla="*/ 194538 w 389076"/>
                <a:gd name="connsiteY3" fmla="*/ 8 h 389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9076" h="389084">
                  <a:moveTo>
                    <a:pt x="389076" y="194546"/>
                  </a:moveTo>
                  <a:cubicBezTo>
                    <a:pt x="389076" y="301986"/>
                    <a:pt x="301978" y="389084"/>
                    <a:pt x="194538" y="389084"/>
                  </a:cubicBezTo>
                  <a:cubicBezTo>
                    <a:pt x="87098" y="389084"/>
                    <a:pt x="0" y="301986"/>
                    <a:pt x="0" y="194546"/>
                  </a:cubicBezTo>
                  <a:cubicBezTo>
                    <a:pt x="0" y="87106"/>
                    <a:pt x="99605" y="-906"/>
                    <a:pt x="194538" y="8"/>
                  </a:cubicBezTo>
                </a:path>
              </a:pathLst>
            </a:custGeom>
            <a:noFill/>
            <a:ln w="34925" cap="rnd">
              <a:solidFill>
                <a:schemeClr val="accent6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308081"/>
                </a:solidFill>
                <a:effectLst/>
                <a:uLnTx/>
                <a:uFillTx/>
                <a:latin typeface="Arial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33" name="等腰三角形 12"/>
            <p:cNvSpPr/>
            <p:nvPr/>
          </p:nvSpPr>
          <p:spPr>
            <a:xfrm rot="10800000">
              <a:off x="555476" y="4084125"/>
              <a:ext cx="202540" cy="167306"/>
            </a:xfrm>
            <a:custGeom>
              <a:avLst/>
              <a:gdLst>
                <a:gd name="connsiteX0" fmla="*/ 0 w 486320"/>
                <a:gd name="connsiteY0" fmla="*/ 419241 h 419241"/>
                <a:gd name="connsiteX1" fmla="*/ 243160 w 486320"/>
                <a:gd name="connsiteY1" fmla="*/ 0 h 419241"/>
                <a:gd name="connsiteX2" fmla="*/ 486320 w 486320"/>
                <a:gd name="connsiteY2" fmla="*/ 419241 h 419241"/>
                <a:gd name="connsiteX3" fmla="*/ 0 w 486320"/>
                <a:gd name="connsiteY3" fmla="*/ 419241 h 419241"/>
                <a:gd name="connsiteX0" fmla="*/ 486320 w 577760"/>
                <a:gd name="connsiteY0" fmla="*/ 419241 h 510681"/>
                <a:gd name="connsiteX1" fmla="*/ 0 w 577760"/>
                <a:gd name="connsiteY1" fmla="*/ 419241 h 510681"/>
                <a:gd name="connsiteX2" fmla="*/ 243160 w 577760"/>
                <a:gd name="connsiteY2" fmla="*/ 0 h 510681"/>
                <a:gd name="connsiteX3" fmla="*/ 577760 w 577760"/>
                <a:gd name="connsiteY3" fmla="*/ 510681 h 510681"/>
                <a:gd name="connsiteX0" fmla="*/ 486320 w 577760"/>
                <a:gd name="connsiteY0" fmla="*/ 419241 h 510681"/>
                <a:gd name="connsiteX1" fmla="*/ 0 w 577760"/>
                <a:gd name="connsiteY1" fmla="*/ 419241 h 510681"/>
                <a:gd name="connsiteX2" fmla="*/ 243160 w 577760"/>
                <a:gd name="connsiteY2" fmla="*/ 0 h 510681"/>
                <a:gd name="connsiteX3" fmla="*/ 577760 w 577760"/>
                <a:gd name="connsiteY3" fmla="*/ 510681 h 510681"/>
                <a:gd name="connsiteX0" fmla="*/ 0 w 577760"/>
                <a:gd name="connsiteY0" fmla="*/ 419241 h 510681"/>
                <a:gd name="connsiteX1" fmla="*/ 243160 w 577760"/>
                <a:gd name="connsiteY1" fmla="*/ 0 h 510681"/>
                <a:gd name="connsiteX2" fmla="*/ 577760 w 577760"/>
                <a:gd name="connsiteY2" fmla="*/ 510681 h 510681"/>
                <a:gd name="connsiteX0" fmla="*/ 0 w 356304"/>
                <a:gd name="connsiteY0" fmla="*/ 419241 h 419241"/>
                <a:gd name="connsiteX1" fmla="*/ 243160 w 356304"/>
                <a:gd name="connsiteY1" fmla="*/ 0 h 419241"/>
                <a:gd name="connsiteX2" fmla="*/ 356304 w 356304"/>
                <a:gd name="connsiteY2" fmla="*/ 172544 h 419241"/>
                <a:gd name="connsiteX0" fmla="*/ 0 w 356304"/>
                <a:gd name="connsiteY0" fmla="*/ 419241 h 419241"/>
                <a:gd name="connsiteX1" fmla="*/ 243160 w 356304"/>
                <a:gd name="connsiteY1" fmla="*/ 0 h 419241"/>
                <a:gd name="connsiteX2" fmla="*/ 356304 w 356304"/>
                <a:gd name="connsiteY2" fmla="*/ 172544 h 419241"/>
                <a:gd name="connsiteX0" fmla="*/ 0 w 356304"/>
                <a:gd name="connsiteY0" fmla="*/ 419241 h 419241"/>
                <a:gd name="connsiteX1" fmla="*/ 243160 w 356304"/>
                <a:gd name="connsiteY1" fmla="*/ 0 h 419241"/>
                <a:gd name="connsiteX2" fmla="*/ 356304 w 356304"/>
                <a:gd name="connsiteY2" fmla="*/ 172544 h 419241"/>
                <a:gd name="connsiteX0" fmla="*/ 0 w 370591"/>
                <a:gd name="connsiteY0" fmla="*/ 381141 h 381141"/>
                <a:gd name="connsiteX1" fmla="*/ 257447 w 370591"/>
                <a:gd name="connsiteY1" fmla="*/ 0 h 381141"/>
                <a:gd name="connsiteX2" fmla="*/ 370591 w 370591"/>
                <a:gd name="connsiteY2" fmla="*/ 172544 h 381141"/>
                <a:gd name="connsiteX0" fmla="*/ 0 w 375354"/>
                <a:gd name="connsiteY0" fmla="*/ 369235 h 369235"/>
                <a:gd name="connsiteX1" fmla="*/ 262210 w 375354"/>
                <a:gd name="connsiteY1" fmla="*/ 0 h 369235"/>
                <a:gd name="connsiteX2" fmla="*/ 375354 w 375354"/>
                <a:gd name="connsiteY2" fmla="*/ 172544 h 369235"/>
                <a:gd name="connsiteX0" fmla="*/ 0 w 389642"/>
                <a:gd name="connsiteY0" fmla="*/ 369235 h 369235"/>
                <a:gd name="connsiteX1" fmla="*/ 262210 w 389642"/>
                <a:gd name="connsiteY1" fmla="*/ 0 h 369235"/>
                <a:gd name="connsiteX2" fmla="*/ 389642 w 389642"/>
                <a:gd name="connsiteY2" fmla="*/ 143969 h 369235"/>
                <a:gd name="connsiteX0" fmla="*/ 0 w 389642"/>
                <a:gd name="connsiteY0" fmla="*/ 369284 h 369284"/>
                <a:gd name="connsiteX1" fmla="*/ 262210 w 389642"/>
                <a:gd name="connsiteY1" fmla="*/ 49 h 369284"/>
                <a:gd name="connsiteX2" fmla="*/ 389642 w 389642"/>
                <a:gd name="connsiteY2" fmla="*/ 144018 h 369284"/>
                <a:gd name="connsiteX0" fmla="*/ 0 w 389642"/>
                <a:gd name="connsiteY0" fmla="*/ 369284 h 369284"/>
                <a:gd name="connsiteX1" fmla="*/ 262210 w 389642"/>
                <a:gd name="connsiteY1" fmla="*/ 49 h 369284"/>
                <a:gd name="connsiteX2" fmla="*/ 389642 w 389642"/>
                <a:gd name="connsiteY2" fmla="*/ 144018 h 369284"/>
                <a:gd name="connsiteX0" fmla="*/ 0 w 389642"/>
                <a:gd name="connsiteY0" fmla="*/ 369284 h 369284"/>
                <a:gd name="connsiteX1" fmla="*/ 262210 w 389642"/>
                <a:gd name="connsiteY1" fmla="*/ 49 h 369284"/>
                <a:gd name="connsiteX2" fmla="*/ 389642 w 389642"/>
                <a:gd name="connsiteY2" fmla="*/ 144018 h 369284"/>
                <a:gd name="connsiteX0" fmla="*/ 0 w 389642"/>
                <a:gd name="connsiteY0" fmla="*/ 364523 h 364523"/>
                <a:gd name="connsiteX1" fmla="*/ 276497 w 389642"/>
                <a:gd name="connsiteY1" fmla="*/ 51 h 364523"/>
                <a:gd name="connsiteX2" fmla="*/ 389642 w 389642"/>
                <a:gd name="connsiteY2" fmla="*/ 139257 h 364523"/>
                <a:gd name="connsiteX0" fmla="*/ 0 w 389642"/>
                <a:gd name="connsiteY0" fmla="*/ 357382 h 357382"/>
                <a:gd name="connsiteX1" fmla="*/ 238397 w 389642"/>
                <a:gd name="connsiteY1" fmla="*/ 54 h 357382"/>
                <a:gd name="connsiteX2" fmla="*/ 389642 w 389642"/>
                <a:gd name="connsiteY2" fmla="*/ 132116 h 357382"/>
                <a:gd name="connsiteX0" fmla="*/ 0 w 389642"/>
                <a:gd name="connsiteY0" fmla="*/ 366902 h 366902"/>
                <a:gd name="connsiteX1" fmla="*/ 262210 w 389642"/>
                <a:gd name="connsiteY1" fmla="*/ 49 h 366902"/>
                <a:gd name="connsiteX2" fmla="*/ 389642 w 389642"/>
                <a:gd name="connsiteY2" fmla="*/ 141636 h 366902"/>
                <a:gd name="connsiteX0" fmla="*/ 0 w 389642"/>
                <a:gd name="connsiteY0" fmla="*/ 366902 h 366902"/>
                <a:gd name="connsiteX1" fmla="*/ 262210 w 389642"/>
                <a:gd name="connsiteY1" fmla="*/ 49 h 366902"/>
                <a:gd name="connsiteX2" fmla="*/ 389642 w 389642"/>
                <a:gd name="connsiteY2" fmla="*/ 141636 h 366902"/>
                <a:gd name="connsiteX0" fmla="*/ 0 w 389642"/>
                <a:gd name="connsiteY0" fmla="*/ 366902 h 366902"/>
                <a:gd name="connsiteX1" fmla="*/ 262210 w 389642"/>
                <a:gd name="connsiteY1" fmla="*/ 49 h 366902"/>
                <a:gd name="connsiteX2" fmla="*/ 389642 w 389642"/>
                <a:gd name="connsiteY2" fmla="*/ 141636 h 366902"/>
                <a:gd name="connsiteX0" fmla="*/ 0 w 368211"/>
                <a:gd name="connsiteY0" fmla="*/ 327593 h 327593"/>
                <a:gd name="connsiteX1" fmla="*/ 240779 w 368211"/>
                <a:gd name="connsiteY1" fmla="*/ 3602 h 327593"/>
                <a:gd name="connsiteX2" fmla="*/ 368211 w 368211"/>
                <a:gd name="connsiteY2" fmla="*/ 145189 h 327593"/>
                <a:gd name="connsiteX0" fmla="*/ 0 w 368211"/>
                <a:gd name="connsiteY0" fmla="*/ 324023 h 324023"/>
                <a:gd name="connsiteX1" fmla="*/ 240779 w 368211"/>
                <a:gd name="connsiteY1" fmla="*/ 32 h 324023"/>
                <a:gd name="connsiteX2" fmla="*/ 368211 w 368211"/>
                <a:gd name="connsiteY2" fmla="*/ 141619 h 324023"/>
                <a:gd name="connsiteX0" fmla="*/ 0 w 368211"/>
                <a:gd name="connsiteY0" fmla="*/ 331165 h 331165"/>
                <a:gd name="connsiteX1" fmla="*/ 243160 w 368211"/>
                <a:gd name="connsiteY1" fmla="*/ 30 h 331165"/>
                <a:gd name="connsiteX2" fmla="*/ 368211 w 368211"/>
                <a:gd name="connsiteY2" fmla="*/ 148761 h 331165"/>
                <a:gd name="connsiteX0" fmla="*/ 0 w 368211"/>
                <a:gd name="connsiteY0" fmla="*/ 293072 h 293072"/>
                <a:gd name="connsiteX1" fmla="*/ 245541 w 368211"/>
                <a:gd name="connsiteY1" fmla="*/ 37 h 293072"/>
                <a:gd name="connsiteX2" fmla="*/ 368211 w 368211"/>
                <a:gd name="connsiteY2" fmla="*/ 110668 h 293072"/>
                <a:gd name="connsiteX0" fmla="*/ 0 w 368211"/>
                <a:gd name="connsiteY0" fmla="*/ 297833 h 297833"/>
                <a:gd name="connsiteX1" fmla="*/ 231253 w 368211"/>
                <a:gd name="connsiteY1" fmla="*/ 35 h 297833"/>
                <a:gd name="connsiteX2" fmla="*/ 368211 w 368211"/>
                <a:gd name="connsiteY2" fmla="*/ 115429 h 297833"/>
                <a:gd name="connsiteX0" fmla="*/ 0 w 368211"/>
                <a:gd name="connsiteY0" fmla="*/ 297820 h 297820"/>
                <a:gd name="connsiteX1" fmla="*/ 231253 w 368211"/>
                <a:gd name="connsiteY1" fmla="*/ 22 h 297820"/>
                <a:gd name="connsiteX2" fmla="*/ 368211 w 368211"/>
                <a:gd name="connsiteY2" fmla="*/ 115416 h 297820"/>
                <a:gd name="connsiteX0" fmla="*/ 0 w 368211"/>
                <a:gd name="connsiteY0" fmla="*/ 300200 h 300200"/>
                <a:gd name="connsiteX1" fmla="*/ 245540 w 368211"/>
                <a:gd name="connsiteY1" fmla="*/ 21 h 300200"/>
                <a:gd name="connsiteX2" fmla="*/ 368211 w 368211"/>
                <a:gd name="connsiteY2" fmla="*/ 117796 h 300200"/>
                <a:gd name="connsiteX0" fmla="*/ 0 w 318205"/>
                <a:gd name="connsiteY0" fmla="*/ 240265 h 240265"/>
                <a:gd name="connsiteX1" fmla="*/ 195534 w 318205"/>
                <a:gd name="connsiteY1" fmla="*/ 1998 h 240265"/>
                <a:gd name="connsiteX2" fmla="*/ 318205 w 318205"/>
                <a:gd name="connsiteY2" fmla="*/ 119773 h 240265"/>
                <a:gd name="connsiteX0" fmla="*/ 0 w 318205"/>
                <a:gd name="connsiteY0" fmla="*/ 240265 h 240265"/>
                <a:gd name="connsiteX1" fmla="*/ 195534 w 318205"/>
                <a:gd name="connsiteY1" fmla="*/ 1998 h 240265"/>
                <a:gd name="connsiteX2" fmla="*/ 318205 w 318205"/>
                <a:gd name="connsiteY2" fmla="*/ 119773 h 240265"/>
                <a:gd name="connsiteX0" fmla="*/ 0 w 318205"/>
                <a:gd name="connsiteY0" fmla="*/ 238885 h 238885"/>
                <a:gd name="connsiteX1" fmla="*/ 195534 w 318205"/>
                <a:gd name="connsiteY1" fmla="*/ 618 h 238885"/>
                <a:gd name="connsiteX2" fmla="*/ 318205 w 318205"/>
                <a:gd name="connsiteY2" fmla="*/ 118393 h 238885"/>
                <a:gd name="connsiteX0" fmla="*/ 0 w 318205"/>
                <a:gd name="connsiteY0" fmla="*/ 238274 h 238274"/>
                <a:gd name="connsiteX1" fmla="*/ 195534 w 318205"/>
                <a:gd name="connsiteY1" fmla="*/ 7 h 238274"/>
                <a:gd name="connsiteX2" fmla="*/ 318205 w 318205"/>
                <a:gd name="connsiteY2" fmla="*/ 117782 h 238274"/>
                <a:gd name="connsiteX0" fmla="*/ 0 w 318205"/>
                <a:gd name="connsiteY0" fmla="*/ 252560 h 252560"/>
                <a:gd name="connsiteX1" fmla="*/ 209822 w 318205"/>
                <a:gd name="connsiteY1" fmla="*/ 5 h 252560"/>
                <a:gd name="connsiteX2" fmla="*/ 318205 w 318205"/>
                <a:gd name="connsiteY2" fmla="*/ 132068 h 252560"/>
                <a:gd name="connsiteX0" fmla="*/ 0 w 318205"/>
                <a:gd name="connsiteY0" fmla="*/ 240655 h 240655"/>
                <a:gd name="connsiteX1" fmla="*/ 202678 w 318205"/>
                <a:gd name="connsiteY1" fmla="*/ 7 h 240655"/>
                <a:gd name="connsiteX2" fmla="*/ 318205 w 318205"/>
                <a:gd name="connsiteY2" fmla="*/ 120163 h 240655"/>
                <a:gd name="connsiteX0" fmla="*/ 0 w 318205"/>
                <a:gd name="connsiteY0" fmla="*/ 243035 h 243035"/>
                <a:gd name="connsiteX1" fmla="*/ 181247 w 318205"/>
                <a:gd name="connsiteY1" fmla="*/ 6 h 243035"/>
                <a:gd name="connsiteX2" fmla="*/ 318205 w 318205"/>
                <a:gd name="connsiteY2" fmla="*/ 122543 h 243035"/>
                <a:gd name="connsiteX0" fmla="*/ 0 w 318205"/>
                <a:gd name="connsiteY0" fmla="*/ 238273 h 238273"/>
                <a:gd name="connsiteX1" fmla="*/ 202678 w 318205"/>
                <a:gd name="connsiteY1" fmla="*/ 7 h 238273"/>
                <a:gd name="connsiteX2" fmla="*/ 318205 w 318205"/>
                <a:gd name="connsiteY2" fmla="*/ 117781 h 238273"/>
                <a:gd name="connsiteX0" fmla="*/ 0 w 318205"/>
                <a:gd name="connsiteY0" fmla="*/ 235892 h 235892"/>
                <a:gd name="connsiteX1" fmla="*/ 212203 w 318205"/>
                <a:gd name="connsiteY1" fmla="*/ 7 h 235892"/>
                <a:gd name="connsiteX2" fmla="*/ 318205 w 318205"/>
                <a:gd name="connsiteY2" fmla="*/ 115400 h 235892"/>
                <a:gd name="connsiteX0" fmla="*/ 0 w 318205"/>
                <a:gd name="connsiteY0" fmla="*/ 223987 h 223987"/>
                <a:gd name="connsiteX1" fmla="*/ 212203 w 318205"/>
                <a:gd name="connsiteY1" fmla="*/ 8 h 223987"/>
                <a:gd name="connsiteX2" fmla="*/ 318205 w 318205"/>
                <a:gd name="connsiteY2" fmla="*/ 103495 h 223987"/>
                <a:gd name="connsiteX0" fmla="*/ 0 w 318205"/>
                <a:gd name="connsiteY0" fmla="*/ 223987 h 223987"/>
                <a:gd name="connsiteX1" fmla="*/ 212203 w 318205"/>
                <a:gd name="connsiteY1" fmla="*/ 8 h 223987"/>
                <a:gd name="connsiteX2" fmla="*/ 318205 w 318205"/>
                <a:gd name="connsiteY2" fmla="*/ 103495 h 223987"/>
                <a:gd name="connsiteX0" fmla="*/ 0 w 318205"/>
                <a:gd name="connsiteY0" fmla="*/ 223987 h 223987"/>
                <a:gd name="connsiteX1" fmla="*/ 212203 w 318205"/>
                <a:gd name="connsiteY1" fmla="*/ 8 h 223987"/>
                <a:gd name="connsiteX2" fmla="*/ 318205 w 318205"/>
                <a:gd name="connsiteY2" fmla="*/ 103495 h 223987"/>
                <a:gd name="connsiteX0" fmla="*/ 0 w 308680"/>
                <a:gd name="connsiteY0" fmla="*/ 206556 h 206556"/>
                <a:gd name="connsiteX1" fmla="*/ 202678 w 308680"/>
                <a:gd name="connsiteY1" fmla="*/ 1627 h 206556"/>
                <a:gd name="connsiteX2" fmla="*/ 308680 w 308680"/>
                <a:gd name="connsiteY2" fmla="*/ 105114 h 206556"/>
                <a:gd name="connsiteX0" fmla="*/ 0 w 308680"/>
                <a:gd name="connsiteY0" fmla="*/ 204930 h 204930"/>
                <a:gd name="connsiteX1" fmla="*/ 202678 w 308680"/>
                <a:gd name="connsiteY1" fmla="*/ 1 h 204930"/>
                <a:gd name="connsiteX2" fmla="*/ 308680 w 308680"/>
                <a:gd name="connsiteY2" fmla="*/ 103488 h 204930"/>
                <a:gd name="connsiteX0" fmla="*/ 0 w 308680"/>
                <a:gd name="connsiteY0" fmla="*/ 216836 h 216836"/>
                <a:gd name="connsiteX1" fmla="*/ 205060 w 308680"/>
                <a:gd name="connsiteY1" fmla="*/ 0 h 216836"/>
                <a:gd name="connsiteX2" fmla="*/ 308680 w 308680"/>
                <a:gd name="connsiteY2" fmla="*/ 115394 h 216836"/>
                <a:gd name="connsiteX0" fmla="*/ 0 w 308680"/>
                <a:gd name="connsiteY0" fmla="*/ 207312 h 207312"/>
                <a:gd name="connsiteX1" fmla="*/ 200298 w 308680"/>
                <a:gd name="connsiteY1" fmla="*/ 1 h 207312"/>
                <a:gd name="connsiteX2" fmla="*/ 308680 w 308680"/>
                <a:gd name="connsiteY2" fmla="*/ 105870 h 207312"/>
                <a:gd name="connsiteX0" fmla="*/ 0 w 292011"/>
                <a:gd name="connsiteY0" fmla="*/ 209215 h 209215"/>
                <a:gd name="connsiteX1" fmla="*/ 200298 w 292011"/>
                <a:gd name="connsiteY1" fmla="*/ 1904 h 209215"/>
                <a:gd name="connsiteX2" fmla="*/ 292011 w 292011"/>
                <a:gd name="connsiteY2" fmla="*/ 100629 h 209215"/>
                <a:gd name="connsiteX0" fmla="*/ 0 w 292011"/>
                <a:gd name="connsiteY0" fmla="*/ 207311 h 207311"/>
                <a:gd name="connsiteX1" fmla="*/ 200298 w 292011"/>
                <a:gd name="connsiteY1" fmla="*/ 0 h 207311"/>
                <a:gd name="connsiteX2" fmla="*/ 292011 w 292011"/>
                <a:gd name="connsiteY2" fmla="*/ 98725 h 207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92011" h="207311">
                  <a:moveTo>
                    <a:pt x="0" y="207311"/>
                  </a:moveTo>
                  <a:cubicBezTo>
                    <a:pt x="1678" y="203295"/>
                    <a:pt x="201636" y="1429"/>
                    <a:pt x="200298" y="0"/>
                  </a:cubicBezTo>
                  <a:lnTo>
                    <a:pt x="292011" y="98725"/>
                  </a:lnTo>
                </a:path>
              </a:pathLst>
            </a:custGeom>
            <a:noFill/>
            <a:ln w="50800" cap="rnd">
              <a:solidFill>
                <a:srgbClr val="009999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308081"/>
                </a:solidFill>
                <a:effectLst/>
                <a:uLnTx/>
                <a:uFillTx/>
                <a:latin typeface="Arial"/>
                <a:ea typeface="微軟正黑體" panose="020B0604030504040204" pitchFamily="34" charset="-120"/>
                <a:cs typeface="+mn-cs"/>
              </a:endParaRPr>
            </a:p>
          </p:txBody>
        </p:sp>
      </p:grpSp>
      <p:grpSp>
        <p:nvGrpSpPr>
          <p:cNvPr id="34" name="群組 33"/>
          <p:cNvGrpSpPr/>
          <p:nvPr/>
        </p:nvGrpSpPr>
        <p:grpSpPr>
          <a:xfrm>
            <a:off x="762416" y="4921464"/>
            <a:ext cx="316458" cy="314003"/>
            <a:chOff x="460181" y="4039453"/>
            <a:chExt cx="316458" cy="314003"/>
          </a:xfrm>
        </p:grpSpPr>
        <p:sp>
          <p:nvSpPr>
            <p:cNvPr id="35" name="橢圓 11"/>
            <p:cNvSpPr/>
            <p:nvPr/>
          </p:nvSpPr>
          <p:spPr>
            <a:xfrm rot="900000">
              <a:off x="460181" y="4039453"/>
              <a:ext cx="316458" cy="314003"/>
            </a:xfrm>
            <a:custGeom>
              <a:avLst/>
              <a:gdLst>
                <a:gd name="connsiteX0" fmla="*/ 0 w 389075"/>
                <a:gd name="connsiteY0" fmla="*/ 194538 h 389075"/>
                <a:gd name="connsiteX1" fmla="*/ 194538 w 389075"/>
                <a:gd name="connsiteY1" fmla="*/ 0 h 389075"/>
                <a:gd name="connsiteX2" fmla="*/ 389076 w 389075"/>
                <a:gd name="connsiteY2" fmla="*/ 194538 h 389075"/>
                <a:gd name="connsiteX3" fmla="*/ 194538 w 389075"/>
                <a:gd name="connsiteY3" fmla="*/ 389076 h 389075"/>
                <a:gd name="connsiteX4" fmla="*/ 0 w 389075"/>
                <a:gd name="connsiteY4" fmla="*/ 194538 h 389075"/>
                <a:gd name="connsiteX0" fmla="*/ 389076 w 480516"/>
                <a:gd name="connsiteY0" fmla="*/ 194538 h 389076"/>
                <a:gd name="connsiteX1" fmla="*/ 194538 w 480516"/>
                <a:gd name="connsiteY1" fmla="*/ 389076 h 389076"/>
                <a:gd name="connsiteX2" fmla="*/ 0 w 480516"/>
                <a:gd name="connsiteY2" fmla="*/ 194538 h 389076"/>
                <a:gd name="connsiteX3" fmla="*/ 194538 w 480516"/>
                <a:gd name="connsiteY3" fmla="*/ 0 h 389076"/>
                <a:gd name="connsiteX4" fmla="*/ 480516 w 480516"/>
                <a:gd name="connsiteY4" fmla="*/ 285978 h 389076"/>
                <a:gd name="connsiteX0" fmla="*/ 389076 w 480516"/>
                <a:gd name="connsiteY0" fmla="*/ 210220 h 404758"/>
                <a:gd name="connsiteX1" fmla="*/ 194538 w 480516"/>
                <a:gd name="connsiteY1" fmla="*/ 404758 h 404758"/>
                <a:gd name="connsiteX2" fmla="*/ 0 w 480516"/>
                <a:gd name="connsiteY2" fmla="*/ 210220 h 404758"/>
                <a:gd name="connsiteX3" fmla="*/ 194538 w 480516"/>
                <a:gd name="connsiteY3" fmla="*/ 15682 h 404758"/>
                <a:gd name="connsiteX4" fmla="*/ 298141 w 480516"/>
                <a:gd name="connsiteY4" fmla="*/ 44256 h 404758"/>
                <a:gd name="connsiteX5" fmla="*/ 480516 w 480516"/>
                <a:gd name="connsiteY5" fmla="*/ 301660 h 404758"/>
                <a:gd name="connsiteX0" fmla="*/ 389076 w 480516"/>
                <a:gd name="connsiteY0" fmla="*/ 210220 h 404758"/>
                <a:gd name="connsiteX1" fmla="*/ 194538 w 480516"/>
                <a:gd name="connsiteY1" fmla="*/ 404758 h 404758"/>
                <a:gd name="connsiteX2" fmla="*/ 0 w 480516"/>
                <a:gd name="connsiteY2" fmla="*/ 210220 h 404758"/>
                <a:gd name="connsiteX3" fmla="*/ 194538 w 480516"/>
                <a:gd name="connsiteY3" fmla="*/ 15682 h 404758"/>
                <a:gd name="connsiteX4" fmla="*/ 298141 w 480516"/>
                <a:gd name="connsiteY4" fmla="*/ 44256 h 404758"/>
                <a:gd name="connsiteX5" fmla="*/ 480516 w 480516"/>
                <a:gd name="connsiteY5" fmla="*/ 301660 h 404758"/>
                <a:gd name="connsiteX0" fmla="*/ 389076 w 480516"/>
                <a:gd name="connsiteY0" fmla="*/ 210220 h 404758"/>
                <a:gd name="connsiteX1" fmla="*/ 194538 w 480516"/>
                <a:gd name="connsiteY1" fmla="*/ 404758 h 404758"/>
                <a:gd name="connsiteX2" fmla="*/ 0 w 480516"/>
                <a:gd name="connsiteY2" fmla="*/ 210220 h 404758"/>
                <a:gd name="connsiteX3" fmla="*/ 194538 w 480516"/>
                <a:gd name="connsiteY3" fmla="*/ 15682 h 404758"/>
                <a:gd name="connsiteX4" fmla="*/ 298141 w 480516"/>
                <a:gd name="connsiteY4" fmla="*/ 44256 h 404758"/>
                <a:gd name="connsiteX5" fmla="*/ 480516 w 480516"/>
                <a:gd name="connsiteY5" fmla="*/ 301660 h 404758"/>
                <a:gd name="connsiteX0" fmla="*/ 389076 w 480516"/>
                <a:gd name="connsiteY0" fmla="*/ 210220 h 404758"/>
                <a:gd name="connsiteX1" fmla="*/ 194538 w 480516"/>
                <a:gd name="connsiteY1" fmla="*/ 404758 h 404758"/>
                <a:gd name="connsiteX2" fmla="*/ 0 w 480516"/>
                <a:gd name="connsiteY2" fmla="*/ 210220 h 404758"/>
                <a:gd name="connsiteX3" fmla="*/ 194538 w 480516"/>
                <a:gd name="connsiteY3" fmla="*/ 15682 h 404758"/>
                <a:gd name="connsiteX4" fmla="*/ 298141 w 480516"/>
                <a:gd name="connsiteY4" fmla="*/ 44256 h 404758"/>
                <a:gd name="connsiteX5" fmla="*/ 480516 w 480516"/>
                <a:gd name="connsiteY5" fmla="*/ 301660 h 404758"/>
                <a:gd name="connsiteX0" fmla="*/ 389076 w 480516"/>
                <a:gd name="connsiteY0" fmla="*/ 210220 h 404758"/>
                <a:gd name="connsiteX1" fmla="*/ 194538 w 480516"/>
                <a:gd name="connsiteY1" fmla="*/ 404758 h 404758"/>
                <a:gd name="connsiteX2" fmla="*/ 0 w 480516"/>
                <a:gd name="connsiteY2" fmla="*/ 210220 h 404758"/>
                <a:gd name="connsiteX3" fmla="*/ 194538 w 480516"/>
                <a:gd name="connsiteY3" fmla="*/ 15682 h 404758"/>
                <a:gd name="connsiteX4" fmla="*/ 298141 w 480516"/>
                <a:gd name="connsiteY4" fmla="*/ 44256 h 404758"/>
                <a:gd name="connsiteX5" fmla="*/ 480516 w 480516"/>
                <a:gd name="connsiteY5" fmla="*/ 301660 h 404758"/>
                <a:gd name="connsiteX0" fmla="*/ 389076 w 389076"/>
                <a:gd name="connsiteY0" fmla="*/ 210220 h 404758"/>
                <a:gd name="connsiteX1" fmla="*/ 194538 w 389076"/>
                <a:gd name="connsiteY1" fmla="*/ 404758 h 404758"/>
                <a:gd name="connsiteX2" fmla="*/ 0 w 389076"/>
                <a:gd name="connsiteY2" fmla="*/ 210220 h 404758"/>
                <a:gd name="connsiteX3" fmla="*/ 194538 w 389076"/>
                <a:gd name="connsiteY3" fmla="*/ 15682 h 404758"/>
                <a:gd name="connsiteX4" fmla="*/ 298141 w 389076"/>
                <a:gd name="connsiteY4" fmla="*/ 44256 h 404758"/>
                <a:gd name="connsiteX0" fmla="*/ 389076 w 389076"/>
                <a:gd name="connsiteY0" fmla="*/ 201975 h 396513"/>
                <a:gd name="connsiteX1" fmla="*/ 194538 w 389076"/>
                <a:gd name="connsiteY1" fmla="*/ 396513 h 396513"/>
                <a:gd name="connsiteX2" fmla="*/ 0 w 389076"/>
                <a:gd name="connsiteY2" fmla="*/ 201975 h 396513"/>
                <a:gd name="connsiteX3" fmla="*/ 194538 w 389076"/>
                <a:gd name="connsiteY3" fmla="*/ 7437 h 396513"/>
                <a:gd name="connsiteX4" fmla="*/ 298141 w 389076"/>
                <a:gd name="connsiteY4" fmla="*/ 36011 h 396513"/>
                <a:gd name="connsiteX0" fmla="*/ 389076 w 389076"/>
                <a:gd name="connsiteY0" fmla="*/ 194546 h 389084"/>
                <a:gd name="connsiteX1" fmla="*/ 194538 w 389076"/>
                <a:gd name="connsiteY1" fmla="*/ 389084 h 389084"/>
                <a:gd name="connsiteX2" fmla="*/ 0 w 389076"/>
                <a:gd name="connsiteY2" fmla="*/ 194546 h 389084"/>
                <a:gd name="connsiteX3" fmla="*/ 194538 w 389076"/>
                <a:gd name="connsiteY3" fmla="*/ 8 h 389084"/>
                <a:gd name="connsiteX4" fmla="*/ 298141 w 389076"/>
                <a:gd name="connsiteY4" fmla="*/ 28582 h 389084"/>
                <a:gd name="connsiteX0" fmla="*/ 389076 w 389076"/>
                <a:gd name="connsiteY0" fmla="*/ 194625 h 389163"/>
                <a:gd name="connsiteX1" fmla="*/ 194538 w 389076"/>
                <a:gd name="connsiteY1" fmla="*/ 389163 h 389163"/>
                <a:gd name="connsiteX2" fmla="*/ 0 w 389076"/>
                <a:gd name="connsiteY2" fmla="*/ 194625 h 389163"/>
                <a:gd name="connsiteX3" fmla="*/ 194538 w 389076"/>
                <a:gd name="connsiteY3" fmla="*/ 87 h 389163"/>
                <a:gd name="connsiteX4" fmla="*/ 298141 w 389076"/>
                <a:gd name="connsiteY4" fmla="*/ 28661 h 389163"/>
                <a:gd name="connsiteX0" fmla="*/ 389076 w 389076"/>
                <a:gd name="connsiteY0" fmla="*/ 194546 h 389084"/>
                <a:gd name="connsiteX1" fmla="*/ 194538 w 389076"/>
                <a:gd name="connsiteY1" fmla="*/ 389084 h 389084"/>
                <a:gd name="connsiteX2" fmla="*/ 0 w 389076"/>
                <a:gd name="connsiteY2" fmla="*/ 194546 h 389084"/>
                <a:gd name="connsiteX3" fmla="*/ 194538 w 389076"/>
                <a:gd name="connsiteY3" fmla="*/ 8 h 389084"/>
                <a:gd name="connsiteX4" fmla="*/ 298141 w 389076"/>
                <a:gd name="connsiteY4" fmla="*/ 28582 h 389084"/>
                <a:gd name="connsiteX0" fmla="*/ 389076 w 389076"/>
                <a:gd name="connsiteY0" fmla="*/ 194546 h 389084"/>
                <a:gd name="connsiteX1" fmla="*/ 194538 w 389076"/>
                <a:gd name="connsiteY1" fmla="*/ 389084 h 389084"/>
                <a:gd name="connsiteX2" fmla="*/ 0 w 389076"/>
                <a:gd name="connsiteY2" fmla="*/ 194546 h 389084"/>
                <a:gd name="connsiteX3" fmla="*/ 194538 w 389076"/>
                <a:gd name="connsiteY3" fmla="*/ 8 h 389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9076" h="389084">
                  <a:moveTo>
                    <a:pt x="389076" y="194546"/>
                  </a:moveTo>
                  <a:cubicBezTo>
                    <a:pt x="389076" y="301986"/>
                    <a:pt x="301978" y="389084"/>
                    <a:pt x="194538" y="389084"/>
                  </a:cubicBezTo>
                  <a:cubicBezTo>
                    <a:pt x="87098" y="389084"/>
                    <a:pt x="0" y="301986"/>
                    <a:pt x="0" y="194546"/>
                  </a:cubicBezTo>
                  <a:cubicBezTo>
                    <a:pt x="0" y="87106"/>
                    <a:pt x="99605" y="-906"/>
                    <a:pt x="194538" y="8"/>
                  </a:cubicBezTo>
                </a:path>
              </a:pathLst>
            </a:custGeom>
            <a:noFill/>
            <a:ln w="34925" cap="rnd">
              <a:solidFill>
                <a:schemeClr val="accent6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308081"/>
                </a:solidFill>
                <a:effectLst/>
                <a:uLnTx/>
                <a:uFillTx/>
                <a:latin typeface="Arial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36" name="等腰三角形 12"/>
            <p:cNvSpPr/>
            <p:nvPr/>
          </p:nvSpPr>
          <p:spPr>
            <a:xfrm rot="10800000">
              <a:off x="555476" y="4084125"/>
              <a:ext cx="202540" cy="167306"/>
            </a:xfrm>
            <a:custGeom>
              <a:avLst/>
              <a:gdLst>
                <a:gd name="connsiteX0" fmla="*/ 0 w 486320"/>
                <a:gd name="connsiteY0" fmla="*/ 419241 h 419241"/>
                <a:gd name="connsiteX1" fmla="*/ 243160 w 486320"/>
                <a:gd name="connsiteY1" fmla="*/ 0 h 419241"/>
                <a:gd name="connsiteX2" fmla="*/ 486320 w 486320"/>
                <a:gd name="connsiteY2" fmla="*/ 419241 h 419241"/>
                <a:gd name="connsiteX3" fmla="*/ 0 w 486320"/>
                <a:gd name="connsiteY3" fmla="*/ 419241 h 419241"/>
                <a:gd name="connsiteX0" fmla="*/ 486320 w 577760"/>
                <a:gd name="connsiteY0" fmla="*/ 419241 h 510681"/>
                <a:gd name="connsiteX1" fmla="*/ 0 w 577760"/>
                <a:gd name="connsiteY1" fmla="*/ 419241 h 510681"/>
                <a:gd name="connsiteX2" fmla="*/ 243160 w 577760"/>
                <a:gd name="connsiteY2" fmla="*/ 0 h 510681"/>
                <a:gd name="connsiteX3" fmla="*/ 577760 w 577760"/>
                <a:gd name="connsiteY3" fmla="*/ 510681 h 510681"/>
                <a:gd name="connsiteX0" fmla="*/ 486320 w 577760"/>
                <a:gd name="connsiteY0" fmla="*/ 419241 h 510681"/>
                <a:gd name="connsiteX1" fmla="*/ 0 w 577760"/>
                <a:gd name="connsiteY1" fmla="*/ 419241 h 510681"/>
                <a:gd name="connsiteX2" fmla="*/ 243160 w 577760"/>
                <a:gd name="connsiteY2" fmla="*/ 0 h 510681"/>
                <a:gd name="connsiteX3" fmla="*/ 577760 w 577760"/>
                <a:gd name="connsiteY3" fmla="*/ 510681 h 510681"/>
                <a:gd name="connsiteX0" fmla="*/ 0 w 577760"/>
                <a:gd name="connsiteY0" fmla="*/ 419241 h 510681"/>
                <a:gd name="connsiteX1" fmla="*/ 243160 w 577760"/>
                <a:gd name="connsiteY1" fmla="*/ 0 h 510681"/>
                <a:gd name="connsiteX2" fmla="*/ 577760 w 577760"/>
                <a:gd name="connsiteY2" fmla="*/ 510681 h 510681"/>
                <a:gd name="connsiteX0" fmla="*/ 0 w 356304"/>
                <a:gd name="connsiteY0" fmla="*/ 419241 h 419241"/>
                <a:gd name="connsiteX1" fmla="*/ 243160 w 356304"/>
                <a:gd name="connsiteY1" fmla="*/ 0 h 419241"/>
                <a:gd name="connsiteX2" fmla="*/ 356304 w 356304"/>
                <a:gd name="connsiteY2" fmla="*/ 172544 h 419241"/>
                <a:gd name="connsiteX0" fmla="*/ 0 w 356304"/>
                <a:gd name="connsiteY0" fmla="*/ 419241 h 419241"/>
                <a:gd name="connsiteX1" fmla="*/ 243160 w 356304"/>
                <a:gd name="connsiteY1" fmla="*/ 0 h 419241"/>
                <a:gd name="connsiteX2" fmla="*/ 356304 w 356304"/>
                <a:gd name="connsiteY2" fmla="*/ 172544 h 419241"/>
                <a:gd name="connsiteX0" fmla="*/ 0 w 356304"/>
                <a:gd name="connsiteY0" fmla="*/ 419241 h 419241"/>
                <a:gd name="connsiteX1" fmla="*/ 243160 w 356304"/>
                <a:gd name="connsiteY1" fmla="*/ 0 h 419241"/>
                <a:gd name="connsiteX2" fmla="*/ 356304 w 356304"/>
                <a:gd name="connsiteY2" fmla="*/ 172544 h 419241"/>
                <a:gd name="connsiteX0" fmla="*/ 0 w 370591"/>
                <a:gd name="connsiteY0" fmla="*/ 381141 h 381141"/>
                <a:gd name="connsiteX1" fmla="*/ 257447 w 370591"/>
                <a:gd name="connsiteY1" fmla="*/ 0 h 381141"/>
                <a:gd name="connsiteX2" fmla="*/ 370591 w 370591"/>
                <a:gd name="connsiteY2" fmla="*/ 172544 h 381141"/>
                <a:gd name="connsiteX0" fmla="*/ 0 w 375354"/>
                <a:gd name="connsiteY0" fmla="*/ 369235 h 369235"/>
                <a:gd name="connsiteX1" fmla="*/ 262210 w 375354"/>
                <a:gd name="connsiteY1" fmla="*/ 0 h 369235"/>
                <a:gd name="connsiteX2" fmla="*/ 375354 w 375354"/>
                <a:gd name="connsiteY2" fmla="*/ 172544 h 369235"/>
                <a:gd name="connsiteX0" fmla="*/ 0 w 389642"/>
                <a:gd name="connsiteY0" fmla="*/ 369235 h 369235"/>
                <a:gd name="connsiteX1" fmla="*/ 262210 w 389642"/>
                <a:gd name="connsiteY1" fmla="*/ 0 h 369235"/>
                <a:gd name="connsiteX2" fmla="*/ 389642 w 389642"/>
                <a:gd name="connsiteY2" fmla="*/ 143969 h 369235"/>
                <a:gd name="connsiteX0" fmla="*/ 0 w 389642"/>
                <a:gd name="connsiteY0" fmla="*/ 369284 h 369284"/>
                <a:gd name="connsiteX1" fmla="*/ 262210 w 389642"/>
                <a:gd name="connsiteY1" fmla="*/ 49 h 369284"/>
                <a:gd name="connsiteX2" fmla="*/ 389642 w 389642"/>
                <a:gd name="connsiteY2" fmla="*/ 144018 h 369284"/>
                <a:gd name="connsiteX0" fmla="*/ 0 w 389642"/>
                <a:gd name="connsiteY0" fmla="*/ 369284 h 369284"/>
                <a:gd name="connsiteX1" fmla="*/ 262210 w 389642"/>
                <a:gd name="connsiteY1" fmla="*/ 49 h 369284"/>
                <a:gd name="connsiteX2" fmla="*/ 389642 w 389642"/>
                <a:gd name="connsiteY2" fmla="*/ 144018 h 369284"/>
                <a:gd name="connsiteX0" fmla="*/ 0 w 389642"/>
                <a:gd name="connsiteY0" fmla="*/ 369284 h 369284"/>
                <a:gd name="connsiteX1" fmla="*/ 262210 w 389642"/>
                <a:gd name="connsiteY1" fmla="*/ 49 h 369284"/>
                <a:gd name="connsiteX2" fmla="*/ 389642 w 389642"/>
                <a:gd name="connsiteY2" fmla="*/ 144018 h 369284"/>
                <a:gd name="connsiteX0" fmla="*/ 0 w 389642"/>
                <a:gd name="connsiteY0" fmla="*/ 364523 h 364523"/>
                <a:gd name="connsiteX1" fmla="*/ 276497 w 389642"/>
                <a:gd name="connsiteY1" fmla="*/ 51 h 364523"/>
                <a:gd name="connsiteX2" fmla="*/ 389642 w 389642"/>
                <a:gd name="connsiteY2" fmla="*/ 139257 h 364523"/>
                <a:gd name="connsiteX0" fmla="*/ 0 w 389642"/>
                <a:gd name="connsiteY0" fmla="*/ 357382 h 357382"/>
                <a:gd name="connsiteX1" fmla="*/ 238397 w 389642"/>
                <a:gd name="connsiteY1" fmla="*/ 54 h 357382"/>
                <a:gd name="connsiteX2" fmla="*/ 389642 w 389642"/>
                <a:gd name="connsiteY2" fmla="*/ 132116 h 357382"/>
                <a:gd name="connsiteX0" fmla="*/ 0 w 389642"/>
                <a:gd name="connsiteY0" fmla="*/ 366902 h 366902"/>
                <a:gd name="connsiteX1" fmla="*/ 262210 w 389642"/>
                <a:gd name="connsiteY1" fmla="*/ 49 h 366902"/>
                <a:gd name="connsiteX2" fmla="*/ 389642 w 389642"/>
                <a:gd name="connsiteY2" fmla="*/ 141636 h 366902"/>
                <a:gd name="connsiteX0" fmla="*/ 0 w 389642"/>
                <a:gd name="connsiteY0" fmla="*/ 366902 h 366902"/>
                <a:gd name="connsiteX1" fmla="*/ 262210 w 389642"/>
                <a:gd name="connsiteY1" fmla="*/ 49 h 366902"/>
                <a:gd name="connsiteX2" fmla="*/ 389642 w 389642"/>
                <a:gd name="connsiteY2" fmla="*/ 141636 h 366902"/>
                <a:gd name="connsiteX0" fmla="*/ 0 w 389642"/>
                <a:gd name="connsiteY0" fmla="*/ 366902 h 366902"/>
                <a:gd name="connsiteX1" fmla="*/ 262210 w 389642"/>
                <a:gd name="connsiteY1" fmla="*/ 49 h 366902"/>
                <a:gd name="connsiteX2" fmla="*/ 389642 w 389642"/>
                <a:gd name="connsiteY2" fmla="*/ 141636 h 366902"/>
                <a:gd name="connsiteX0" fmla="*/ 0 w 368211"/>
                <a:gd name="connsiteY0" fmla="*/ 327593 h 327593"/>
                <a:gd name="connsiteX1" fmla="*/ 240779 w 368211"/>
                <a:gd name="connsiteY1" fmla="*/ 3602 h 327593"/>
                <a:gd name="connsiteX2" fmla="*/ 368211 w 368211"/>
                <a:gd name="connsiteY2" fmla="*/ 145189 h 327593"/>
                <a:gd name="connsiteX0" fmla="*/ 0 w 368211"/>
                <a:gd name="connsiteY0" fmla="*/ 324023 h 324023"/>
                <a:gd name="connsiteX1" fmla="*/ 240779 w 368211"/>
                <a:gd name="connsiteY1" fmla="*/ 32 h 324023"/>
                <a:gd name="connsiteX2" fmla="*/ 368211 w 368211"/>
                <a:gd name="connsiteY2" fmla="*/ 141619 h 324023"/>
                <a:gd name="connsiteX0" fmla="*/ 0 w 368211"/>
                <a:gd name="connsiteY0" fmla="*/ 331165 h 331165"/>
                <a:gd name="connsiteX1" fmla="*/ 243160 w 368211"/>
                <a:gd name="connsiteY1" fmla="*/ 30 h 331165"/>
                <a:gd name="connsiteX2" fmla="*/ 368211 w 368211"/>
                <a:gd name="connsiteY2" fmla="*/ 148761 h 331165"/>
                <a:gd name="connsiteX0" fmla="*/ 0 w 368211"/>
                <a:gd name="connsiteY0" fmla="*/ 293072 h 293072"/>
                <a:gd name="connsiteX1" fmla="*/ 245541 w 368211"/>
                <a:gd name="connsiteY1" fmla="*/ 37 h 293072"/>
                <a:gd name="connsiteX2" fmla="*/ 368211 w 368211"/>
                <a:gd name="connsiteY2" fmla="*/ 110668 h 293072"/>
                <a:gd name="connsiteX0" fmla="*/ 0 w 368211"/>
                <a:gd name="connsiteY0" fmla="*/ 297833 h 297833"/>
                <a:gd name="connsiteX1" fmla="*/ 231253 w 368211"/>
                <a:gd name="connsiteY1" fmla="*/ 35 h 297833"/>
                <a:gd name="connsiteX2" fmla="*/ 368211 w 368211"/>
                <a:gd name="connsiteY2" fmla="*/ 115429 h 297833"/>
                <a:gd name="connsiteX0" fmla="*/ 0 w 368211"/>
                <a:gd name="connsiteY0" fmla="*/ 297820 h 297820"/>
                <a:gd name="connsiteX1" fmla="*/ 231253 w 368211"/>
                <a:gd name="connsiteY1" fmla="*/ 22 h 297820"/>
                <a:gd name="connsiteX2" fmla="*/ 368211 w 368211"/>
                <a:gd name="connsiteY2" fmla="*/ 115416 h 297820"/>
                <a:gd name="connsiteX0" fmla="*/ 0 w 368211"/>
                <a:gd name="connsiteY0" fmla="*/ 300200 h 300200"/>
                <a:gd name="connsiteX1" fmla="*/ 245540 w 368211"/>
                <a:gd name="connsiteY1" fmla="*/ 21 h 300200"/>
                <a:gd name="connsiteX2" fmla="*/ 368211 w 368211"/>
                <a:gd name="connsiteY2" fmla="*/ 117796 h 300200"/>
                <a:gd name="connsiteX0" fmla="*/ 0 w 318205"/>
                <a:gd name="connsiteY0" fmla="*/ 240265 h 240265"/>
                <a:gd name="connsiteX1" fmla="*/ 195534 w 318205"/>
                <a:gd name="connsiteY1" fmla="*/ 1998 h 240265"/>
                <a:gd name="connsiteX2" fmla="*/ 318205 w 318205"/>
                <a:gd name="connsiteY2" fmla="*/ 119773 h 240265"/>
                <a:gd name="connsiteX0" fmla="*/ 0 w 318205"/>
                <a:gd name="connsiteY0" fmla="*/ 240265 h 240265"/>
                <a:gd name="connsiteX1" fmla="*/ 195534 w 318205"/>
                <a:gd name="connsiteY1" fmla="*/ 1998 h 240265"/>
                <a:gd name="connsiteX2" fmla="*/ 318205 w 318205"/>
                <a:gd name="connsiteY2" fmla="*/ 119773 h 240265"/>
                <a:gd name="connsiteX0" fmla="*/ 0 w 318205"/>
                <a:gd name="connsiteY0" fmla="*/ 238885 h 238885"/>
                <a:gd name="connsiteX1" fmla="*/ 195534 w 318205"/>
                <a:gd name="connsiteY1" fmla="*/ 618 h 238885"/>
                <a:gd name="connsiteX2" fmla="*/ 318205 w 318205"/>
                <a:gd name="connsiteY2" fmla="*/ 118393 h 238885"/>
                <a:gd name="connsiteX0" fmla="*/ 0 w 318205"/>
                <a:gd name="connsiteY0" fmla="*/ 238274 h 238274"/>
                <a:gd name="connsiteX1" fmla="*/ 195534 w 318205"/>
                <a:gd name="connsiteY1" fmla="*/ 7 h 238274"/>
                <a:gd name="connsiteX2" fmla="*/ 318205 w 318205"/>
                <a:gd name="connsiteY2" fmla="*/ 117782 h 238274"/>
                <a:gd name="connsiteX0" fmla="*/ 0 w 318205"/>
                <a:gd name="connsiteY0" fmla="*/ 252560 h 252560"/>
                <a:gd name="connsiteX1" fmla="*/ 209822 w 318205"/>
                <a:gd name="connsiteY1" fmla="*/ 5 h 252560"/>
                <a:gd name="connsiteX2" fmla="*/ 318205 w 318205"/>
                <a:gd name="connsiteY2" fmla="*/ 132068 h 252560"/>
                <a:gd name="connsiteX0" fmla="*/ 0 w 318205"/>
                <a:gd name="connsiteY0" fmla="*/ 240655 h 240655"/>
                <a:gd name="connsiteX1" fmla="*/ 202678 w 318205"/>
                <a:gd name="connsiteY1" fmla="*/ 7 h 240655"/>
                <a:gd name="connsiteX2" fmla="*/ 318205 w 318205"/>
                <a:gd name="connsiteY2" fmla="*/ 120163 h 240655"/>
                <a:gd name="connsiteX0" fmla="*/ 0 w 318205"/>
                <a:gd name="connsiteY0" fmla="*/ 243035 h 243035"/>
                <a:gd name="connsiteX1" fmla="*/ 181247 w 318205"/>
                <a:gd name="connsiteY1" fmla="*/ 6 h 243035"/>
                <a:gd name="connsiteX2" fmla="*/ 318205 w 318205"/>
                <a:gd name="connsiteY2" fmla="*/ 122543 h 243035"/>
                <a:gd name="connsiteX0" fmla="*/ 0 w 318205"/>
                <a:gd name="connsiteY0" fmla="*/ 238273 h 238273"/>
                <a:gd name="connsiteX1" fmla="*/ 202678 w 318205"/>
                <a:gd name="connsiteY1" fmla="*/ 7 h 238273"/>
                <a:gd name="connsiteX2" fmla="*/ 318205 w 318205"/>
                <a:gd name="connsiteY2" fmla="*/ 117781 h 238273"/>
                <a:gd name="connsiteX0" fmla="*/ 0 w 318205"/>
                <a:gd name="connsiteY0" fmla="*/ 235892 h 235892"/>
                <a:gd name="connsiteX1" fmla="*/ 212203 w 318205"/>
                <a:gd name="connsiteY1" fmla="*/ 7 h 235892"/>
                <a:gd name="connsiteX2" fmla="*/ 318205 w 318205"/>
                <a:gd name="connsiteY2" fmla="*/ 115400 h 235892"/>
                <a:gd name="connsiteX0" fmla="*/ 0 w 318205"/>
                <a:gd name="connsiteY0" fmla="*/ 223987 h 223987"/>
                <a:gd name="connsiteX1" fmla="*/ 212203 w 318205"/>
                <a:gd name="connsiteY1" fmla="*/ 8 h 223987"/>
                <a:gd name="connsiteX2" fmla="*/ 318205 w 318205"/>
                <a:gd name="connsiteY2" fmla="*/ 103495 h 223987"/>
                <a:gd name="connsiteX0" fmla="*/ 0 w 318205"/>
                <a:gd name="connsiteY0" fmla="*/ 223987 h 223987"/>
                <a:gd name="connsiteX1" fmla="*/ 212203 w 318205"/>
                <a:gd name="connsiteY1" fmla="*/ 8 h 223987"/>
                <a:gd name="connsiteX2" fmla="*/ 318205 w 318205"/>
                <a:gd name="connsiteY2" fmla="*/ 103495 h 223987"/>
                <a:gd name="connsiteX0" fmla="*/ 0 w 318205"/>
                <a:gd name="connsiteY0" fmla="*/ 223987 h 223987"/>
                <a:gd name="connsiteX1" fmla="*/ 212203 w 318205"/>
                <a:gd name="connsiteY1" fmla="*/ 8 h 223987"/>
                <a:gd name="connsiteX2" fmla="*/ 318205 w 318205"/>
                <a:gd name="connsiteY2" fmla="*/ 103495 h 223987"/>
                <a:gd name="connsiteX0" fmla="*/ 0 w 308680"/>
                <a:gd name="connsiteY0" fmla="*/ 206556 h 206556"/>
                <a:gd name="connsiteX1" fmla="*/ 202678 w 308680"/>
                <a:gd name="connsiteY1" fmla="*/ 1627 h 206556"/>
                <a:gd name="connsiteX2" fmla="*/ 308680 w 308680"/>
                <a:gd name="connsiteY2" fmla="*/ 105114 h 206556"/>
                <a:gd name="connsiteX0" fmla="*/ 0 w 308680"/>
                <a:gd name="connsiteY0" fmla="*/ 204930 h 204930"/>
                <a:gd name="connsiteX1" fmla="*/ 202678 w 308680"/>
                <a:gd name="connsiteY1" fmla="*/ 1 h 204930"/>
                <a:gd name="connsiteX2" fmla="*/ 308680 w 308680"/>
                <a:gd name="connsiteY2" fmla="*/ 103488 h 204930"/>
                <a:gd name="connsiteX0" fmla="*/ 0 w 308680"/>
                <a:gd name="connsiteY0" fmla="*/ 216836 h 216836"/>
                <a:gd name="connsiteX1" fmla="*/ 205060 w 308680"/>
                <a:gd name="connsiteY1" fmla="*/ 0 h 216836"/>
                <a:gd name="connsiteX2" fmla="*/ 308680 w 308680"/>
                <a:gd name="connsiteY2" fmla="*/ 115394 h 216836"/>
                <a:gd name="connsiteX0" fmla="*/ 0 w 308680"/>
                <a:gd name="connsiteY0" fmla="*/ 207312 h 207312"/>
                <a:gd name="connsiteX1" fmla="*/ 200298 w 308680"/>
                <a:gd name="connsiteY1" fmla="*/ 1 h 207312"/>
                <a:gd name="connsiteX2" fmla="*/ 308680 w 308680"/>
                <a:gd name="connsiteY2" fmla="*/ 105870 h 207312"/>
                <a:gd name="connsiteX0" fmla="*/ 0 w 292011"/>
                <a:gd name="connsiteY0" fmla="*/ 209215 h 209215"/>
                <a:gd name="connsiteX1" fmla="*/ 200298 w 292011"/>
                <a:gd name="connsiteY1" fmla="*/ 1904 h 209215"/>
                <a:gd name="connsiteX2" fmla="*/ 292011 w 292011"/>
                <a:gd name="connsiteY2" fmla="*/ 100629 h 209215"/>
                <a:gd name="connsiteX0" fmla="*/ 0 w 292011"/>
                <a:gd name="connsiteY0" fmla="*/ 207311 h 207311"/>
                <a:gd name="connsiteX1" fmla="*/ 200298 w 292011"/>
                <a:gd name="connsiteY1" fmla="*/ 0 h 207311"/>
                <a:gd name="connsiteX2" fmla="*/ 292011 w 292011"/>
                <a:gd name="connsiteY2" fmla="*/ 98725 h 207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92011" h="207311">
                  <a:moveTo>
                    <a:pt x="0" y="207311"/>
                  </a:moveTo>
                  <a:cubicBezTo>
                    <a:pt x="1678" y="203295"/>
                    <a:pt x="201636" y="1429"/>
                    <a:pt x="200298" y="0"/>
                  </a:cubicBezTo>
                  <a:lnTo>
                    <a:pt x="292011" y="98725"/>
                  </a:lnTo>
                </a:path>
              </a:pathLst>
            </a:custGeom>
            <a:noFill/>
            <a:ln w="50800" cap="rnd">
              <a:solidFill>
                <a:srgbClr val="009999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308081"/>
                </a:solidFill>
                <a:effectLst/>
                <a:uLnTx/>
                <a:uFillTx/>
                <a:latin typeface="Arial"/>
                <a:ea typeface="微軟正黑體" panose="020B0604030504040204" pitchFamily="34" charset="-120"/>
                <a:cs typeface="+mn-cs"/>
              </a:endParaRPr>
            </a:p>
          </p:txBody>
        </p:sp>
      </p:grpSp>
      <p:sp>
        <p:nvSpPr>
          <p:cNvPr id="47" name="文字方塊 46">
            <a:extLst>
              <a:ext uri="{FF2B5EF4-FFF2-40B4-BE49-F238E27FC236}">
                <a16:creationId xmlns:a16="http://schemas.microsoft.com/office/drawing/2014/main" id="{9927F002-E886-4B52-AB16-DF0E3FF1B3FA}"/>
              </a:ext>
            </a:extLst>
          </p:cNvPr>
          <p:cNvSpPr txBox="1"/>
          <p:nvPr/>
        </p:nvSpPr>
        <p:spPr>
          <a:xfrm>
            <a:off x="1252853" y="2934209"/>
            <a:ext cx="889774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zh-TW" altLang="en-US" sz="2800" b="1" dirty="0">
                <a:latin typeface="微軟正黑體" pitchFamily="34" charset="-120"/>
              </a:rPr>
              <a:t>活動報名數位轉型帶動新會員註冊，線上報名踴躍：   海洋派對、萬人寫生、</a:t>
            </a:r>
            <a:r>
              <a:rPr lang="en-US" altLang="zh-TW" sz="2800" b="1" dirty="0">
                <a:latin typeface="微軟正黑體" pitchFamily="34" charset="-120"/>
              </a:rPr>
              <a:t>228</a:t>
            </a:r>
            <a:r>
              <a:rPr lang="zh-TW" altLang="en-US" sz="2800" b="1" dirty="0">
                <a:latin typeface="微軟正黑體" pitchFamily="34" charset="-120"/>
              </a:rPr>
              <a:t>草地音樂會</a:t>
            </a: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2EB201CA-7703-3DFC-19EA-E1DBAC77356D}"/>
              </a:ext>
            </a:extLst>
          </p:cNvPr>
          <p:cNvSpPr txBox="1"/>
          <p:nvPr/>
        </p:nvSpPr>
        <p:spPr>
          <a:xfrm>
            <a:off x="1093860" y="795801"/>
            <a:ext cx="105221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dist">
              <a:defRPr/>
            </a:pPr>
            <a:r>
              <a:rPr lang="zh-TW" altLang="en-US" sz="4800" b="1" dirty="0">
                <a:solidFill>
                  <a:prstClr val="black"/>
                </a:solidFill>
              </a:rPr>
              <a:t>用得到</a:t>
            </a:r>
            <a:r>
              <a:rPr lang="zh-TW" altLang="en-US" sz="4800" b="1">
                <a:solidFill>
                  <a:prstClr val="black"/>
                </a:solidFill>
              </a:rPr>
              <a:t>、用得廣</a:t>
            </a:r>
            <a:r>
              <a:rPr lang="zh-TW" altLang="en-US" sz="4800" b="1" dirty="0">
                <a:solidFill>
                  <a:prstClr val="black"/>
                </a:solidFill>
              </a:rPr>
              <a:t>的數位市民</a:t>
            </a: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A81E7A39-5699-7E74-A802-011E1D46DDD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6323" y="2694814"/>
            <a:ext cx="830107" cy="830107"/>
          </a:xfrm>
          <a:prstGeom prst="rect">
            <a:avLst/>
          </a:prstGeom>
        </p:spPr>
      </p:pic>
      <p:sp>
        <p:nvSpPr>
          <p:cNvPr id="12" name="文字方塊 11">
            <a:extLst>
              <a:ext uri="{FF2B5EF4-FFF2-40B4-BE49-F238E27FC236}">
                <a16:creationId xmlns:a16="http://schemas.microsoft.com/office/drawing/2014/main" id="{2B071680-E60D-A047-294A-E917ADD65555}"/>
              </a:ext>
            </a:extLst>
          </p:cNvPr>
          <p:cNvSpPr txBox="1"/>
          <p:nvPr/>
        </p:nvSpPr>
        <p:spPr>
          <a:xfrm>
            <a:off x="1181687" y="4843034"/>
            <a:ext cx="93839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軟正黑體" pitchFamily="34" charset="-120"/>
                <a:ea typeface="微軟正黑體" panose="020B0604030504040204" pitchFamily="34" charset="-120"/>
                <a:cs typeface="+mn-cs"/>
              </a:rPr>
              <a:t>協助機關數位服務優化：好孕行得通電子乘車券再升級</a:t>
            </a:r>
          </a:p>
        </p:txBody>
      </p:sp>
      <p:pic>
        <p:nvPicPr>
          <p:cNvPr id="14" name="圖片 13">
            <a:extLst>
              <a:ext uri="{FF2B5EF4-FFF2-40B4-BE49-F238E27FC236}">
                <a16:creationId xmlns:a16="http://schemas.microsoft.com/office/drawing/2014/main" id="{B249F819-A65B-387E-99AC-E6DBCBEC7B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84550" y="4395333"/>
            <a:ext cx="748430" cy="1144338"/>
          </a:xfrm>
          <a:prstGeom prst="rect">
            <a:avLst/>
          </a:prstGeom>
        </p:spPr>
      </p:pic>
      <p:cxnSp>
        <p:nvCxnSpPr>
          <p:cNvPr id="9" name="直線接點 8">
            <a:extLst>
              <a:ext uri="{FF2B5EF4-FFF2-40B4-BE49-F238E27FC236}">
                <a16:creationId xmlns:a16="http://schemas.microsoft.com/office/drawing/2014/main" id="{0329EE0D-D3D1-FD22-562A-999C2D69FFD2}"/>
              </a:ext>
            </a:extLst>
          </p:cNvPr>
          <p:cNvCxnSpPr>
            <a:cxnSpLocks/>
          </p:cNvCxnSpPr>
          <p:nvPr/>
        </p:nvCxnSpPr>
        <p:spPr>
          <a:xfrm>
            <a:off x="1101834" y="1547062"/>
            <a:ext cx="10460463" cy="39868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00080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10992544" y="6415917"/>
            <a:ext cx="720080" cy="288031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555652-CE9C-49B3-9FFF-684CBCF53E58}" type="slidenum">
              <a:rPr kumimoji="0" lang="zh-TW" altLang="en-US" sz="15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微軟正黑體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TW" altLang="en-US" sz="15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微軟正黑體" panose="020B0604030504040204" pitchFamily="34" charset="-120"/>
              <a:cs typeface="+mn-cs"/>
            </a:endParaRPr>
          </a:p>
        </p:txBody>
      </p:sp>
      <p:grpSp>
        <p:nvGrpSpPr>
          <p:cNvPr id="3" name="群組 2"/>
          <p:cNvGrpSpPr/>
          <p:nvPr/>
        </p:nvGrpSpPr>
        <p:grpSpPr>
          <a:xfrm>
            <a:off x="-155723" y="0"/>
            <a:ext cx="12347723" cy="692696"/>
            <a:chOff x="-155723" y="0"/>
            <a:chExt cx="12347723" cy="692696"/>
          </a:xfrm>
          <a:solidFill>
            <a:schemeClr val="accent6"/>
          </a:solidFill>
        </p:grpSpPr>
        <p:sp>
          <p:nvSpPr>
            <p:cNvPr id="5" name="平行四邊形 4"/>
            <p:cNvSpPr/>
            <p:nvPr/>
          </p:nvSpPr>
          <p:spPr>
            <a:xfrm>
              <a:off x="-155723" y="0"/>
              <a:ext cx="2291283" cy="692696"/>
            </a:xfrm>
            <a:prstGeom prst="parallelogram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0"/>
              <a:ext cx="12192000" cy="23833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軟正黑體" panose="020B0604030504040204" pitchFamily="34" charset="-120"/>
                <a:cs typeface="+mn-cs"/>
              </a:endParaRPr>
            </a:p>
          </p:txBody>
        </p:sp>
      </p:grpSp>
      <p:sp>
        <p:nvSpPr>
          <p:cNvPr id="7" name="文字方塊 6"/>
          <p:cNvSpPr txBox="1"/>
          <p:nvPr/>
        </p:nvSpPr>
        <p:spPr>
          <a:xfrm>
            <a:off x="623392" y="191438"/>
            <a:ext cx="12241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資訊服務</a:t>
            </a:r>
            <a:endParaRPr kumimoji="0" lang="zh-TW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8" name="Picture 2" descr="D:\本會對議會的工作報告\研考會 簡報\參考簡報\圖\研考會去背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4725">
                        <a14:foregroundMark x1="27473" y1="37626" x2="27473" y2="37626"/>
                        <a14:foregroundMark x1="71868" y1="39638" x2="71868" y2="396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28" y="-13569"/>
            <a:ext cx="646580" cy="706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直線接點 8"/>
          <p:cNvCxnSpPr/>
          <p:nvPr/>
        </p:nvCxnSpPr>
        <p:spPr>
          <a:xfrm>
            <a:off x="1415480" y="1379677"/>
            <a:ext cx="9793088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0" name="文字方塊 9"/>
          <p:cNvSpPr txBox="1"/>
          <p:nvPr/>
        </p:nvSpPr>
        <p:spPr>
          <a:xfrm>
            <a:off x="1415480" y="620688"/>
            <a:ext cx="97210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軟正黑體" panose="020B0604030504040204" pitchFamily="34" charset="-120"/>
                <a:cs typeface="+mn-cs"/>
              </a:rPr>
              <a:t>打造雲端機房 強化資安縱深防護</a:t>
            </a:r>
          </a:p>
        </p:txBody>
      </p:sp>
      <p:pic>
        <p:nvPicPr>
          <p:cNvPr id="11" name="Picture 2" descr="D:\本會對議會的工作報告\研考會 簡報\參考簡報\icon\Icons-1\FuelYellow\menu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74" b="62727"/>
          <a:stretch/>
        </p:blipFill>
        <p:spPr bwMode="auto">
          <a:xfrm rot="5400000">
            <a:off x="-127489" y="2271235"/>
            <a:ext cx="1122717" cy="32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文字方塊 11"/>
          <p:cNvSpPr txBox="1"/>
          <p:nvPr/>
        </p:nvSpPr>
        <p:spPr>
          <a:xfrm>
            <a:off x="528389" y="2112425"/>
            <a:ext cx="32920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擴增數位韌性</a:t>
            </a:r>
          </a:p>
        </p:txBody>
      </p:sp>
      <p:pic>
        <p:nvPicPr>
          <p:cNvPr id="13" name="Picture 2" descr="D:\本會對議會的工作報告\研考會 簡報\參考簡報\icon\Icons-1\FuelYellow\menu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74" b="62727"/>
          <a:stretch/>
        </p:blipFill>
        <p:spPr bwMode="auto">
          <a:xfrm rot="5400000">
            <a:off x="5675994" y="2221247"/>
            <a:ext cx="1200051" cy="351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文字方塊 13"/>
          <p:cNvSpPr txBox="1"/>
          <p:nvPr/>
        </p:nvSpPr>
        <p:spPr>
          <a:xfrm>
            <a:off x="6437313" y="2023750"/>
            <a:ext cx="29319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強化資安防護</a:t>
            </a:r>
          </a:p>
        </p:txBody>
      </p:sp>
      <p:sp>
        <p:nvSpPr>
          <p:cNvPr id="15" name="矩形: 圓角 42">
            <a:extLst>
              <a:ext uri="{FF2B5EF4-FFF2-40B4-BE49-F238E27FC236}">
                <a16:creationId xmlns:a16="http://schemas.microsoft.com/office/drawing/2014/main" id="{32568B85-E3A3-43CC-A3D2-DD19C44957A1}"/>
              </a:ext>
            </a:extLst>
          </p:cNvPr>
          <p:cNvSpPr/>
          <p:nvPr/>
        </p:nvSpPr>
        <p:spPr>
          <a:xfrm>
            <a:off x="433870" y="3022657"/>
            <a:ext cx="5381288" cy="2773576"/>
          </a:xfrm>
          <a:prstGeom prst="roundRect">
            <a:avLst>
              <a:gd name="adj" fmla="val 2626"/>
            </a:avLst>
          </a:prstGeom>
          <a:noFill/>
          <a:ln w="28575">
            <a:solidFill>
              <a:srgbClr val="2A8D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629237" y="3418072"/>
            <a:ext cx="5107635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marR="0" lvl="0" indent="-177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持續強化資安整備。</a:t>
            </a:r>
            <a:endParaRPr kumimoji="0" lang="en-US" altLang="zh-TW" sz="2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177800" marR="0" lvl="0" indent="-177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zh-TW" sz="2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177800" marR="0" lvl="0" indent="-177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建置系統雙備援架構。</a:t>
            </a:r>
            <a:endParaRPr kumimoji="0" lang="en-US" altLang="zh-TW" sz="2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177800" marR="0" lvl="0" indent="-177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zh-TW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17" name="矩形: 圓角 42">
            <a:extLst>
              <a:ext uri="{FF2B5EF4-FFF2-40B4-BE49-F238E27FC236}">
                <a16:creationId xmlns:a16="http://schemas.microsoft.com/office/drawing/2014/main" id="{32568B85-E3A3-43CC-A3D2-DD19C44957A1}"/>
              </a:ext>
            </a:extLst>
          </p:cNvPr>
          <p:cNvSpPr/>
          <p:nvPr/>
        </p:nvSpPr>
        <p:spPr>
          <a:xfrm>
            <a:off x="6437313" y="2996950"/>
            <a:ext cx="5587034" cy="2773576"/>
          </a:xfrm>
          <a:prstGeom prst="roundRect">
            <a:avLst>
              <a:gd name="adj" fmla="val 2626"/>
            </a:avLst>
          </a:prstGeom>
          <a:noFill/>
          <a:ln w="28575">
            <a:solidFill>
              <a:srgbClr val="2A8D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6507533" y="3301114"/>
            <a:ext cx="5446594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9388" marR="0" lvl="0" indent="-1793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完成市府各機關資安人員資安績效考評。</a:t>
            </a:r>
            <a:endParaRPr kumimoji="0" lang="en-US" altLang="zh-TW" sz="2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179388" marR="0" lvl="0" indent="-1793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zh-TW" sz="2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179388" marR="0" lvl="0" indent="-1793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籌組市</a:t>
            </a:r>
            <a:r>
              <a:rPr kumimoji="0" lang="zh-TW" altLang="zh-TW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府</a:t>
            </a:r>
            <a:r>
              <a:rPr kumimoji="0" lang="zh-TW" alt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資安</a:t>
            </a:r>
            <a:r>
              <a:rPr kumimoji="0" lang="zh-TW" altLang="zh-TW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稽核團</a:t>
            </a:r>
            <a:r>
              <a:rPr kumimoji="0" lang="zh-TW" alt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，以產官學合作模式，辦理稽核。</a:t>
            </a:r>
            <a:endParaRPr kumimoji="0" lang="en-US" altLang="zh-TW" sz="2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179388" marR="0" lvl="0" indent="-1793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zh-TW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97540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56728" y="-21045"/>
            <a:ext cx="12918024" cy="7687361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0" y="404664"/>
            <a:ext cx="78928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7200" b="1" dirty="0">
                <a:solidFill>
                  <a:schemeClr val="bg1"/>
                </a:solidFill>
              </a:rPr>
              <a:t>簡報結束 敬請指教</a:t>
            </a:r>
          </a:p>
        </p:txBody>
      </p:sp>
    </p:spTree>
    <p:extLst>
      <p:ext uri="{BB962C8B-B14F-4D97-AF65-F5344CB8AC3E}">
        <p14:creationId xmlns:p14="http://schemas.microsoft.com/office/powerpoint/2010/main" val="25580025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11198214" y="6381328"/>
            <a:ext cx="468536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555652-CE9C-49B3-9FFF-684CBCF53E58}" type="slidenum">
              <a:rPr kumimoji="0" lang="zh-TW" altLang="en-US" sz="15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軟正黑體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TW" altLang="en-US" sz="1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軟正黑體" panose="020B0604030504040204" pitchFamily="34" charset="-120"/>
              <a:cs typeface="+mn-cs"/>
            </a:endParaRPr>
          </a:p>
        </p:txBody>
      </p:sp>
      <p:grpSp>
        <p:nvGrpSpPr>
          <p:cNvPr id="5" name="群組 4"/>
          <p:cNvGrpSpPr/>
          <p:nvPr/>
        </p:nvGrpSpPr>
        <p:grpSpPr>
          <a:xfrm>
            <a:off x="-155723" y="0"/>
            <a:ext cx="12347723" cy="692696"/>
            <a:chOff x="-155723" y="0"/>
            <a:chExt cx="12347723" cy="692696"/>
          </a:xfrm>
          <a:solidFill>
            <a:schemeClr val="accent4">
              <a:lumMod val="75000"/>
            </a:schemeClr>
          </a:solidFill>
        </p:grpSpPr>
        <p:sp>
          <p:nvSpPr>
            <p:cNvPr id="2" name="平行四邊形 1"/>
            <p:cNvSpPr/>
            <p:nvPr/>
          </p:nvSpPr>
          <p:spPr>
            <a:xfrm>
              <a:off x="-155723" y="0"/>
              <a:ext cx="2291283" cy="692696"/>
            </a:xfrm>
            <a:prstGeom prst="parallelogram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3" name="矩形 2"/>
            <p:cNvSpPr/>
            <p:nvPr/>
          </p:nvSpPr>
          <p:spPr>
            <a:xfrm>
              <a:off x="0" y="0"/>
              <a:ext cx="12192000" cy="23833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軟正黑體" panose="020B0604030504040204" pitchFamily="34" charset="-120"/>
                <a:cs typeface="+mn-cs"/>
              </a:endParaRPr>
            </a:p>
          </p:txBody>
        </p:sp>
      </p:grpSp>
      <p:sp>
        <p:nvSpPr>
          <p:cNvPr id="7" name="文字方塊 6"/>
          <p:cNvSpPr txBox="1"/>
          <p:nvPr/>
        </p:nvSpPr>
        <p:spPr>
          <a:xfrm>
            <a:off x="623392" y="191438"/>
            <a:ext cx="12241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微軟正黑體" panose="020B0604030504040204" pitchFamily="34" charset="-120"/>
                <a:cs typeface="+mn-cs"/>
              </a:rPr>
              <a:t>聯合服務</a:t>
            </a:r>
          </a:p>
        </p:txBody>
      </p:sp>
      <p:pic>
        <p:nvPicPr>
          <p:cNvPr id="8" name="Picture 2" descr="D:\本會對議會的工作報告\研考會 簡報\參考簡報\圖\研考會去背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4725">
                        <a14:foregroundMark x1="27473" y1="37626" x2="27473" y2="37626"/>
                        <a14:foregroundMark x1="71868" y1="39638" x2="71868" y2="396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28" y="-13569"/>
            <a:ext cx="646580" cy="706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直線接點 8"/>
          <p:cNvCxnSpPr/>
          <p:nvPr/>
        </p:nvCxnSpPr>
        <p:spPr>
          <a:xfrm>
            <a:off x="1415480" y="1484784"/>
            <a:ext cx="9793088" cy="0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0" name="文字方塊 9"/>
          <p:cNvSpPr txBox="1"/>
          <p:nvPr/>
        </p:nvSpPr>
        <p:spPr>
          <a:xfrm>
            <a:off x="1415480" y="725795"/>
            <a:ext cx="97210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軟正黑體" panose="020B0604030504040204" pitchFamily="34" charset="-120"/>
                <a:cs typeface="+mn-cs"/>
              </a:rPr>
              <a:t>更多元、更便利的市政服務</a:t>
            </a:r>
          </a:p>
        </p:txBody>
      </p:sp>
      <p:sp>
        <p:nvSpPr>
          <p:cNvPr id="45" name="文字方塊 44"/>
          <p:cNvSpPr txBox="1"/>
          <p:nvPr/>
        </p:nvSpPr>
        <p:spPr>
          <a:xfrm>
            <a:off x="1247881" y="2153710"/>
            <a:ext cx="42147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itchFamily="34" charset="-120"/>
                <a:ea typeface="微軟正黑體" panose="020B0604030504040204" pitchFamily="34" charset="-120"/>
                <a:cs typeface="+mn-cs"/>
              </a:rPr>
              <a:t>滿足需求                 優化</a:t>
            </a:r>
            <a:r>
              <a:rPr kumimoji="0" lang="en-US" altLang="zh-TW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itchFamily="34" charset="-120"/>
                <a:ea typeface="微軟正黑體" panose="020B0604030504040204" pitchFamily="34" charset="-120"/>
                <a:cs typeface="+mn-cs"/>
              </a:rPr>
              <a:t>1999</a:t>
            </a: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itchFamily="34" charset="-120"/>
                <a:ea typeface="微軟正黑體" panose="020B0604030504040204" pitchFamily="34" charset="-120"/>
                <a:cs typeface="+mn-cs"/>
              </a:rPr>
              <a:t>服務管道</a:t>
            </a:r>
            <a:endParaRPr kumimoji="0" lang="zh-TW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22" name="Picture 2" descr="D:\本會對議會的工作報告\研考會 簡報\參考簡報\icon\Icons-1\FuelYellow\menu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74" b="62727"/>
          <a:stretch/>
        </p:blipFill>
        <p:spPr bwMode="auto">
          <a:xfrm rot="5400000">
            <a:off x="706115" y="2412843"/>
            <a:ext cx="842635" cy="2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文字方塊 18"/>
          <p:cNvSpPr txBox="1"/>
          <p:nvPr/>
        </p:nvSpPr>
        <p:spPr>
          <a:xfrm>
            <a:off x="7584585" y="2175623"/>
            <a:ext cx="42147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zh-TW" altLang="en-US" sz="3600" b="1" dirty="0">
                <a:solidFill>
                  <a:prstClr val="black"/>
                </a:solidFill>
              </a:rPr>
              <a:t>人機協作              打造智慧市政服務</a:t>
            </a:r>
            <a:endParaRPr kumimoji="0" lang="zh-TW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+mn-cs"/>
            </a:endParaRPr>
          </a:p>
        </p:txBody>
      </p:sp>
      <p:pic>
        <p:nvPicPr>
          <p:cNvPr id="20" name="Picture 2" descr="D:\本會對議會的工作報告\研考會 簡報\參考簡報\icon\Icons-1\FuelYellow\menu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74" b="62727"/>
          <a:stretch/>
        </p:blipFill>
        <p:spPr bwMode="auto">
          <a:xfrm rot="5400000">
            <a:off x="7042819" y="2434756"/>
            <a:ext cx="842635" cy="2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文字方塊 24"/>
          <p:cNvSpPr txBox="1"/>
          <p:nvPr/>
        </p:nvSpPr>
        <p:spPr>
          <a:xfrm>
            <a:off x="7464136" y="3884075"/>
            <a:ext cx="4214751" cy="2106571"/>
          </a:xfrm>
          <a:prstGeom prst="rect">
            <a:avLst/>
          </a:prstGeom>
          <a:noFill/>
        </p:spPr>
        <p:txBody>
          <a:bodyPr wrap="square" lIns="87916" tIns="43958" rIns="87916" bIns="43958" rtlCol="0">
            <a:spAutoFit/>
          </a:bodyPr>
          <a:lstStyle/>
          <a:p>
            <a:pPr marL="341909" marR="0" lvl="0" indent="-341909" algn="l" defTabSz="9144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  <a:sym typeface="Wingdings 2"/>
              </a:rPr>
              <a:t>生成式</a:t>
            </a:r>
            <a:r>
              <a:rPr lang="en-US" altLang="zh-TW" sz="3200" b="1" dirty="0">
                <a:latin typeface="微軟正黑體" panose="020B0604030504040204" pitchFamily="34" charset="-120"/>
                <a:ea typeface="微軟正黑體" panose="020B0604030504040204" pitchFamily="34" charset="-120"/>
                <a:sym typeface="Wingdings 2"/>
              </a:rPr>
              <a:t>AI</a:t>
            </a:r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  <a:sym typeface="Wingdings 2"/>
              </a:rPr>
              <a:t>跨局處       市政查詢服務</a:t>
            </a:r>
            <a:endParaRPr lang="en-US" altLang="zh-TW" sz="3200" b="1" dirty="0">
              <a:latin typeface="微軟正黑體" panose="020B0604030504040204" pitchFamily="34" charset="-120"/>
              <a:sym typeface="Wingdings 2"/>
            </a:endParaRPr>
          </a:p>
          <a:p>
            <a:pPr marL="341909" indent="-341909">
              <a:lnSpc>
                <a:spcPts val="4000"/>
              </a:lnSpc>
              <a:buClr>
                <a:srgbClr val="FFC000"/>
              </a:buClr>
              <a:buFont typeface="Wingdings" panose="05000000000000000000" pitchFamily="2" charset="2"/>
              <a:buChar char="l"/>
              <a:defRPr/>
            </a:pPr>
            <a:r>
              <a:rPr lang="zh-TW" altLang="en-US" sz="3200" b="1" dirty="0">
                <a:solidFill>
                  <a:prstClr val="black"/>
                </a:solidFill>
                <a:latin typeface="微軟正黑體" panose="020B0604030504040204" pitchFamily="34" charset="-120"/>
                <a:sym typeface="Wingdings 2"/>
              </a:rPr>
              <a:t>導流 </a:t>
            </a:r>
            <a:r>
              <a:rPr lang="en-US" altLang="zh-TW" sz="3200" b="1" dirty="0">
                <a:solidFill>
                  <a:prstClr val="black"/>
                </a:solidFill>
                <a:latin typeface="微軟正黑體" panose="020B0604030504040204" pitchFamily="34" charset="-120"/>
                <a:sym typeface="Wingdings 2"/>
              </a:rPr>
              <a:t>1999 </a:t>
            </a:r>
            <a:r>
              <a:rPr lang="zh-TW" altLang="en-US" sz="3200" b="1" dirty="0">
                <a:solidFill>
                  <a:prstClr val="black"/>
                </a:solidFill>
                <a:latin typeface="微軟正黑體" panose="020B0604030504040204" pitchFamily="34" charset="-120"/>
                <a:sym typeface="Wingdings 2"/>
              </a:rPr>
              <a:t>真人文字客服</a:t>
            </a:r>
            <a:endParaRPr kumimoji="0" lang="en-US" altLang="zh-TW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  <a:sym typeface="Wingdings 2"/>
            </a:endParaRPr>
          </a:p>
        </p:txBody>
      </p:sp>
      <p:sp>
        <p:nvSpPr>
          <p:cNvPr id="23" name="文字方塊 22"/>
          <p:cNvSpPr txBox="1"/>
          <p:nvPr/>
        </p:nvSpPr>
        <p:spPr>
          <a:xfrm>
            <a:off x="1055440" y="4022964"/>
            <a:ext cx="3672425" cy="2106571"/>
          </a:xfrm>
          <a:prstGeom prst="rect">
            <a:avLst/>
          </a:prstGeom>
          <a:noFill/>
        </p:spPr>
        <p:txBody>
          <a:bodyPr wrap="square" lIns="87916" tIns="43958" rIns="87916" bIns="43958" rtlCol="0">
            <a:spAutoFit/>
          </a:bodyPr>
          <a:lstStyle/>
          <a:p>
            <a:pPr marL="341909" lvl="0" indent="-341909">
              <a:lnSpc>
                <a:spcPts val="4000"/>
              </a:lnSpc>
              <a:buClr>
                <a:srgbClr val="FFC000"/>
              </a:buClr>
              <a:buFont typeface="Wingdings" panose="05000000000000000000" pitchFamily="2" charset="2"/>
              <a:buChar char="l"/>
              <a:defRPr/>
            </a:pPr>
            <a:r>
              <a:rPr lang="en-US" altLang="zh-TW" sz="3200" b="1" dirty="0">
                <a:solidFill>
                  <a:prstClr val="black"/>
                </a:solidFill>
                <a:latin typeface="微軟正黑體" panose="020B0604030504040204" pitchFamily="34" charset="-120"/>
                <a:sym typeface="Wingdings 2"/>
              </a:rPr>
              <a:t>115</a:t>
            </a:r>
            <a:r>
              <a:rPr lang="zh-TW" altLang="en-US" sz="3200" b="1" dirty="0">
                <a:solidFill>
                  <a:prstClr val="black"/>
                </a:solidFill>
                <a:latin typeface="微軟正黑體" panose="020B0604030504040204" pitchFamily="34" charset="-120"/>
                <a:sym typeface="Wingdings 2"/>
              </a:rPr>
              <a:t>年起，服務時段擴大為</a:t>
            </a:r>
            <a:r>
              <a:rPr lang="zh-TW" altLang="en-US" sz="3200" b="1" dirty="0">
                <a:latin typeface="微軟正黑體" panose="020B0604030504040204" pitchFamily="34" charset="-120"/>
                <a:sym typeface="Wingdings 2"/>
              </a:rPr>
              <a:t>上班日</a:t>
            </a:r>
            <a:r>
              <a:rPr lang="en-US" altLang="zh-TW" sz="3200" b="1" dirty="0">
                <a:latin typeface="微軟正黑體" panose="020B0604030504040204" pitchFamily="34" charset="-120"/>
                <a:sym typeface="Wingdings 2"/>
              </a:rPr>
              <a:t>08:00</a:t>
            </a:r>
            <a:r>
              <a:rPr lang="zh-TW" altLang="en-US" sz="3200" b="1" dirty="0">
                <a:latin typeface="微軟正黑體" panose="020B0604030504040204" pitchFamily="34" charset="-120"/>
                <a:sym typeface="Wingdings 2"/>
              </a:rPr>
              <a:t>至</a:t>
            </a:r>
            <a:r>
              <a:rPr lang="en-US" altLang="zh-TW" sz="3200" b="1" dirty="0">
                <a:latin typeface="微軟正黑體" panose="020B0604030504040204" pitchFamily="34" charset="-120"/>
                <a:sym typeface="Wingdings 2"/>
              </a:rPr>
              <a:t>18:00</a:t>
            </a:r>
          </a:p>
          <a:p>
            <a:pPr marL="341909" lvl="0" indent="-341909">
              <a:lnSpc>
                <a:spcPts val="4000"/>
              </a:lnSpc>
              <a:buClr>
                <a:srgbClr val="FFC000"/>
              </a:buClr>
              <a:buFont typeface="Wingdings" panose="05000000000000000000" pitchFamily="2" charset="2"/>
              <a:buChar char="l"/>
              <a:defRPr/>
            </a:pPr>
            <a:r>
              <a:rPr lang="zh-TW" altLang="en-US" sz="3200" b="1" dirty="0">
                <a:solidFill>
                  <a:prstClr val="black"/>
                </a:solidFill>
                <a:latin typeface="微軟正黑體" panose="020B0604030504040204" pitchFamily="34" charset="-120"/>
                <a:sym typeface="Wingdings 2"/>
              </a:rPr>
              <a:t>每月服務量穩定</a:t>
            </a:r>
            <a:endParaRPr lang="en-US" altLang="zh-TW" sz="3200" b="1" dirty="0">
              <a:solidFill>
                <a:prstClr val="black"/>
              </a:solidFill>
              <a:latin typeface="微軟正黑體" panose="020B0604030504040204" pitchFamily="34" charset="-120"/>
              <a:sym typeface="Wingdings 2"/>
            </a:endParaRPr>
          </a:p>
        </p:txBody>
      </p:sp>
      <p:sp>
        <p:nvSpPr>
          <p:cNvPr id="24" name="Freeform: Shape 99">
            <a:extLst>
              <a:ext uri="{FF2B5EF4-FFF2-40B4-BE49-F238E27FC236}">
                <a16:creationId xmlns:a16="http://schemas.microsoft.com/office/drawing/2014/main" id="{53B94DC0-62C2-4435-965C-0A88FAFF2172}"/>
              </a:ext>
            </a:extLst>
          </p:cNvPr>
          <p:cNvSpPr/>
          <p:nvPr/>
        </p:nvSpPr>
        <p:spPr>
          <a:xfrm>
            <a:off x="4829320" y="4149080"/>
            <a:ext cx="2375167" cy="596919"/>
          </a:xfrm>
          <a:custGeom>
            <a:avLst/>
            <a:gdLst>
              <a:gd name="connsiteX0" fmla="*/ 3184034 w 3526455"/>
              <a:gd name="connsiteY0" fmla="*/ 0 h 775463"/>
              <a:gd name="connsiteX1" fmla="*/ 3197998 w 3526455"/>
              <a:gd name="connsiteY1" fmla="*/ 0 h 775463"/>
              <a:gd name="connsiteX2" fmla="*/ 3266072 w 3526455"/>
              <a:gd name="connsiteY2" fmla="*/ 33280 h 775463"/>
              <a:gd name="connsiteX3" fmla="*/ 3496833 w 3526455"/>
              <a:gd name="connsiteY3" fmla="*/ 303292 h 775463"/>
              <a:gd name="connsiteX4" fmla="*/ 3496833 w 3526455"/>
              <a:gd name="connsiteY4" fmla="*/ 472171 h 775463"/>
              <a:gd name="connsiteX5" fmla="*/ 3266072 w 3526455"/>
              <a:gd name="connsiteY5" fmla="*/ 742183 h 775463"/>
              <a:gd name="connsiteX6" fmla="*/ 3197998 w 3526455"/>
              <a:gd name="connsiteY6" fmla="*/ 775463 h 775463"/>
              <a:gd name="connsiteX7" fmla="*/ 3184034 w 3526455"/>
              <a:gd name="connsiteY7" fmla="*/ 775463 h 775463"/>
              <a:gd name="connsiteX8" fmla="*/ 3115960 w 3526455"/>
              <a:gd name="connsiteY8" fmla="*/ 573268 h 775463"/>
              <a:gd name="connsiteX9" fmla="*/ 3202317 w 3526455"/>
              <a:gd name="connsiteY9" fmla="*/ 472171 h 775463"/>
              <a:gd name="connsiteX10" fmla="*/ 3202317 w 3526455"/>
              <a:gd name="connsiteY10" fmla="*/ 303292 h 775463"/>
              <a:gd name="connsiteX11" fmla="*/ 3115960 w 3526455"/>
              <a:gd name="connsiteY11" fmla="*/ 202195 h 775463"/>
              <a:gd name="connsiteX12" fmla="*/ 3184034 w 3526455"/>
              <a:gd name="connsiteY12" fmla="*/ 0 h 775463"/>
              <a:gd name="connsiteX13" fmla="*/ 2739534 w 3526455"/>
              <a:gd name="connsiteY13" fmla="*/ 0 h 775463"/>
              <a:gd name="connsiteX14" fmla="*/ 2753498 w 3526455"/>
              <a:gd name="connsiteY14" fmla="*/ 0 h 775463"/>
              <a:gd name="connsiteX15" fmla="*/ 2821572 w 3526455"/>
              <a:gd name="connsiteY15" fmla="*/ 33280 h 775463"/>
              <a:gd name="connsiteX16" fmla="*/ 3052333 w 3526455"/>
              <a:gd name="connsiteY16" fmla="*/ 303292 h 775463"/>
              <a:gd name="connsiteX17" fmla="*/ 3052333 w 3526455"/>
              <a:gd name="connsiteY17" fmla="*/ 472171 h 775463"/>
              <a:gd name="connsiteX18" fmla="*/ 2821572 w 3526455"/>
              <a:gd name="connsiteY18" fmla="*/ 742183 h 775463"/>
              <a:gd name="connsiteX19" fmla="*/ 2753498 w 3526455"/>
              <a:gd name="connsiteY19" fmla="*/ 775463 h 775463"/>
              <a:gd name="connsiteX20" fmla="*/ 2739534 w 3526455"/>
              <a:gd name="connsiteY20" fmla="*/ 775463 h 775463"/>
              <a:gd name="connsiteX21" fmla="*/ 2671460 w 3526455"/>
              <a:gd name="connsiteY21" fmla="*/ 573268 h 775463"/>
              <a:gd name="connsiteX22" fmla="*/ 2757817 w 3526455"/>
              <a:gd name="connsiteY22" fmla="*/ 472171 h 775463"/>
              <a:gd name="connsiteX23" fmla="*/ 2757817 w 3526455"/>
              <a:gd name="connsiteY23" fmla="*/ 303292 h 775463"/>
              <a:gd name="connsiteX24" fmla="*/ 2671460 w 3526455"/>
              <a:gd name="connsiteY24" fmla="*/ 202195 h 775463"/>
              <a:gd name="connsiteX25" fmla="*/ 2739534 w 3526455"/>
              <a:gd name="connsiteY25" fmla="*/ 0 h 775463"/>
              <a:gd name="connsiteX26" fmla="*/ 2295035 w 3526455"/>
              <a:gd name="connsiteY26" fmla="*/ 0 h 775463"/>
              <a:gd name="connsiteX27" fmla="*/ 2308998 w 3526455"/>
              <a:gd name="connsiteY27" fmla="*/ 0 h 775463"/>
              <a:gd name="connsiteX28" fmla="*/ 2377072 w 3526455"/>
              <a:gd name="connsiteY28" fmla="*/ 33280 h 775463"/>
              <a:gd name="connsiteX29" fmla="*/ 2607835 w 3526455"/>
              <a:gd name="connsiteY29" fmla="*/ 303292 h 775463"/>
              <a:gd name="connsiteX30" fmla="*/ 2607835 w 3526455"/>
              <a:gd name="connsiteY30" fmla="*/ 472171 h 775463"/>
              <a:gd name="connsiteX31" fmla="*/ 2377072 w 3526455"/>
              <a:gd name="connsiteY31" fmla="*/ 742183 h 775463"/>
              <a:gd name="connsiteX32" fmla="*/ 2308998 w 3526455"/>
              <a:gd name="connsiteY32" fmla="*/ 775463 h 775463"/>
              <a:gd name="connsiteX33" fmla="*/ 2295035 w 3526455"/>
              <a:gd name="connsiteY33" fmla="*/ 775463 h 775463"/>
              <a:gd name="connsiteX34" fmla="*/ 2226961 w 3526455"/>
              <a:gd name="connsiteY34" fmla="*/ 573268 h 775463"/>
              <a:gd name="connsiteX35" fmla="*/ 2313317 w 3526455"/>
              <a:gd name="connsiteY35" fmla="*/ 472171 h 775463"/>
              <a:gd name="connsiteX36" fmla="*/ 2313317 w 3526455"/>
              <a:gd name="connsiteY36" fmla="*/ 303292 h 775463"/>
              <a:gd name="connsiteX37" fmla="*/ 2226961 w 3526455"/>
              <a:gd name="connsiteY37" fmla="*/ 202195 h 775463"/>
              <a:gd name="connsiteX38" fmla="*/ 2295035 w 3526455"/>
              <a:gd name="connsiteY38" fmla="*/ 0 h 775463"/>
              <a:gd name="connsiteX39" fmla="*/ 1863234 w 3526455"/>
              <a:gd name="connsiteY39" fmla="*/ 0 h 775463"/>
              <a:gd name="connsiteX40" fmla="*/ 1877198 w 3526455"/>
              <a:gd name="connsiteY40" fmla="*/ 0 h 775463"/>
              <a:gd name="connsiteX41" fmla="*/ 1945272 w 3526455"/>
              <a:gd name="connsiteY41" fmla="*/ 33280 h 775463"/>
              <a:gd name="connsiteX42" fmla="*/ 2176034 w 3526455"/>
              <a:gd name="connsiteY42" fmla="*/ 303292 h 775463"/>
              <a:gd name="connsiteX43" fmla="*/ 2176034 w 3526455"/>
              <a:gd name="connsiteY43" fmla="*/ 472171 h 775463"/>
              <a:gd name="connsiteX44" fmla="*/ 1945272 w 3526455"/>
              <a:gd name="connsiteY44" fmla="*/ 742183 h 775463"/>
              <a:gd name="connsiteX45" fmla="*/ 1877198 w 3526455"/>
              <a:gd name="connsiteY45" fmla="*/ 775463 h 775463"/>
              <a:gd name="connsiteX46" fmla="*/ 1863234 w 3526455"/>
              <a:gd name="connsiteY46" fmla="*/ 775463 h 775463"/>
              <a:gd name="connsiteX47" fmla="*/ 1795160 w 3526455"/>
              <a:gd name="connsiteY47" fmla="*/ 573268 h 775463"/>
              <a:gd name="connsiteX48" fmla="*/ 1881517 w 3526455"/>
              <a:gd name="connsiteY48" fmla="*/ 472171 h 775463"/>
              <a:gd name="connsiteX49" fmla="*/ 1881517 w 3526455"/>
              <a:gd name="connsiteY49" fmla="*/ 303292 h 775463"/>
              <a:gd name="connsiteX50" fmla="*/ 1795160 w 3526455"/>
              <a:gd name="connsiteY50" fmla="*/ 202195 h 775463"/>
              <a:gd name="connsiteX51" fmla="*/ 1863234 w 3526455"/>
              <a:gd name="connsiteY51" fmla="*/ 0 h 775463"/>
              <a:gd name="connsiteX52" fmla="*/ 1418734 w 3526455"/>
              <a:gd name="connsiteY52" fmla="*/ 0 h 775463"/>
              <a:gd name="connsiteX53" fmla="*/ 1432698 w 3526455"/>
              <a:gd name="connsiteY53" fmla="*/ 0 h 775463"/>
              <a:gd name="connsiteX54" fmla="*/ 1500772 w 3526455"/>
              <a:gd name="connsiteY54" fmla="*/ 33280 h 775463"/>
              <a:gd name="connsiteX55" fmla="*/ 1731534 w 3526455"/>
              <a:gd name="connsiteY55" fmla="*/ 303292 h 775463"/>
              <a:gd name="connsiteX56" fmla="*/ 1731534 w 3526455"/>
              <a:gd name="connsiteY56" fmla="*/ 472171 h 775463"/>
              <a:gd name="connsiteX57" fmla="*/ 1500772 w 3526455"/>
              <a:gd name="connsiteY57" fmla="*/ 742183 h 775463"/>
              <a:gd name="connsiteX58" fmla="*/ 1432698 w 3526455"/>
              <a:gd name="connsiteY58" fmla="*/ 775463 h 775463"/>
              <a:gd name="connsiteX59" fmla="*/ 1418734 w 3526455"/>
              <a:gd name="connsiteY59" fmla="*/ 775463 h 775463"/>
              <a:gd name="connsiteX60" fmla="*/ 1350660 w 3526455"/>
              <a:gd name="connsiteY60" fmla="*/ 573268 h 775463"/>
              <a:gd name="connsiteX61" fmla="*/ 1437017 w 3526455"/>
              <a:gd name="connsiteY61" fmla="*/ 472171 h 775463"/>
              <a:gd name="connsiteX62" fmla="*/ 1437017 w 3526455"/>
              <a:gd name="connsiteY62" fmla="*/ 303292 h 775463"/>
              <a:gd name="connsiteX63" fmla="*/ 1350660 w 3526455"/>
              <a:gd name="connsiteY63" fmla="*/ 202195 h 775463"/>
              <a:gd name="connsiteX64" fmla="*/ 1418734 w 3526455"/>
              <a:gd name="connsiteY64" fmla="*/ 0 h 775463"/>
              <a:gd name="connsiteX65" fmla="*/ 974234 w 3526455"/>
              <a:gd name="connsiteY65" fmla="*/ 0 h 775463"/>
              <a:gd name="connsiteX66" fmla="*/ 988198 w 3526455"/>
              <a:gd name="connsiteY66" fmla="*/ 0 h 775463"/>
              <a:gd name="connsiteX67" fmla="*/ 1056272 w 3526455"/>
              <a:gd name="connsiteY67" fmla="*/ 33280 h 775463"/>
              <a:gd name="connsiteX68" fmla="*/ 1287034 w 3526455"/>
              <a:gd name="connsiteY68" fmla="*/ 303292 h 775463"/>
              <a:gd name="connsiteX69" fmla="*/ 1287034 w 3526455"/>
              <a:gd name="connsiteY69" fmla="*/ 472171 h 775463"/>
              <a:gd name="connsiteX70" fmla="*/ 1056272 w 3526455"/>
              <a:gd name="connsiteY70" fmla="*/ 742183 h 775463"/>
              <a:gd name="connsiteX71" fmla="*/ 988198 w 3526455"/>
              <a:gd name="connsiteY71" fmla="*/ 775463 h 775463"/>
              <a:gd name="connsiteX72" fmla="*/ 974234 w 3526455"/>
              <a:gd name="connsiteY72" fmla="*/ 775463 h 775463"/>
              <a:gd name="connsiteX73" fmla="*/ 906160 w 3526455"/>
              <a:gd name="connsiteY73" fmla="*/ 573268 h 775463"/>
              <a:gd name="connsiteX74" fmla="*/ 992517 w 3526455"/>
              <a:gd name="connsiteY74" fmla="*/ 472171 h 775463"/>
              <a:gd name="connsiteX75" fmla="*/ 992517 w 3526455"/>
              <a:gd name="connsiteY75" fmla="*/ 303292 h 775463"/>
              <a:gd name="connsiteX76" fmla="*/ 906160 w 3526455"/>
              <a:gd name="connsiteY76" fmla="*/ 202195 h 775463"/>
              <a:gd name="connsiteX77" fmla="*/ 974234 w 3526455"/>
              <a:gd name="connsiteY77" fmla="*/ 0 h 775463"/>
              <a:gd name="connsiteX78" fmla="*/ 542434 w 3526455"/>
              <a:gd name="connsiteY78" fmla="*/ 0 h 775463"/>
              <a:gd name="connsiteX79" fmla="*/ 556398 w 3526455"/>
              <a:gd name="connsiteY79" fmla="*/ 0 h 775463"/>
              <a:gd name="connsiteX80" fmla="*/ 624472 w 3526455"/>
              <a:gd name="connsiteY80" fmla="*/ 33280 h 775463"/>
              <a:gd name="connsiteX81" fmla="*/ 855234 w 3526455"/>
              <a:gd name="connsiteY81" fmla="*/ 303292 h 775463"/>
              <a:gd name="connsiteX82" fmla="*/ 855234 w 3526455"/>
              <a:gd name="connsiteY82" fmla="*/ 472171 h 775463"/>
              <a:gd name="connsiteX83" fmla="*/ 624472 w 3526455"/>
              <a:gd name="connsiteY83" fmla="*/ 742183 h 775463"/>
              <a:gd name="connsiteX84" fmla="*/ 556398 w 3526455"/>
              <a:gd name="connsiteY84" fmla="*/ 775463 h 775463"/>
              <a:gd name="connsiteX85" fmla="*/ 542434 w 3526455"/>
              <a:gd name="connsiteY85" fmla="*/ 775463 h 775463"/>
              <a:gd name="connsiteX86" fmla="*/ 474360 w 3526455"/>
              <a:gd name="connsiteY86" fmla="*/ 573268 h 775463"/>
              <a:gd name="connsiteX87" fmla="*/ 560717 w 3526455"/>
              <a:gd name="connsiteY87" fmla="*/ 472171 h 775463"/>
              <a:gd name="connsiteX88" fmla="*/ 560717 w 3526455"/>
              <a:gd name="connsiteY88" fmla="*/ 303292 h 775463"/>
              <a:gd name="connsiteX89" fmla="*/ 474360 w 3526455"/>
              <a:gd name="connsiteY89" fmla="*/ 202195 h 775463"/>
              <a:gd name="connsiteX90" fmla="*/ 542434 w 3526455"/>
              <a:gd name="connsiteY90" fmla="*/ 0 h 775463"/>
              <a:gd name="connsiteX91" fmla="*/ 97934 w 3526455"/>
              <a:gd name="connsiteY91" fmla="*/ 0 h 775463"/>
              <a:gd name="connsiteX92" fmla="*/ 111898 w 3526455"/>
              <a:gd name="connsiteY92" fmla="*/ 0 h 775463"/>
              <a:gd name="connsiteX93" fmla="*/ 179972 w 3526455"/>
              <a:gd name="connsiteY93" fmla="*/ 33280 h 775463"/>
              <a:gd name="connsiteX94" fmla="*/ 410734 w 3526455"/>
              <a:gd name="connsiteY94" fmla="*/ 303292 h 775463"/>
              <a:gd name="connsiteX95" fmla="*/ 410734 w 3526455"/>
              <a:gd name="connsiteY95" fmla="*/ 472171 h 775463"/>
              <a:gd name="connsiteX96" fmla="*/ 179972 w 3526455"/>
              <a:gd name="connsiteY96" fmla="*/ 742183 h 775463"/>
              <a:gd name="connsiteX97" fmla="*/ 111898 w 3526455"/>
              <a:gd name="connsiteY97" fmla="*/ 775463 h 775463"/>
              <a:gd name="connsiteX98" fmla="*/ 97934 w 3526455"/>
              <a:gd name="connsiteY98" fmla="*/ 775463 h 775463"/>
              <a:gd name="connsiteX99" fmla="*/ 29860 w 3526455"/>
              <a:gd name="connsiteY99" fmla="*/ 573268 h 775463"/>
              <a:gd name="connsiteX100" fmla="*/ 116217 w 3526455"/>
              <a:gd name="connsiteY100" fmla="*/ 472171 h 775463"/>
              <a:gd name="connsiteX101" fmla="*/ 116217 w 3526455"/>
              <a:gd name="connsiteY101" fmla="*/ 303292 h 775463"/>
              <a:gd name="connsiteX102" fmla="*/ 29860 w 3526455"/>
              <a:gd name="connsiteY102" fmla="*/ 202195 h 775463"/>
              <a:gd name="connsiteX103" fmla="*/ 97934 w 3526455"/>
              <a:gd name="connsiteY103" fmla="*/ 0 h 775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</a:cxnLst>
            <a:rect l="l" t="t" r="r" b="b"/>
            <a:pathLst>
              <a:path w="3526455" h="775463">
                <a:moveTo>
                  <a:pt x="3184034" y="0"/>
                </a:moveTo>
                <a:lnTo>
                  <a:pt x="3197998" y="0"/>
                </a:lnTo>
                <a:cubicBezTo>
                  <a:pt x="3223397" y="0"/>
                  <a:pt x="3247923" y="11955"/>
                  <a:pt x="3266072" y="33280"/>
                </a:cubicBezTo>
                <a:lnTo>
                  <a:pt x="3496833" y="303292"/>
                </a:lnTo>
                <a:cubicBezTo>
                  <a:pt x="3536330" y="349497"/>
                  <a:pt x="3536330" y="425966"/>
                  <a:pt x="3496833" y="472171"/>
                </a:cubicBezTo>
                <a:lnTo>
                  <a:pt x="3266072" y="742183"/>
                </a:lnTo>
                <a:cubicBezTo>
                  <a:pt x="3247923" y="763508"/>
                  <a:pt x="3223397" y="775463"/>
                  <a:pt x="3197998" y="775463"/>
                </a:cubicBezTo>
                <a:lnTo>
                  <a:pt x="3184034" y="775463"/>
                </a:lnTo>
                <a:cubicBezTo>
                  <a:pt x="3096268" y="775463"/>
                  <a:pt x="3052967" y="646937"/>
                  <a:pt x="3115960" y="573268"/>
                </a:cubicBezTo>
                <a:lnTo>
                  <a:pt x="3202317" y="472171"/>
                </a:lnTo>
                <a:cubicBezTo>
                  <a:pt x="3241814" y="425966"/>
                  <a:pt x="3241814" y="349497"/>
                  <a:pt x="3202317" y="303292"/>
                </a:cubicBezTo>
                <a:lnTo>
                  <a:pt x="3115960" y="202195"/>
                </a:lnTo>
                <a:cubicBezTo>
                  <a:pt x="3052967" y="128526"/>
                  <a:pt x="3096268" y="0"/>
                  <a:pt x="3184034" y="0"/>
                </a:cubicBezTo>
                <a:close/>
                <a:moveTo>
                  <a:pt x="2739534" y="0"/>
                </a:moveTo>
                <a:lnTo>
                  <a:pt x="2753498" y="0"/>
                </a:lnTo>
                <a:cubicBezTo>
                  <a:pt x="2778897" y="0"/>
                  <a:pt x="2803423" y="11955"/>
                  <a:pt x="2821572" y="33280"/>
                </a:cubicBezTo>
                <a:lnTo>
                  <a:pt x="3052333" y="303292"/>
                </a:lnTo>
                <a:cubicBezTo>
                  <a:pt x="3091830" y="349497"/>
                  <a:pt x="3091830" y="425966"/>
                  <a:pt x="3052333" y="472171"/>
                </a:cubicBezTo>
                <a:lnTo>
                  <a:pt x="2821572" y="742183"/>
                </a:lnTo>
                <a:cubicBezTo>
                  <a:pt x="2803423" y="763508"/>
                  <a:pt x="2778897" y="775463"/>
                  <a:pt x="2753498" y="775463"/>
                </a:cubicBezTo>
                <a:lnTo>
                  <a:pt x="2739534" y="775463"/>
                </a:lnTo>
                <a:cubicBezTo>
                  <a:pt x="2651768" y="775463"/>
                  <a:pt x="2608467" y="646937"/>
                  <a:pt x="2671460" y="573268"/>
                </a:cubicBezTo>
                <a:lnTo>
                  <a:pt x="2757817" y="472171"/>
                </a:lnTo>
                <a:cubicBezTo>
                  <a:pt x="2797314" y="425966"/>
                  <a:pt x="2797314" y="349497"/>
                  <a:pt x="2757817" y="303292"/>
                </a:cubicBezTo>
                <a:lnTo>
                  <a:pt x="2671460" y="202195"/>
                </a:lnTo>
                <a:cubicBezTo>
                  <a:pt x="2608467" y="128526"/>
                  <a:pt x="2651768" y="0"/>
                  <a:pt x="2739534" y="0"/>
                </a:cubicBezTo>
                <a:close/>
                <a:moveTo>
                  <a:pt x="2295035" y="0"/>
                </a:moveTo>
                <a:lnTo>
                  <a:pt x="2308998" y="0"/>
                </a:lnTo>
                <a:cubicBezTo>
                  <a:pt x="2334397" y="0"/>
                  <a:pt x="2358924" y="11955"/>
                  <a:pt x="2377072" y="33280"/>
                </a:cubicBezTo>
                <a:lnTo>
                  <a:pt x="2607835" y="303292"/>
                </a:lnTo>
                <a:cubicBezTo>
                  <a:pt x="2647332" y="349497"/>
                  <a:pt x="2647332" y="425966"/>
                  <a:pt x="2607835" y="472171"/>
                </a:cubicBezTo>
                <a:lnTo>
                  <a:pt x="2377072" y="742183"/>
                </a:lnTo>
                <a:cubicBezTo>
                  <a:pt x="2358924" y="763508"/>
                  <a:pt x="2334532" y="775463"/>
                  <a:pt x="2308998" y="775463"/>
                </a:cubicBezTo>
                <a:lnTo>
                  <a:pt x="2295035" y="775463"/>
                </a:lnTo>
                <a:cubicBezTo>
                  <a:pt x="2207268" y="775463"/>
                  <a:pt x="2163966" y="646937"/>
                  <a:pt x="2226961" y="573268"/>
                </a:cubicBezTo>
                <a:lnTo>
                  <a:pt x="2313317" y="472171"/>
                </a:lnTo>
                <a:cubicBezTo>
                  <a:pt x="2352815" y="425966"/>
                  <a:pt x="2352815" y="349497"/>
                  <a:pt x="2313317" y="303292"/>
                </a:cubicBezTo>
                <a:lnTo>
                  <a:pt x="2226961" y="202195"/>
                </a:lnTo>
                <a:cubicBezTo>
                  <a:pt x="2163966" y="128526"/>
                  <a:pt x="2207268" y="0"/>
                  <a:pt x="2295035" y="0"/>
                </a:cubicBezTo>
                <a:close/>
                <a:moveTo>
                  <a:pt x="1863234" y="0"/>
                </a:moveTo>
                <a:lnTo>
                  <a:pt x="1877198" y="0"/>
                </a:lnTo>
                <a:cubicBezTo>
                  <a:pt x="1902597" y="0"/>
                  <a:pt x="1927123" y="11955"/>
                  <a:pt x="1945272" y="33280"/>
                </a:cubicBezTo>
                <a:lnTo>
                  <a:pt x="2176034" y="303292"/>
                </a:lnTo>
                <a:cubicBezTo>
                  <a:pt x="2215532" y="349497"/>
                  <a:pt x="2215532" y="425966"/>
                  <a:pt x="2176034" y="472171"/>
                </a:cubicBezTo>
                <a:lnTo>
                  <a:pt x="1945272" y="742183"/>
                </a:lnTo>
                <a:cubicBezTo>
                  <a:pt x="1927123" y="763508"/>
                  <a:pt x="1902597" y="775463"/>
                  <a:pt x="1877198" y="775463"/>
                </a:cubicBezTo>
                <a:lnTo>
                  <a:pt x="1863234" y="775463"/>
                </a:lnTo>
                <a:cubicBezTo>
                  <a:pt x="1775467" y="775463"/>
                  <a:pt x="1732166" y="646937"/>
                  <a:pt x="1795160" y="573268"/>
                </a:cubicBezTo>
                <a:lnTo>
                  <a:pt x="1881517" y="472171"/>
                </a:lnTo>
                <a:cubicBezTo>
                  <a:pt x="1921014" y="425966"/>
                  <a:pt x="1921014" y="349497"/>
                  <a:pt x="1881517" y="303292"/>
                </a:cubicBezTo>
                <a:lnTo>
                  <a:pt x="1795160" y="202195"/>
                </a:lnTo>
                <a:cubicBezTo>
                  <a:pt x="1732166" y="128526"/>
                  <a:pt x="1775467" y="0"/>
                  <a:pt x="1863234" y="0"/>
                </a:cubicBezTo>
                <a:close/>
                <a:moveTo>
                  <a:pt x="1418734" y="0"/>
                </a:moveTo>
                <a:lnTo>
                  <a:pt x="1432698" y="0"/>
                </a:lnTo>
                <a:cubicBezTo>
                  <a:pt x="1458097" y="0"/>
                  <a:pt x="1482623" y="11955"/>
                  <a:pt x="1500772" y="33280"/>
                </a:cubicBezTo>
                <a:lnTo>
                  <a:pt x="1731534" y="303292"/>
                </a:lnTo>
                <a:cubicBezTo>
                  <a:pt x="1771031" y="349497"/>
                  <a:pt x="1771031" y="425966"/>
                  <a:pt x="1731534" y="472171"/>
                </a:cubicBezTo>
                <a:lnTo>
                  <a:pt x="1500772" y="742183"/>
                </a:lnTo>
                <a:cubicBezTo>
                  <a:pt x="1482623" y="763508"/>
                  <a:pt x="1458097" y="775463"/>
                  <a:pt x="1432698" y="775463"/>
                </a:cubicBezTo>
                <a:lnTo>
                  <a:pt x="1418734" y="775463"/>
                </a:lnTo>
                <a:cubicBezTo>
                  <a:pt x="1330967" y="775463"/>
                  <a:pt x="1287666" y="646937"/>
                  <a:pt x="1350660" y="573268"/>
                </a:cubicBezTo>
                <a:lnTo>
                  <a:pt x="1437017" y="472171"/>
                </a:lnTo>
                <a:cubicBezTo>
                  <a:pt x="1476514" y="425966"/>
                  <a:pt x="1476514" y="349497"/>
                  <a:pt x="1437017" y="303292"/>
                </a:cubicBezTo>
                <a:lnTo>
                  <a:pt x="1350660" y="202195"/>
                </a:lnTo>
                <a:cubicBezTo>
                  <a:pt x="1287666" y="128526"/>
                  <a:pt x="1330967" y="0"/>
                  <a:pt x="1418734" y="0"/>
                </a:cubicBezTo>
                <a:close/>
                <a:moveTo>
                  <a:pt x="974234" y="0"/>
                </a:moveTo>
                <a:lnTo>
                  <a:pt x="988198" y="0"/>
                </a:lnTo>
                <a:cubicBezTo>
                  <a:pt x="1013597" y="0"/>
                  <a:pt x="1038123" y="11955"/>
                  <a:pt x="1056272" y="33280"/>
                </a:cubicBezTo>
                <a:lnTo>
                  <a:pt x="1287034" y="303292"/>
                </a:lnTo>
                <a:cubicBezTo>
                  <a:pt x="1326531" y="349497"/>
                  <a:pt x="1326531" y="425966"/>
                  <a:pt x="1287034" y="472171"/>
                </a:cubicBezTo>
                <a:lnTo>
                  <a:pt x="1056272" y="742183"/>
                </a:lnTo>
                <a:cubicBezTo>
                  <a:pt x="1038123" y="763508"/>
                  <a:pt x="1013731" y="775463"/>
                  <a:pt x="988198" y="775463"/>
                </a:cubicBezTo>
                <a:lnTo>
                  <a:pt x="974234" y="775463"/>
                </a:lnTo>
                <a:cubicBezTo>
                  <a:pt x="886467" y="775463"/>
                  <a:pt x="843166" y="646937"/>
                  <a:pt x="906160" y="573268"/>
                </a:cubicBezTo>
                <a:lnTo>
                  <a:pt x="992517" y="472171"/>
                </a:lnTo>
                <a:cubicBezTo>
                  <a:pt x="1032014" y="425966"/>
                  <a:pt x="1032014" y="349497"/>
                  <a:pt x="992517" y="303292"/>
                </a:cubicBezTo>
                <a:lnTo>
                  <a:pt x="906160" y="202195"/>
                </a:lnTo>
                <a:cubicBezTo>
                  <a:pt x="843166" y="128526"/>
                  <a:pt x="886467" y="0"/>
                  <a:pt x="974234" y="0"/>
                </a:cubicBezTo>
                <a:close/>
                <a:moveTo>
                  <a:pt x="542434" y="0"/>
                </a:moveTo>
                <a:lnTo>
                  <a:pt x="556398" y="0"/>
                </a:lnTo>
                <a:cubicBezTo>
                  <a:pt x="581797" y="0"/>
                  <a:pt x="606323" y="11955"/>
                  <a:pt x="624472" y="33280"/>
                </a:cubicBezTo>
                <a:lnTo>
                  <a:pt x="855234" y="303292"/>
                </a:lnTo>
                <a:cubicBezTo>
                  <a:pt x="894731" y="349497"/>
                  <a:pt x="894731" y="425966"/>
                  <a:pt x="855234" y="472171"/>
                </a:cubicBezTo>
                <a:lnTo>
                  <a:pt x="624472" y="742183"/>
                </a:lnTo>
                <a:cubicBezTo>
                  <a:pt x="606323" y="763508"/>
                  <a:pt x="581797" y="775463"/>
                  <a:pt x="556398" y="775463"/>
                </a:cubicBezTo>
                <a:lnTo>
                  <a:pt x="542434" y="775463"/>
                </a:lnTo>
                <a:cubicBezTo>
                  <a:pt x="454668" y="775463"/>
                  <a:pt x="411366" y="646937"/>
                  <a:pt x="474360" y="573268"/>
                </a:cubicBezTo>
                <a:lnTo>
                  <a:pt x="560717" y="472171"/>
                </a:lnTo>
                <a:cubicBezTo>
                  <a:pt x="600214" y="425966"/>
                  <a:pt x="600214" y="349497"/>
                  <a:pt x="560717" y="303292"/>
                </a:cubicBezTo>
                <a:lnTo>
                  <a:pt x="474360" y="202195"/>
                </a:lnTo>
                <a:cubicBezTo>
                  <a:pt x="411366" y="128526"/>
                  <a:pt x="454668" y="0"/>
                  <a:pt x="542434" y="0"/>
                </a:cubicBezTo>
                <a:close/>
                <a:moveTo>
                  <a:pt x="97934" y="0"/>
                </a:moveTo>
                <a:lnTo>
                  <a:pt x="111898" y="0"/>
                </a:lnTo>
                <a:cubicBezTo>
                  <a:pt x="137297" y="0"/>
                  <a:pt x="161823" y="11955"/>
                  <a:pt x="179972" y="33280"/>
                </a:cubicBezTo>
                <a:lnTo>
                  <a:pt x="410734" y="303292"/>
                </a:lnTo>
                <a:cubicBezTo>
                  <a:pt x="450232" y="349497"/>
                  <a:pt x="450232" y="425966"/>
                  <a:pt x="410734" y="472171"/>
                </a:cubicBezTo>
                <a:lnTo>
                  <a:pt x="179972" y="742183"/>
                </a:lnTo>
                <a:cubicBezTo>
                  <a:pt x="161823" y="763508"/>
                  <a:pt x="137297" y="775463"/>
                  <a:pt x="111898" y="775463"/>
                </a:cubicBezTo>
                <a:lnTo>
                  <a:pt x="97934" y="775463"/>
                </a:lnTo>
                <a:cubicBezTo>
                  <a:pt x="10168" y="775463"/>
                  <a:pt x="-33134" y="646937"/>
                  <a:pt x="29860" y="573268"/>
                </a:cubicBezTo>
                <a:lnTo>
                  <a:pt x="116217" y="472171"/>
                </a:lnTo>
                <a:cubicBezTo>
                  <a:pt x="155714" y="425966"/>
                  <a:pt x="155714" y="349497"/>
                  <a:pt x="116217" y="303292"/>
                </a:cubicBezTo>
                <a:lnTo>
                  <a:pt x="29860" y="202195"/>
                </a:lnTo>
                <a:cubicBezTo>
                  <a:pt x="-33134" y="128526"/>
                  <a:pt x="10168" y="0"/>
                  <a:pt x="97934" y="0"/>
                </a:cubicBezTo>
                <a:close/>
              </a:path>
            </a:pathLst>
          </a:custGeom>
          <a:gradFill flip="none" rotWithShape="1">
            <a:gsLst>
              <a:gs pos="30000">
                <a:srgbClr val="FFC000">
                  <a:tint val="66000"/>
                  <a:satMod val="160000"/>
                  <a:alpha val="80000"/>
                </a:srgbClr>
              </a:gs>
              <a:gs pos="100000">
                <a:srgbClr val="FFC000"/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0" scaled="1"/>
            <a:tileRect/>
          </a:gradFill>
          <a:ln w="12700">
            <a:miter lim="400000"/>
          </a:ln>
        </p:spPr>
        <p:txBody>
          <a:bodyPr wrap="square" lIns="36633" tIns="36633" rIns="36633" bIns="36633"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172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49549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-240704" y="1412875"/>
            <a:ext cx="12673407" cy="1324848"/>
          </a:xfrm>
          <a:prstGeom prst="rect">
            <a:avLst/>
          </a:prstGeom>
          <a:solidFill>
            <a:schemeClr val="bg2">
              <a:lumMod val="5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7226" tIns="58613" rIns="117226" bIns="58613" rtlCol="0" anchor="ctr"/>
          <a:lstStyle/>
          <a:p>
            <a:pPr algn="ctr"/>
            <a:endParaRPr lang="zh-TW" altLang="en-US"/>
          </a:p>
        </p:txBody>
      </p:sp>
      <p:sp>
        <p:nvSpPr>
          <p:cNvPr id="4" name="文字方塊 3"/>
          <p:cNvSpPr txBox="1"/>
          <p:nvPr/>
        </p:nvSpPr>
        <p:spPr>
          <a:xfrm>
            <a:off x="2486976" y="1412879"/>
            <a:ext cx="8949383" cy="4204105"/>
          </a:xfrm>
          <a:prstGeom prst="rect">
            <a:avLst/>
          </a:prstGeom>
          <a:noFill/>
        </p:spPr>
        <p:txBody>
          <a:bodyPr wrap="none" lIns="117226" tIns="58613" rIns="117226" bIns="58613">
            <a:spAutoFit/>
          </a:bodyPr>
          <a:lstStyle/>
          <a:p>
            <a:pPr lvl="1" algn="r">
              <a:lnSpc>
                <a:spcPct val="150000"/>
              </a:lnSpc>
              <a:buClr>
                <a:prstClr val="black"/>
              </a:buClr>
              <a:buFont typeface="微軟正黑體" pitchFamily="34" charset="-120"/>
              <a:buChar char="━"/>
              <a:defRPr/>
            </a:pPr>
            <a:r>
              <a:rPr lang="zh-TW" altLang="en-US" sz="5600" b="1" dirty="0">
                <a:solidFill>
                  <a:srgbClr val="F79646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en-US" sz="5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研究發展  行政革新</a:t>
            </a:r>
            <a:endParaRPr lang="en-US" altLang="zh-TW" sz="5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  <a:p>
            <a:pPr algn="r">
              <a:lnSpc>
                <a:spcPct val="150000"/>
              </a:lnSpc>
              <a:buFont typeface="微軟正黑體" pitchFamily="34" charset="-120"/>
              <a:buChar char="━"/>
              <a:defRPr/>
            </a:pPr>
            <a:r>
              <a:rPr lang="zh-TW" altLang="en-US" b="1" dirty="0">
                <a:solidFill>
                  <a:prstClr val="white">
                    <a:lumMod val="75000"/>
                  </a:prstClr>
                </a:solidFill>
                <a:latin typeface="微軟正黑體" pitchFamily="34" charset="-120"/>
                <a:ea typeface="微軟正黑體" pitchFamily="34" charset="-120"/>
              </a:rPr>
              <a:t> 綜合計畫  擘劃願景</a:t>
            </a:r>
            <a:endParaRPr lang="en-US" altLang="zh-TW" b="1" dirty="0">
              <a:solidFill>
                <a:prstClr val="white">
                  <a:lumMod val="75000"/>
                </a:prstClr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r">
              <a:lnSpc>
                <a:spcPct val="150000"/>
              </a:lnSpc>
              <a:buFont typeface="微軟正黑體" pitchFamily="34" charset="-120"/>
              <a:buChar char="━"/>
              <a:defRPr/>
            </a:pPr>
            <a:r>
              <a:rPr lang="zh-TW" altLang="en-US" b="1" dirty="0">
                <a:solidFill>
                  <a:prstClr val="white">
                    <a:lumMod val="75000"/>
                  </a:prstClr>
                </a:solidFill>
                <a:latin typeface="微軟正黑體" pitchFamily="34" charset="-120"/>
                <a:ea typeface="微軟正黑體" pitchFamily="34" charset="-120"/>
              </a:rPr>
              <a:t> 管制考核  確保進度</a:t>
            </a:r>
            <a:endParaRPr lang="en-US" altLang="zh-TW" b="1" dirty="0">
              <a:solidFill>
                <a:prstClr val="white">
                  <a:lumMod val="75000"/>
                </a:prstClr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r">
              <a:lnSpc>
                <a:spcPct val="150000"/>
              </a:lnSpc>
              <a:buFont typeface="微軟正黑體" pitchFamily="34" charset="-120"/>
              <a:buChar char="━"/>
              <a:defRPr/>
            </a:pPr>
            <a:r>
              <a:rPr lang="zh-TW" altLang="en-US" b="1" dirty="0">
                <a:solidFill>
                  <a:prstClr val="white">
                    <a:lumMod val="75000"/>
                  </a:prstClr>
                </a:solidFill>
                <a:latin typeface="微軟正黑體" pitchFamily="34" charset="-120"/>
                <a:ea typeface="微軟正黑體" pitchFamily="34" charset="-120"/>
              </a:rPr>
              <a:t> 工程查核  提升品質</a:t>
            </a:r>
            <a:endParaRPr lang="en-US" altLang="zh-TW" b="1" dirty="0">
              <a:solidFill>
                <a:prstClr val="white">
                  <a:lumMod val="75000"/>
                </a:prstClr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r">
              <a:lnSpc>
                <a:spcPct val="150000"/>
              </a:lnSpc>
              <a:buFont typeface="微軟正黑體" pitchFamily="34" charset="-120"/>
              <a:buChar char="━"/>
              <a:defRPr/>
            </a:pPr>
            <a:r>
              <a:rPr lang="zh-TW" altLang="en-US" b="1" dirty="0">
                <a:solidFill>
                  <a:prstClr val="white">
                    <a:lumMod val="75000"/>
                  </a:prstClr>
                </a:solidFill>
                <a:latin typeface="微軟正黑體" pitchFamily="34" charset="-120"/>
                <a:ea typeface="微軟正黑體" pitchFamily="34" charset="-120"/>
              </a:rPr>
              <a:t> 聯合服務  與時俱進</a:t>
            </a:r>
            <a:endParaRPr lang="en-US" altLang="zh-TW" b="1" dirty="0">
              <a:solidFill>
                <a:prstClr val="white">
                  <a:lumMod val="75000"/>
                </a:prstClr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r">
              <a:lnSpc>
                <a:spcPct val="150000"/>
              </a:lnSpc>
              <a:buFont typeface="微軟正黑體" pitchFamily="34" charset="-120"/>
              <a:buChar char="━"/>
              <a:defRPr/>
            </a:pPr>
            <a:r>
              <a:rPr lang="zh-TW" altLang="en-US" b="1" dirty="0">
                <a:solidFill>
                  <a:prstClr val="white">
                    <a:lumMod val="75000"/>
                  </a:prstClr>
                </a:solidFill>
                <a:latin typeface="微軟正黑體" pitchFamily="34" charset="-120"/>
                <a:ea typeface="微軟正黑體" pitchFamily="34" charset="-120"/>
              </a:rPr>
              <a:t> 資訊服務  智慧城市</a:t>
            </a:r>
            <a:endParaRPr lang="en-US" altLang="zh-TW" b="1" dirty="0">
              <a:solidFill>
                <a:prstClr val="white">
                  <a:lumMod val="75000"/>
                </a:prstClr>
              </a:solidFill>
              <a:latin typeface="微軟正黑體" pitchFamily="34" charset="-120"/>
              <a:ea typeface="微軟正黑體" pitchFamily="34" charset="-120"/>
            </a:endParaRPr>
          </a:p>
          <a:p>
            <a:pPr>
              <a:lnSpc>
                <a:spcPct val="150000"/>
              </a:lnSpc>
              <a:defRPr/>
            </a:pPr>
            <a:endParaRPr lang="zh-TW" altLang="en-US" sz="3100" b="1" dirty="0">
              <a:solidFill>
                <a:srgbClr val="9BBB59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5" name="投影片編號版面配置區 8"/>
          <p:cNvSpPr>
            <a:spLocks noGrp="1"/>
          </p:cNvSpPr>
          <p:nvPr>
            <p:ph type="sldNum" sz="quarter" idx="12"/>
          </p:nvPr>
        </p:nvSpPr>
        <p:spPr bwMode="auto">
          <a:xfrm>
            <a:off x="11208568" y="6463510"/>
            <a:ext cx="685867" cy="365125"/>
          </a:xfrm>
        </p:spPr>
        <p:txBody>
          <a:bodyPr vert="horz" lIns="117226" tIns="58613" rIns="117226" bIns="58613" rtlCol="0" anchor="ctr"/>
          <a:lstStyle/>
          <a:p>
            <a:pPr algn="ctr"/>
            <a:fld id="{C3C83E95-49F8-4EDF-9B73-3E3D13655B74}" type="slidenum">
              <a:rPr lang="en-US" altLang="zh-TW" sz="1500" b="1">
                <a:solidFill>
                  <a:schemeClr val="tx1"/>
                </a:solidFill>
                <a:latin typeface="+mn-ea"/>
              </a:rPr>
              <a:pPr algn="ctr"/>
              <a:t>4</a:t>
            </a:fld>
            <a:endParaRPr lang="en-US" altLang="zh-TW" sz="1500" b="1" dirty="0">
              <a:solidFill>
                <a:schemeClr val="tx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2045816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圖片 26">
            <a:extLst>
              <a:ext uri="{FF2B5EF4-FFF2-40B4-BE49-F238E27FC236}">
                <a16:creationId xmlns:a16="http://schemas.microsoft.com/office/drawing/2014/main" id="{F2140BE2-9B56-2A0A-DDD7-87208A0C36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8104" y="4000778"/>
            <a:ext cx="3753896" cy="2882001"/>
          </a:xfrm>
          <a:prstGeom prst="rect">
            <a:avLst/>
          </a:prstGeom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11136560" y="6468237"/>
            <a:ext cx="576064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555652-CE9C-49B3-9FFF-684CBCF53E58}" type="slidenum">
              <a:rPr kumimoji="0" lang="zh-TW" altLang="en-US" sz="15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微軟正黑體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TW" altLang="en-US" sz="15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微軟正黑體" panose="020B0604030504040204" pitchFamily="34" charset="-120"/>
              <a:cs typeface="+mn-cs"/>
            </a:endParaRPr>
          </a:p>
        </p:txBody>
      </p:sp>
      <p:grpSp>
        <p:nvGrpSpPr>
          <p:cNvPr id="5" name="群組 4"/>
          <p:cNvGrpSpPr/>
          <p:nvPr/>
        </p:nvGrpSpPr>
        <p:grpSpPr>
          <a:xfrm>
            <a:off x="-155723" y="0"/>
            <a:ext cx="12347723" cy="692696"/>
            <a:chOff x="-155723" y="0"/>
            <a:chExt cx="12347723" cy="692696"/>
          </a:xfrm>
        </p:grpSpPr>
        <p:sp>
          <p:nvSpPr>
            <p:cNvPr id="2" name="平行四邊形 1"/>
            <p:cNvSpPr/>
            <p:nvPr/>
          </p:nvSpPr>
          <p:spPr>
            <a:xfrm>
              <a:off x="-155723" y="0"/>
              <a:ext cx="2291283" cy="692696"/>
            </a:xfrm>
            <a:prstGeom prst="parallelogram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3" name="矩形 2"/>
            <p:cNvSpPr/>
            <p:nvPr/>
          </p:nvSpPr>
          <p:spPr>
            <a:xfrm>
              <a:off x="0" y="0"/>
              <a:ext cx="12192000" cy="238336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軟正黑體" panose="020B0604030504040204" pitchFamily="34" charset="-120"/>
                <a:cs typeface="+mn-cs"/>
              </a:endParaRPr>
            </a:p>
          </p:txBody>
        </p:sp>
      </p:grpSp>
      <p:cxnSp>
        <p:nvCxnSpPr>
          <p:cNvPr id="10" name="直線接點 9"/>
          <p:cNvCxnSpPr/>
          <p:nvPr/>
        </p:nvCxnSpPr>
        <p:spPr>
          <a:xfrm>
            <a:off x="1415480" y="1484784"/>
            <a:ext cx="9793088" cy="0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3" name="文字方塊 12"/>
          <p:cNvSpPr txBox="1"/>
          <p:nvPr/>
        </p:nvSpPr>
        <p:spPr>
          <a:xfrm>
            <a:off x="623392" y="191438"/>
            <a:ext cx="12241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研究發展</a:t>
            </a:r>
            <a:endParaRPr kumimoji="0" lang="zh-TW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軟正黑體" panose="020B0604030504040204" pitchFamily="34" charset="-120"/>
              <a:cs typeface="+mn-cs"/>
            </a:endParaRPr>
          </a:p>
        </p:txBody>
      </p:sp>
      <p:grpSp>
        <p:nvGrpSpPr>
          <p:cNvPr id="6" name="群組 5">
            <a:extLst>
              <a:ext uri="{FF2B5EF4-FFF2-40B4-BE49-F238E27FC236}">
                <a16:creationId xmlns:a16="http://schemas.microsoft.com/office/drawing/2014/main" id="{014AEFDC-6BCA-C03D-5C02-D57014E98588}"/>
              </a:ext>
            </a:extLst>
          </p:cNvPr>
          <p:cNvGrpSpPr/>
          <p:nvPr/>
        </p:nvGrpSpPr>
        <p:grpSpPr>
          <a:xfrm>
            <a:off x="223664" y="3270482"/>
            <a:ext cx="3784104" cy="1368152"/>
            <a:chOff x="223664" y="3816348"/>
            <a:chExt cx="3784104" cy="1368152"/>
          </a:xfrm>
        </p:grpSpPr>
        <p:pic>
          <p:nvPicPr>
            <p:cNvPr id="9" name="Picture 2" descr="D:\本會對議會的工作報告\研考會 簡報\參考簡報\icon\Icons-1\FuelYellow\menu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74" b="62727"/>
            <a:stretch/>
          </p:blipFill>
          <p:spPr bwMode="auto">
            <a:xfrm rot="5400000">
              <a:off x="-296056" y="4336068"/>
              <a:ext cx="1368152" cy="3287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文字方塊 13"/>
            <p:cNvSpPr txBox="1"/>
            <p:nvPr/>
          </p:nvSpPr>
          <p:spPr>
            <a:xfrm>
              <a:off x="623392" y="4208036"/>
              <a:ext cx="338437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微軟正黑體" panose="020B0604030504040204" pitchFamily="34" charset="-120"/>
                  <a:cs typeface="+mn-cs"/>
                </a:rPr>
                <a:t>推動公民參與</a:t>
              </a:r>
            </a:p>
          </p:txBody>
        </p:sp>
      </p:grpSp>
      <p:grpSp>
        <p:nvGrpSpPr>
          <p:cNvPr id="7" name="群組 6">
            <a:extLst>
              <a:ext uri="{FF2B5EF4-FFF2-40B4-BE49-F238E27FC236}">
                <a16:creationId xmlns:a16="http://schemas.microsoft.com/office/drawing/2014/main" id="{A85E3CB9-8B4D-9AC2-DF35-A6190349FDBA}"/>
              </a:ext>
            </a:extLst>
          </p:cNvPr>
          <p:cNvGrpSpPr/>
          <p:nvPr/>
        </p:nvGrpSpPr>
        <p:grpSpPr>
          <a:xfrm>
            <a:off x="521527" y="4295014"/>
            <a:ext cx="7578567" cy="721373"/>
            <a:chOff x="443372" y="5016559"/>
            <a:chExt cx="7303778" cy="721373"/>
          </a:xfrm>
        </p:grpSpPr>
        <p:sp>
          <p:nvSpPr>
            <p:cNvPr id="15" name="文字方塊 14"/>
            <p:cNvSpPr txBox="1"/>
            <p:nvPr/>
          </p:nvSpPr>
          <p:spPr>
            <a:xfrm>
              <a:off x="760165" y="5030046"/>
              <a:ext cx="698698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66700" marR="0" lvl="0" indent="1588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itchFamily="34" charset="-120"/>
                  <a:ea typeface="微軟正黑體" pitchFamily="34" charset="-120"/>
                  <a:cs typeface="+mn-cs"/>
                </a:rPr>
                <a:t>114</a:t>
              </a:r>
              <a:r>
                <a:rPr kumimoji="0" lang="zh-TW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itchFamily="34" charset="-120"/>
                  <a:ea typeface="微軟正黑體" pitchFamily="34" charset="-120"/>
                  <a:cs typeface="+mn-cs"/>
                </a:rPr>
                <a:t>年度本府辦理</a:t>
              </a:r>
              <a:r>
                <a:rPr kumimoji="0" lang="en-US" altLang="zh-TW" sz="20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微軟正黑體" pitchFamily="34" charset="-120"/>
                  <a:ea typeface="微軟正黑體" pitchFamily="34" charset="-120"/>
                  <a:cs typeface="+mn-cs"/>
                </a:rPr>
                <a:t>26</a:t>
              </a:r>
              <a:r>
                <a:rPr kumimoji="0" lang="zh-TW" altLang="en-US" sz="20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微軟正黑體" pitchFamily="34" charset="-120"/>
                  <a:ea typeface="微軟正黑體" pitchFamily="34" charset="-120"/>
                  <a:cs typeface="+mn-cs"/>
                </a:rPr>
                <a:t>件公民參與計畫，其中補助</a:t>
              </a:r>
              <a:r>
                <a:rPr kumimoji="0" lang="en-US" altLang="zh-TW" sz="20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微軟正黑體" pitchFamily="34" charset="-120"/>
                  <a:ea typeface="微軟正黑體" pitchFamily="34" charset="-120"/>
                  <a:cs typeface="+mn-cs"/>
                </a:rPr>
                <a:t>5</a:t>
              </a:r>
              <a:r>
                <a:rPr kumimoji="0" lang="zh-TW" altLang="en-US" sz="20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微軟正黑體" pitchFamily="34" charset="-120"/>
                  <a:ea typeface="微軟正黑體" pitchFamily="34" charset="-120"/>
                  <a:cs typeface="+mn-cs"/>
                </a:rPr>
                <a:t>件經費達</a:t>
              </a:r>
              <a:r>
                <a:rPr kumimoji="0" lang="en-US" altLang="zh-TW" sz="20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微軟正黑體" pitchFamily="34" charset="-120"/>
                  <a:ea typeface="微軟正黑體" pitchFamily="34" charset="-120"/>
                  <a:cs typeface="+mn-cs"/>
                </a:rPr>
                <a:t>100</a:t>
              </a:r>
              <a:r>
                <a:rPr kumimoji="0" lang="zh-TW" altLang="en-US" sz="20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微軟正黑體" pitchFamily="34" charset="-120"/>
                  <a:ea typeface="微軟正黑體" pitchFamily="34" charset="-120"/>
                  <a:cs typeface="+mn-cs"/>
                </a:rPr>
                <a:t>萬元</a:t>
              </a:r>
            </a:p>
          </p:txBody>
        </p:sp>
        <p:pic>
          <p:nvPicPr>
            <p:cNvPr id="2050" name="Picture 2" descr="D:\研展組\1.市長簡報\4-2市長施政簡報\圖示\註解 2023-08-10 144412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3372" y="5016559"/>
              <a:ext cx="651141" cy="5825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群組 7">
            <a:extLst>
              <a:ext uri="{FF2B5EF4-FFF2-40B4-BE49-F238E27FC236}">
                <a16:creationId xmlns:a16="http://schemas.microsoft.com/office/drawing/2014/main" id="{D7DABF45-959B-FFE2-A13C-7FF826387CCF}"/>
              </a:ext>
            </a:extLst>
          </p:cNvPr>
          <p:cNvGrpSpPr/>
          <p:nvPr/>
        </p:nvGrpSpPr>
        <p:grpSpPr>
          <a:xfrm>
            <a:off x="552376" y="5111114"/>
            <a:ext cx="7637032" cy="823302"/>
            <a:chOff x="435447" y="5959775"/>
            <a:chExt cx="7302809" cy="823302"/>
          </a:xfrm>
        </p:grpSpPr>
        <p:sp>
          <p:nvSpPr>
            <p:cNvPr id="18" name="文字方塊 17"/>
            <p:cNvSpPr txBox="1"/>
            <p:nvPr/>
          </p:nvSpPr>
          <p:spPr>
            <a:xfrm>
              <a:off x="752488" y="5959775"/>
              <a:ext cx="6985768" cy="8233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66700" lvl="0" indent="1588">
                <a:spcBef>
                  <a:spcPts val="600"/>
                </a:spcBef>
                <a:spcAft>
                  <a:spcPts val="300"/>
                </a:spcAft>
                <a:defRPr/>
              </a:pPr>
              <a:r>
                <a:rPr lang="en-US" altLang="zh-TW" sz="2000" b="1" dirty="0">
                  <a:latin typeface="微軟正黑體" pitchFamily="34" charset="-120"/>
                </a:rPr>
                <a:t>114</a:t>
              </a:r>
              <a:r>
                <a:rPr lang="zh-TW" altLang="en-US" sz="2000" b="1" dirty="0">
                  <a:latin typeface="微軟正黑體" pitchFamily="34" charset="-120"/>
                </a:rPr>
                <a:t>年本會辦理「少子化議題公民參與焦點座談計畫」，</a:t>
              </a:r>
              <a:endParaRPr lang="en-US" altLang="zh-TW" sz="2000" b="1" dirty="0">
                <a:latin typeface="微軟正黑體" pitchFamily="34" charset="-120"/>
              </a:endParaRPr>
            </a:p>
            <a:p>
              <a:pPr marL="266700" lvl="0" indent="1588">
                <a:spcBef>
                  <a:spcPts val="600"/>
                </a:spcBef>
                <a:spcAft>
                  <a:spcPts val="300"/>
                </a:spcAft>
                <a:defRPr/>
              </a:pPr>
              <a:r>
                <a:rPr lang="zh-TW" altLang="en-US" sz="2000" b="1" dirty="0">
                  <a:latin typeface="微軟正黑體" pitchFamily="34" charset="-120"/>
                </a:rPr>
                <a:t>「經濟負擔」是影響生育首要</a:t>
              </a:r>
              <a:r>
                <a:rPr lang="zh-TW" altLang="en-US" sz="2000" b="1" dirty="0">
                  <a:solidFill>
                    <a:prstClr val="black"/>
                  </a:solidFill>
                  <a:latin typeface="微軟正黑體" pitchFamily="34" charset="-120"/>
                </a:rPr>
                <a:t>因素</a:t>
              </a:r>
            </a:p>
          </p:txBody>
        </p:sp>
        <p:pic>
          <p:nvPicPr>
            <p:cNvPr id="19" name="Picture 2" descr="D:\研展組\1.市長簡報\4-2市長施政簡報\圖示\註解 2023-08-10 144412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447" y="5970666"/>
              <a:ext cx="651141" cy="5825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3" name="Picture 2" descr="D:\本會對議會的工作報告\研考會 簡報\參考簡報\圖\研考會去背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4725">
                        <a14:foregroundMark x1="27473" y1="37626" x2="27473" y2="37626"/>
                        <a14:foregroundMark x1="71868" y1="39638" x2="71868" y2="396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28" y="-13569"/>
            <a:ext cx="646580" cy="706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文字方塊 24"/>
          <p:cNvSpPr txBox="1"/>
          <p:nvPr/>
        </p:nvSpPr>
        <p:spPr>
          <a:xfrm>
            <a:off x="1415480" y="620688"/>
            <a:ext cx="97930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5400" b="1" dirty="0">
                <a:solidFill>
                  <a:prstClr val="black"/>
                </a:solidFill>
                <a:latin typeface="Arial"/>
                <a:ea typeface="微軟正黑體" panose="020B0604030504040204" pitchFamily="34" charset="-120"/>
              </a:rPr>
              <a:t>深化市政研究</a:t>
            </a:r>
            <a:r>
              <a:rPr kumimoji="0" lang="zh-TW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軟正黑體" panose="020B0604030504040204" pitchFamily="34" charset="-120"/>
                <a:cs typeface="+mn-cs"/>
              </a:rPr>
              <a:t>  推動公民參與</a:t>
            </a:r>
            <a:endParaRPr kumimoji="0" lang="zh-TW" alt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31" name="Picture 2" descr="D:\本會對議會的工作報告\研考會 簡報\參考簡報\icon\Icons-1\FuelYellow\menu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74" b="62727"/>
          <a:stretch/>
        </p:blipFill>
        <p:spPr bwMode="auto">
          <a:xfrm rot="5400000">
            <a:off x="-296056" y="1985993"/>
            <a:ext cx="1368152" cy="32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文字方塊 31"/>
          <p:cNvSpPr txBox="1"/>
          <p:nvPr/>
        </p:nvSpPr>
        <p:spPr>
          <a:xfrm>
            <a:off x="623392" y="1857961"/>
            <a:ext cx="53285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3600" b="1" dirty="0">
                <a:solidFill>
                  <a:prstClr val="black"/>
                </a:solidFill>
                <a:latin typeface="Arial"/>
                <a:ea typeface="微軟正黑體" panose="020B0604030504040204" pitchFamily="34" charset="-120"/>
              </a:rPr>
              <a:t>深化市政研究</a:t>
            </a:r>
            <a:endParaRPr kumimoji="0" lang="zh-TW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軟正黑體" panose="020B0604030504040204" pitchFamily="34" charset="-120"/>
              <a:cs typeface="+mn-cs"/>
            </a:endParaRPr>
          </a:p>
        </p:txBody>
      </p:sp>
      <p:grpSp>
        <p:nvGrpSpPr>
          <p:cNvPr id="17" name="群組 16">
            <a:extLst>
              <a:ext uri="{FF2B5EF4-FFF2-40B4-BE49-F238E27FC236}">
                <a16:creationId xmlns:a16="http://schemas.microsoft.com/office/drawing/2014/main" id="{E5996A25-13E9-A59A-C5A9-355432D8047D}"/>
              </a:ext>
            </a:extLst>
          </p:cNvPr>
          <p:cNvGrpSpPr/>
          <p:nvPr/>
        </p:nvGrpSpPr>
        <p:grpSpPr>
          <a:xfrm>
            <a:off x="521527" y="2492610"/>
            <a:ext cx="7711161" cy="1059565"/>
            <a:chOff x="453244" y="2648350"/>
            <a:chExt cx="7711161" cy="1059565"/>
          </a:xfrm>
        </p:grpSpPr>
        <p:sp>
          <p:nvSpPr>
            <p:cNvPr id="33" name="文字方塊 32"/>
            <p:cNvSpPr txBox="1"/>
            <p:nvPr/>
          </p:nvSpPr>
          <p:spPr>
            <a:xfrm>
              <a:off x="826075" y="2753808"/>
              <a:ext cx="733833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66700" marR="0" lvl="0" indent="1588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itchFamily="34" charset="-120"/>
                  <a:ea typeface="微軟正黑體" pitchFamily="34" charset="-120"/>
                  <a:cs typeface="+mn-cs"/>
                </a:rPr>
                <a:t>本會</a:t>
              </a:r>
              <a:r>
                <a:rPr kumimoji="0" lang="en-US" altLang="zh-TW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itchFamily="34" charset="-120"/>
                  <a:ea typeface="微軟正黑體" pitchFamily="34" charset="-120"/>
                  <a:cs typeface="+mn-cs"/>
                </a:rPr>
                <a:t>114</a:t>
              </a:r>
              <a:r>
                <a:rPr kumimoji="0" lang="zh-TW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itchFamily="34" charset="-120"/>
                  <a:ea typeface="微軟正黑體" pitchFamily="34" charset="-120"/>
                  <a:cs typeface="+mn-cs"/>
                </a:rPr>
                <a:t>年委託研究「高雄城市品牌與發展策略」，</a:t>
              </a:r>
              <a:r>
                <a:rPr kumimoji="0" lang="zh-TW" altLang="en-US" sz="28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微軟正黑體" pitchFamily="34" charset="-120"/>
                  <a:ea typeface="微軟正黑體" pitchFamily="34" charset="-120"/>
                  <a:cs typeface="+mn-cs"/>
                </a:rPr>
                <a:t>於</a:t>
              </a:r>
              <a:r>
                <a:rPr kumimoji="0" lang="en-US" altLang="zh-TW" sz="28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微軟正黑體" pitchFamily="34" charset="-120"/>
                  <a:ea typeface="微軟正黑體" pitchFamily="34" charset="-120"/>
                  <a:cs typeface="+mn-cs"/>
                </a:rPr>
                <a:t>114</a:t>
              </a:r>
              <a:r>
                <a:rPr kumimoji="0" lang="zh-TW" altLang="en-US" sz="28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微軟正黑體" pitchFamily="34" charset="-120"/>
                  <a:ea typeface="微軟正黑體" pitchFamily="34" charset="-120"/>
                  <a:cs typeface="+mn-cs"/>
                </a:rPr>
                <a:t>年</a:t>
              </a:r>
              <a:r>
                <a:rPr kumimoji="0" lang="en-US" altLang="zh-TW" sz="28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微軟正黑體" pitchFamily="34" charset="-120"/>
                  <a:ea typeface="微軟正黑體" pitchFamily="34" charset="-120"/>
                  <a:cs typeface="+mn-cs"/>
                </a:rPr>
                <a:t>11</a:t>
              </a:r>
              <a:r>
                <a:rPr kumimoji="0" lang="zh-TW" altLang="en-US" sz="28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微軟正黑體" pitchFamily="34" charset="-120"/>
                  <a:ea typeface="微軟正黑體" pitchFamily="34" charset="-120"/>
                  <a:cs typeface="+mn-cs"/>
                </a:rPr>
                <a:t>月完成期中報告審查</a:t>
              </a:r>
              <a:endParaRPr kumimoji="0" lang="en-US" altLang="zh-TW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endParaRPr>
            </a:p>
          </p:txBody>
        </p:sp>
        <p:pic>
          <p:nvPicPr>
            <p:cNvPr id="34" name="Picture 2" descr="D:\研展組\1.市長簡報\4-2市長施政簡報\圖示\註解 2023-08-10 144412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3244" y="2648350"/>
              <a:ext cx="651141" cy="5825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群組 10">
            <a:extLst>
              <a:ext uri="{FF2B5EF4-FFF2-40B4-BE49-F238E27FC236}">
                <a16:creationId xmlns:a16="http://schemas.microsoft.com/office/drawing/2014/main" id="{F9FB5210-9E3B-EA3F-F714-D173BC5FB582}"/>
              </a:ext>
            </a:extLst>
          </p:cNvPr>
          <p:cNvGrpSpPr/>
          <p:nvPr/>
        </p:nvGrpSpPr>
        <p:grpSpPr>
          <a:xfrm>
            <a:off x="552376" y="5913726"/>
            <a:ext cx="7637033" cy="582512"/>
            <a:chOff x="435447" y="5970666"/>
            <a:chExt cx="7302810" cy="582512"/>
          </a:xfrm>
        </p:grpSpPr>
        <p:sp>
          <p:nvSpPr>
            <p:cNvPr id="12" name="文字方塊 11">
              <a:extLst>
                <a:ext uri="{FF2B5EF4-FFF2-40B4-BE49-F238E27FC236}">
                  <a16:creationId xmlns:a16="http://schemas.microsoft.com/office/drawing/2014/main" id="{059F3E6B-FC91-8382-CB66-AE5CA913E0D3}"/>
                </a:ext>
              </a:extLst>
            </p:cNvPr>
            <p:cNvSpPr txBox="1"/>
            <p:nvPr/>
          </p:nvSpPr>
          <p:spPr>
            <a:xfrm>
              <a:off x="752489" y="5998618"/>
              <a:ext cx="698576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66700" marR="0" lvl="0" indent="1588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itchFamily="34" charset="-120"/>
                  <a:ea typeface="微軟正黑體" pitchFamily="34" charset="-120"/>
                  <a:cs typeface="+mn-cs"/>
                </a:rPr>
                <a:t>想提議網路參與平台</a:t>
              </a:r>
              <a:r>
                <a:rPr kumimoji="0" lang="en-US" altLang="zh-TW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itchFamily="34" charset="-120"/>
                  <a:ea typeface="微軟正黑體" pitchFamily="34" charset="-120"/>
                  <a:cs typeface="+mn-cs"/>
                </a:rPr>
                <a:t>114</a:t>
              </a:r>
              <a:r>
                <a:rPr kumimoji="0" lang="zh-TW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itchFamily="34" charset="-120"/>
                  <a:ea typeface="微軟正黑體" pitchFamily="34" charset="-120"/>
                  <a:cs typeface="+mn-cs"/>
                </a:rPr>
                <a:t>年</a:t>
              </a:r>
              <a:r>
                <a:rPr kumimoji="0" lang="zh-TW" altLang="en-US" sz="20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微軟正黑體" pitchFamily="34" charset="-120"/>
                  <a:ea typeface="微軟正黑體" pitchFamily="34" charset="-120"/>
                  <a:cs typeface="+mn-cs"/>
                </a:rPr>
                <a:t>共</a:t>
              </a:r>
              <a:r>
                <a:rPr kumimoji="0" lang="en-US" altLang="zh-TW" sz="20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微軟正黑體" pitchFamily="34" charset="-120"/>
                  <a:ea typeface="微軟正黑體" pitchFamily="34" charset="-120"/>
                  <a:cs typeface="+mn-cs"/>
                </a:rPr>
                <a:t>18</a:t>
              </a:r>
              <a:r>
                <a:rPr kumimoji="0" lang="zh-TW" altLang="en-US" sz="20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微軟正黑體" pitchFamily="34" charset="-120"/>
                  <a:ea typeface="微軟正黑體" pitchFamily="34" charset="-120"/>
                  <a:cs typeface="+mn-cs"/>
                </a:rPr>
                <a:t>件，成立至今共</a:t>
              </a:r>
              <a:r>
                <a:rPr kumimoji="0" lang="en-US" altLang="zh-TW" sz="20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微軟正黑體" pitchFamily="34" charset="-120"/>
                  <a:ea typeface="微軟正黑體" pitchFamily="34" charset="-120"/>
                  <a:cs typeface="+mn-cs"/>
                </a:rPr>
                <a:t>68</a:t>
              </a:r>
              <a:r>
                <a:rPr kumimoji="0" lang="zh-TW" altLang="en-US" sz="20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微軟正黑體" pitchFamily="34" charset="-120"/>
                  <a:ea typeface="微軟正黑體" pitchFamily="34" charset="-120"/>
                  <a:cs typeface="+mn-cs"/>
                </a:rPr>
                <a:t>件提案</a:t>
              </a:r>
            </a:p>
          </p:txBody>
        </p:sp>
        <p:pic>
          <p:nvPicPr>
            <p:cNvPr id="16" name="Picture 2" descr="D:\研展組\1.市長簡報\4-2市長施政簡報\圖示\註解 2023-08-10 144412.png">
              <a:extLst>
                <a:ext uri="{FF2B5EF4-FFF2-40B4-BE49-F238E27FC236}">
                  <a16:creationId xmlns:a16="http://schemas.microsoft.com/office/drawing/2014/main" id="{64FC08D8-A7D5-641E-2DA7-B70209AAEF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447" y="5970666"/>
              <a:ext cx="651141" cy="5825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4" name="圖片 23">
            <a:extLst>
              <a:ext uri="{FF2B5EF4-FFF2-40B4-BE49-F238E27FC236}">
                <a16:creationId xmlns:a16="http://schemas.microsoft.com/office/drawing/2014/main" id="{CF90C671-BCA9-8A34-53F4-3ECEE9E43AF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8104" y="1502796"/>
            <a:ext cx="3753896" cy="2474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5993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B807C8-78A3-F5A6-7278-9C952F61D5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圖片 29">
            <a:extLst>
              <a:ext uri="{FF2B5EF4-FFF2-40B4-BE49-F238E27FC236}">
                <a16:creationId xmlns:a16="http://schemas.microsoft.com/office/drawing/2014/main" id="{6DFC9B15-1C4A-C6F3-81DA-7730D2A66B7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4594" y="3946338"/>
            <a:ext cx="4367808" cy="2911662"/>
          </a:xfrm>
          <a:prstGeom prst="rect">
            <a:avLst/>
          </a:prstGeom>
        </p:spPr>
      </p:pic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AEB7DC94-9C86-4A5F-9D79-8851822BD0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36560" y="6492875"/>
            <a:ext cx="504056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555652-CE9C-49B3-9FFF-684CBCF53E58}" type="slidenum">
              <a:rPr kumimoji="0" lang="zh-TW" altLang="en-US" sz="15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軟正黑體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TW" altLang="en-US" sz="1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軟正黑體" panose="020B0604030504040204" pitchFamily="34" charset="-120"/>
              <a:cs typeface="+mn-cs"/>
            </a:endParaRPr>
          </a:p>
        </p:txBody>
      </p:sp>
      <p:grpSp>
        <p:nvGrpSpPr>
          <p:cNvPr id="5" name="群組 4">
            <a:extLst>
              <a:ext uri="{FF2B5EF4-FFF2-40B4-BE49-F238E27FC236}">
                <a16:creationId xmlns:a16="http://schemas.microsoft.com/office/drawing/2014/main" id="{913C0582-E09A-9839-ECC3-43A4FBC4339C}"/>
              </a:ext>
            </a:extLst>
          </p:cNvPr>
          <p:cNvGrpSpPr/>
          <p:nvPr/>
        </p:nvGrpSpPr>
        <p:grpSpPr>
          <a:xfrm>
            <a:off x="-155723" y="0"/>
            <a:ext cx="12347723" cy="692696"/>
            <a:chOff x="-155723" y="0"/>
            <a:chExt cx="12347723" cy="692696"/>
          </a:xfrm>
        </p:grpSpPr>
        <p:sp>
          <p:nvSpPr>
            <p:cNvPr id="2" name="平行四邊形 1">
              <a:extLst>
                <a:ext uri="{FF2B5EF4-FFF2-40B4-BE49-F238E27FC236}">
                  <a16:creationId xmlns:a16="http://schemas.microsoft.com/office/drawing/2014/main" id="{984936AD-A971-26F5-45B1-4BBCD3CD436A}"/>
                </a:ext>
              </a:extLst>
            </p:cNvPr>
            <p:cNvSpPr/>
            <p:nvPr/>
          </p:nvSpPr>
          <p:spPr>
            <a:xfrm>
              <a:off x="-155723" y="0"/>
              <a:ext cx="2291283" cy="692696"/>
            </a:xfrm>
            <a:prstGeom prst="parallelogram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82D14CD9-284A-0F5E-B50F-5F580337F897}"/>
                </a:ext>
              </a:extLst>
            </p:cNvPr>
            <p:cNvSpPr/>
            <p:nvPr/>
          </p:nvSpPr>
          <p:spPr>
            <a:xfrm>
              <a:off x="0" y="0"/>
              <a:ext cx="12192000" cy="238336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軟正黑體" panose="020B0604030504040204" pitchFamily="34" charset="-120"/>
                <a:cs typeface="+mn-cs"/>
              </a:endParaRPr>
            </a:p>
          </p:txBody>
        </p:sp>
      </p:grpSp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86BE1E0F-A8CF-FB05-E6B1-1A52B89E752E}"/>
              </a:ext>
            </a:extLst>
          </p:cNvPr>
          <p:cNvCxnSpPr/>
          <p:nvPr/>
        </p:nvCxnSpPr>
        <p:spPr>
          <a:xfrm>
            <a:off x="1415480" y="1484784"/>
            <a:ext cx="9793088" cy="0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1E88A136-6BBF-C656-C1F9-46729304815A}"/>
              </a:ext>
            </a:extLst>
          </p:cNvPr>
          <p:cNvSpPr txBox="1"/>
          <p:nvPr/>
        </p:nvSpPr>
        <p:spPr>
          <a:xfrm>
            <a:off x="1415480" y="620688"/>
            <a:ext cx="95770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dist">
              <a:defRPr/>
            </a:pPr>
            <a:r>
              <a:rPr lang="zh-TW" altLang="en-US" sz="5400" b="1" dirty="0"/>
              <a:t>鼓勵服務創新 提升機關績效</a:t>
            </a:r>
            <a:endParaRPr kumimoji="0" lang="zh-TW" alt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0368E673-26A0-693E-989E-07A4B1DC7A0F}"/>
              </a:ext>
            </a:extLst>
          </p:cNvPr>
          <p:cNvSpPr txBox="1"/>
          <p:nvPr/>
        </p:nvSpPr>
        <p:spPr>
          <a:xfrm>
            <a:off x="623392" y="191438"/>
            <a:ext cx="12241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研究發展</a:t>
            </a:r>
            <a:endParaRPr kumimoji="0" lang="zh-TW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軟正黑體" panose="020B0604030504040204" pitchFamily="34" charset="-120"/>
              <a:cs typeface="+mn-cs"/>
            </a:endParaRPr>
          </a:p>
        </p:txBody>
      </p:sp>
      <p:grpSp>
        <p:nvGrpSpPr>
          <p:cNvPr id="17" name="群組 16">
            <a:extLst>
              <a:ext uri="{FF2B5EF4-FFF2-40B4-BE49-F238E27FC236}">
                <a16:creationId xmlns:a16="http://schemas.microsoft.com/office/drawing/2014/main" id="{E36E275B-E33B-B887-D304-A3B95CCF4173}"/>
              </a:ext>
            </a:extLst>
          </p:cNvPr>
          <p:cNvGrpSpPr/>
          <p:nvPr/>
        </p:nvGrpSpPr>
        <p:grpSpPr>
          <a:xfrm>
            <a:off x="223664" y="1438217"/>
            <a:ext cx="5728320" cy="1368152"/>
            <a:chOff x="223664" y="1268760"/>
            <a:chExt cx="5728320" cy="1368152"/>
          </a:xfrm>
        </p:grpSpPr>
        <p:pic>
          <p:nvPicPr>
            <p:cNvPr id="9" name="Picture 2" descr="D:\本會對議會的工作報告\研考會 簡報\參考簡報\icon\Icons-1\FuelYellow\menu.png">
              <a:extLst>
                <a:ext uri="{FF2B5EF4-FFF2-40B4-BE49-F238E27FC236}">
                  <a16:creationId xmlns:a16="http://schemas.microsoft.com/office/drawing/2014/main" id="{E49B643E-09E8-7414-7EF2-55D1FD1D486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74" b="62727"/>
            <a:stretch/>
          </p:blipFill>
          <p:spPr bwMode="auto">
            <a:xfrm rot="5400000">
              <a:off x="-296056" y="1788480"/>
              <a:ext cx="1368152" cy="3287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文字方塊 13">
              <a:extLst>
                <a:ext uri="{FF2B5EF4-FFF2-40B4-BE49-F238E27FC236}">
                  <a16:creationId xmlns:a16="http://schemas.microsoft.com/office/drawing/2014/main" id="{DCB0D967-E5AA-5A47-F840-1F7A69DDF1D0}"/>
                </a:ext>
              </a:extLst>
            </p:cNvPr>
            <p:cNvSpPr txBox="1"/>
            <p:nvPr/>
          </p:nvSpPr>
          <p:spPr>
            <a:xfrm>
              <a:off x="623392" y="1660448"/>
              <a:ext cx="532859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微軟正黑體" panose="020B0604030504040204" pitchFamily="34" charset="-120"/>
                  <a:cs typeface="+mn-cs"/>
                </a:rPr>
                <a:t>加強為民服務措施</a:t>
              </a:r>
            </a:p>
          </p:txBody>
        </p:sp>
      </p:grpSp>
      <p:grpSp>
        <p:nvGrpSpPr>
          <p:cNvPr id="6" name="群組 5">
            <a:extLst>
              <a:ext uri="{FF2B5EF4-FFF2-40B4-BE49-F238E27FC236}">
                <a16:creationId xmlns:a16="http://schemas.microsoft.com/office/drawing/2014/main" id="{0114DE29-1FB2-7BCB-C32C-AE4052A59950}"/>
              </a:ext>
            </a:extLst>
          </p:cNvPr>
          <p:cNvGrpSpPr/>
          <p:nvPr/>
        </p:nvGrpSpPr>
        <p:grpSpPr>
          <a:xfrm>
            <a:off x="529928" y="2694305"/>
            <a:ext cx="7708645" cy="1046440"/>
            <a:chOff x="435447" y="3035829"/>
            <a:chExt cx="7530367" cy="1046440"/>
          </a:xfrm>
        </p:grpSpPr>
        <p:sp>
          <p:nvSpPr>
            <p:cNvPr id="15" name="文字方塊 14">
              <a:extLst>
                <a:ext uri="{FF2B5EF4-FFF2-40B4-BE49-F238E27FC236}">
                  <a16:creationId xmlns:a16="http://schemas.microsoft.com/office/drawing/2014/main" id="{CEE4D753-2A09-815F-04B3-1693D42DF1C9}"/>
                </a:ext>
              </a:extLst>
            </p:cNvPr>
            <p:cNvSpPr txBox="1"/>
            <p:nvPr/>
          </p:nvSpPr>
          <p:spPr>
            <a:xfrm>
              <a:off x="978829" y="3035829"/>
              <a:ext cx="6986985" cy="10464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66700" marR="0" lvl="0" indent="1588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31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微軟正黑體" pitchFamily="34" charset="-120"/>
                  <a:ea typeface="微軟正黑體" panose="020B0604030504040204" pitchFamily="34" charset="-120"/>
                  <a:cs typeface="+mn-cs"/>
                </a:rPr>
                <a:t>針對市府一級、二級機關及區公所辦理電話服務品質暨禮貌測試。</a:t>
              </a:r>
            </a:p>
          </p:txBody>
        </p:sp>
        <p:pic>
          <p:nvPicPr>
            <p:cNvPr id="2050" name="Picture 2" descr="D:\研展組\1.市長簡報\4-2市長施政簡報\圖示\註解 2023-08-10 144412.png">
              <a:extLst>
                <a:ext uri="{FF2B5EF4-FFF2-40B4-BE49-F238E27FC236}">
                  <a16:creationId xmlns:a16="http://schemas.microsoft.com/office/drawing/2014/main" id="{7F9F41CC-F0A6-2B08-C5F2-55F308C2F61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447" y="3035829"/>
              <a:ext cx="651141" cy="5825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3" name="Picture 2" descr="D:\本會對議會的工作報告\研考會 簡報\參考簡報\圖\研考會去背.jpg">
            <a:extLst>
              <a:ext uri="{FF2B5EF4-FFF2-40B4-BE49-F238E27FC236}">
                <a16:creationId xmlns:a16="http://schemas.microsoft.com/office/drawing/2014/main" id="{1625FE01-FC32-46AD-88D8-85FC6ACF60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4725">
                        <a14:foregroundMark x1="27473" y1="37626" x2="27473" y2="37626"/>
                        <a14:foregroundMark x1="71868" y1="39638" x2="71868" y2="396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28" y="-13569"/>
            <a:ext cx="646580" cy="706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群組 20">
            <a:extLst>
              <a:ext uri="{FF2B5EF4-FFF2-40B4-BE49-F238E27FC236}">
                <a16:creationId xmlns:a16="http://schemas.microsoft.com/office/drawing/2014/main" id="{76434C7B-7B51-D651-00B3-DDCDE4013522}"/>
              </a:ext>
            </a:extLst>
          </p:cNvPr>
          <p:cNvGrpSpPr/>
          <p:nvPr/>
        </p:nvGrpSpPr>
        <p:grpSpPr>
          <a:xfrm>
            <a:off x="223664" y="3478143"/>
            <a:ext cx="5728320" cy="1368152"/>
            <a:chOff x="223664" y="1268760"/>
            <a:chExt cx="5728320" cy="1368152"/>
          </a:xfrm>
        </p:grpSpPr>
        <p:pic>
          <p:nvPicPr>
            <p:cNvPr id="22" name="Picture 2" descr="D:\本會對議會的工作報告\研考會 簡報\參考簡報\icon\Icons-1\FuelYellow\menu.png">
              <a:extLst>
                <a:ext uri="{FF2B5EF4-FFF2-40B4-BE49-F238E27FC236}">
                  <a16:creationId xmlns:a16="http://schemas.microsoft.com/office/drawing/2014/main" id="{FE16C943-9909-5511-0C28-E45FA714A5A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74" b="62727"/>
            <a:stretch/>
          </p:blipFill>
          <p:spPr bwMode="auto">
            <a:xfrm rot="5400000">
              <a:off x="-296056" y="1788480"/>
              <a:ext cx="1368152" cy="3287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文字方塊 23">
              <a:extLst>
                <a:ext uri="{FF2B5EF4-FFF2-40B4-BE49-F238E27FC236}">
                  <a16:creationId xmlns:a16="http://schemas.microsoft.com/office/drawing/2014/main" id="{F76FD82B-634A-D923-602C-B8F233772FB7}"/>
                </a:ext>
              </a:extLst>
            </p:cNvPr>
            <p:cNvSpPr txBox="1"/>
            <p:nvPr/>
          </p:nvSpPr>
          <p:spPr>
            <a:xfrm>
              <a:off x="623392" y="1660448"/>
              <a:ext cx="532859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微軟正黑體" panose="020B0604030504040204" pitchFamily="34" charset="-120"/>
                  <a:cs typeface="+mn-cs"/>
                </a:rPr>
                <a:t>辦理政府服務獎推薦</a:t>
              </a:r>
            </a:p>
          </p:txBody>
        </p:sp>
      </p:grpSp>
      <p:grpSp>
        <p:nvGrpSpPr>
          <p:cNvPr id="26" name="群組 25">
            <a:extLst>
              <a:ext uri="{FF2B5EF4-FFF2-40B4-BE49-F238E27FC236}">
                <a16:creationId xmlns:a16="http://schemas.microsoft.com/office/drawing/2014/main" id="{5646E53D-89C5-9E44-28FD-64280395583D}"/>
              </a:ext>
            </a:extLst>
          </p:cNvPr>
          <p:cNvGrpSpPr/>
          <p:nvPr/>
        </p:nvGrpSpPr>
        <p:grpSpPr>
          <a:xfrm>
            <a:off x="550330" y="4846295"/>
            <a:ext cx="7294264" cy="1523494"/>
            <a:chOff x="435447" y="3035829"/>
            <a:chExt cx="7530367" cy="1523494"/>
          </a:xfrm>
        </p:grpSpPr>
        <p:sp>
          <p:nvSpPr>
            <p:cNvPr id="27" name="文字方塊 26">
              <a:extLst>
                <a:ext uri="{FF2B5EF4-FFF2-40B4-BE49-F238E27FC236}">
                  <a16:creationId xmlns:a16="http://schemas.microsoft.com/office/drawing/2014/main" id="{C8407E77-A4F4-85F2-1FBB-F5508B4EEFFD}"/>
                </a:ext>
              </a:extLst>
            </p:cNvPr>
            <p:cNvSpPr txBox="1"/>
            <p:nvPr/>
          </p:nvSpPr>
          <p:spPr>
            <a:xfrm>
              <a:off x="978829" y="3035829"/>
              <a:ext cx="6986985" cy="15234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66700" marR="0" lvl="0" indent="1588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zh-TW" sz="31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微軟正黑體" pitchFamily="34" charset="-120"/>
                  <a:ea typeface="微軟正黑體" panose="020B0604030504040204" pitchFamily="34" charset="-120"/>
                  <a:cs typeface="+mn-cs"/>
                </a:rPr>
                <a:t>本府</a:t>
              </a:r>
              <a:r>
                <a:rPr kumimoji="0" lang="zh-TW" altLang="en-US" sz="31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微軟正黑體" pitchFamily="34" charset="-120"/>
                  <a:ea typeface="微軟正黑體" panose="020B0604030504040204" pitchFamily="34" charset="-120"/>
                  <a:cs typeface="+mn-cs"/>
                </a:rPr>
                <a:t>組成評審小組評選及推薦機關參加「政府服務獎」，第</a:t>
              </a:r>
              <a:r>
                <a:rPr kumimoji="0" lang="en-US" altLang="zh-TW" sz="31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微軟正黑體" pitchFamily="34" charset="-120"/>
                  <a:ea typeface="微軟正黑體" panose="020B0604030504040204" pitchFamily="34" charset="-120"/>
                  <a:cs typeface="+mn-cs"/>
                </a:rPr>
                <a:t>8</a:t>
              </a:r>
              <a:r>
                <a:rPr kumimoji="0" lang="zh-TW" altLang="zh-TW" sz="31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微軟正黑體" pitchFamily="34" charset="-120"/>
                  <a:ea typeface="微軟正黑體" panose="020B0604030504040204" pitchFamily="34" charset="-120"/>
                  <a:cs typeface="+mn-cs"/>
                </a:rPr>
                <a:t>屆由捷運工程局榮獲「社會創新共融」獎項</a:t>
              </a:r>
              <a:r>
                <a:rPr kumimoji="0" lang="zh-TW" altLang="en-US" sz="31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微軟正黑體" pitchFamily="34" charset="-120"/>
                  <a:ea typeface="微軟正黑體" panose="020B0604030504040204" pitchFamily="34" charset="-120"/>
                  <a:cs typeface="+mn-cs"/>
                </a:rPr>
                <a:t>。</a:t>
              </a:r>
              <a:endParaRPr kumimoji="0" lang="en-US" altLang="zh-TW" sz="31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軟正黑體" pitchFamily="34" charset="-120"/>
                <a:ea typeface="微軟正黑體" panose="020B0604030504040204" pitchFamily="34" charset="-120"/>
                <a:cs typeface="+mn-cs"/>
              </a:endParaRPr>
            </a:p>
          </p:txBody>
        </p:sp>
        <p:pic>
          <p:nvPicPr>
            <p:cNvPr id="28" name="Picture 2" descr="D:\研展組\1.市長簡報\4-2市長施政簡報\圖示\註解 2023-08-10 144412.png">
              <a:extLst>
                <a:ext uri="{FF2B5EF4-FFF2-40B4-BE49-F238E27FC236}">
                  <a16:creationId xmlns:a16="http://schemas.microsoft.com/office/drawing/2014/main" id="{881BFADB-947B-33AA-2E1A-A87AF818C2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447" y="3035829"/>
              <a:ext cx="651141" cy="5825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671940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-240704" y="1960037"/>
            <a:ext cx="12769419" cy="1324848"/>
          </a:xfrm>
          <a:prstGeom prst="rect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7226" tIns="58613" rIns="117226" bIns="58613" rtlCol="0" anchor="ctr"/>
          <a:lstStyle/>
          <a:p>
            <a:pPr algn="ctr"/>
            <a:endParaRPr lang="zh-TW" altLang="en-US"/>
          </a:p>
        </p:txBody>
      </p:sp>
      <p:sp>
        <p:nvSpPr>
          <p:cNvPr id="4" name="文字方塊 3"/>
          <p:cNvSpPr txBox="1"/>
          <p:nvPr/>
        </p:nvSpPr>
        <p:spPr>
          <a:xfrm>
            <a:off x="2226005" y="1412879"/>
            <a:ext cx="9210352" cy="4619603"/>
          </a:xfrm>
          <a:prstGeom prst="rect">
            <a:avLst/>
          </a:prstGeom>
          <a:noFill/>
        </p:spPr>
        <p:txBody>
          <a:bodyPr wrap="none" lIns="117226" tIns="58613" rIns="117226" bIns="58613">
            <a:spAutoFit/>
          </a:bodyPr>
          <a:lstStyle/>
          <a:p>
            <a:pPr lvl="1" algn="r">
              <a:lnSpc>
                <a:spcPct val="150000"/>
              </a:lnSpc>
              <a:buFont typeface="微軟正黑體" pitchFamily="34" charset="-120"/>
              <a:buChar char="━"/>
              <a:defRPr/>
            </a:pPr>
            <a:r>
              <a:rPr kumimoji="0" lang="zh-TW" altLang="en-US" b="1" dirty="0">
                <a:solidFill>
                  <a:schemeClr val="bg1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 研究發展  行政革新</a:t>
            </a:r>
            <a:endParaRPr kumimoji="0" lang="en-US" altLang="zh-TW" b="1" dirty="0">
              <a:solidFill>
                <a:schemeClr val="bg1">
                  <a:lumMod val="7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r">
              <a:lnSpc>
                <a:spcPct val="150000"/>
              </a:lnSpc>
              <a:buClr>
                <a:schemeClr val="tx1"/>
              </a:buClr>
              <a:buFont typeface="微軟正黑體" pitchFamily="34" charset="-120"/>
              <a:buChar char="━"/>
              <a:defRPr/>
            </a:pPr>
            <a:r>
              <a:rPr lang="zh-TW" altLang="en-US" sz="56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en-US" sz="5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綜合計畫  擘劃願景</a:t>
            </a:r>
            <a:endParaRPr lang="en-US" altLang="zh-TW" sz="5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  <a:p>
            <a:pPr algn="r">
              <a:lnSpc>
                <a:spcPct val="150000"/>
              </a:lnSpc>
              <a:buFont typeface="微軟正黑體" pitchFamily="34" charset="-120"/>
              <a:buChar char="━"/>
              <a:defRPr/>
            </a:pPr>
            <a:endParaRPr lang="en-US" altLang="zh-TW" sz="1200" b="1" dirty="0">
              <a:solidFill>
                <a:prstClr val="white">
                  <a:lumMod val="75000"/>
                </a:prstClr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r">
              <a:lnSpc>
                <a:spcPct val="150000"/>
              </a:lnSpc>
              <a:buFont typeface="微軟正黑體" pitchFamily="34" charset="-120"/>
              <a:buChar char="━"/>
              <a:defRPr/>
            </a:pPr>
            <a:r>
              <a:rPr lang="zh-TW" altLang="en-US" b="1" dirty="0">
                <a:solidFill>
                  <a:prstClr val="white">
                    <a:lumMod val="75000"/>
                  </a:prstClr>
                </a:solidFill>
                <a:latin typeface="微軟正黑體" pitchFamily="34" charset="-120"/>
                <a:ea typeface="微軟正黑體" pitchFamily="34" charset="-120"/>
              </a:rPr>
              <a:t> 管制考核  確保進度</a:t>
            </a:r>
            <a:endParaRPr lang="en-US" altLang="zh-TW" b="1" dirty="0">
              <a:solidFill>
                <a:prstClr val="white">
                  <a:lumMod val="75000"/>
                </a:prstClr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r">
              <a:lnSpc>
                <a:spcPct val="150000"/>
              </a:lnSpc>
              <a:buFont typeface="微軟正黑體" pitchFamily="34" charset="-120"/>
              <a:buChar char="━"/>
              <a:defRPr/>
            </a:pPr>
            <a:r>
              <a:rPr lang="zh-TW" altLang="en-US" b="1" dirty="0">
                <a:solidFill>
                  <a:prstClr val="white">
                    <a:lumMod val="75000"/>
                  </a:prstClr>
                </a:solidFill>
                <a:latin typeface="微軟正黑體" pitchFamily="34" charset="-120"/>
                <a:ea typeface="微軟正黑體" pitchFamily="34" charset="-120"/>
              </a:rPr>
              <a:t> 工程查核  提升品質</a:t>
            </a:r>
            <a:endParaRPr lang="en-US" altLang="zh-TW" b="1" dirty="0">
              <a:solidFill>
                <a:prstClr val="white">
                  <a:lumMod val="75000"/>
                </a:prstClr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r">
              <a:lnSpc>
                <a:spcPct val="150000"/>
              </a:lnSpc>
              <a:buFont typeface="微軟正黑體" pitchFamily="34" charset="-120"/>
              <a:buChar char="━"/>
              <a:defRPr/>
            </a:pPr>
            <a:r>
              <a:rPr lang="zh-TW" altLang="en-US" b="1" dirty="0">
                <a:solidFill>
                  <a:prstClr val="white">
                    <a:lumMod val="75000"/>
                  </a:prstClr>
                </a:solidFill>
                <a:latin typeface="微軟正黑體" pitchFamily="34" charset="-120"/>
                <a:ea typeface="微軟正黑體" pitchFamily="34" charset="-120"/>
              </a:rPr>
              <a:t> 聯合服務  與時俱進</a:t>
            </a:r>
            <a:endParaRPr lang="en-US" altLang="zh-TW" b="1" dirty="0">
              <a:solidFill>
                <a:prstClr val="white">
                  <a:lumMod val="75000"/>
                </a:prstClr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r">
              <a:lnSpc>
                <a:spcPct val="150000"/>
              </a:lnSpc>
              <a:buFont typeface="微軟正黑體" pitchFamily="34" charset="-120"/>
              <a:buChar char="━"/>
              <a:defRPr/>
            </a:pPr>
            <a:r>
              <a:rPr lang="zh-TW" altLang="en-US" b="1" dirty="0">
                <a:solidFill>
                  <a:prstClr val="white">
                    <a:lumMod val="75000"/>
                  </a:prstClr>
                </a:solidFill>
                <a:latin typeface="微軟正黑體" pitchFamily="34" charset="-120"/>
                <a:ea typeface="微軟正黑體" pitchFamily="34" charset="-120"/>
              </a:rPr>
              <a:t> 資訊服務  智慧城市</a:t>
            </a:r>
            <a:endParaRPr lang="en-US" altLang="zh-TW" b="1" dirty="0">
              <a:solidFill>
                <a:prstClr val="white">
                  <a:lumMod val="75000"/>
                </a:prstClr>
              </a:solidFill>
              <a:latin typeface="微軟正黑體" pitchFamily="34" charset="-120"/>
              <a:ea typeface="微軟正黑體" pitchFamily="34" charset="-120"/>
            </a:endParaRPr>
          </a:p>
          <a:p>
            <a:pPr>
              <a:lnSpc>
                <a:spcPct val="150000"/>
              </a:lnSpc>
              <a:defRPr/>
            </a:pPr>
            <a:endParaRPr lang="zh-TW" altLang="en-US" sz="3100" b="1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5" name="投影片編號版面配置區 8"/>
          <p:cNvSpPr>
            <a:spLocks noGrp="1"/>
          </p:cNvSpPr>
          <p:nvPr>
            <p:ph type="sldNum" sz="quarter" idx="12"/>
          </p:nvPr>
        </p:nvSpPr>
        <p:spPr bwMode="auto">
          <a:xfrm>
            <a:off x="11208568" y="6397077"/>
            <a:ext cx="685867" cy="365125"/>
          </a:xfrm>
        </p:spPr>
        <p:txBody>
          <a:bodyPr vert="horz" lIns="117226" tIns="58613" rIns="117226" bIns="58613" rtlCol="0" anchor="ctr"/>
          <a:lstStyle/>
          <a:p>
            <a:pPr algn="ctr"/>
            <a:fld id="{C3C83E95-49F8-4EDF-9B73-3E3D13655B74}" type="slidenum">
              <a:rPr lang="en-US" altLang="zh-TW" sz="1500" b="1">
                <a:solidFill>
                  <a:schemeClr val="tx1"/>
                </a:solidFill>
                <a:latin typeface="+mn-ea"/>
              </a:rPr>
              <a:pPr algn="ctr"/>
              <a:t>7</a:t>
            </a:fld>
            <a:endParaRPr lang="en-US" altLang="zh-TW" sz="1500" b="1" dirty="0">
              <a:solidFill>
                <a:schemeClr val="tx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16333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" name="直線接點 25"/>
          <p:cNvCxnSpPr/>
          <p:nvPr/>
        </p:nvCxnSpPr>
        <p:spPr>
          <a:xfrm>
            <a:off x="1415480" y="1625896"/>
            <a:ext cx="9793088" cy="0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4" name="直線接點 33"/>
          <p:cNvCxnSpPr/>
          <p:nvPr/>
        </p:nvCxnSpPr>
        <p:spPr>
          <a:xfrm>
            <a:off x="1415480" y="1700808"/>
            <a:ext cx="9793088" cy="0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5" name="群組 4"/>
          <p:cNvGrpSpPr/>
          <p:nvPr/>
        </p:nvGrpSpPr>
        <p:grpSpPr>
          <a:xfrm>
            <a:off x="-155723" y="342900"/>
            <a:ext cx="12347723" cy="623426"/>
            <a:chOff x="-155723" y="0"/>
            <a:chExt cx="12347723" cy="692696"/>
          </a:xfrm>
        </p:grpSpPr>
        <p:sp>
          <p:nvSpPr>
            <p:cNvPr id="2" name="平行四邊形 1"/>
            <p:cNvSpPr/>
            <p:nvPr/>
          </p:nvSpPr>
          <p:spPr>
            <a:xfrm>
              <a:off x="-155723" y="0"/>
              <a:ext cx="2291283" cy="692696"/>
            </a:xfrm>
            <a:prstGeom prst="parallelogram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3" name="矩形 2"/>
            <p:cNvSpPr/>
            <p:nvPr/>
          </p:nvSpPr>
          <p:spPr>
            <a:xfrm>
              <a:off x="0" y="0"/>
              <a:ext cx="12192000" cy="238336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軟正黑體" panose="020B0604030504040204" pitchFamily="34" charset="-120"/>
                <a:cs typeface="+mn-cs"/>
              </a:endParaRPr>
            </a:p>
          </p:txBody>
        </p:sp>
      </p:grpSp>
      <p:sp>
        <p:nvSpPr>
          <p:cNvPr id="8" name="文字方塊 7"/>
          <p:cNvSpPr txBox="1"/>
          <p:nvPr/>
        </p:nvSpPr>
        <p:spPr>
          <a:xfrm>
            <a:off x="623392" y="515195"/>
            <a:ext cx="1451832" cy="410759"/>
          </a:xfrm>
          <a:prstGeom prst="rect">
            <a:avLst/>
          </a:prstGeom>
          <a:noFill/>
        </p:spPr>
        <p:txBody>
          <a:bodyPr wrap="square" lIns="117226" tIns="58613" rIns="117226" bIns="58613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綜合計畫</a:t>
            </a:r>
            <a:endParaRPr kumimoji="0" lang="zh-TW" alt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30" name="Picture 2" descr="D:\本會對議會的工作報告\研考會 簡報\參考簡報\圖\研考會去背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4725">
                        <a14:foregroundMark x1="27473" y1="37626" x2="27473" y2="37626"/>
                        <a14:foregroundMark x1="71868" y1="39638" x2="71868" y2="396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29" y="330689"/>
            <a:ext cx="646580" cy="635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文字方塊 35">
            <a:extLst>
              <a:ext uri="{FF2B5EF4-FFF2-40B4-BE49-F238E27FC236}">
                <a16:creationId xmlns:a16="http://schemas.microsoft.com/office/drawing/2014/main" id="{4811EA10-34F6-15CA-CF3E-C764CEFEE30D}"/>
              </a:ext>
            </a:extLst>
          </p:cNvPr>
          <p:cNvSpPr txBox="1"/>
          <p:nvPr/>
        </p:nvSpPr>
        <p:spPr>
          <a:xfrm>
            <a:off x="191345" y="1873628"/>
            <a:ext cx="5383436" cy="2280501"/>
          </a:xfrm>
          <a:prstGeom prst="rect">
            <a:avLst/>
          </a:prstGeom>
          <a:noFill/>
        </p:spPr>
        <p:txBody>
          <a:bodyPr wrap="square" lIns="117226" tIns="58613" rIns="117226" bIns="58613" rtlCol="0">
            <a:spAutoFit/>
          </a:bodyPr>
          <a:lstStyle/>
          <a:p>
            <a:pPr marL="366332" marR="0" lvl="0" indent="-366332" algn="l" defTabSz="914400" rtl="0" eaLnBrk="1" fontAlgn="auto" latinLnBrk="0" hangingPunct="1">
              <a:lnSpc>
                <a:spcPct val="110000"/>
              </a:lnSpc>
              <a:spcBef>
                <a:spcPts val="577"/>
              </a:spcBef>
              <a:spcAft>
                <a:spcPts val="0"/>
              </a:spcAft>
              <a:buClr>
                <a:srgbClr val="F79646">
                  <a:lumMod val="75000"/>
                </a:srgbClr>
              </a:buClr>
              <a:buSzTx/>
              <a:buFont typeface="Wingdings" panose="05000000000000000000" pitchFamily="2" charset="2"/>
              <a:buChar char="n"/>
              <a:tabLst/>
              <a:defRPr/>
            </a:pPr>
            <a:r>
              <a:rPr kumimoji="0" lang="zh-TW" alt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淨零公正轉型能力建構</a:t>
            </a:r>
            <a:endParaRPr kumimoji="0" lang="en-US" altLang="zh-TW" sz="2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577"/>
              </a:spcBef>
              <a:spcAft>
                <a:spcPts val="0"/>
              </a:spcAft>
              <a:buClr>
                <a:srgbClr val="F79646">
                  <a:lumMod val="75000"/>
                </a:srgbClr>
              </a:buClr>
              <a:buSzTx/>
              <a:buFontTx/>
              <a:buNone/>
              <a:tabLst/>
              <a:defRPr/>
            </a:pPr>
            <a:r>
              <a:rPr kumimoji="0" lang="zh-TW" alt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     </a:t>
            </a:r>
            <a:r>
              <a:rPr kumimoji="0" lang="en-US" altLang="zh-TW" sz="21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113-114</a:t>
            </a:r>
            <a:r>
              <a:rPr kumimoji="0" lang="zh-TW" altLang="en-US" sz="21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年累計已辦理</a:t>
            </a:r>
            <a:r>
              <a:rPr kumimoji="0" lang="en-US" altLang="zh-TW" sz="21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5</a:t>
            </a:r>
            <a:r>
              <a:rPr kumimoji="0" lang="zh-TW" altLang="en-US" sz="21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場研習課程，</a:t>
            </a:r>
            <a:endParaRPr kumimoji="0" lang="en-US" altLang="zh-TW" sz="21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577"/>
              </a:spcBef>
              <a:spcAft>
                <a:spcPts val="600"/>
              </a:spcAft>
              <a:buClr>
                <a:srgbClr val="F79646">
                  <a:lumMod val="75000"/>
                </a:srgbClr>
              </a:buClr>
              <a:buSzTx/>
              <a:buFontTx/>
              <a:buNone/>
              <a:tabLst/>
              <a:defRPr/>
            </a:pPr>
            <a:r>
              <a:rPr kumimoji="0" lang="zh-TW" altLang="en-US" sz="21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    累計</a:t>
            </a:r>
            <a:r>
              <a:rPr kumimoji="0" lang="en-US" altLang="zh-TW" sz="21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200</a:t>
            </a:r>
            <a:r>
              <a:rPr kumimoji="0" lang="zh-TW" altLang="en-US" sz="21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餘名機關主管及同仁參訓。</a:t>
            </a:r>
            <a:endParaRPr kumimoji="0" lang="en-US" altLang="zh-TW" sz="21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10000"/>
              </a:lnSpc>
              <a:spcBef>
                <a:spcPts val="577"/>
              </a:spcBef>
              <a:spcAft>
                <a:spcPts val="0"/>
              </a:spcAft>
              <a:buClr>
                <a:srgbClr val="F79646">
                  <a:lumMod val="75000"/>
                </a:srgbClr>
              </a:buClr>
              <a:buSzTx/>
              <a:buFont typeface="Wingdings" panose="05000000000000000000" pitchFamily="2" charset="2"/>
              <a:buChar char="n"/>
              <a:tabLst/>
              <a:defRPr/>
            </a:pPr>
            <a:r>
              <a:rPr kumimoji="0" lang="zh-TW" altLang="en-US" sz="21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制定全國首個地方層級公</a:t>
            </a:r>
            <a:r>
              <a:rPr kumimoji="0" lang="zh-TW" alt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正轉型對策指引</a:t>
            </a:r>
            <a:endParaRPr kumimoji="0" lang="en-US" altLang="zh-TW" sz="2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366332" marR="0" lvl="0" indent="-366332" algn="l" defTabSz="914400" rtl="0" eaLnBrk="1" fontAlgn="auto" latinLnBrk="0" hangingPunct="1">
              <a:lnSpc>
                <a:spcPct val="110000"/>
              </a:lnSpc>
              <a:spcBef>
                <a:spcPts val="577"/>
              </a:spcBef>
              <a:spcAft>
                <a:spcPts val="0"/>
              </a:spcAft>
              <a:buClr>
                <a:srgbClr val="F79646">
                  <a:lumMod val="75000"/>
                </a:srgbClr>
              </a:buClr>
              <a:buSzTx/>
              <a:buFont typeface="Wingdings" panose="05000000000000000000" pitchFamily="2" charset="2"/>
              <a:buChar char="n"/>
              <a:tabLst/>
              <a:defRPr/>
            </a:pPr>
            <a:endParaRPr kumimoji="0" lang="zh-TW" altLang="en-US" sz="2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37" name="文字方塊 36">
            <a:extLst>
              <a:ext uri="{FF2B5EF4-FFF2-40B4-BE49-F238E27FC236}">
                <a16:creationId xmlns:a16="http://schemas.microsoft.com/office/drawing/2014/main" id="{4811EA10-34F6-15CA-CF3E-C764CEFEE30D}"/>
              </a:ext>
            </a:extLst>
          </p:cNvPr>
          <p:cNvSpPr txBox="1"/>
          <p:nvPr/>
        </p:nvSpPr>
        <p:spPr>
          <a:xfrm>
            <a:off x="5892891" y="3470147"/>
            <a:ext cx="6299109" cy="1163144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7226" tIns="58613" rIns="117226" bIns="58613" rtlCol="0">
            <a:spAutoFit/>
          </a:bodyPr>
          <a:lstStyle/>
          <a:p>
            <a:pPr marL="366332" marR="0" lvl="0" indent="-366332" algn="l" defTabSz="914400" rtl="0" eaLnBrk="1" fontAlgn="auto" latinLnBrk="0" hangingPunct="1">
              <a:lnSpc>
                <a:spcPct val="110000"/>
              </a:lnSpc>
              <a:spcBef>
                <a:spcPts val="577"/>
              </a:spcBef>
              <a:spcAft>
                <a:spcPts val="0"/>
              </a:spcAft>
              <a:buClr>
                <a:srgbClr val="FF0000"/>
              </a:buClr>
              <a:buSzTx/>
              <a:buFont typeface="Wingdings" panose="05000000000000000000" pitchFamily="2" charset="2"/>
              <a:buChar char="n"/>
              <a:tabLst/>
              <a:defRPr/>
            </a:pPr>
            <a:r>
              <a:rPr kumimoji="0" lang="en-US" altLang="zh-TW" sz="1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115</a:t>
            </a:r>
            <a:r>
              <a:rPr kumimoji="0" lang="zh-TW" altLang="en-US" sz="1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年預定辦理</a:t>
            </a:r>
            <a:r>
              <a:rPr kumimoji="0" lang="en-US" altLang="zh-TW" sz="1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6</a:t>
            </a:r>
            <a:r>
              <a:rPr kumimoji="0" lang="zh-TW" altLang="en-US" sz="1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場訓練課程，提供</a:t>
            </a:r>
            <a:r>
              <a:rPr kumimoji="0" lang="en-US" altLang="zh-TW" sz="1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300</a:t>
            </a:r>
            <a:r>
              <a:rPr kumimoji="0" lang="zh-TW" altLang="en-US" sz="1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個參訓名額。</a:t>
            </a:r>
            <a:endParaRPr kumimoji="0" lang="en-US" altLang="zh-TW" sz="18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366332" marR="0" lvl="0" indent="-366332" algn="l" defTabSz="914400" rtl="0" eaLnBrk="1" fontAlgn="auto" latinLnBrk="0" hangingPunct="1">
              <a:lnSpc>
                <a:spcPct val="110000"/>
              </a:lnSpc>
              <a:spcBef>
                <a:spcPts val="577"/>
              </a:spcBef>
              <a:spcAft>
                <a:spcPts val="0"/>
              </a:spcAft>
              <a:buClr>
                <a:srgbClr val="FF0000"/>
              </a:buClr>
              <a:buSzTx/>
              <a:buFont typeface="Wingdings" panose="05000000000000000000" pitchFamily="2" charset="2"/>
              <a:buChar char="n"/>
              <a:tabLst/>
              <a:defRPr/>
            </a:pPr>
            <a:r>
              <a:rPr kumimoji="0" lang="zh-TW" altLang="en-US" sz="1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列管各淨零業務主辦機關辦理社會對話活動。</a:t>
            </a:r>
            <a:endParaRPr kumimoji="0" lang="en-US" altLang="zh-TW" sz="18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366332" marR="0" lvl="0" indent="-366332" algn="l" defTabSz="914400" rtl="0" eaLnBrk="1" fontAlgn="auto" latinLnBrk="0" hangingPunct="1">
              <a:lnSpc>
                <a:spcPct val="110000"/>
              </a:lnSpc>
              <a:spcBef>
                <a:spcPts val="577"/>
              </a:spcBef>
              <a:spcAft>
                <a:spcPts val="0"/>
              </a:spcAft>
              <a:buClr>
                <a:srgbClr val="FF0000"/>
              </a:buClr>
              <a:buSzTx/>
              <a:buFont typeface="Wingdings" panose="05000000000000000000" pitchFamily="2" charset="2"/>
              <a:buChar char="n"/>
              <a:tabLst/>
              <a:defRPr/>
            </a:pPr>
            <a:r>
              <a:rPr kumimoji="0" lang="zh-TW" altLang="en-US" sz="1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編撰「淨零永續報告書」。</a:t>
            </a:r>
            <a:endParaRPr kumimoji="0" lang="zh-TW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38" name="文字方塊 37"/>
          <p:cNvSpPr txBox="1"/>
          <p:nvPr/>
        </p:nvSpPr>
        <p:spPr>
          <a:xfrm>
            <a:off x="1631504" y="848210"/>
            <a:ext cx="9217024" cy="918590"/>
          </a:xfrm>
          <a:prstGeom prst="rect">
            <a:avLst/>
          </a:prstGeom>
          <a:noFill/>
        </p:spPr>
        <p:txBody>
          <a:bodyPr wrap="square" lIns="117226" tIns="58613" rIns="117226" bIns="58613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5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軟正黑體" panose="020B0604030504040204" pitchFamily="34" charset="-120"/>
                <a:cs typeface="+mn-cs"/>
              </a:rPr>
              <a:t>降低淨零衝擊  協助公正轉型</a:t>
            </a:r>
          </a:p>
        </p:txBody>
      </p:sp>
      <p:sp>
        <p:nvSpPr>
          <p:cNvPr id="40" name="Freeform: Shape 99">
            <a:extLst>
              <a:ext uri="{FF2B5EF4-FFF2-40B4-BE49-F238E27FC236}">
                <a16:creationId xmlns:a16="http://schemas.microsoft.com/office/drawing/2014/main" id="{53B94DC0-62C2-4435-965C-0A88FAFF2172}"/>
              </a:ext>
            </a:extLst>
          </p:cNvPr>
          <p:cNvSpPr/>
          <p:nvPr/>
        </p:nvSpPr>
        <p:spPr>
          <a:xfrm>
            <a:off x="727004" y="3902095"/>
            <a:ext cx="4720924" cy="350179"/>
          </a:xfrm>
          <a:custGeom>
            <a:avLst/>
            <a:gdLst>
              <a:gd name="connsiteX0" fmla="*/ 3184034 w 3526455"/>
              <a:gd name="connsiteY0" fmla="*/ 0 h 775463"/>
              <a:gd name="connsiteX1" fmla="*/ 3197998 w 3526455"/>
              <a:gd name="connsiteY1" fmla="*/ 0 h 775463"/>
              <a:gd name="connsiteX2" fmla="*/ 3266072 w 3526455"/>
              <a:gd name="connsiteY2" fmla="*/ 33280 h 775463"/>
              <a:gd name="connsiteX3" fmla="*/ 3496833 w 3526455"/>
              <a:gd name="connsiteY3" fmla="*/ 303292 h 775463"/>
              <a:gd name="connsiteX4" fmla="*/ 3496833 w 3526455"/>
              <a:gd name="connsiteY4" fmla="*/ 472171 h 775463"/>
              <a:gd name="connsiteX5" fmla="*/ 3266072 w 3526455"/>
              <a:gd name="connsiteY5" fmla="*/ 742183 h 775463"/>
              <a:gd name="connsiteX6" fmla="*/ 3197998 w 3526455"/>
              <a:gd name="connsiteY6" fmla="*/ 775463 h 775463"/>
              <a:gd name="connsiteX7" fmla="*/ 3184034 w 3526455"/>
              <a:gd name="connsiteY7" fmla="*/ 775463 h 775463"/>
              <a:gd name="connsiteX8" fmla="*/ 3115960 w 3526455"/>
              <a:gd name="connsiteY8" fmla="*/ 573268 h 775463"/>
              <a:gd name="connsiteX9" fmla="*/ 3202317 w 3526455"/>
              <a:gd name="connsiteY9" fmla="*/ 472171 h 775463"/>
              <a:gd name="connsiteX10" fmla="*/ 3202317 w 3526455"/>
              <a:gd name="connsiteY10" fmla="*/ 303292 h 775463"/>
              <a:gd name="connsiteX11" fmla="*/ 3115960 w 3526455"/>
              <a:gd name="connsiteY11" fmla="*/ 202195 h 775463"/>
              <a:gd name="connsiteX12" fmla="*/ 3184034 w 3526455"/>
              <a:gd name="connsiteY12" fmla="*/ 0 h 775463"/>
              <a:gd name="connsiteX13" fmla="*/ 2739534 w 3526455"/>
              <a:gd name="connsiteY13" fmla="*/ 0 h 775463"/>
              <a:gd name="connsiteX14" fmla="*/ 2753498 w 3526455"/>
              <a:gd name="connsiteY14" fmla="*/ 0 h 775463"/>
              <a:gd name="connsiteX15" fmla="*/ 2821572 w 3526455"/>
              <a:gd name="connsiteY15" fmla="*/ 33280 h 775463"/>
              <a:gd name="connsiteX16" fmla="*/ 3052333 w 3526455"/>
              <a:gd name="connsiteY16" fmla="*/ 303292 h 775463"/>
              <a:gd name="connsiteX17" fmla="*/ 3052333 w 3526455"/>
              <a:gd name="connsiteY17" fmla="*/ 472171 h 775463"/>
              <a:gd name="connsiteX18" fmla="*/ 2821572 w 3526455"/>
              <a:gd name="connsiteY18" fmla="*/ 742183 h 775463"/>
              <a:gd name="connsiteX19" fmla="*/ 2753498 w 3526455"/>
              <a:gd name="connsiteY19" fmla="*/ 775463 h 775463"/>
              <a:gd name="connsiteX20" fmla="*/ 2739534 w 3526455"/>
              <a:gd name="connsiteY20" fmla="*/ 775463 h 775463"/>
              <a:gd name="connsiteX21" fmla="*/ 2671460 w 3526455"/>
              <a:gd name="connsiteY21" fmla="*/ 573268 h 775463"/>
              <a:gd name="connsiteX22" fmla="*/ 2757817 w 3526455"/>
              <a:gd name="connsiteY22" fmla="*/ 472171 h 775463"/>
              <a:gd name="connsiteX23" fmla="*/ 2757817 w 3526455"/>
              <a:gd name="connsiteY23" fmla="*/ 303292 h 775463"/>
              <a:gd name="connsiteX24" fmla="*/ 2671460 w 3526455"/>
              <a:gd name="connsiteY24" fmla="*/ 202195 h 775463"/>
              <a:gd name="connsiteX25" fmla="*/ 2739534 w 3526455"/>
              <a:gd name="connsiteY25" fmla="*/ 0 h 775463"/>
              <a:gd name="connsiteX26" fmla="*/ 2295035 w 3526455"/>
              <a:gd name="connsiteY26" fmla="*/ 0 h 775463"/>
              <a:gd name="connsiteX27" fmla="*/ 2308998 w 3526455"/>
              <a:gd name="connsiteY27" fmla="*/ 0 h 775463"/>
              <a:gd name="connsiteX28" fmla="*/ 2377072 w 3526455"/>
              <a:gd name="connsiteY28" fmla="*/ 33280 h 775463"/>
              <a:gd name="connsiteX29" fmla="*/ 2607835 w 3526455"/>
              <a:gd name="connsiteY29" fmla="*/ 303292 h 775463"/>
              <a:gd name="connsiteX30" fmla="*/ 2607835 w 3526455"/>
              <a:gd name="connsiteY30" fmla="*/ 472171 h 775463"/>
              <a:gd name="connsiteX31" fmla="*/ 2377072 w 3526455"/>
              <a:gd name="connsiteY31" fmla="*/ 742183 h 775463"/>
              <a:gd name="connsiteX32" fmla="*/ 2308998 w 3526455"/>
              <a:gd name="connsiteY32" fmla="*/ 775463 h 775463"/>
              <a:gd name="connsiteX33" fmla="*/ 2295035 w 3526455"/>
              <a:gd name="connsiteY33" fmla="*/ 775463 h 775463"/>
              <a:gd name="connsiteX34" fmla="*/ 2226961 w 3526455"/>
              <a:gd name="connsiteY34" fmla="*/ 573268 h 775463"/>
              <a:gd name="connsiteX35" fmla="*/ 2313317 w 3526455"/>
              <a:gd name="connsiteY35" fmla="*/ 472171 h 775463"/>
              <a:gd name="connsiteX36" fmla="*/ 2313317 w 3526455"/>
              <a:gd name="connsiteY36" fmla="*/ 303292 h 775463"/>
              <a:gd name="connsiteX37" fmla="*/ 2226961 w 3526455"/>
              <a:gd name="connsiteY37" fmla="*/ 202195 h 775463"/>
              <a:gd name="connsiteX38" fmla="*/ 2295035 w 3526455"/>
              <a:gd name="connsiteY38" fmla="*/ 0 h 775463"/>
              <a:gd name="connsiteX39" fmla="*/ 1863234 w 3526455"/>
              <a:gd name="connsiteY39" fmla="*/ 0 h 775463"/>
              <a:gd name="connsiteX40" fmla="*/ 1877198 w 3526455"/>
              <a:gd name="connsiteY40" fmla="*/ 0 h 775463"/>
              <a:gd name="connsiteX41" fmla="*/ 1945272 w 3526455"/>
              <a:gd name="connsiteY41" fmla="*/ 33280 h 775463"/>
              <a:gd name="connsiteX42" fmla="*/ 2176034 w 3526455"/>
              <a:gd name="connsiteY42" fmla="*/ 303292 h 775463"/>
              <a:gd name="connsiteX43" fmla="*/ 2176034 w 3526455"/>
              <a:gd name="connsiteY43" fmla="*/ 472171 h 775463"/>
              <a:gd name="connsiteX44" fmla="*/ 1945272 w 3526455"/>
              <a:gd name="connsiteY44" fmla="*/ 742183 h 775463"/>
              <a:gd name="connsiteX45" fmla="*/ 1877198 w 3526455"/>
              <a:gd name="connsiteY45" fmla="*/ 775463 h 775463"/>
              <a:gd name="connsiteX46" fmla="*/ 1863234 w 3526455"/>
              <a:gd name="connsiteY46" fmla="*/ 775463 h 775463"/>
              <a:gd name="connsiteX47" fmla="*/ 1795160 w 3526455"/>
              <a:gd name="connsiteY47" fmla="*/ 573268 h 775463"/>
              <a:gd name="connsiteX48" fmla="*/ 1881517 w 3526455"/>
              <a:gd name="connsiteY48" fmla="*/ 472171 h 775463"/>
              <a:gd name="connsiteX49" fmla="*/ 1881517 w 3526455"/>
              <a:gd name="connsiteY49" fmla="*/ 303292 h 775463"/>
              <a:gd name="connsiteX50" fmla="*/ 1795160 w 3526455"/>
              <a:gd name="connsiteY50" fmla="*/ 202195 h 775463"/>
              <a:gd name="connsiteX51" fmla="*/ 1863234 w 3526455"/>
              <a:gd name="connsiteY51" fmla="*/ 0 h 775463"/>
              <a:gd name="connsiteX52" fmla="*/ 1418734 w 3526455"/>
              <a:gd name="connsiteY52" fmla="*/ 0 h 775463"/>
              <a:gd name="connsiteX53" fmla="*/ 1432698 w 3526455"/>
              <a:gd name="connsiteY53" fmla="*/ 0 h 775463"/>
              <a:gd name="connsiteX54" fmla="*/ 1500772 w 3526455"/>
              <a:gd name="connsiteY54" fmla="*/ 33280 h 775463"/>
              <a:gd name="connsiteX55" fmla="*/ 1731534 w 3526455"/>
              <a:gd name="connsiteY55" fmla="*/ 303292 h 775463"/>
              <a:gd name="connsiteX56" fmla="*/ 1731534 w 3526455"/>
              <a:gd name="connsiteY56" fmla="*/ 472171 h 775463"/>
              <a:gd name="connsiteX57" fmla="*/ 1500772 w 3526455"/>
              <a:gd name="connsiteY57" fmla="*/ 742183 h 775463"/>
              <a:gd name="connsiteX58" fmla="*/ 1432698 w 3526455"/>
              <a:gd name="connsiteY58" fmla="*/ 775463 h 775463"/>
              <a:gd name="connsiteX59" fmla="*/ 1418734 w 3526455"/>
              <a:gd name="connsiteY59" fmla="*/ 775463 h 775463"/>
              <a:gd name="connsiteX60" fmla="*/ 1350660 w 3526455"/>
              <a:gd name="connsiteY60" fmla="*/ 573268 h 775463"/>
              <a:gd name="connsiteX61" fmla="*/ 1437017 w 3526455"/>
              <a:gd name="connsiteY61" fmla="*/ 472171 h 775463"/>
              <a:gd name="connsiteX62" fmla="*/ 1437017 w 3526455"/>
              <a:gd name="connsiteY62" fmla="*/ 303292 h 775463"/>
              <a:gd name="connsiteX63" fmla="*/ 1350660 w 3526455"/>
              <a:gd name="connsiteY63" fmla="*/ 202195 h 775463"/>
              <a:gd name="connsiteX64" fmla="*/ 1418734 w 3526455"/>
              <a:gd name="connsiteY64" fmla="*/ 0 h 775463"/>
              <a:gd name="connsiteX65" fmla="*/ 974234 w 3526455"/>
              <a:gd name="connsiteY65" fmla="*/ 0 h 775463"/>
              <a:gd name="connsiteX66" fmla="*/ 988198 w 3526455"/>
              <a:gd name="connsiteY66" fmla="*/ 0 h 775463"/>
              <a:gd name="connsiteX67" fmla="*/ 1056272 w 3526455"/>
              <a:gd name="connsiteY67" fmla="*/ 33280 h 775463"/>
              <a:gd name="connsiteX68" fmla="*/ 1287034 w 3526455"/>
              <a:gd name="connsiteY68" fmla="*/ 303292 h 775463"/>
              <a:gd name="connsiteX69" fmla="*/ 1287034 w 3526455"/>
              <a:gd name="connsiteY69" fmla="*/ 472171 h 775463"/>
              <a:gd name="connsiteX70" fmla="*/ 1056272 w 3526455"/>
              <a:gd name="connsiteY70" fmla="*/ 742183 h 775463"/>
              <a:gd name="connsiteX71" fmla="*/ 988198 w 3526455"/>
              <a:gd name="connsiteY71" fmla="*/ 775463 h 775463"/>
              <a:gd name="connsiteX72" fmla="*/ 974234 w 3526455"/>
              <a:gd name="connsiteY72" fmla="*/ 775463 h 775463"/>
              <a:gd name="connsiteX73" fmla="*/ 906160 w 3526455"/>
              <a:gd name="connsiteY73" fmla="*/ 573268 h 775463"/>
              <a:gd name="connsiteX74" fmla="*/ 992517 w 3526455"/>
              <a:gd name="connsiteY74" fmla="*/ 472171 h 775463"/>
              <a:gd name="connsiteX75" fmla="*/ 992517 w 3526455"/>
              <a:gd name="connsiteY75" fmla="*/ 303292 h 775463"/>
              <a:gd name="connsiteX76" fmla="*/ 906160 w 3526455"/>
              <a:gd name="connsiteY76" fmla="*/ 202195 h 775463"/>
              <a:gd name="connsiteX77" fmla="*/ 974234 w 3526455"/>
              <a:gd name="connsiteY77" fmla="*/ 0 h 775463"/>
              <a:gd name="connsiteX78" fmla="*/ 542434 w 3526455"/>
              <a:gd name="connsiteY78" fmla="*/ 0 h 775463"/>
              <a:gd name="connsiteX79" fmla="*/ 556398 w 3526455"/>
              <a:gd name="connsiteY79" fmla="*/ 0 h 775463"/>
              <a:gd name="connsiteX80" fmla="*/ 624472 w 3526455"/>
              <a:gd name="connsiteY80" fmla="*/ 33280 h 775463"/>
              <a:gd name="connsiteX81" fmla="*/ 855234 w 3526455"/>
              <a:gd name="connsiteY81" fmla="*/ 303292 h 775463"/>
              <a:gd name="connsiteX82" fmla="*/ 855234 w 3526455"/>
              <a:gd name="connsiteY82" fmla="*/ 472171 h 775463"/>
              <a:gd name="connsiteX83" fmla="*/ 624472 w 3526455"/>
              <a:gd name="connsiteY83" fmla="*/ 742183 h 775463"/>
              <a:gd name="connsiteX84" fmla="*/ 556398 w 3526455"/>
              <a:gd name="connsiteY84" fmla="*/ 775463 h 775463"/>
              <a:gd name="connsiteX85" fmla="*/ 542434 w 3526455"/>
              <a:gd name="connsiteY85" fmla="*/ 775463 h 775463"/>
              <a:gd name="connsiteX86" fmla="*/ 474360 w 3526455"/>
              <a:gd name="connsiteY86" fmla="*/ 573268 h 775463"/>
              <a:gd name="connsiteX87" fmla="*/ 560717 w 3526455"/>
              <a:gd name="connsiteY87" fmla="*/ 472171 h 775463"/>
              <a:gd name="connsiteX88" fmla="*/ 560717 w 3526455"/>
              <a:gd name="connsiteY88" fmla="*/ 303292 h 775463"/>
              <a:gd name="connsiteX89" fmla="*/ 474360 w 3526455"/>
              <a:gd name="connsiteY89" fmla="*/ 202195 h 775463"/>
              <a:gd name="connsiteX90" fmla="*/ 542434 w 3526455"/>
              <a:gd name="connsiteY90" fmla="*/ 0 h 775463"/>
              <a:gd name="connsiteX91" fmla="*/ 97934 w 3526455"/>
              <a:gd name="connsiteY91" fmla="*/ 0 h 775463"/>
              <a:gd name="connsiteX92" fmla="*/ 111898 w 3526455"/>
              <a:gd name="connsiteY92" fmla="*/ 0 h 775463"/>
              <a:gd name="connsiteX93" fmla="*/ 179972 w 3526455"/>
              <a:gd name="connsiteY93" fmla="*/ 33280 h 775463"/>
              <a:gd name="connsiteX94" fmla="*/ 410734 w 3526455"/>
              <a:gd name="connsiteY94" fmla="*/ 303292 h 775463"/>
              <a:gd name="connsiteX95" fmla="*/ 410734 w 3526455"/>
              <a:gd name="connsiteY95" fmla="*/ 472171 h 775463"/>
              <a:gd name="connsiteX96" fmla="*/ 179972 w 3526455"/>
              <a:gd name="connsiteY96" fmla="*/ 742183 h 775463"/>
              <a:gd name="connsiteX97" fmla="*/ 111898 w 3526455"/>
              <a:gd name="connsiteY97" fmla="*/ 775463 h 775463"/>
              <a:gd name="connsiteX98" fmla="*/ 97934 w 3526455"/>
              <a:gd name="connsiteY98" fmla="*/ 775463 h 775463"/>
              <a:gd name="connsiteX99" fmla="*/ 29860 w 3526455"/>
              <a:gd name="connsiteY99" fmla="*/ 573268 h 775463"/>
              <a:gd name="connsiteX100" fmla="*/ 116217 w 3526455"/>
              <a:gd name="connsiteY100" fmla="*/ 472171 h 775463"/>
              <a:gd name="connsiteX101" fmla="*/ 116217 w 3526455"/>
              <a:gd name="connsiteY101" fmla="*/ 303292 h 775463"/>
              <a:gd name="connsiteX102" fmla="*/ 29860 w 3526455"/>
              <a:gd name="connsiteY102" fmla="*/ 202195 h 775463"/>
              <a:gd name="connsiteX103" fmla="*/ 97934 w 3526455"/>
              <a:gd name="connsiteY103" fmla="*/ 0 h 775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</a:cxnLst>
            <a:rect l="l" t="t" r="r" b="b"/>
            <a:pathLst>
              <a:path w="3526455" h="775463">
                <a:moveTo>
                  <a:pt x="3184034" y="0"/>
                </a:moveTo>
                <a:lnTo>
                  <a:pt x="3197998" y="0"/>
                </a:lnTo>
                <a:cubicBezTo>
                  <a:pt x="3223397" y="0"/>
                  <a:pt x="3247923" y="11955"/>
                  <a:pt x="3266072" y="33280"/>
                </a:cubicBezTo>
                <a:lnTo>
                  <a:pt x="3496833" y="303292"/>
                </a:lnTo>
                <a:cubicBezTo>
                  <a:pt x="3536330" y="349497"/>
                  <a:pt x="3536330" y="425966"/>
                  <a:pt x="3496833" y="472171"/>
                </a:cubicBezTo>
                <a:lnTo>
                  <a:pt x="3266072" y="742183"/>
                </a:lnTo>
                <a:cubicBezTo>
                  <a:pt x="3247923" y="763508"/>
                  <a:pt x="3223397" y="775463"/>
                  <a:pt x="3197998" y="775463"/>
                </a:cubicBezTo>
                <a:lnTo>
                  <a:pt x="3184034" y="775463"/>
                </a:lnTo>
                <a:cubicBezTo>
                  <a:pt x="3096268" y="775463"/>
                  <a:pt x="3052967" y="646937"/>
                  <a:pt x="3115960" y="573268"/>
                </a:cubicBezTo>
                <a:lnTo>
                  <a:pt x="3202317" y="472171"/>
                </a:lnTo>
                <a:cubicBezTo>
                  <a:pt x="3241814" y="425966"/>
                  <a:pt x="3241814" y="349497"/>
                  <a:pt x="3202317" y="303292"/>
                </a:cubicBezTo>
                <a:lnTo>
                  <a:pt x="3115960" y="202195"/>
                </a:lnTo>
                <a:cubicBezTo>
                  <a:pt x="3052967" y="128526"/>
                  <a:pt x="3096268" y="0"/>
                  <a:pt x="3184034" y="0"/>
                </a:cubicBezTo>
                <a:close/>
                <a:moveTo>
                  <a:pt x="2739534" y="0"/>
                </a:moveTo>
                <a:lnTo>
                  <a:pt x="2753498" y="0"/>
                </a:lnTo>
                <a:cubicBezTo>
                  <a:pt x="2778897" y="0"/>
                  <a:pt x="2803423" y="11955"/>
                  <a:pt x="2821572" y="33280"/>
                </a:cubicBezTo>
                <a:lnTo>
                  <a:pt x="3052333" y="303292"/>
                </a:lnTo>
                <a:cubicBezTo>
                  <a:pt x="3091830" y="349497"/>
                  <a:pt x="3091830" y="425966"/>
                  <a:pt x="3052333" y="472171"/>
                </a:cubicBezTo>
                <a:lnTo>
                  <a:pt x="2821572" y="742183"/>
                </a:lnTo>
                <a:cubicBezTo>
                  <a:pt x="2803423" y="763508"/>
                  <a:pt x="2778897" y="775463"/>
                  <a:pt x="2753498" y="775463"/>
                </a:cubicBezTo>
                <a:lnTo>
                  <a:pt x="2739534" y="775463"/>
                </a:lnTo>
                <a:cubicBezTo>
                  <a:pt x="2651768" y="775463"/>
                  <a:pt x="2608467" y="646937"/>
                  <a:pt x="2671460" y="573268"/>
                </a:cubicBezTo>
                <a:lnTo>
                  <a:pt x="2757817" y="472171"/>
                </a:lnTo>
                <a:cubicBezTo>
                  <a:pt x="2797314" y="425966"/>
                  <a:pt x="2797314" y="349497"/>
                  <a:pt x="2757817" y="303292"/>
                </a:cubicBezTo>
                <a:lnTo>
                  <a:pt x="2671460" y="202195"/>
                </a:lnTo>
                <a:cubicBezTo>
                  <a:pt x="2608467" y="128526"/>
                  <a:pt x="2651768" y="0"/>
                  <a:pt x="2739534" y="0"/>
                </a:cubicBezTo>
                <a:close/>
                <a:moveTo>
                  <a:pt x="2295035" y="0"/>
                </a:moveTo>
                <a:lnTo>
                  <a:pt x="2308998" y="0"/>
                </a:lnTo>
                <a:cubicBezTo>
                  <a:pt x="2334397" y="0"/>
                  <a:pt x="2358924" y="11955"/>
                  <a:pt x="2377072" y="33280"/>
                </a:cubicBezTo>
                <a:lnTo>
                  <a:pt x="2607835" y="303292"/>
                </a:lnTo>
                <a:cubicBezTo>
                  <a:pt x="2647332" y="349497"/>
                  <a:pt x="2647332" y="425966"/>
                  <a:pt x="2607835" y="472171"/>
                </a:cubicBezTo>
                <a:lnTo>
                  <a:pt x="2377072" y="742183"/>
                </a:lnTo>
                <a:cubicBezTo>
                  <a:pt x="2358924" y="763508"/>
                  <a:pt x="2334532" y="775463"/>
                  <a:pt x="2308998" y="775463"/>
                </a:cubicBezTo>
                <a:lnTo>
                  <a:pt x="2295035" y="775463"/>
                </a:lnTo>
                <a:cubicBezTo>
                  <a:pt x="2207268" y="775463"/>
                  <a:pt x="2163966" y="646937"/>
                  <a:pt x="2226961" y="573268"/>
                </a:cubicBezTo>
                <a:lnTo>
                  <a:pt x="2313317" y="472171"/>
                </a:lnTo>
                <a:cubicBezTo>
                  <a:pt x="2352815" y="425966"/>
                  <a:pt x="2352815" y="349497"/>
                  <a:pt x="2313317" y="303292"/>
                </a:cubicBezTo>
                <a:lnTo>
                  <a:pt x="2226961" y="202195"/>
                </a:lnTo>
                <a:cubicBezTo>
                  <a:pt x="2163966" y="128526"/>
                  <a:pt x="2207268" y="0"/>
                  <a:pt x="2295035" y="0"/>
                </a:cubicBezTo>
                <a:close/>
                <a:moveTo>
                  <a:pt x="1863234" y="0"/>
                </a:moveTo>
                <a:lnTo>
                  <a:pt x="1877198" y="0"/>
                </a:lnTo>
                <a:cubicBezTo>
                  <a:pt x="1902597" y="0"/>
                  <a:pt x="1927123" y="11955"/>
                  <a:pt x="1945272" y="33280"/>
                </a:cubicBezTo>
                <a:lnTo>
                  <a:pt x="2176034" y="303292"/>
                </a:lnTo>
                <a:cubicBezTo>
                  <a:pt x="2215532" y="349497"/>
                  <a:pt x="2215532" y="425966"/>
                  <a:pt x="2176034" y="472171"/>
                </a:cubicBezTo>
                <a:lnTo>
                  <a:pt x="1945272" y="742183"/>
                </a:lnTo>
                <a:cubicBezTo>
                  <a:pt x="1927123" y="763508"/>
                  <a:pt x="1902597" y="775463"/>
                  <a:pt x="1877198" y="775463"/>
                </a:cubicBezTo>
                <a:lnTo>
                  <a:pt x="1863234" y="775463"/>
                </a:lnTo>
                <a:cubicBezTo>
                  <a:pt x="1775467" y="775463"/>
                  <a:pt x="1732166" y="646937"/>
                  <a:pt x="1795160" y="573268"/>
                </a:cubicBezTo>
                <a:lnTo>
                  <a:pt x="1881517" y="472171"/>
                </a:lnTo>
                <a:cubicBezTo>
                  <a:pt x="1921014" y="425966"/>
                  <a:pt x="1921014" y="349497"/>
                  <a:pt x="1881517" y="303292"/>
                </a:cubicBezTo>
                <a:lnTo>
                  <a:pt x="1795160" y="202195"/>
                </a:lnTo>
                <a:cubicBezTo>
                  <a:pt x="1732166" y="128526"/>
                  <a:pt x="1775467" y="0"/>
                  <a:pt x="1863234" y="0"/>
                </a:cubicBezTo>
                <a:close/>
                <a:moveTo>
                  <a:pt x="1418734" y="0"/>
                </a:moveTo>
                <a:lnTo>
                  <a:pt x="1432698" y="0"/>
                </a:lnTo>
                <a:cubicBezTo>
                  <a:pt x="1458097" y="0"/>
                  <a:pt x="1482623" y="11955"/>
                  <a:pt x="1500772" y="33280"/>
                </a:cubicBezTo>
                <a:lnTo>
                  <a:pt x="1731534" y="303292"/>
                </a:lnTo>
                <a:cubicBezTo>
                  <a:pt x="1771031" y="349497"/>
                  <a:pt x="1771031" y="425966"/>
                  <a:pt x="1731534" y="472171"/>
                </a:cubicBezTo>
                <a:lnTo>
                  <a:pt x="1500772" y="742183"/>
                </a:lnTo>
                <a:cubicBezTo>
                  <a:pt x="1482623" y="763508"/>
                  <a:pt x="1458097" y="775463"/>
                  <a:pt x="1432698" y="775463"/>
                </a:cubicBezTo>
                <a:lnTo>
                  <a:pt x="1418734" y="775463"/>
                </a:lnTo>
                <a:cubicBezTo>
                  <a:pt x="1330967" y="775463"/>
                  <a:pt x="1287666" y="646937"/>
                  <a:pt x="1350660" y="573268"/>
                </a:cubicBezTo>
                <a:lnTo>
                  <a:pt x="1437017" y="472171"/>
                </a:lnTo>
                <a:cubicBezTo>
                  <a:pt x="1476514" y="425966"/>
                  <a:pt x="1476514" y="349497"/>
                  <a:pt x="1437017" y="303292"/>
                </a:cubicBezTo>
                <a:lnTo>
                  <a:pt x="1350660" y="202195"/>
                </a:lnTo>
                <a:cubicBezTo>
                  <a:pt x="1287666" y="128526"/>
                  <a:pt x="1330967" y="0"/>
                  <a:pt x="1418734" y="0"/>
                </a:cubicBezTo>
                <a:close/>
                <a:moveTo>
                  <a:pt x="974234" y="0"/>
                </a:moveTo>
                <a:lnTo>
                  <a:pt x="988198" y="0"/>
                </a:lnTo>
                <a:cubicBezTo>
                  <a:pt x="1013597" y="0"/>
                  <a:pt x="1038123" y="11955"/>
                  <a:pt x="1056272" y="33280"/>
                </a:cubicBezTo>
                <a:lnTo>
                  <a:pt x="1287034" y="303292"/>
                </a:lnTo>
                <a:cubicBezTo>
                  <a:pt x="1326531" y="349497"/>
                  <a:pt x="1326531" y="425966"/>
                  <a:pt x="1287034" y="472171"/>
                </a:cubicBezTo>
                <a:lnTo>
                  <a:pt x="1056272" y="742183"/>
                </a:lnTo>
                <a:cubicBezTo>
                  <a:pt x="1038123" y="763508"/>
                  <a:pt x="1013731" y="775463"/>
                  <a:pt x="988198" y="775463"/>
                </a:cubicBezTo>
                <a:lnTo>
                  <a:pt x="974234" y="775463"/>
                </a:lnTo>
                <a:cubicBezTo>
                  <a:pt x="886467" y="775463"/>
                  <a:pt x="843166" y="646937"/>
                  <a:pt x="906160" y="573268"/>
                </a:cubicBezTo>
                <a:lnTo>
                  <a:pt x="992517" y="472171"/>
                </a:lnTo>
                <a:cubicBezTo>
                  <a:pt x="1032014" y="425966"/>
                  <a:pt x="1032014" y="349497"/>
                  <a:pt x="992517" y="303292"/>
                </a:cubicBezTo>
                <a:lnTo>
                  <a:pt x="906160" y="202195"/>
                </a:lnTo>
                <a:cubicBezTo>
                  <a:pt x="843166" y="128526"/>
                  <a:pt x="886467" y="0"/>
                  <a:pt x="974234" y="0"/>
                </a:cubicBezTo>
                <a:close/>
                <a:moveTo>
                  <a:pt x="542434" y="0"/>
                </a:moveTo>
                <a:lnTo>
                  <a:pt x="556398" y="0"/>
                </a:lnTo>
                <a:cubicBezTo>
                  <a:pt x="581797" y="0"/>
                  <a:pt x="606323" y="11955"/>
                  <a:pt x="624472" y="33280"/>
                </a:cubicBezTo>
                <a:lnTo>
                  <a:pt x="855234" y="303292"/>
                </a:lnTo>
                <a:cubicBezTo>
                  <a:pt x="894731" y="349497"/>
                  <a:pt x="894731" y="425966"/>
                  <a:pt x="855234" y="472171"/>
                </a:cubicBezTo>
                <a:lnTo>
                  <a:pt x="624472" y="742183"/>
                </a:lnTo>
                <a:cubicBezTo>
                  <a:pt x="606323" y="763508"/>
                  <a:pt x="581797" y="775463"/>
                  <a:pt x="556398" y="775463"/>
                </a:cubicBezTo>
                <a:lnTo>
                  <a:pt x="542434" y="775463"/>
                </a:lnTo>
                <a:cubicBezTo>
                  <a:pt x="454668" y="775463"/>
                  <a:pt x="411366" y="646937"/>
                  <a:pt x="474360" y="573268"/>
                </a:cubicBezTo>
                <a:lnTo>
                  <a:pt x="560717" y="472171"/>
                </a:lnTo>
                <a:cubicBezTo>
                  <a:pt x="600214" y="425966"/>
                  <a:pt x="600214" y="349497"/>
                  <a:pt x="560717" y="303292"/>
                </a:cubicBezTo>
                <a:lnTo>
                  <a:pt x="474360" y="202195"/>
                </a:lnTo>
                <a:cubicBezTo>
                  <a:pt x="411366" y="128526"/>
                  <a:pt x="454668" y="0"/>
                  <a:pt x="542434" y="0"/>
                </a:cubicBezTo>
                <a:close/>
                <a:moveTo>
                  <a:pt x="97934" y="0"/>
                </a:moveTo>
                <a:lnTo>
                  <a:pt x="111898" y="0"/>
                </a:lnTo>
                <a:cubicBezTo>
                  <a:pt x="137297" y="0"/>
                  <a:pt x="161823" y="11955"/>
                  <a:pt x="179972" y="33280"/>
                </a:cubicBezTo>
                <a:lnTo>
                  <a:pt x="410734" y="303292"/>
                </a:lnTo>
                <a:cubicBezTo>
                  <a:pt x="450232" y="349497"/>
                  <a:pt x="450232" y="425966"/>
                  <a:pt x="410734" y="472171"/>
                </a:cubicBezTo>
                <a:lnTo>
                  <a:pt x="179972" y="742183"/>
                </a:lnTo>
                <a:cubicBezTo>
                  <a:pt x="161823" y="763508"/>
                  <a:pt x="137297" y="775463"/>
                  <a:pt x="111898" y="775463"/>
                </a:cubicBezTo>
                <a:lnTo>
                  <a:pt x="97934" y="775463"/>
                </a:lnTo>
                <a:cubicBezTo>
                  <a:pt x="10168" y="775463"/>
                  <a:pt x="-33134" y="646937"/>
                  <a:pt x="29860" y="573268"/>
                </a:cubicBezTo>
                <a:lnTo>
                  <a:pt x="116217" y="472171"/>
                </a:lnTo>
                <a:cubicBezTo>
                  <a:pt x="155714" y="425966"/>
                  <a:pt x="155714" y="349497"/>
                  <a:pt x="116217" y="303292"/>
                </a:cubicBezTo>
                <a:lnTo>
                  <a:pt x="29860" y="202195"/>
                </a:lnTo>
                <a:cubicBezTo>
                  <a:pt x="-33134" y="128526"/>
                  <a:pt x="10168" y="0"/>
                  <a:pt x="97934" y="0"/>
                </a:cubicBezTo>
                <a:close/>
              </a:path>
            </a:pathLst>
          </a:custGeom>
          <a:gradFill flip="none" rotWithShape="1">
            <a:gsLst>
              <a:gs pos="0">
                <a:srgbClr val="F79646">
                  <a:lumMod val="75000"/>
                </a:srgbClr>
              </a:gs>
              <a:gs pos="48000">
                <a:srgbClr val="F79646"/>
              </a:gs>
              <a:gs pos="100000">
                <a:srgbClr val="F79646"/>
              </a:gs>
            </a:gsLst>
            <a:lin ang="10800000" scaled="1"/>
            <a:tileRect/>
          </a:gradFill>
          <a:ln w="12700">
            <a:miter lim="400000"/>
          </a:ln>
        </p:spPr>
        <p:txBody>
          <a:bodyPr wrap="square" lIns="36633" tIns="36633" rIns="36633" bIns="36633"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172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Freeform: Shape 100">
            <a:extLst>
              <a:ext uri="{FF2B5EF4-FFF2-40B4-BE49-F238E27FC236}">
                <a16:creationId xmlns:a16="http://schemas.microsoft.com/office/drawing/2014/main" id="{B55E8779-355C-4CB7-B0DE-27B86C07A846}"/>
              </a:ext>
            </a:extLst>
          </p:cNvPr>
          <p:cNvSpPr/>
          <p:nvPr/>
        </p:nvSpPr>
        <p:spPr>
          <a:xfrm>
            <a:off x="5999989" y="2671293"/>
            <a:ext cx="5681541" cy="510817"/>
          </a:xfrm>
          <a:custGeom>
            <a:avLst/>
            <a:gdLst>
              <a:gd name="connsiteX0" fmla="*/ 3607980 w 4144944"/>
              <a:gd name="connsiteY0" fmla="*/ 0 h 1215772"/>
              <a:gd name="connsiteX1" fmla="*/ 3629841 w 4144944"/>
              <a:gd name="connsiteY1" fmla="*/ 0 h 1215772"/>
              <a:gd name="connsiteX2" fmla="*/ 3736620 w 4144944"/>
              <a:gd name="connsiteY2" fmla="*/ 52177 h 1215772"/>
              <a:gd name="connsiteX3" fmla="*/ 4098468 w 4144944"/>
              <a:gd name="connsiteY3" fmla="*/ 475390 h 1215772"/>
              <a:gd name="connsiteX4" fmla="*/ 4098468 w 4144944"/>
              <a:gd name="connsiteY4" fmla="*/ 740158 h 1215772"/>
              <a:gd name="connsiteX5" fmla="*/ 3736620 w 4144944"/>
              <a:gd name="connsiteY5" fmla="*/ 1163314 h 1215772"/>
              <a:gd name="connsiteX6" fmla="*/ 3629841 w 4144944"/>
              <a:gd name="connsiteY6" fmla="*/ 1215772 h 1215772"/>
              <a:gd name="connsiteX7" fmla="*/ 3607980 w 4144944"/>
              <a:gd name="connsiteY7" fmla="*/ 1215772 h 1215772"/>
              <a:gd name="connsiteX8" fmla="*/ 3501166 w 4144944"/>
              <a:gd name="connsiteY8" fmla="*/ 898771 h 1215772"/>
              <a:gd name="connsiteX9" fmla="*/ 3636684 w 4144944"/>
              <a:gd name="connsiteY9" fmla="*/ 740270 h 1215772"/>
              <a:gd name="connsiteX10" fmla="*/ 3636684 w 4144944"/>
              <a:gd name="connsiteY10" fmla="*/ 475502 h 1215772"/>
              <a:gd name="connsiteX11" fmla="*/ 3501166 w 4144944"/>
              <a:gd name="connsiteY11" fmla="*/ 317001 h 1215772"/>
              <a:gd name="connsiteX12" fmla="*/ 3607980 w 4144944"/>
              <a:gd name="connsiteY12" fmla="*/ 0 h 1215772"/>
              <a:gd name="connsiteX13" fmla="*/ 2922180 w 4144944"/>
              <a:gd name="connsiteY13" fmla="*/ 0 h 1215772"/>
              <a:gd name="connsiteX14" fmla="*/ 2944041 w 4144944"/>
              <a:gd name="connsiteY14" fmla="*/ 0 h 1215772"/>
              <a:gd name="connsiteX15" fmla="*/ 3050820 w 4144944"/>
              <a:gd name="connsiteY15" fmla="*/ 52177 h 1215772"/>
              <a:gd name="connsiteX16" fmla="*/ 3412668 w 4144944"/>
              <a:gd name="connsiteY16" fmla="*/ 475390 h 1215772"/>
              <a:gd name="connsiteX17" fmla="*/ 3412668 w 4144944"/>
              <a:gd name="connsiteY17" fmla="*/ 740158 h 1215772"/>
              <a:gd name="connsiteX18" fmla="*/ 3050820 w 4144944"/>
              <a:gd name="connsiteY18" fmla="*/ 1163314 h 1215772"/>
              <a:gd name="connsiteX19" fmla="*/ 2944041 w 4144944"/>
              <a:gd name="connsiteY19" fmla="*/ 1215772 h 1215772"/>
              <a:gd name="connsiteX20" fmla="*/ 2922180 w 4144944"/>
              <a:gd name="connsiteY20" fmla="*/ 1215772 h 1215772"/>
              <a:gd name="connsiteX21" fmla="*/ 2815366 w 4144944"/>
              <a:gd name="connsiteY21" fmla="*/ 898771 h 1215772"/>
              <a:gd name="connsiteX22" fmla="*/ 2950884 w 4144944"/>
              <a:gd name="connsiteY22" fmla="*/ 740270 h 1215772"/>
              <a:gd name="connsiteX23" fmla="*/ 2950884 w 4144944"/>
              <a:gd name="connsiteY23" fmla="*/ 475502 h 1215772"/>
              <a:gd name="connsiteX24" fmla="*/ 2815366 w 4144944"/>
              <a:gd name="connsiteY24" fmla="*/ 317001 h 1215772"/>
              <a:gd name="connsiteX25" fmla="*/ 2922180 w 4144944"/>
              <a:gd name="connsiteY25" fmla="*/ 0 h 1215772"/>
              <a:gd name="connsiteX26" fmla="*/ 2236380 w 4144944"/>
              <a:gd name="connsiteY26" fmla="*/ 0 h 1215772"/>
              <a:gd name="connsiteX27" fmla="*/ 2258241 w 4144944"/>
              <a:gd name="connsiteY27" fmla="*/ 0 h 1215772"/>
              <a:gd name="connsiteX28" fmla="*/ 2365020 w 4144944"/>
              <a:gd name="connsiteY28" fmla="*/ 52177 h 1215772"/>
              <a:gd name="connsiteX29" fmla="*/ 2726868 w 4144944"/>
              <a:gd name="connsiteY29" fmla="*/ 475390 h 1215772"/>
              <a:gd name="connsiteX30" fmla="*/ 2726868 w 4144944"/>
              <a:gd name="connsiteY30" fmla="*/ 740158 h 1215772"/>
              <a:gd name="connsiteX31" fmla="*/ 2365020 w 4144944"/>
              <a:gd name="connsiteY31" fmla="*/ 1163314 h 1215772"/>
              <a:gd name="connsiteX32" fmla="*/ 2258241 w 4144944"/>
              <a:gd name="connsiteY32" fmla="*/ 1215772 h 1215772"/>
              <a:gd name="connsiteX33" fmla="*/ 2236380 w 4144944"/>
              <a:gd name="connsiteY33" fmla="*/ 1215772 h 1215772"/>
              <a:gd name="connsiteX34" fmla="*/ 2129566 w 4144944"/>
              <a:gd name="connsiteY34" fmla="*/ 898771 h 1215772"/>
              <a:gd name="connsiteX35" fmla="*/ 2265084 w 4144944"/>
              <a:gd name="connsiteY35" fmla="*/ 740270 h 1215772"/>
              <a:gd name="connsiteX36" fmla="*/ 2265084 w 4144944"/>
              <a:gd name="connsiteY36" fmla="*/ 475502 h 1215772"/>
              <a:gd name="connsiteX37" fmla="*/ 2129566 w 4144944"/>
              <a:gd name="connsiteY37" fmla="*/ 317001 h 1215772"/>
              <a:gd name="connsiteX38" fmla="*/ 2236380 w 4144944"/>
              <a:gd name="connsiteY38" fmla="*/ 0 h 1215772"/>
              <a:gd name="connsiteX39" fmla="*/ 1537880 w 4144944"/>
              <a:gd name="connsiteY39" fmla="*/ 0 h 1215772"/>
              <a:gd name="connsiteX40" fmla="*/ 1559741 w 4144944"/>
              <a:gd name="connsiteY40" fmla="*/ 0 h 1215772"/>
              <a:gd name="connsiteX41" fmla="*/ 1666520 w 4144944"/>
              <a:gd name="connsiteY41" fmla="*/ 52177 h 1215772"/>
              <a:gd name="connsiteX42" fmla="*/ 2028368 w 4144944"/>
              <a:gd name="connsiteY42" fmla="*/ 475390 h 1215772"/>
              <a:gd name="connsiteX43" fmla="*/ 2028368 w 4144944"/>
              <a:gd name="connsiteY43" fmla="*/ 740158 h 1215772"/>
              <a:gd name="connsiteX44" fmla="*/ 1666520 w 4144944"/>
              <a:gd name="connsiteY44" fmla="*/ 1163314 h 1215772"/>
              <a:gd name="connsiteX45" fmla="*/ 1559741 w 4144944"/>
              <a:gd name="connsiteY45" fmla="*/ 1215772 h 1215772"/>
              <a:gd name="connsiteX46" fmla="*/ 1537880 w 4144944"/>
              <a:gd name="connsiteY46" fmla="*/ 1215772 h 1215772"/>
              <a:gd name="connsiteX47" fmla="*/ 1431066 w 4144944"/>
              <a:gd name="connsiteY47" fmla="*/ 898771 h 1215772"/>
              <a:gd name="connsiteX48" fmla="*/ 1566584 w 4144944"/>
              <a:gd name="connsiteY48" fmla="*/ 740270 h 1215772"/>
              <a:gd name="connsiteX49" fmla="*/ 1566584 w 4144944"/>
              <a:gd name="connsiteY49" fmla="*/ 475502 h 1215772"/>
              <a:gd name="connsiteX50" fmla="*/ 1431066 w 4144944"/>
              <a:gd name="connsiteY50" fmla="*/ 317001 h 1215772"/>
              <a:gd name="connsiteX51" fmla="*/ 1537880 w 4144944"/>
              <a:gd name="connsiteY51" fmla="*/ 0 h 1215772"/>
              <a:gd name="connsiteX52" fmla="*/ 852080 w 4144944"/>
              <a:gd name="connsiteY52" fmla="*/ 0 h 1215772"/>
              <a:gd name="connsiteX53" fmla="*/ 873941 w 4144944"/>
              <a:gd name="connsiteY53" fmla="*/ 0 h 1215772"/>
              <a:gd name="connsiteX54" fmla="*/ 980720 w 4144944"/>
              <a:gd name="connsiteY54" fmla="*/ 52177 h 1215772"/>
              <a:gd name="connsiteX55" fmla="*/ 1342568 w 4144944"/>
              <a:gd name="connsiteY55" fmla="*/ 475390 h 1215772"/>
              <a:gd name="connsiteX56" fmla="*/ 1342568 w 4144944"/>
              <a:gd name="connsiteY56" fmla="*/ 740158 h 1215772"/>
              <a:gd name="connsiteX57" fmla="*/ 980720 w 4144944"/>
              <a:gd name="connsiteY57" fmla="*/ 1163314 h 1215772"/>
              <a:gd name="connsiteX58" fmla="*/ 873941 w 4144944"/>
              <a:gd name="connsiteY58" fmla="*/ 1215772 h 1215772"/>
              <a:gd name="connsiteX59" fmla="*/ 852080 w 4144944"/>
              <a:gd name="connsiteY59" fmla="*/ 1215772 h 1215772"/>
              <a:gd name="connsiteX60" fmla="*/ 745266 w 4144944"/>
              <a:gd name="connsiteY60" fmla="*/ 898771 h 1215772"/>
              <a:gd name="connsiteX61" fmla="*/ 880783 w 4144944"/>
              <a:gd name="connsiteY61" fmla="*/ 740270 h 1215772"/>
              <a:gd name="connsiteX62" fmla="*/ 880783 w 4144944"/>
              <a:gd name="connsiteY62" fmla="*/ 475502 h 1215772"/>
              <a:gd name="connsiteX63" fmla="*/ 745266 w 4144944"/>
              <a:gd name="connsiteY63" fmla="*/ 317001 h 1215772"/>
              <a:gd name="connsiteX64" fmla="*/ 852080 w 4144944"/>
              <a:gd name="connsiteY64" fmla="*/ 0 h 1215772"/>
              <a:gd name="connsiteX65" fmla="*/ 153580 w 4144944"/>
              <a:gd name="connsiteY65" fmla="*/ 0 h 1215772"/>
              <a:gd name="connsiteX66" fmla="*/ 175441 w 4144944"/>
              <a:gd name="connsiteY66" fmla="*/ 0 h 1215772"/>
              <a:gd name="connsiteX67" fmla="*/ 282220 w 4144944"/>
              <a:gd name="connsiteY67" fmla="*/ 52177 h 1215772"/>
              <a:gd name="connsiteX68" fmla="*/ 644068 w 4144944"/>
              <a:gd name="connsiteY68" fmla="*/ 475390 h 1215772"/>
              <a:gd name="connsiteX69" fmla="*/ 644068 w 4144944"/>
              <a:gd name="connsiteY69" fmla="*/ 740158 h 1215772"/>
              <a:gd name="connsiteX70" fmla="*/ 282220 w 4144944"/>
              <a:gd name="connsiteY70" fmla="*/ 1163314 h 1215772"/>
              <a:gd name="connsiteX71" fmla="*/ 175441 w 4144944"/>
              <a:gd name="connsiteY71" fmla="*/ 1215772 h 1215772"/>
              <a:gd name="connsiteX72" fmla="*/ 153580 w 4144944"/>
              <a:gd name="connsiteY72" fmla="*/ 1215772 h 1215772"/>
              <a:gd name="connsiteX73" fmla="*/ 46766 w 4144944"/>
              <a:gd name="connsiteY73" fmla="*/ 898771 h 1215772"/>
              <a:gd name="connsiteX74" fmla="*/ 182283 w 4144944"/>
              <a:gd name="connsiteY74" fmla="*/ 740270 h 1215772"/>
              <a:gd name="connsiteX75" fmla="*/ 182283 w 4144944"/>
              <a:gd name="connsiteY75" fmla="*/ 475502 h 1215772"/>
              <a:gd name="connsiteX76" fmla="*/ 46766 w 4144944"/>
              <a:gd name="connsiteY76" fmla="*/ 317001 h 1215772"/>
              <a:gd name="connsiteX77" fmla="*/ 153580 w 4144944"/>
              <a:gd name="connsiteY77" fmla="*/ 0 h 1215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</a:cxnLst>
            <a:rect l="l" t="t" r="r" b="b"/>
            <a:pathLst>
              <a:path w="4144944" h="1215772">
                <a:moveTo>
                  <a:pt x="3607980" y="0"/>
                </a:moveTo>
                <a:lnTo>
                  <a:pt x="3629841" y="0"/>
                </a:lnTo>
                <a:cubicBezTo>
                  <a:pt x="3669703" y="0"/>
                  <a:pt x="3708057" y="18687"/>
                  <a:pt x="3736620" y="52177"/>
                </a:cubicBezTo>
                <a:lnTo>
                  <a:pt x="4098468" y="475390"/>
                </a:lnTo>
                <a:cubicBezTo>
                  <a:pt x="4160437" y="547886"/>
                  <a:pt x="4160437" y="667662"/>
                  <a:pt x="4098468" y="740158"/>
                </a:cubicBezTo>
                <a:lnTo>
                  <a:pt x="3736620" y="1163314"/>
                </a:lnTo>
                <a:cubicBezTo>
                  <a:pt x="3707916" y="1197085"/>
                  <a:pt x="3669703" y="1215772"/>
                  <a:pt x="3629841" y="1215772"/>
                </a:cubicBezTo>
                <a:lnTo>
                  <a:pt x="3607980" y="1215772"/>
                </a:lnTo>
                <a:cubicBezTo>
                  <a:pt x="3470322" y="1215772"/>
                  <a:pt x="3402493" y="1014325"/>
                  <a:pt x="3501166" y="898771"/>
                </a:cubicBezTo>
                <a:lnTo>
                  <a:pt x="3636684" y="740270"/>
                </a:lnTo>
                <a:cubicBezTo>
                  <a:pt x="3698652" y="667774"/>
                  <a:pt x="3698652" y="547998"/>
                  <a:pt x="3636684" y="475502"/>
                </a:cubicBezTo>
                <a:lnTo>
                  <a:pt x="3501166" y="317001"/>
                </a:lnTo>
                <a:cubicBezTo>
                  <a:pt x="3402493" y="201559"/>
                  <a:pt x="3470322" y="0"/>
                  <a:pt x="3607980" y="0"/>
                </a:cubicBezTo>
                <a:close/>
                <a:moveTo>
                  <a:pt x="2922180" y="0"/>
                </a:moveTo>
                <a:lnTo>
                  <a:pt x="2944041" y="0"/>
                </a:lnTo>
                <a:cubicBezTo>
                  <a:pt x="2983903" y="0"/>
                  <a:pt x="3022257" y="18687"/>
                  <a:pt x="3050820" y="52177"/>
                </a:cubicBezTo>
                <a:lnTo>
                  <a:pt x="3412668" y="475390"/>
                </a:lnTo>
                <a:cubicBezTo>
                  <a:pt x="3474637" y="547886"/>
                  <a:pt x="3474637" y="667662"/>
                  <a:pt x="3412668" y="740158"/>
                </a:cubicBezTo>
                <a:lnTo>
                  <a:pt x="3050820" y="1163314"/>
                </a:lnTo>
                <a:cubicBezTo>
                  <a:pt x="3022116" y="1197085"/>
                  <a:pt x="2983903" y="1215772"/>
                  <a:pt x="2944041" y="1215772"/>
                </a:cubicBezTo>
                <a:lnTo>
                  <a:pt x="2922180" y="1215772"/>
                </a:lnTo>
                <a:cubicBezTo>
                  <a:pt x="2784522" y="1215772"/>
                  <a:pt x="2716693" y="1014325"/>
                  <a:pt x="2815366" y="898771"/>
                </a:cubicBezTo>
                <a:lnTo>
                  <a:pt x="2950884" y="740270"/>
                </a:lnTo>
                <a:cubicBezTo>
                  <a:pt x="3012852" y="667774"/>
                  <a:pt x="3012852" y="547998"/>
                  <a:pt x="2950884" y="475502"/>
                </a:cubicBezTo>
                <a:lnTo>
                  <a:pt x="2815366" y="317001"/>
                </a:lnTo>
                <a:cubicBezTo>
                  <a:pt x="2716693" y="201559"/>
                  <a:pt x="2784522" y="0"/>
                  <a:pt x="2922180" y="0"/>
                </a:cubicBezTo>
                <a:close/>
                <a:moveTo>
                  <a:pt x="2236380" y="0"/>
                </a:moveTo>
                <a:lnTo>
                  <a:pt x="2258241" y="0"/>
                </a:lnTo>
                <a:cubicBezTo>
                  <a:pt x="2298103" y="0"/>
                  <a:pt x="2336457" y="18687"/>
                  <a:pt x="2365020" y="52177"/>
                </a:cubicBezTo>
                <a:lnTo>
                  <a:pt x="2726868" y="475390"/>
                </a:lnTo>
                <a:cubicBezTo>
                  <a:pt x="2788837" y="547886"/>
                  <a:pt x="2788837" y="667662"/>
                  <a:pt x="2726868" y="740158"/>
                </a:cubicBezTo>
                <a:lnTo>
                  <a:pt x="2365020" y="1163314"/>
                </a:lnTo>
                <a:cubicBezTo>
                  <a:pt x="2336316" y="1197085"/>
                  <a:pt x="2298103" y="1215772"/>
                  <a:pt x="2258241" y="1215772"/>
                </a:cubicBezTo>
                <a:lnTo>
                  <a:pt x="2236380" y="1215772"/>
                </a:lnTo>
                <a:cubicBezTo>
                  <a:pt x="2098722" y="1215772"/>
                  <a:pt x="2030893" y="1014325"/>
                  <a:pt x="2129566" y="898771"/>
                </a:cubicBezTo>
                <a:lnTo>
                  <a:pt x="2265084" y="740270"/>
                </a:lnTo>
                <a:cubicBezTo>
                  <a:pt x="2327052" y="667774"/>
                  <a:pt x="2327052" y="547998"/>
                  <a:pt x="2265084" y="475502"/>
                </a:cubicBezTo>
                <a:lnTo>
                  <a:pt x="2129566" y="317001"/>
                </a:lnTo>
                <a:cubicBezTo>
                  <a:pt x="2030893" y="201559"/>
                  <a:pt x="2098722" y="0"/>
                  <a:pt x="2236380" y="0"/>
                </a:cubicBezTo>
                <a:close/>
                <a:moveTo>
                  <a:pt x="1537880" y="0"/>
                </a:moveTo>
                <a:lnTo>
                  <a:pt x="1559741" y="0"/>
                </a:lnTo>
                <a:cubicBezTo>
                  <a:pt x="1599603" y="0"/>
                  <a:pt x="1637957" y="18687"/>
                  <a:pt x="1666520" y="52177"/>
                </a:cubicBezTo>
                <a:lnTo>
                  <a:pt x="2028368" y="475390"/>
                </a:lnTo>
                <a:cubicBezTo>
                  <a:pt x="2090337" y="547886"/>
                  <a:pt x="2090337" y="667662"/>
                  <a:pt x="2028368" y="740158"/>
                </a:cubicBezTo>
                <a:lnTo>
                  <a:pt x="1666520" y="1163314"/>
                </a:lnTo>
                <a:cubicBezTo>
                  <a:pt x="1637816" y="1197085"/>
                  <a:pt x="1599603" y="1215772"/>
                  <a:pt x="1559741" y="1215772"/>
                </a:cubicBezTo>
                <a:lnTo>
                  <a:pt x="1537880" y="1215772"/>
                </a:lnTo>
                <a:cubicBezTo>
                  <a:pt x="1400222" y="1215772"/>
                  <a:pt x="1332393" y="1014325"/>
                  <a:pt x="1431066" y="898771"/>
                </a:cubicBezTo>
                <a:lnTo>
                  <a:pt x="1566584" y="740270"/>
                </a:lnTo>
                <a:cubicBezTo>
                  <a:pt x="1628552" y="667774"/>
                  <a:pt x="1628552" y="547998"/>
                  <a:pt x="1566584" y="475502"/>
                </a:cubicBezTo>
                <a:lnTo>
                  <a:pt x="1431066" y="317001"/>
                </a:lnTo>
                <a:cubicBezTo>
                  <a:pt x="1332393" y="201559"/>
                  <a:pt x="1400222" y="0"/>
                  <a:pt x="1537880" y="0"/>
                </a:cubicBezTo>
                <a:close/>
                <a:moveTo>
                  <a:pt x="852080" y="0"/>
                </a:moveTo>
                <a:lnTo>
                  <a:pt x="873941" y="0"/>
                </a:lnTo>
                <a:cubicBezTo>
                  <a:pt x="913803" y="0"/>
                  <a:pt x="952156" y="18687"/>
                  <a:pt x="980720" y="52177"/>
                </a:cubicBezTo>
                <a:lnTo>
                  <a:pt x="1342568" y="475390"/>
                </a:lnTo>
                <a:cubicBezTo>
                  <a:pt x="1404537" y="547886"/>
                  <a:pt x="1404537" y="667662"/>
                  <a:pt x="1342568" y="740158"/>
                </a:cubicBezTo>
                <a:lnTo>
                  <a:pt x="980720" y="1163314"/>
                </a:lnTo>
                <a:cubicBezTo>
                  <a:pt x="952016" y="1197085"/>
                  <a:pt x="913803" y="1215772"/>
                  <a:pt x="873941" y="1215772"/>
                </a:cubicBezTo>
                <a:lnTo>
                  <a:pt x="852080" y="1215772"/>
                </a:lnTo>
                <a:cubicBezTo>
                  <a:pt x="714422" y="1215772"/>
                  <a:pt x="646593" y="1014325"/>
                  <a:pt x="745266" y="898771"/>
                </a:cubicBezTo>
                <a:lnTo>
                  <a:pt x="880783" y="740270"/>
                </a:lnTo>
                <a:cubicBezTo>
                  <a:pt x="942752" y="667774"/>
                  <a:pt x="942752" y="547998"/>
                  <a:pt x="880783" y="475502"/>
                </a:cubicBezTo>
                <a:lnTo>
                  <a:pt x="745266" y="317001"/>
                </a:lnTo>
                <a:cubicBezTo>
                  <a:pt x="646593" y="201559"/>
                  <a:pt x="714422" y="0"/>
                  <a:pt x="852080" y="0"/>
                </a:cubicBezTo>
                <a:close/>
                <a:moveTo>
                  <a:pt x="153580" y="0"/>
                </a:moveTo>
                <a:lnTo>
                  <a:pt x="175441" y="0"/>
                </a:lnTo>
                <a:cubicBezTo>
                  <a:pt x="215303" y="0"/>
                  <a:pt x="253656" y="18687"/>
                  <a:pt x="282220" y="52177"/>
                </a:cubicBezTo>
                <a:lnTo>
                  <a:pt x="644068" y="475390"/>
                </a:lnTo>
                <a:cubicBezTo>
                  <a:pt x="706037" y="547886"/>
                  <a:pt x="706037" y="667662"/>
                  <a:pt x="644068" y="740158"/>
                </a:cubicBezTo>
                <a:lnTo>
                  <a:pt x="282220" y="1163314"/>
                </a:lnTo>
                <a:cubicBezTo>
                  <a:pt x="253516" y="1197085"/>
                  <a:pt x="215303" y="1215772"/>
                  <a:pt x="175441" y="1215772"/>
                </a:cubicBezTo>
                <a:lnTo>
                  <a:pt x="153580" y="1215772"/>
                </a:lnTo>
                <a:cubicBezTo>
                  <a:pt x="15922" y="1215772"/>
                  <a:pt x="-51907" y="1014325"/>
                  <a:pt x="46766" y="898771"/>
                </a:cubicBezTo>
                <a:lnTo>
                  <a:pt x="182283" y="740270"/>
                </a:lnTo>
                <a:cubicBezTo>
                  <a:pt x="244252" y="667774"/>
                  <a:pt x="244252" y="547998"/>
                  <a:pt x="182283" y="475502"/>
                </a:cubicBezTo>
                <a:lnTo>
                  <a:pt x="46766" y="317001"/>
                </a:lnTo>
                <a:cubicBezTo>
                  <a:pt x="-51907" y="201559"/>
                  <a:pt x="15922" y="0"/>
                  <a:pt x="153580" y="0"/>
                </a:cubicBezTo>
                <a:close/>
              </a:path>
            </a:pathLst>
          </a:cu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lin ang="10800000" scaled="1"/>
            <a:tileRect/>
          </a:gradFill>
          <a:ln w="12700">
            <a:miter lim="400000"/>
          </a:ln>
        </p:spPr>
        <p:txBody>
          <a:bodyPr wrap="square" lIns="36633" tIns="36633" rIns="36633" bIns="36633" anchor="ctr">
            <a:noAutofit/>
          </a:bodyPr>
          <a:lstStyle/>
          <a:p>
            <a:pPr marL="0" marR="0" lvl="0" indent="0" algn="l" defTabSz="1172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9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2" name="TextBox 95">
            <a:extLst>
              <a:ext uri="{FF2B5EF4-FFF2-40B4-BE49-F238E27FC236}">
                <a16:creationId xmlns:a16="http://schemas.microsoft.com/office/drawing/2014/main" id="{E47A4E2D-0375-454B-9694-D4BD8CEB1BA7}"/>
              </a:ext>
            </a:extLst>
          </p:cNvPr>
          <p:cNvSpPr txBox="1"/>
          <p:nvPr/>
        </p:nvSpPr>
        <p:spPr>
          <a:xfrm>
            <a:off x="4079776" y="4692004"/>
            <a:ext cx="1708493" cy="1380255"/>
          </a:xfrm>
          <a:prstGeom prst="rect">
            <a:avLst/>
          </a:prstGeom>
          <a:noFill/>
        </p:spPr>
        <p:txBody>
          <a:bodyPr wrap="square" lIns="117226" tIns="58613" rIns="117226" bIns="58613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172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1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/>
                <a:ea typeface="微軟正黑體" panose="020B0604030504040204" pitchFamily="34" charset="-120"/>
                <a:cs typeface="+mn-cs"/>
              </a:rPr>
              <a:t>2024-</a:t>
            </a:r>
          </a:p>
          <a:p>
            <a:pPr marL="0" marR="0" lvl="0" indent="0" algn="l" defTabSz="1172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1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202</a:t>
            </a:r>
            <a:r>
              <a:rPr kumimoji="0" lang="en-US" sz="41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</a:t>
            </a:r>
            <a:endParaRPr kumimoji="0" lang="en-GB" sz="4100" b="1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TextBox 97">
            <a:extLst>
              <a:ext uri="{FF2B5EF4-FFF2-40B4-BE49-F238E27FC236}">
                <a16:creationId xmlns:a16="http://schemas.microsoft.com/office/drawing/2014/main" id="{7C44C20E-E27F-48E3-B969-6110AEE7F7BF}"/>
              </a:ext>
            </a:extLst>
          </p:cNvPr>
          <p:cNvSpPr txBox="1"/>
          <p:nvPr/>
        </p:nvSpPr>
        <p:spPr>
          <a:xfrm>
            <a:off x="7879193" y="1774347"/>
            <a:ext cx="1979206" cy="918590"/>
          </a:xfrm>
          <a:prstGeom prst="rect">
            <a:avLst/>
          </a:prstGeom>
          <a:noFill/>
        </p:spPr>
        <p:txBody>
          <a:bodyPr wrap="none" lIns="117226" tIns="58613" rIns="117226" bIns="58613" rtlCol="0">
            <a:spAutoFit/>
          </a:bodyPr>
          <a:lstStyle/>
          <a:p>
            <a:pPr marL="0" marR="0" lvl="0" indent="0" algn="ctr" defTabSz="1172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202</a:t>
            </a:r>
            <a:r>
              <a:rPr kumimoji="0" lang="en-US" sz="5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6</a:t>
            </a:r>
            <a:r>
              <a:rPr kumimoji="0" lang="en-US" altLang="zh-TW" sz="5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軟正黑體" panose="020B0604030504040204" pitchFamily="34" charset="-120"/>
                <a:cs typeface="+mn-cs"/>
              </a:rPr>
              <a:t>~</a:t>
            </a:r>
            <a:endParaRPr kumimoji="0" lang="en-GB" sz="5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87735" y="4930650"/>
            <a:ext cx="1231411" cy="1795224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71455" y="4951448"/>
            <a:ext cx="2365901" cy="1774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9" name="投影片編號版面配置區 8"/>
          <p:cNvSpPr txBox="1">
            <a:spLocks/>
          </p:cNvSpPr>
          <p:nvPr/>
        </p:nvSpPr>
        <p:spPr bwMode="auto">
          <a:xfrm>
            <a:off x="11366961" y="6413582"/>
            <a:ext cx="629137" cy="328613"/>
          </a:xfrm>
          <a:prstGeom prst="rect">
            <a:avLst/>
          </a:prstGeom>
        </p:spPr>
        <p:txBody>
          <a:bodyPr vert="horz" lIns="112713" tIns="56357" rIns="112713" bIns="56357" rtlCol="0" anchor="ctr"/>
          <a:lstStyle>
            <a:defPPr>
              <a:defRPr lang="zh-TW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C83E95-49F8-4EDF-9B73-3E3D13655B74}" type="slidenum">
              <a:rPr kumimoji="0" lang="en-US" altLang="zh-TW" sz="15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altLang="zh-TW" sz="1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909" y="4614111"/>
            <a:ext cx="3242918" cy="21642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 descr="C:\Users\User\Desktop\LINE_ALBUM_20251015淨零公正轉型指引實作工作坊_251017_3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4276" y="4938024"/>
            <a:ext cx="1226353" cy="1787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4B9F63FE-7EFE-B085-83E5-6B263B412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92065" y="6360748"/>
            <a:ext cx="2844800" cy="365125"/>
          </a:xfrm>
        </p:spPr>
        <p:txBody>
          <a:bodyPr/>
          <a:lstStyle/>
          <a:p>
            <a:fld id="{0C555652-CE9C-49B3-9FFF-684CBCF53E58}" type="slidenum">
              <a:rPr lang="zh-TW" altLang="en-US" smtClean="0"/>
              <a:t>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964317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群組 4"/>
          <p:cNvGrpSpPr/>
          <p:nvPr/>
        </p:nvGrpSpPr>
        <p:grpSpPr>
          <a:xfrm>
            <a:off x="-155723" y="-4101"/>
            <a:ext cx="12347723" cy="623426"/>
            <a:chOff x="-155723" y="0"/>
            <a:chExt cx="12347723" cy="692696"/>
          </a:xfrm>
        </p:grpSpPr>
        <p:sp>
          <p:nvSpPr>
            <p:cNvPr id="2" name="平行四邊形 1"/>
            <p:cNvSpPr/>
            <p:nvPr/>
          </p:nvSpPr>
          <p:spPr>
            <a:xfrm>
              <a:off x="-155723" y="0"/>
              <a:ext cx="2291283" cy="692696"/>
            </a:xfrm>
            <a:prstGeom prst="parallelogram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3" name="矩形 2"/>
            <p:cNvSpPr/>
            <p:nvPr/>
          </p:nvSpPr>
          <p:spPr>
            <a:xfrm>
              <a:off x="0" y="0"/>
              <a:ext cx="12192000" cy="238336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軟正黑體" panose="020B0604030504040204" pitchFamily="34" charset="-120"/>
                <a:cs typeface="+mn-cs"/>
              </a:endParaRPr>
            </a:p>
          </p:txBody>
        </p:sp>
      </p:grpSp>
      <p:sp>
        <p:nvSpPr>
          <p:cNvPr id="8" name="文字方塊 7"/>
          <p:cNvSpPr txBox="1"/>
          <p:nvPr/>
        </p:nvSpPr>
        <p:spPr>
          <a:xfrm>
            <a:off x="623392" y="168194"/>
            <a:ext cx="1512168" cy="410759"/>
          </a:xfrm>
          <a:prstGeom prst="rect">
            <a:avLst/>
          </a:prstGeom>
          <a:noFill/>
        </p:spPr>
        <p:txBody>
          <a:bodyPr wrap="square" lIns="117226" tIns="58613" rIns="117226" bIns="58613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綜合計畫</a:t>
            </a:r>
            <a:endParaRPr kumimoji="0" lang="zh-TW" alt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軟正黑體" panose="020B0604030504040204" pitchFamily="34" charset="-120"/>
              <a:cs typeface="+mn-cs"/>
            </a:endParaRPr>
          </a:p>
        </p:txBody>
      </p:sp>
      <p:cxnSp>
        <p:nvCxnSpPr>
          <p:cNvPr id="27" name="直線接點 26"/>
          <p:cNvCxnSpPr/>
          <p:nvPr/>
        </p:nvCxnSpPr>
        <p:spPr>
          <a:xfrm>
            <a:off x="1415480" y="1625896"/>
            <a:ext cx="9793088" cy="0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8" name="文字方塊 27"/>
          <p:cNvSpPr txBox="1"/>
          <p:nvPr/>
        </p:nvSpPr>
        <p:spPr>
          <a:xfrm>
            <a:off x="1631504" y="707306"/>
            <a:ext cx="9217024" cy="918590"/>
          </a:xfrm>
          <a:prstGeom prst="rect">
            <a:avLst/>
          </a:prstGeom>
          <a:noFill/>
        </p:spPr>
        <p:txBody>
          <a:bodyPr wrap="square" lIns="117226" tIns="58613" rIns="117226" bIns="58613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5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軟正黑體" panose="020B0604030504040204" pitchFamily="34" charset="-120"/>
                <a:cs typeface="+mn-cs"/>
              </a:rPr>
              <a:t>輔導媒合資源  推動地方創生</a:t>
            </a:r>
          </a:p>
        </p:txBody>
      </p:sp>
      <p:pic>
        <p:nvPicPr>
          <p:cNvPr id="26" name="Picture 2" descr="D:\本會對議會的工作報告\研考會 簡報\參考簡報\圖\研考會去背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4725">
                        <a14:foregroundMark x1="27473" y1="37626" x2="27473" y2="37626"/>
                        <a14:foregroundMark x1="71868" y1="39638" x2="71868" y2="396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29" y="-16312"/>
            <a:ext cx="646580" cy="635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文字方塊 56">
            <a:extLst>
              <a:ext uri="{FF2B5EF4-FFF2-40B4-BE49-F238E27FC236}">
                <a16:creationId xmlns:a16="http://schemas.microsoft.com/office/drawing/2014/main" id="{626E8311-1BB6-28D8-2AC1-610026D9EB76}"/>
              </a:ext>
            </a:extLst>
          </p:cNvPr>
          <p:cNvSpPr txBox="1"/>
          <p:nvPr/>
        </p:nvSpPr>
        <p:spPr>
          <a:xfrm>
            <a:off x="6289958" y="2470707"/>
            <a:ext cx="5688632" cy="1472588"/>
          </a:xfrm>
          <a:prstGeom prst="rect">
            <a:avLst/>
          </a:prstGeom>
          <a:noFill/>
        </p:spPr>
        <p:txBody>
          <a:bodyPr wrap="square" lIns="117226" tIns="58613" rIns="117226" bIns="58613" rtlCol="0">
            <a:spAutoFit/>
          </a:bodyPr>
          <a:lstStyle/>
          <a:p>
            <a:pPr marL="329698" marR="0" lvl="0" indent="-329698" algn="l" defTabSz="914400" rtl="0" eaLnBrk="1" fontAlgn="auto" latinLnBrk="0" hangingPunct="1">
              <a:lnSpc>
                <a:spcPct val="110000"/>
              </a:lnSpc>
              <a:spcBef>
                <a:spcPts val="577"/>
              </a:spcBef>
              <a:spcAft>
                <a:spcPts val="0"/>
              </a:spcAft>
              <a:buClr>
                <a:srgbClr val="FFC000"/>
              </a:buClr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en-US" altLang="zh-TW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114</a:t>
            </a: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年</a:t>
            </a:r>
            <a:r>
              <a:rPr kumimoji="0" lang="en-US" altLang="zh-TW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11</a:t>
            </a: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月辦理「青年新創</a:t>
            </a:r>
            <a:r>
              <a:rPr kumimoji="0" lang="en-US" altLang="zh-TW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×</a:t>
            </a: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在地創生</a:t>
            </a:r>
            <a:r>
              <a:rPr kumimoji="0" lang="en-US" altLang="zh-TW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-</a:t>
            </a: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地方創生實務研習班」，走訪旗津青年培力工作站，促進市府各局處及公所與本市地方創生團隊交流。</a:t>
            </a:r>
            <a:endParaRPr kumimoji="0" lang="zh-TW" altLang="en-US" sz="2000" b="1" i="0" u="sng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24" name="文字方塊 23"/>
          <p:cNvSpPr txBox="1"/>
          <p:nvPr/>
        </p:nvSpPr>
        <p:spPr>
          <a:xfrm>
            <a:off x="6304730" y="1944436"/>
            <a:ext cx="4255766" cy="565828"/>
          </a:xfrm>
          <a:prstGeom prst="rect">
            <a:avLst/>
          </a:prstGeom>
          <a:noFill/>
        </p:spPr>
        <p:txBody>
          <a:bodyPr wrap="square" lIns="87916" tIns="43958" rIns="87916" bIns="43958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1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地方創生共好交流</a:t>
            </a:r>
            <a:endParaRPr kumimoji="0" lang="en-US" altLang="zh-TW" sz="31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25" name="文字方塊 24"/>
          <p:cNvSpPr txBox="1"/>
          <p:nvPr/>
        </p:nvSpPr>
        <p:spPr>
          <a:xfrm>
            <a:off x="815415" y="1909230"/>
            <a:ext cx="4630696" cy="565828"/>
          </a:xfrm>
          <a:prstGeom prst="rect">
            <a:avLst/>
          </a:prstGeom>
          <a:noFill/>
        </p:spPr>
        <p:txBody>
          <a:bodyPr wrap="square" lIns="87916" tIns="43958" rIns="87916" bIns="43958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1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整合資源 推動地方創生</a:t>
            </a:r>
          </a:p>
        </p:txBody>
      </p:sp>
      <p:pic>
        <p:nvPicPr>
          <p:cNvPr id="29" name="Picture 2" descr="D:\本會對議會的工作報告\研考會 簡報\參考簡報\icon\Icons-1\FuelYellow\menu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74" b="62727"/>
          <a:stretch/>
        </p:blipFill>
        <p:spPr bwMode="auto">
          <a:xfrm rot="5400000">
            <a:off x="5572680" y="2216928"/>
            <a:ext cx="1231337" cy="32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0" name="直線接點 29"/>
          <p:cNvCxnSpPr/>
          <p:nvPr/>
        </p:nvCxnSpPr>
        <p:spPr>
          <a:xfrm>
            <a:off x="1415480" y="1559904"/>
            <a:ext cx="9793088" cy="0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31" name="Picture 2" descr="D:\本會對議會的工作報告\研考會 簡報\參考簡報\icon\Icons-1\FuelYellow\menu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74" b="62727"/>
          <a:stretch/>
        </p:blipFill>
        <p:spPr bwMode="auto">
          <a:xfrm rot="5400000">
            <a:off x="17074" y="2216928"/>
            <a:ext cx="1231337" cy="32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" name="文字方塊 59">
            <a:extLst>
              <a:ext uri="{FF2B5EF4-FFF2-40B4-BE49-F238E27FC236}">
                <a16:creationId xmlns:a16="http://schemas.microsoft.com/office/drawing/2014/main" id="{CFBD2DC1-5A71-DAE3-6195-A13894FB056C}"/>
              </a:ext>
            </a:extLst>
          </p:cNvPr>
          <p:cNvSpPr txBox="1"/>
          <p:nvPr/>
        </p:nvSpPr>
        <p:spPr>
          <a:xfrm>
            <a:off x="6346899" y="6335663"/>
            <a:ext cx="5350660" cy="352301"/>
          </a:xfrm>
          <a:prstGeom prst="roundRect">
            <a:avLst/>
          </a:prstGeom>
          <a:solidFill>
            <a:srgbClr val="FFDB69">
              <a:alpha val="73725"/>
            </a:srgbClr>
          </a:solidFill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lIns="117226" tIns="58613" rIns="117226" bIns="58613" rtlCol="0">
            <a:spAutoFit/>
          </a:bodyPr>
          <a:lstStyle>
            <a:defPPr>
              <a:defRPr lang="zh-TW"/>
            </a:defPPr>
            <a:lvl1pPr>
              <a:defRPr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走訪</a:t>
            </a:r>
            <a:r>
              <a:rPr kumimoji="0" lang="zh-TW" altLang="zh-TW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旗津</a:t>
            </a:r>
            <a:r>
              <a:rPr kumimoji="0" lang="zh-TW" altLang="en-US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青年培力工作站</a:t>
            </a:r>
            <a:r>
              <a:rPr kumimoji="0" lang="en-US" altLang="zh-TW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-</a:t>
            </a:r>
            <a:r>
              <a:rPr kumimoji="0" lang="zh-TW" altLang="en-US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旗津社會開創基地  促進公私實務跨界交流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23F2DD59-2A10-6187-C120-EE4E930FC451}"/>
              </a:ext>
            </a:extLst>
          </p:cNvPr>
          <p:cNvSpPr txBox="1"/>
          <p:nvPr/>
        </p:nvSpPr>
        <p:spPr>
          <a:xfrm>
            <a:off x="1083314" y="6355974"/>
            <a:ext cx="4362797" cy="352301"/>
          </a:xfrm>
          <a:prstGeom prst="roundRect">
            <a:avLst/>
          </a:prstGeom>
          <a:solidFill>
            <a:srgbClr val="FFDB69">
              <a:alpha val="73725"/>
            </a:srgbClr>
          </a:solidFill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lIns="117226" tIns="58613" rIns="117226" bIns="58613" rtlCol="0">
            <a:spAutoFit/>
          </a:bodyPr>
          <a:lstStyle>
            <a:defPPr>
              <a:defRPr lang="zh-TW"/>
            </a:defPPr>
            <a:lvl1pPr algn="ctr">
              <a:defRPr sz="13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跨域合作、整合資源 共同本市推動地方創生</a:t>
            </a:r>
          </a:p>
        </p:txBody>
      </p:sp>
      <p:sp>
        <p:nvSpPr>
          <p:cNvPr id="23" name="投影片編號版面配置區 8"/>
          <p:cNvSpPr txBox="1">
            <a:spLocks/>
          </p:cNvSpPr>
          <p:nvPr/>
        </p:nvSpPr>
        <p:spPr bwMode="auto">
          <a:xfrm>
            <a:off x="11520613" y="6396731"/>
            <a:ext cx="629137" cy="328613"/>
          </a:xfrm>
          <a:prstGeom prst="rect">
            <a:avLst/>
          </a:prstGeom>
        </p:spPr>
        <p:txBody>
          <a:bodyPr vert="horz" lIns="112713" tIns="56357" rIns="112713" bIns="56357" rtlCol="0" anchor="ctr"/>
          <a:lstStyle>
            <a:defPPr>
              <a:defRPr lang="zh-TW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C83E95-49F8-4EDF-9B73-3E3D13655B74}" type="slidenum">
              <a:rPr kumimoji="0" lang="en-US" altLang="zh-TW" sz="15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altLang="zh-TW" sz="1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EFEC5350-8AF9-92E3-5001-F7D6A97AAE3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51" b="3515"/>
          <a:stretch>
            <a:fillRect/>
          </a:stretch>
        </p:blipFill>
        <p:spPr>
          <a:xfrm>
            <a:off x="6346899" y="4012732"/>
            <a:ext cx="3061470" cy="2206474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4DD6A65A-7BC0-D74C-69B9-93AF1EEB53E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37"/>
          <a:stretch>
            <a:fillRect/>
          </a:stretch>
        </p:blipFill>
        <p:spPr>
          <a:xfrm rot="5400000">
            <a:off x="9495919" y="4024955"/>
            <a:ext cx="2211957" cy="2226940"/>
          </a:xfrm>
          <a:prstGeom prst="rect">
            <a:avLst/>
          </a:prstGeom>
        </p:spPr>
      </p:pic>
      <p:grpSp>
        <p:nvGrpSpPr>
          <p:cNvPr id="18" name="群組 17">
            <a:extLst>
              <a:ext uri="{FF2B5EF4-FFF2-40B4-BE49-F238E27FC236}">
                <a16:creationId xmlns:a16="http://schemas.microsoft.com/office/drawing/2014/main" id="{FA502368-F9D9-9EDD-24B4-B04B489E922A}"/>
              </a:ext>
            </a:extLst>
          </p:cNvPr>
          <p:cNvGrpSpPr/>
          <p:nvPr/>
        </p:nvGrpSpPr>
        <p:grpSpPr>
          <a:xfrm>
            <a:off x="704751" y="2481171"/>
            <a:ext cx="5350660" cy="1805687"/>
            <a:chOff x="704751" y="2481171"/>
            <a:chExt cx="5350660" cy="1805687"/>
          </a:xfrm>
        </p:grpSpPr>
        <p:sp>
          <p:nvSpPr>
            <p:cNvPr id="48" name="文字方塊 47">
              <a:extLst>
                <a:ext uri="{FF2B5EF4-FFF2-40B4-BE49-F238E27FC236}">
                  <a16:creationId xmlns:a16="http://schemas.microsoft.com/office/drawing/2014/main" id="{4811EA10-34F6-15CA-CF3E-C764CEFEE30D}"/>
                </a:ext>
              </a:extLst>
            </p:cNvPr>
            <p:cNvSpPr txBox="1"/>
            <p:nvPr/>
          </p:nvSpPr>
          <p:spPr>
            <a:xfrm>
              <a:off x="704751" y="2481171"/>
              <a:ext cx="5184517" cy="1134033"/>
            </a:xfrm>
            <a:prstGeom prst="rect">
              <a:avLst/>
            </a:prstGeom>
            <a:noFill/>
          </p:spPr>
          <p:txBody>
            <a:bodyPr wrap="square" lIns="117226" tIns="58613" rIns="117226" bIns="58613" rtlCol="0">
              <a:spAutoFit/>
            </a:bodyPr>
            <a:lstStyle/>
            <a:p>
              <a:pPr marL="329698" lvl="0" indent="-329698">
                <a:lnSpc>
                  <a:spcPct val="110000"/>
                </a:lnSpc>
                <a:spcBef>
                  <a:spcPts val="577"/>
                </a:spcBef>
                <a:buClr>
                  <a:srgbClr val="FFC000"/>
                </a:buClr>
                <a:buFont typeface="Wingdings" panose="05000000000000000000" pitchFamily="2" charset="2"/>
                <a:buChar char="l"/>
                <a:defRPr/>
              </a:pPr>
              <a:r>
                <a:rPr kumimoji="0" lang="zh-TW" altLang="en-US" sz="20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賡續推動本市地方創生，新增通過</a:t>
              </a:r>
              <a:r>
                <a:rPr kumimoji="0" lang="en-US" altLang="zh-TW" sz="20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3</a:t>
              </a:r>
              <a:r>
                <a:rPr kumimoji="0" lang="zh-TW" altLang="en-US" sz="20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案地方創生計畫</a:t>
              </a:r>
              <a:r>
                <a:rPr lang="zh-TW" altLang="en-US" sz="20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，目前國發會已通過本市地方創生計畫共</a:t>
              </a:r>
              <a:r>
                <a:rPr lang="en-US" altLang="zh-TW" sz="20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15</a:t>
              </a:r>
              <a:r>
                <a:rPr lang="zh-TW" altLang="en-US" sz="20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案。</a:t>
              </a:r>
              <a:endParaRPr kumimoji="0" lang="en-US" altLang="zh-TW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6" name="文字方塊 15">
              <a:extLst>
                <a:ext uri="{FF2B5EF4-FFF2-40B4-BE49-F238E27FC236}">
                  <a16:creationId xmlns:a16="http://schemas.microsoft.com/office/drawing/2014/main" id="{7DE0BB13-8EE3-9EAB-4B35-270445954295}"/>
                </a:ext>
              </a:extLst>
            </p:cNvPr>
            <p:cNvSpPr txBox="1"/>
            <p:nvPr/>
          </p:nvSpPr>
          <p:spPr>
            <a:xfrm>
              <a:off x="704751" y="3608339"/>
              <a:ext cx="5350660" cy="67851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329698" marR="0" lvl="0" indent="-329698" algn="l" defTabSz="914400" rtl="0" eaLnBrk="1" fontAlgn="auto" latinLnBrk="0" hangingPunct="1">
                <a:lnSpc>
                  <a:spcPct val="110000"/>
                </a:lnSpc>
                <a:spcBef>
                  <a:spcPts val="577"/>
                </a:spcBef>
                <a:spcAft>
                  <a:spcPts val="0"/>
                </a:spcAft>
                <a:buClr>
                  <a:srgbClr val="FFC000"/>
                </a:buClr>
                <a:buSzTx/>
                <a:buFont typeface="Wingdings" panose="05000000000000000000" pitchFamily="2" charset="2"/>
                <a:buChar char="l"/>
                <a:tabLst/>
                <a:defRPr/>
              </a:pPr>
              <a:r>
                <a:rPr kumimoji="0" lang="zh-TW" altLang="en-US" sz="18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截至</a:t>
              </a:r>
              <a:r>
                <a:rPr kumimoji="0" lang="en-US" altLang="zh-TW" sz="18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115</a:t>
              </a:r>
              <a:r>
                <a:rPr kumimoji="0" lang="zh-TW" altLang="en-US" sz="18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年</a:t>
              </a:r>
              <a:r>
                <a:rPr kumimoji="0" lang="en-US" altLang="zh-TW" sz="18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2</a:t>
              </a:r>
              <a:r>
                <a:rPr kumimoji="0" lang="zh-TW" altLang="en-US" sz="18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月</a:t>
              </a:r>
              <a:r>
                <a:rPr kumimoji="0" lang="zh-TW" altLang="zh-TW" sz="18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共召開及參與</a:t>
              </a:r>
              <a:r>
                <a:rPr kumimoji="0" lang="en-US" altLang="zh-TW" sz="18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6</a:t>
              </a:r>
              <a:r>
                <a:rPr kumimoji="0" lang="zh-TW" altLang="en-US" sz="18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場</a:t>
              </a:r>
              <a:r>
                <a:rPr kumimoji="0" lang="zh-TW" altLang="zh-TW" sz="18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地方創生</a:t>
              </a:r>
              <a:r>
                <a:rPr kumimoji="0" lang="zh-TW" altLang="zh-TW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研商會議及現勘</a:t>
              </a:r>
              <a:r>
                <a:rPr kumimoji="0" lang="zh-TW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交流活動，提供資源整合與對接。</a:t>
              </a:r>
              <a:endParaRPr kumimoji="0" lang="en-US" altLang="zh-TW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</p:txBody>
        </p:sp>
      </p:grpSp>
      <p:pic>
        <p:nvPicPr>
          <p:cNvPr id="22" name="圖片 21">
            <a:extLst>
              <a:ext uri="{FF2B5EF4-FFF2-40B4-BE49-F238E27FC236}">
                <a16:creationId xmlns:a16="http://schemas.microsoft.com/office/drawing/2014/main" id="{951C8224-1936-4191-4E82-2A580D62B14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58" r="11100"/>
          <a:stretch>
            <a:fillRect/>
          </a:stretch>
        </p:blipFill>
        <p:spPr>
          <a:xfrm>
            <a:off x="693909" y="4336192"/>
            <a:ext cx="2595032" cy="1919663"/>
          </a:xfrm>
          <a:prstGeom prst="rect">
            <a:avLst/>
          </a:prstGeom>
        </p:spPr>
      </p:pic>
      <p:pic>
        <p:nvPicPr>
          <p:cNvPr id="33" name="圖片 32">
            <a:extLst>
              <a:ext uri="{FF2B5EF4-FFF2-40B4-BE49-F238E27FC236}">
                <a16:creationId xmlns:a16="http://schemas.microsoft.com/office/drawing/2014/main" id="{677E94B2-40B5-F72E-98CB-B6ADFB47C0E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35" t="11543" r="6678" b="7558"/>
          <a:stretch>
            <a:fillRect/>
          </a:stretch>
        </p:blipFill>
        <p:spPr>
          <a:xfrm>
            <a:off x="3380081" y="4341582"/>
            <a:ext cx="2311605" cy="1927718"/>
          </a:xfrm>
          <a:prstGeom prst="rect">
            <a:avLst/>
          </a:prstGeom>
        </p:spPr>
      </p:pic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77ADAA62-2C17-3493-59B1-DC1A740612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555652-CE9C-49B3-9FFF-684CBCF53E58}" type="slidenum">
              <a:rPr lang="zh-TW" altLang="en-US" smtClean="0"/>
              <a:t>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103638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ection Break Slide Master">
  <a:themeElements>
    <a:clrScheme name="ALLPPT-COLOR-A06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E62949"/>
      </a:accent1>
      <a:accent2>
        <a:srgbClr val="F07624"/>
      </a:accent2>
      <a:accent3>
        <a:srgbClr val="F4BD2D"/>
      </a:accent3>
      <a:accent4>
        <a:srgbClr val="1ED4DE"/>
      </a:accent4>
      <a:accent5>
        <a:srgbClr val="1C7DE1"/>
      </a:accent5>
      <a:accent6>
        <a:srgbClr val="CBCBCB"/>
      </a:accent6>
      <a:hlink>
        <a:srgbClr val="3F3F3F"/>
      </a:hlink>
      <a:folHlink>
        <a:srgbClr val="3F3F3F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29302</TotalTime>
  <Words>1306</Words>
  <Application>Microsoft Office PowerPoint</Application>
  <PresentationFormat>寬螢幕</PresentationFormat>
  <Paragraphs>185</Paragraphs>
  <Slides>21</Slides>
  <Notes>2</Notes>
  <HiddenSlides>0</HiddenSlides>
  <MMClips>0</MMClips>
  <ScaleCrop>false</ScaleCrop>
  <HeadingPairs>
    <vt:vector size="8" baseType="variant">
      <vt:variant>
        <vt:lpstr>使用字型</vt:lpstr>
      </vt:variant>
      <vt:variant>
        <vt:i4>4</vt:i4>
      </vt:variant>
      <vt:variant>
        <vt:lpstr>佈景主題</vt:lpstr>
      </vt:variant>
      <vt:variant>
        <vt:i4>2</vt:i4>
      </vt:variant>
      <vt:variant>
        <vt:lpstr>內嵌 OLE 伺服程式</vt:lpstr>
      </vt:variant>
      <vt:variant>
        <vt:i4>1</vt:i4>
      </vt:variant>
      <vt:variant>
        <vt:lpstr>投影片標題</vt:lpstr>
      </vt:variant>
      <vt:variant>
        <vt:i4>21</vt:i4>
      </vt:variant>
    </vt:vector>
  </HeadingPairs>
  <TitlesOfParts>
    <vt:vector size="28" baseType="lpstr">
      <vt:lpstr>微軟正黑體</vt:lpstr>
      <vt:lpstr>Arial</vt:lpstr>
      <vt:lpstr>Calibri</vt:lpstr>
      <vt:lpstr>Wingdings</vt:lpstr>
      <vt:lpstr>Office 佈景主題</vt:lpstr>
      <vt:lpstr>Section Break Slide Master</vt:lpstr>
      <vt:lpstr>Worksheet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百米衝刺  邁步向前</dc:title>
  <dc:creator>user02</dc:creator>
  <cp:lastModifiedBy>高雄市政府研考會02</cp:lastModifiedBy>
  <cp:revision>7440</cp:revision>
  <cp:lastPrinted>2026-04-09T01:51:59Z</cp:lastPrinted>
  <dcterms:created xsi:type="dcterms:W3CDTF">2020-11-23T07:27:04Z</dcterms:created>
  <dcterms:modified xsi:type="dcterms:W3CDTF">2026-04-09T08:29:59Z</dcterms:modified>
</cp:coreProperties>
</file>