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26"/>
  </p:notesMasterIdLst>
  <p:handoutMasterIdLst>
    <p:handoutMasterId r:id="rId27"/>
  </p:handoutMasterIdLst>
  <p:sldIdLst>
    <p:sldId id="976" r:id="rId3"/>
    <p:sldId id="1005" r:id="rId4"/>
    <p:sldId id="941" r:id="rId5"/>
    <p:sldId id="979" r:id="rId6"/>
    <p:sldId id="949" r:id="rId7"/>
    <p:sldId id="990" r:id="rId8"/>
    <p:sldId id="942" r:id="rId9"/>
    <p:sldId id="1000" r:id="rId10"/>
    <p:sldId id="999" r:id="rId11"/>
    <p:sldId id="998" r:id="rId12"/>
    <p:sldId id="939" r:id="rId13"/>
    <p:sldId id="952" r:id="rId14"/>
    <p:sldId id="992" r:id="rId15"/>
    <p:sldId id="943" r:id="rId16"/>
    <p:sldId id="984" r:id="rId17"/>
    <p:sldId id="985" r:id="rId18"/>
    <p:sldId id="944" r:id="rId19"/>
    <p:sldId id="996" r:id="rId20"/>
    <p:sldId id="997" r:id="rId21"/>
    <p:sldId id="963" r:id="rId22"/>
    <p:sldId id="1006" r:id="rId23"/>
    <p:sldId id="1007" r:id="rId24"/>
    <p:sldId id="861" r:id="rId2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7680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orient="horz" pos="816" userDrawn="1">
          <p15:clr>
            <a:srgbClr val="A4A3A4"/>
          </p15:clr>
        </p15:guide>
        <p15:guide id="10" orient="horz" pos="4319">
          <p15:clr>
            <a:srgbClr val="A4A3A4"/>
          </p15:clr>
        </p15:guide>
        <p15:guide id="12" pos="257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5" orient="horz" pos="1752" userDrawn="1">
          <p15:clr>
            <a:srgbClr val="A4A3A4"/>
          </p15:clr>
        </p15:guide>
        <p15:guide id="16" orient="horz" pos="2886" userDrawn="1">
          <p15:clr>
            <a:srgbClr val="A4A3A4"/>
          </p15:clr>
        </p15:guide>
        <p15:guide id="17" orient="horz" pos="3113" userDrawn="1">
          <p15:clr>
            <a:srgbClr val="A4A3A4"/>
          </p15:clr>
        </p15:guide>
        <p15:guide id="18" orient="horz" pos="4201" userDrawn="1">
          <p15:clr>
            <a:srgbClr val="A4A3A4"/>
          </p15:clr>
        </p15:guide>
        <p15:guide id="19" orient="horz" pos="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CC9900"/>
    <a:srgbClr val="A88000"/>
    <a:srgbClr val="A73E3B"/>
    <a:srgbClr val="009900"/>
    <a:srgbClr val="CE7674"/>
    <a:srgbClr val="3333FF"/>
    <a:srgbClr val="7A5E9C"/>
    <a:srgbClr val="96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3" autoAdjust="0"/>
    <p:restoredTop sz="98499" autoAdjust="0"/>
  </p:normalViewPr>
  <p:slideViewPr>
    <p:cSldViewPr>
      <p:cViewPr>
        <p:scale>
          <a:sx n="60" d="100"/>
          <a:sy n="60" d="100"/>
        </p:scale>
        <p:origin x="-354" y="-114"/>
      </p:cViewPr>
      <p:guideLst>
        <p:guide orient="horz" pos="704"/>
        <p:guide orient="horz" pos="4320"/>
        <p:guide orient="horz"/>
        <p:guide orient="horz" pos="816"/>
        <p:guide orient="horz" pos="4319"/>
        <p:guide orient="horz" pos="2160"/>
        <p:guide orient="horz" pos="1752"/>
        <p:guide orient="horz" pos="2886"/>
        <p:guide orient="horz" pos="3113"/>
        <p:guide orient="horz" pos="4201"/>
        <p:guide orient="horz" pos="799"/>
        <p:guide pos="3840"/>
        <p:guide pos="7680"/>
        <p:guide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sswang\Desktop\&#26032;&#22686;&#36039;&#26009;&#22846;\109&#24180;&#24230;~113&#24180;&#24351;3&#23395;&#26597;&#26680;&#20214;&#259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latin typeface="+mn-ea"/>
                <a:ea typeface="+mn-ea"/>
              </a:defRPr>
            </a:pPr>
            <a:r>
              <a:rPr lang="en-US" altLang="zh-TW" sz="2000" dirty="0" smtClean="0">
                <a:latin typeface="+mn-ea"/>
                <a:ea typeface="+mn-ea"/>
              </a:rPr>
              <a:t>109</a:t>
            </a:r>
            <a:r>
              <a:rPr lang="zh-TW" altLang="en-US" sz="2000" dirty="0" smtClean="0">
                <a:latin typeface="+mn-ea"/>
                <a:ea typeface="+mn-ea"/>
              </a:rPr>
              <a:t>年至</a:t>
            </a:r>
            <a:r>
              <a:rPr lang="en-US" altLang="zh-TW" sz="2000" dirty="0" smtClean="0">
                <a:latin typeface="+mn-ea"/>
                <a:ea typeface="+mn-ea"/>
              </a:rPr>
              <a:t>113</a:t>
            </a:r>
            <a:r>
              <a:rPr lang="zh-TW" altLang="en-US" sz="2000" dirty="0" smtClean="0">
                <a:latin typeface="+mn-ea"/>
                <a:ea typeface="+mn-ea"/>
              </a:rPr>
              <a:t>年第</a:t>
            </a:r>
            <a:r>
              <a:rPr lang="en-US" altLang="zh-TW" sz="2000" dirty="0" smtClean="0">
                <a:latin typeface="+mn-ea"/>
                <a:ea typeface="+mn-ea"/>
              </a:rPr>
              <a:t>3</a:t>
            </a:r>
            <a:r>
              <a:rPr lang="zh-TW" altLang="en-US" sz="2000" dirty="0" smtClean="0">
                <a:latin typeface="+mn-ea"/>
                <a:ea typeface="+mn-ea"/>
              </a:rPr>
              <a:t>季 </a:t>
            </a:r>
            <a:r>
              <a:rPr lang="zh-TW" altLang="en-US" sz="2000" dirty="0" smtClean="0">
                <a:solidFill>
                  <a:srgbClr val="0000FF"/>
                </a:solidFill>
                <a:latin typeface="+mn-ea"/>
                <a:ea typeface="+mn-ea"/>
              </a:rPr>
              <a:t>查核總件數統計</a:t>
            </a:r>
            <a:endParaRPr lang="zh-TW" altLang="en-US" sz="2000" dirty="0">
              <a:solidFill>
                <a:srgbClr val="0000FF"/>
              </a:solidFill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11067670245781758"/>
          <c:y val="5.31938903190963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30362455303619"/>
          <c:y val="0.19331566847232995"/>
          <c:w val="0.85679572133663839"/>
          <c:h val="0.64419018010319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'[109年度~113年弟3季查核件數.xls]Sheet1'!$B$2</c:f>
              <c:strCache>
                <c:ptCount val="1"/>
                <c:pt idx="0">
                  <c:v>查核件數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447-40F6-BD26-70C7504D7E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47-40F6-BD26-70C7504D7E19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>
                    <a:defRPr lang="zh-TW" altLang="en-US"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>
                    <a:defRPr lang="zh-TW" altLang="en-US"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>
                    <a:defRPr lang="en-US" altLang="en-US"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lang="zh-TW" altLang="en-US" sz="1600" b="1" i="0" u="none" strike="noStrike" kern="120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'[109年度~113年弟3季查核件數.xls]Sheet1'!$A$3:$A$7</c:f>
              <c:strCache>
                <c:ptCount val="5"/>
                <c:pt idx="0">
                  <c:v>109年度</c:v>
                </c:pt>
                <c:pt idx="1">
                  <c:v>110年度</c:v>
                </c:pt>
                <c:pt idx="2">
                  <c:v>111年度</c:v>
                </c:pt>
                <c:pt idx="3">
                  <c:v>112年度</c:v>
                </c:pt>
                <c:pt idx="4">
                  <c:v>113年第3季</c:v>
                </c:pt>
              </c:strCache>
            </c:strRef>
          </c:cat>
          <c:val>
            <c:numRef>
              <c:f>'[109年度~113年弟3季查核件數.xls]Sheet1'!$B$3:$B$7</c:f>
              <c:numCache>
                <c:formatCode>General</c:formatCode>
                <c:ptCount val="5"/>
                <c:pt idx="0">
                  <c:v>150</c:v>
                </c:pt>
                <c:pt idx="1">
                  <c:v>184</c:v>
                </c:pt>
                <c:pt idx="2">
                  <c:v>204</c:v>
                </c:pt>
                <c:pt idx="3">
                  <c:v>200</c:v>
                </c:pt>
                <c:pt idx="4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47-40F6-BD26-70C7504D7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97312"/>
        <c:axId val="195294272"/>
      </c:barChart>
      <c:catAx>
        <c:axId val="21319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95294272"/>
        <c:crosses val="autoZero"/>
        <c:auto val="1"/>
        <c:lblAlgn val="ctr"/>
        <c:lblOffset val="100"/>
        <c:noMultiLvlLbl val="0"/>
      </c:catAx>
      <c:valAx>
        <c:axId val="195294272"/>
        <c:scaling>
          <c:orientation val="minMax"/>
          <c:max val="25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400" b="1" i="0" baseline="0">
                <a:latin typeface="+mj-ea"/>
                <a:ea typeface="+mj-ea"/>
              </a:defRPr>
            </a:pPr>
            <a:endParaRPr lang="zh-TW"/>
          </a:p>
        </c:txPr>
        <c:crossAx val="213197312"/>
        <c:crosses val="autoZero"/>
        <c:crossBetween val="between"/>
        <c:majorUnit val="100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4A8A8F27-2C24-4C56-8902-6CE551D1DD8C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3"/>
            <a:ext cx="2946400" cy="49680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2D81E8CC-AB37-458A-B0FD-88168FBB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6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4" y="0"/>
            <a:ext cx="2945659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BCE8BE8B-1C03-4730-AC61-C3FB5A022564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28589"/>
            <a:ext cx="2945659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4" y="9428589"/>
            <a:ext cx="2945659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D60AE9E6-5F1D-45F5-84FA-10B9FA423A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6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E9E6-5F1D-45F5-84FA-10B9FA423A2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66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7AB-758E-47F3-9DF7-22EA795E9A64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08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AB3E-796E-49BD-ACE0-D67169D04370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91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79D-8D87-43CC-989B-6C24FCC79F0E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33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1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EE5B-5FE8-43DE-B697-1BFA144845DD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92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6F4-719C-4D92-BCC2-248DA6203FE8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9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C108-186B-4A54-AF87-D7BAF613ED46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2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75-3F24-4A15-A350-5A2460D45917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31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17A3-54FE-472E-847D-4A29CC9D80E3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07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0AA0-F37E-4C41-A4FB-FA0C31029340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26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5AC4-5C0D-4F9C-A582-ED06AF5A47E0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71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87C-845C-47D2-9B67-31259108C94A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93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5316-AB94-4C8C-9805-D7423DF08C37}" type="datetime1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5652-CE9C-49B3-9FFF-684CBCF53E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2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0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121914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1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6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5.emf"/><Relationship Id="rId5" Type="http://schemas.microsoft.com/office/2007/relationships/hdphoto" Target="../media/hdphoto1.wdp"/><Relationship Id="rId10" Type="http://schemas.openxmlformats.org/officeDocument/2006/relationships/package" Target="../embeddings/Microsoft_Excel_Worksheet2.xlsx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microsoft.com/office/2007/relationships/hdphoto" Target="../media/hdphoto4.wdp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888087" y="5562414"/>
            <a:ext cx="527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000" b="1" dirty="0" smtClean="0">
                <a:solidFill>
                  <a:schemeClr val="bg1"/>
                </a:solidFill>
                <a:latin typeface="+mj-ea"/>
                <a:ea typeface="+mj-ea"/>
              </a:rPr>
              <a:t>研究發展考核委員會業務報告</a:t>
            </a:r>
            <a:endParaRPr lang="zh-TW" altLang="en-US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b="31786"/>
          <a:stretch/>
        </p:blipFill>
        <p:spPr>
          <a:xfrm>
            <a:off x="0" y="0"/>
            <a:ext cx="12190346" cy="685800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129759" y="718999"/>
            <a:ext cx="4166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TW" altLang="en-US" sz="2200" b="1" dirty="0" smtClean="0">
                <a:solidFill>
                  <a:schemeClr val="bg1"/>
                </a:solidFill>
              </a:rPr>
              <a:t>高雄市議會第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4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屆第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4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次定期大會</a:t>
            </a:r>
            <a:endParaRPr lang="zh-TW" altLang="en-US" sz="2200" b="1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140072" y="1149885"/>
            <a:ext cx="688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 smtClean="0">
                <a:solidFill>
                  <a:schemeClr val="bg1"/>
                </a:solidFill>
              </a:rPr>
              <a:t>研究發展考核委員會業務報告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5145792" y="1149886"/>
            <a:ext cx="70462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259931" y="1950104"/>
            <a:ext cx="3398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TW" altLang="en-US" sz="2200" b="1" dirty="0" smtClean="0">
                <a:solidFill>
                  <a:schemeClr val="bg1"/>
                </a:solidFill>
              </a:rPr>
              <a:t>報告人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/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主任委員  陳博洲</a:t>
            </a:r>
            <a:endParaRPr lang="zh-TW" alt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mtbu.kcg.gov.tw/FileContent/GetFile?fileDictionary=Activities%2FNotSet&amp;fileName=20240830083823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" y="4062393"/>
            <a:ext cx="3942736" cy="25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cginfonews.kcg.gov.tw/upload/RelPic/26125/9955e271-3aa5-490b-bd0f-cc612581dc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75" y="4062392"/>
            <a:ext cx="4426165" cy="24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kcginfonews.kcg.gov.tw/upload/RelPic/23845/57b1c983-c9e1-4d82-b549-d9586ef6bf3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4062393"/>
            <a:ext cx="4171957" cy="25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486602"/>
            <a:ext cx="2844800" cy="365125"/>
          </a:xfrm>
        </p:spPr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10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55723" y="-4101"/>
            <a:ext cx="12347723" cy="623426"/>
            <a:chOff x="-155723" y="0"/>
            <a:chExt cx="12347723" cy="692696"/>
          </a:xfrm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0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0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623392" y="168194"/>
            <a:ext cx="1512168" cy="4107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zh-TW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綜合計畫</a:t>
            </a:r>
            <a:endParaRPr lang="zh-TW" altLang="en-US" sz="19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292111" y="1807560"/>
            <a:ext cx="5554320" cy="565828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r>
              <a:rPr lang="zh-TW" altLang="en-US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重要施政計畫先期作業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384033" y="2354865"/>
            <a:ext cx="5390391" cy="1358353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pPr marL="341909" indent="-341909">
              <a:lnSpc>
                <a:spcPts val="3333"/>
              </a:lnSpc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113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5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月至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9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月共召開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場次審查會議，會同財、主、工、都、環等相關局處，共同完成計畫審查作業</a:t>
            </a:r>
            <a:endParaRPr lang="zh-TW" altLang="en-US" sz="2000" b="1" dirty="0">
              <a:latin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15415" y="1817880"/>
            <a:ext cx="4630696" cy="565828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r>
              <a:rPr lang="zh-TW" altLang="en-US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編印年度施政計畫</a:t>
            </a:r>
            <a:r>
              <a:rPr lang="en-US" altLang="zh-TW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草案</a:t>
            </a:r>
            <a:r>
              <a:rPr lang="en-US" altLang="zh-TW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815414" y="2386804"/>
            <a:ext cx="5018049" cy="1781546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pPr marL="341909" indent="-341909">
              <a:lnSpc>
                <a:spcPts val="3333"/>
              </a:lnSpc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113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月至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月完成擬訂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114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年度施政綱要</a:t>
            </a:r>
            <a:endParaRPr lang="en-US" altLang="zh-TW" sz="2000" b="1" dirty="0">
              <a:latin typeface="微軟正黑體" panose="020B0604030504040204" pitchFamily="34" charset="-120"/>
              <a:sym typeface="Wingdings 2"/>
            </a:endParaRPr>
          </a:p>
          <a:p>
            <a:pPr marL="341909" indent="-341909">
              <a:lnSpc>
                <a:spcPts val="3333"/>
              </a:lnSpc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113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9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月完成編印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114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年度施政計畫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sym typeface="Wingdings 2"/>
              </a:rPr>
              <a:t>草案</a:t>
            </a:r>
            <a:r>
              <a:rPr lang="en-US" altLang="zh-TW" sz="2000" b="1" dirty="0">
                <a:latin typeface="微軟正黑體" panose="020B0604030504040204" pitchFamily="34" charset="-120"/>
                <a:sym typeface="Wingdings 2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sym typeface="Wingdings 2"/>
            </a:endParaRPr>
          </a:p>
        </p:txBody>
      </p:sp>
      <p:pic>
        <p:nvPicPr>
          <p:cNvPr id="26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5572680" y="2152120"/>
            <a:ext cx="1231337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35390" y="2152120"/>
            <a:ext cx="1231337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-16312"/>
            <a:ext cx="646580" cy="6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8016216" y="6150903"/>
            <a:ext cx="4175785" cy="437430"/>
          </a:xfrm>
          <a:prstGeom prst="roundRect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17226" tIns="58613" rIns="117226" bIns="58613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dirty="0"/>
              <a:t>大寮</a:t>
            </a:r>
            <a:r>
              <a:rPr lang="en-US" altLang="zh-TW" dirty="0"/>
              <a:t>81</a:t>
            </a:r>
            <a:r>
              <a:rPr lang="zh-TW" altLang="en-US" dirty="0"/>
              <a:t>期特色公園</a:t>
            </a:r>
            <a:endParaRPr lang="zh-TW" alt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169247" y="6150903"/>
            <a:ext cx="3846968" cy="437430"/>
          </a:xfrm>
          <a:prstGeom prst="roundRect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17226" tIns="58613" rIns="117226" bIns="58613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dirty="0"/>
              <a:t>左營高鐵科技之心公辦都更案簽約</a:t>
            </a:r>
            <a:endParaRPr lang="zh-TW" alt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-1" y="6150903"/>
            <a:ext cx="3898476" cy="437430"/>
          </a:xfrm>
          <a:prstGeom prst="roundRect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17226" tIns="58613" rIns="117226" bIns="58613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dirty="0"/>
              <a:t>捷運岡山車站</a:t>
            </a:r>
            <a:r>
              <a:rPr lang="en-US" altLang="zh-TW" dirty="0"/>
              <a:t>RK1</a:t>
            </a:r>
            <a:r>
              <a:rPr lang="zh-TW" altLang="en-US" dirty="0"/>
              <a:t>完工營運</a:t>
            </a:r>
            <a:endParaRPr lang="zh-TW" alt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631504" y="707306"/>
            <a:ext cx="9217024" cy="918590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dist"/>
            <a:r>
              <a:rPr lang="zh-TW" altLang="en-US" sz="5200" b="1" dirty="0"/>
              <a:t>策定年度計畫  辦理先期作業</a:t>
            </a:r>
          </a:p>
        </p:txBody>
      </p:sp>
      <p:cxnSp>
        <p:nvCxnSpPr>
          <p:cNvPr id="38" name="直線接點 37"/>
          <p:cNvCxnSpPr/>
          <p:nvPr/>
        </p:nvCxnSpPr>
        <p:spPr>
          <a:xfrm>
            <a:off x="1415480" y="1625896"/>
            <a:ext cx="9793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1415480" y="1559904"/>
            <a:ext cx="9793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2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0704" y="2316510"/>
            <a:ext cx="12673408" cy="129614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70751" y="1412879"/>
            <a:ext cx="9665605" cy="4204105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/>
          <a:p>
            <a:pPr lvl="1"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研究發展  行政革新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綜合計畫  擘劃願景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Clr>
                <a:schemeClr val="tx1"/>
              </a:buClr>
              <a:buFont typeface="微軟正黑體" pitchFamily="34" charset="-120"/>
              <a:buChar char="━"/>
              <a:defRPr/>
            </a:pPr>
            <a:r>
              <a:rPr lang="zh-TW" altLang="en-US" sz="5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管制考核  確保進度</a:t>
            </a:r>
            <a:endParaRPr lang="en-US" altLang="zh-TW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工程</a:t>
            </a: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查核  提升品質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聯合服務  </a:t>
            </a:r>
            <a:r>
              <a:rPr kumimoji="0" lang="zh-TW" altLang="en-US" b="1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與時俱進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資訊服務  智慧城市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3100" b="1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11088555" y="6453343"/>
            <a:ext cx="685867" cy="365125"/>
          </a:xfrm>
          <a:extLst/>
        </p:spPr>
        <p:txBody>
          <a:bodyPr vert="horz" lIns="117226" tIns="58613" rIns="117226" bIns="58613" rtlCol="0" anchor="ctr"/>
          <a:lstStyle/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  <a:latin typeface="+mn-ea"/>
              </a:rPr>
              <a:pPr algn="ctr"/>
              <a:t>11</a:t>
            </a:fld>
            <a:endParaRPr lang="en-US" altLang="zh-TW" sz="15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2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1">
              <a:lumMod val="75000"/>
            </a:schemeClr>
          </a:solidFill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31664" y="2155201"/>
            <a:ext cx="936104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415480" y="1281534"/>
            <a:ext cx="979308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927648" y="41743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5400" b="1" dirty="0" smtClean="0"/>
              <a:t>113</a:t>
            </a:r>
            <a:r>
              <a:rPr lang="zh-TW" altLang="en-US" sz="5400" b="1" dirty="0" smtClean="0"/>
              <a:t>年</a:t>
            </a:r>
            <a:r>
              <a:rPr lang="zh-TW" altLang="en-US" sz="5400" b="1" dirty="0"/>
              <a:t>各類管考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15285" y="184482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</a:rPr>
              <a:t>管考追蹤案</a:t>
            </a:r>
            <a:r>
              <a:rPr lang="en-US" altLang="zh-TW" sz="5400" b="1" dirty="0" smtClean="0"/>
              <a:t>1402</a:t>
            </a:r>
            <a:r>
              <a:rPr lang="zh-TW" altLang="en-US" sz="3600" b="1" dirty="0" smtClean="0">
                <a:latin typeface="+mj-ea"/>
              </a:rPr>
              <a:t>件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9590" y="3047911"/>
            <a:ext cx="5857131" cy="17466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285739" indent="-285739">
              <a:lnSpc>
                <a:spcPts val="3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+mj-ea"/>
                <a:ea typeface="+mj-ea"/>
              </a:rPr>
              <a:t>施政</a:t>
            </a:r>
            <a:r>
              <a:rPr lang="zh-TW" altLang="en-US" sz="2800" b="1" dirty="0" smtClean="0">
                <a:latin typeface="+mj-ea"/>
                <a:ea typeface="+mj-ea"/>
              </a:rPr>
              <a:t>計畫</a:t>
            </a:r>
            <a:r>
              <a:rPr lang="en-US" altLang="zh-TW" sz="4100" b="1" dirty="0" smtClean="0">
                <a:latin typeface="+mj-ea"/>
                <a:ea typeface="+mj-ea"/>
              </a:rPr>
              <a:t>135</a:t>
            </a:r>
            <a:r>
              <a:rPr lang="zh-TW" altLang="en-US" sz="2800" b="1" dirty="0" smtClean="0">
                <a:latin typeface="+mj-ea"/>
                <a:ea typeface="+mj-ea"/>
              </a:rPr>
              <a:t>件</a:t>
            </a:r>
            <a:endParaRPr lang="zh-TW" altLang="en-US" sz="2800" b="1" dirty="0">
              <a:latin typeface="+mj-ea"/>
              <a:ea typeface="+mj-ea"/>
            </a:endParaRPr>
          </a:p>
          <a:p>
            <a:pPr marL="285739" indent="-285739">
              <a:lnSpc>
                <a:spcPts val="3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+mj-ea"/>
                <a:ea typeface="+mj-ea"/>
              </a:rPr>
              <a:t>基本設施補助</a:t>
            </a:r>
            <a:r>
              <a:rPr lang="zh-TW" altLang="en-US" sz="2800" b="1" dirty="0" smtClean="0">
                <a:latin typeface="+mj-ea"/>
                <a:ea typeface="+mj-ea"/>
              </a:rPr>
              <a:t>計畫</a:t>
            </a:r>
            <a:r>
              <a:rPr lang="en-US" altLang="zh-TW" sz="4100" b="1" dirty="0" smtClean="0">
                <a:latin typeface="+mj-ea"/>
                <a:ea typeface="+mj-ea"/>
              </a:rPr>
              <a:t>208</a:t>
            </a:r>
            <a:r>
              <a:rPr lang="zh-TW" altLang="en-US" sz="2800" b="1" dirty="0" smtClean="0">
                <a:latin typeface="+mj-ea"/>
                <a:ea typeface="+mj-ea"/>
              </a:rPr>
              <a:t>件</a:t>
            </a:r>
            <a:endParaRPr lang="zh-TW" altLang="en-US" sz="2800" b="1" dirty="0">
              <a:latin typeface="+mj-ea"/>
              <a:ea typeface="+mj-ea"/>
            </a:endParaRPr>
          </a:p>
          <a:p>
            <a:pPr marL="285739" indent="-285739">
              <a:lnSpc>
                <a:spcPts val="3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+mj-ea"/>
                <a:ea typeface="+mj-ea"/>
              </a:rPr>
              <a:t>前瞻基礎建設</a:t>
            </a:r>
            <a:r>
              <a:rPr lang="zh-TW" altLang="en-US" sz="2800" b="1" dirty="0" smtClean="0">
                <a:latin typeface="+mj-ea"/>
                <a:ea typeface="+mj-ea"/>
              </a:rPr>
              <a:t>計畫</a:t>
            </a:r>
            <a:r>
              <a:rPr lang="en-US" altLang="zh-TW" sz="4100" b="1" dirty="0" smtClean="0">
                <a:latin typeface="+mj-ea"/>
                <a:ea typeface="+mj-ea"/>
              </a:rPr>
              <a:t>1059</a:t>
            </a:r>
            <a:r>
              <a:rPr lang="zh-TW" altLang="en-US" sz="2800" b="1" dirty="0" smtClean="0">
                <a:latin typeface="+mj-ea"/>
                <a:ea typeface="+mj-ea"/>
              </a:rPr>
              <a:t>件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41508" y="19888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kern="0" dirty="0">
                <a:latin typeface="微軟正黑體" pitchFamily="34" charset="-120"/>
                <a:ea typeface="微軟正黑體" pitchFamily="34" charset="-120"/>
              </a:rPr>
              <a:t>查核</a:t>
            </a:r>
            <a:r>
              <a:rPr lang="en-US" altLang="zh-TW" sz="3600" b="1" kern="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3600" b="1" kern="0" dirty="0">
                <a:latin typeface="微軟正黑體" pitchFamily="34" charset="-120"/>
                <a:ea typeface="微軟正黑體" pitchFamily="34" charset="-120"/>
              </a:rPr>
              <a:t>大類公文時效</a:t>
            </a:r>
            <a:endParaRPr lang="zh-TW" altLang="en-US" sz="3600" b="1" dirty="0">
              <a:latin typeface="+mj-ea"/>
            </a:endParaRPr>
          </a:p>
        </p:txBody>
      </p:sp>
      <p:pic>
        <p:nvPicPr>
          <p:cNvPr id="14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5756300" y="2112516"/>
            <a:ext cx="1008112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管制考核</a:t>
            </a:r>
            <a:endParaRPr lang="zh-TW" altLang="en-US" sz="2000" dirty="0"/>
          </a:p>
        </p:txBody>
      </p:sp>
      <p:pic>
        <p:nvPicPr>
          <p:cNvPr id="26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12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05164" y="4715852"/>
            <a:ext cx="187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統計</a:t>
            </a:r>
            <a:r>
              <a:rPr lang="zh-TW" altLang="en-US" b="1" dirty="0" smtClean="0"/>
              <a:t>至</a:t>
            </a:r>
            <a:r>
              <a:rPr lang="en-US" altLang="zh-TW" b="1" dirty="0" smtClean="0"/>
              <a:t>9</a:t>
            </a:r>
            <a:r>
              <a:rPr lang="zh-TW" altLang="en-US" b="1" dirty="0" smtClean="0"/>
              <a:t>月</a:t>
            </a:r>
            <a:r>
              <a:rPr lang="zh-TW" altLang="en-US" b="1" dirty="0"/>
              <a:t>底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76231" y="3057922"/>
            <a:ext cx="5308401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+mj-ea"/>
                <a:ea typeface="+mj-ea"/>
              </a:rPr>
              <a:t>一般</a:t>
            </a:r>
            <a:r>
              <a:rPr lang="zh-TW" altLang="en-US" sz="3200" b="1" dirty="0" smtClean="0">
                <a:latin typeface="+mj-ea"/>
                <a:ea typeface="+mj-ea"/>
              </a:rPr>
              <a:t>公文     </a:t>
            </a:r>
            <a:endParaRPr lang="zh-TW" altLang="en-US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+mj-ea"/>
                <a:ea typeface="+mj-ea"/>
              </a:rPr>
              <a:t>人民陳情案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+mj-ea"/>
                <a:ea typeface="+mj-ea"/>
              </a:rPr>
              <a:t>人民申請案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latin typeface="+mj-ea"/>
                <a:ea typeface="+mj-ea"/>
              </a:rPr>
              <a:t>專案</a:t>
            </a:r>
            <a:r>
              <a:rPr lang="zh-TW" altLang="en-US" sz="3200" b="1" dirty="0">
                <a:latin typeface="+mj-ea"/>
                <a:ea typeface="+mj-ea"/>
              </a:rPr>
              <a:t>管制</a:t>
            </a:r>
            <a:r>
              <a:rPr lang="zh-TW" altLang="en-US" sz="3200" b="1" dirty="0" smtClean="0">
                <a:latin typeface="+mj-ea"/>
                <a:ea typeface="+mj-ea"/>
              </a:rPr>
              <a:t>案</a:t>
            </a:r>
            <a:r>
              <a:rPr lang="en-US" altLang="zh-TW" sz="3200" b="1" dirty="0">
                <a:latin typeface="+mj-ea"/>
                <a:ea typeface="+mj-ea"/>
              </a:rPr>
              <a:t/>
            </a:r>
            <a:br>
              <a:rPr lang="en-US" altLang="zh-TW" sz="3200" b="1" dirty="0">
                <a:latin typeface="+mj-ea"/>
                <a:ea typeface="+mj-ea"/>
              </a:rPr>
            </a:br>
            <a:r>
              <a:rPr lang="en-US" altLang="zh-TW" sz="3200" b="1" dirty="0" smtClean="0"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latin typeface="+mj-ea"/>
                <a:ea typeface="+mj-ea"/>
              </a:rPr>
            </a:br>
            <a:r>
              <a:rPr lang="en-US" altLang="zh-TW" sz="3200" b="1" dirty="0" smtClean="0"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latin typeface="+mj-ea"/>
                <a:ea typeface="+mj-ea"/>
              </a:rPr>
            </a:br>
            <a:endParaRPr lang="zh-TW" altLang="en-US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latin typeface="+mj-ea"/>
                <a:ea typeface="+mj-ea"/>
              </a:rPr>
              <a:t>監察</a:t>
            </a:r>
            <a:r>
              <a:rPr lang="zh-TW" altLang="en-US" sz="3200" b="1" dirty="0">
                <a:latin typeface="+mj-ea"/>
                <a:ea typeface="+mj-ea"/>
              </a:rPr>
              <a:t>案件</a:t>
            </a:r>
            <a:endParaRPr lang="en-US" altLang="zh-TW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+mj-ea"/>
                <a:ea typeface="+mj-ea"/>
              </a:rPr>
              <a:t>立委質詢案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latin typeface="+mj-ea"/>
                <a:ea typeface="+mj-ea"/>
              </a:rPr>
              <a:t>訴</a:t>
            </a:r>
            <a:r>
              <a:rPr lang="zh-TW" altLang="en-US" sz="3200" b="1" dirty="0">
                <a:latin typeface="+mj-ea"/>
                <a:ea typeface="+mj-ea"/>
              </a:rPr>
              <a:t>願案件</a:t>
            </a:r>
          </a:p>
        </p:txBody>
      </p:sp>
    </p:spTree>
    <p:extLst>
      <p:ext uri="{BB962C8B-B14F-4D97-AF65-F5344CB8AC3E}">
        <p14:creationId xmlns:p14="http://schemas.microsoft.com/office/powerpoint/2010/main" val="22525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1">
              <a:lumMod val="75000"/>
            </a:schemeClr>
          </a:solidFill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" name="直線接點 6"/>
          <p:cNvCxnSpPr/>
          <p:nvPr/>
        </p:nvCxnSpPr>
        <p:spPr>
          <a:xfrm>
            <a:off x="1415480" y="1281534"/>
            <a:ext cx="979308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927648" y="41743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5400" b="1" dirty="0" smtClean="0"/>
              <a:t>113</a:t>
            </a:r>
            <a:r>
              <a:rPr lang="zh-TW" altLang="en-US" sz="5400" b="1" dirty="0" smtClean="0"/>
              <a:t>年</a:t>
            </a:r>
            <a:r>
              <a:rPr lang="zh-TW" altLang="en-US" sz="5400" b="1" dirty="0"/>
              <a:t>各類管考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41202" y="177281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prstClr val="black"/>
                </a:solidFill>
              </a:rPr>
              <a:t>市營事業績效考核</a:t>
            </a:r>
          </a:p>
        </p:txBody>
      </p:sp>
      <p:pic>
        <p:nvPicPr>
          <p:cNvPr id="11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427708" y="1968500"/>
            <a:ext cx="1008112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管制考核</a:t>
            </a:r>
            <a:endParaRPr lang="zh-TW" altLang="en-US" sz="2000" dirty="0"/>
          </a:p>
        </p:txBody>
      </p:sp>
      <p:pic>
        <p:nvPicPr>
          <p:cNvPr id="26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13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3432" y="299695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+mn-ea"/>
                <a:sym typeface="Wingdings 2"/>
              </a:rPr>
              <a:t>考評小組由府內機關及專家學者組成，多元觀點提供客觀評</a:t>
            </a:r>
            <a:r>
              <a:rPr lang="zh-TW" altLang="en-US" sz="3600" b="1" dirty="0" smtClean="0">
                <a:latin typeface="+mn-ea"/>
                <a:sym typeface="Wingdings 2"/>
              </a:rPr>
              <a:t>核</a:t>
            </a:r>
            <a:endParaRPr lang="zh-TW" altLang="en-US" sz="3600" b="1" dirty="0">
              <a:latin typeface="+mn-ea"/>
              <a:sym typeface="Wingdings 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3432" y="470714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zh-TW" sz="3600" b="1" dirty="0"/>
              <a:t>將考評報告函請受評單位落實委員建議事項，以提升考核</a:t>
            </a:r>
            <a:r>
              <a:rPr lang="zh-TW" altLang="zh-TW" sz="3600" b="1" dirty="0" smtClean="0"/>
              <a:t>效益</a:t>
            </a:r>
            <a:endParaRPr lang="zh-TW" altLang="en-US" sz="3600" b="1" dirty="0">
              <a:latin typeface="+mn-ea"/>
              <a:sym typeface="Wingdings 2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473345"/>
            <a:ext cx="4015872" cy="226093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005064"/>
            <a:ext cx="4015872" cy="2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780928"/>
            <a:ext cx="12192000" cy="1324848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72033" y="1412879"/>
            <a:ext cx="9664322" cy="4619603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/>
          <a:p>
            <a:pPr lvl="1"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研究發展  行政革新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綜合計畫  擘劃願景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管制考核  確保進度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Clr>
                <a:schemeClr val="tx1"/>
              </a:buClr>
              <a:buFont typeface="微軟正黑體" pitchFamily="34" charset="-120"/>
              <a:buChar char="━"/>
              <a:defRPr/>
            </a:pPr>
            <a:r>
              <a:rPr lang="zh-TW" altLang="en-US" sz="5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工程查核  提升品質</a:t>
            </a:r>
            <a:endParaRPr lang="en-US" altLang="zh-TW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defRPr/>
            </a:pPr>
            <a:endParaRPr kumimoji="0" lang="en-US" altLang="zh-TW" sz="1400" b="1" dirty="0" smtClean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  </a:t>
            </a:r>
            <a:r>
              <a:rPr kumimoji="0" lang="zh-TW" altLang="en-US" b="1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與時俱進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資訊服務  智慧城市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3100" b="1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11088555" y="6453343"/>
            <a:ext cx="685867" cy="365125"/>
          </a:xfrm>
          <a:extLst/>
        </p:spPr>
        <p:txBody>
          <a:bodyPr vert="horz" lIns="117226" tIns="58613" rIns="117226" bIns="58613" rtlCol="0" anchor="ctr"/>
          <a:lstStyle/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  <a:latin typeface="+mn-ea"/>
              </a:rPr>
              <a:pPr algn="ctr"/>
              <a:t>14</a:t>
            </a:fld>
            <a:endParaRPr lang="en-US" altLang="zh-TW" sz="15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24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5">
              <a:lumMod val="75000"/>
            </a:schemeClr>
          </a:solidFill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" name="直線接點 6"/>
          <p:cNvCxnSpPr/>
          <p:nvPr/>
        </p:nvCxnSpPr>
        <p:spPr>
          <a:xfrm>
            <a:off x="1415480" y="1340768"/>
            <a:ext cx="979308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919536" y="476672"/>
            <a:ext cx="928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dirty="0"/>
              <a:t>工程查核</a:t>
            </a:r>
            <a:r>
              <a:rPr lang="en-US" altLang="zh-TW" sz="5400" b="1" dirty="0"/>
              <a:t>/</a:t>
            </a:r>
            <a:r>
              <a:rPr lang="zh-TW" altLang="en-US" sz="5400" b="1" dirty="0"/>
              <a:t>創新專案計畫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工程查核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900807" y="1646371"/>
            <a:ext cx="4691137" cy="56446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spcBef>
                <a:spcPts val="468"/>
              </a:spcBef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工程查核及複查件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數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向右箭號 4"/>
          <p:cNvSpPr/>
          <p:nvPr/>
        </p:nvSpPr>
        <p:spPr>
          <a:xfrm>
            <a:off x="467544" y="1727295"/>
            <a:ext cx="2932063" cy="1451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t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五邊形 4"/>
          <p:cNvSpPr/>
          <p:nvPr/>
        </p:nvSpPr>
        <p:spPr>
          <a:xfrm>
            <a:off x="323529" y="1871311"/>
            <a:ext cx="3694011" cy="6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2024" tIns="96012" rIns="48006" bIns="9601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600" b="1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539172" y="1638338"/>
            <a:ext cx="4733348" cy="56446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dist">
              <a:spcBef>
                <a:spcPts val="468"/>
              </a:spcBef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項品質提升專案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0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4" b="62727"/>
          <a:stretch/>
        </p:blipFill>
        <p:spPr bwMode="auto">
          <a:xfrm rot="5400000">
            <a:off x="5837740" y="1824485"/>
            <a:ext cx="1074150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4" b="62727"/>
          <a:stretch/>
        </p:blipFill>
        <p:spPr bwMode="auto">
          <a:xfrm rot="5400000">
            <a:off x="219109" y="1791465"/>
            <a:ext cx="1074150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群組 96"/>
          <p:cNvGrpSpPr/>
          <p:nvPr/>
        </p:nvGrpSpPr>
        <p:grpSpPr>
          <a:xfrm>
            <a:off x="6720054" y="2280615"/>
            <a:ext cx="4497864" cy="432000"/>
            <a:chOff x="2678" y="1563489"/>
            <a:chExt cx="2342554" cy="937021"/>
          </a:xfrm>
          <a:solidFill>
            <a:schemeClr val="accent1"/>
          </a:solidFill>
        </p:grpSpPr>
        <p:sp>
          <p:nvSpPr>
            <p:cNvPr id="98" name="五邊形 97"/>
            <p:cNvSpPr/>
            <p:nvPr/>
          </p:nvSpPr>
          <p:spPr>
            <a:xfrm>
              <a:off x="2678" y="1563489"/>
              <a:ext cx="2342554" cy="937021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99" name="五邊形 4"/>
            <p:cNvSpPr/>
            <p:nvPr/>
          </p:nvSpPr>
          <p:spPr>
            <a:xfrm>
              <a:off x="2678" y="1563489"/>
              <a:ext cx="2108299" cy="93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74676" rIns="37338" bIns="7467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zh-TW" altLang="en-US" sz="24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</a:t>
              </a:r>
              <a:r>
                <a:rPr lang="zh-TW" altLang="en-US" sz="2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endParaRPr lang="zh-TW" altLang="en-US" sz="2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0" name="Picture 2" descr="D:\研展組\1.市長簡報\4-2市長施政簡報\圖示\綠色去背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597" y="2276872"/>
            <a:ext cx="448009" cy="4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文字方塊 100"/>
          <p:cNvSpPr txBox="1"/>
          <p:nvPr/>
        </p:nvSpPr>
        <p:spPr>
          <a:xfrm>
            <a:off x="7168063" y="2777765"/>
            <a:ext cx="410445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公所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民生工程提升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新建校舍土建工程品質提升計畫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通學道工程品質提升計畫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廳舍延壽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3.0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2" name="群組 101"/>
          <p:cNvGrpSpPr/>
          <p:nvPr/>
        </p:nvGrpSpPr>
        <p:grpSpPr>
          <a:xfrm>
            <a:off x="6720054" y="4226842"/>
            <a:ext cx="4497865" cy="432000"/>
            <a:chOff x="2678" y="1563489"/>
            <a:chExt cx="2342554" cy="937021"/>
          </a:xfrm>
          <a:solidFill>
            <a:schemeClr val="accent1"/>
          </a:solidFill>
        </p:grpSpPr>
        <p:sp>
          <p:nvSpPr>
            <p:cNvPr id="103" name="五邊形 102"/>
            <p:cNvSpPr/>
            <p:nvPr/>
          </p:nvSpPr>
          <p:spPr>
            <a:xfrm>
              <a:off x="2678" y="1563489"/>
              <a:ext cx="2342554" cy="937021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4" name="五邊形 4"/>
            <p:cNvSpPr/>
            <p:nvPr/>
          </p:nvSpPr>
          <p:spPr>
            <a:xfrm>
              <a:off x="2678" y="1563489"/>
              <a:ext cx="2108299" cy="93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74676" rIns="37338" bIns="7467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zh-TW" altLang="en-US" sz="24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</a:t>
              </a:r>
              <a:r>
                <a:rPr lang="zh-TW" altLang="en-US" sz="2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品質</a:t>
              </a:r>
              <a:endParaRPr lang="zh-TW" altLang="en-US" sz="2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5" name="Picture 2" descr="D:\研展組\1.市長簡報\4-2市長施政簡報\圖示\綠色去背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753" y="4221088"/>
            <a:ext cx="448009" cy="4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文字方塊 105"/>
          <p:cNvSpPr txBox="1"/>
          <p:nvPr/>
        </p:nvSpPr>
        <p:spPr>
          <a:xfrm>
            <a:off x="7201432" y="4743092"/>
            <a:ext cx="370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品質預警機制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 / </a:t>
            </a:r>
            <a:r>
              <a:rPr lang="zh-TW" altLang="en-US" sz="2000" b="1" dirty="0" smtClean="0"/>
              <a:t>擴益式查核</a:t>
            </a:r>
            <a:r>
              <a:rPr lang="en-US" altLang="zh-TW" sz="2000" b="1" dirty="0" smtClean="0"/>
              <a:t>2.0</a:t>
            </a:r>
          </a:p>
          <a:p>
            <a:r>
              <a:rPr lang="zh-TW" altLang="en-US" sz="2000" b="1" dirty="0"/>
              <a:t>設計</a:t>
            </a:r>
            <a:r>
              <a:rPr lang="zh-TW" altLang="en-US" sz="2000" b="1" dirty="0" smtClean="0"/>
              <a:t>查核         </a:t>
            </a:r>
            <a:r>
              <a:rPr lang="en-US" altLang="zh-TW" sz="2000" b="1" dirty="0" smtClean="0"/>
              <a:t>/ </a:t>
            </a:r>
            <a:r>
              <a:rPr lang="zh-TW" altLang="en-US" sz="2000" b="1" dirty="0" smtClean="0"/>
              <a:t>維護</a:t>
            </a:r>
            <a:r>
              <a:rPr lang="zh-TW" altLang="en-US" sz="2000" b="1" dirty="0"/>
              <a:t>管理</a:t>
            </a:r>
            <a:r>
              <a:rPr lang="zh-TW" altLang="en-US" sz="2000" b="1" dirty="0" smtClean="0"/>
              <a:t>回饋</a:t>
            </a:r>
            <a:endParaRPr lang="zh-TW" altLang="en-US" sz="2000" b="1" dirty="0"/>
          </a:p>
        </p:txBody>
      </p:sp>
      <p:grpSp>
        <p:nvGrpSpPr>
          <p:cNvPr id="107" name="群組 106"/>
          <p:cNvGrpSpPr/>
          <p:nvPr/>
        </p:nvGrpSpPr>
        <p:grpSpPr>
          <a:xfrm>
            <a:off x="6720054" y="5576378"/>
            <a:ext cx="4560522" cy="432000"/>
            <a:chOff x="2678" y="1563489"/>
            <a:chExt cx="2342554" cy="937021"/>
          </a:xfrm>
          <a:solidFill>
            <a:schemeClr val="accent1"/>
          </a:solidFill>
        </p:grpSpPr>
        <p:sp>
          <p:nvSpPr>
            <p:cNvPr id="108" name="五邊形 107"/>
            <p:cNvSpPr/>
            <p:nvPr/>
          </p:nvSpPr>
          <p:spPr>
            <a:xfrm>
              <a:off x="2678" y="1563489"/>
              <a:ext cx="2342554" cy="937021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9" name="五邊形 4"/>
            <p:cNvSpPr/>
            <p:nvPr/>
          </p:nvSpPr>
          <p:spPr>
            <a:xfrm>
              <a:off x="2678" y="1563489"/>
              <a:ext cx="2108299" cy="93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74676" rIns="37338" bIns="7467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zh-TW" altLang="en-US" sz="24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</a:t>
              </a:r>
              <a:r>
                <a:rPr lang="zh-TW" altLang="en-US" sz="2600" b="1" dirty="0" smtClean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道路</a:t>
              </a:r>
              <a:endParaRPr lang="zh-TW" altLang="en-US" sz="2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10" name="Picture 2" descr="D:\研展組\1.市長簡報\4-2市長施政簡報\圖示\綠色去背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119" y="5576378"/>
            <a:ext cx="448009" cy="4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文字方塊 110"/>
          <p:cNvSpPr txBox="1"/>
          <p:nvPr/>
        </p:nvSpPr>
        <p:spPr>
          <a:xfrm>
            <a:off x="7271953" y="6033482"/>
            <a:ext cx="368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AC</a:t>
            </a:r>
            <a:r>
              <a:rPr lang="zh-TW" altLang="en-US" sz="2000" b="1" dirty="0" smtClean="0"/>
              <a:t>也愛線 </a:t>
            </a:r>
            <a:r>
              <a:rPr lang="en-US" altLang="zh-TW" sz="2000" b="1" dirty="0" smtClean="0"/>
              <a:t> / </a:t>
            </a:r>
            <a:r>
              <a:rPr lang="zh-TW" altLang="en-US" sz="2000" b="1" dirty="0" smtClean="0"/>
              <a:t>區公所道路抽驗</a:t>
            </a: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zh-TW" altLang="en-US" sz="2000" b="1" dirty="0"/>
              <a:t>街頭小</a:t>
            </a:r>
            <a:r>
              <a:rPr lang="zh-TW" altLang="en-US" sz="2000" b="1" dirty="0" smtClean="0"/>
              <a:t>尖兵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/ </a:t>
            </a:r>
            <a:r>
              <a:rPr lang="zh-TW" altLang="en-US" sz="2000" b="1" dirty="0" smtClean="0"/>
              <a:t>人行道抽查</a:t>
            </a:r>
            <a:endParaRPr lang="zh-TW" altLang="en-US" sz="2000" b="1" dirty="0"/>
          </a:p>
        </p:txBody>
      </p:sp>
      <p:sp>
        <p:nvSpPr>
          <p:cNvPr id="31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11088555" y="6453343"/>
            <a:ext cx="685867" cy="365125"/>
          </a:xfrm>
          <a:extLst/>
        </p:spPr>
        <p:txBody>
          <a:bodyPr vert="horz" lIns="117226" tIns="58613" rIns="117226" bIns="58613" rtlCol="0" anchor="ctr"/>
          <a:lstStyle/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</a:rPr>
              <a:pPr algn="ctr"/>
              <a:t>15</a:t>
            </a:fld>
            <a:endParaRPr lang="en-US" altLang="zh-TW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33" name="圖表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872594"/>
              </p:ext>
            </p:extLst>
          </p:nvPr>
        </p:nvGraphicFramePr>
        <p:xfrm>
          <a:off x="467543" y="2158749"/>
          <a:ext cx="5742915" cy="451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72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16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5">
              <a:lumMod val="75000"/>
            </a:schemeClr>
          </a:solidFill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4" b="62727"/>
          <a:stretch/>
        </p:blipFill>
        <p:spPr bwMode="auto">
          <a:xfrm rot="5400000">
            <a:off x="895760" y="2220528"/>
            <a:ext cx="1368152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415480" y="1484784"/>
            <a:ext cx="979308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991544" y="6206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dirty="0"/>
              <a:t>查核及全民督工績效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工程查核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4" b="62727"/>
          <a:stretch/>
        </p:blipFill>
        <p:spPr bwMode="auto">
          <a:xfrm rot="5400000">
            <a:off x="902978" y="4452776"/>
            <a:ext cx="1368152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830228" y="3039730"/>
            <a:ext cx="75781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4000"/>
              </a:lnSpc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4400" b="1" dirty="0" smtClean="0">
                <a:latin typeface="微軟正黑體" panose="020B0604030504040204" pitchFamily="34" charset="-120"/>
              </a:rPr>
              <a:t>100~113</a:t>
            </a:r>
            <a:r>
              <a:rPr lang="zh-TW" altLang="en-US" sz="4400" b="1" dirty="0" smtClean="0">
                <a:latin typeface="微軟正黑體" panose="020B0604030504040204" pitchFamily="34" charset="-120"/>
              </a:rPr>
              <a:t>連年</a:t>
            </a:r>
            <a:r>
              <a:rPr lang="zh-TW" altLang="en-US" sz="4400" b="1" dirty="0">
                <a:latin typeface="微軟正黑體" panose="020B0604030504040204" pitchFamily="34" charset="-120"/>
              </a:rPr>
              <a:t>獲頒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優等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723852" y="1988840"/>
            <a:ext cx="26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查核績效</a:t>
            </a:r>
            <a:endParaRPr lang="zh-TW" altLang="en-US" sz="4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703512" y="424373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全民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督工績效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830228" y="5343986"/>
            <a:ext cx="75781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4000"/>
              </a:lnSpc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4400" b="1" dirty="0" smtClean="0">
                <a:latin typeface="微軟正黑體" panose="020B0604030504040204" pitchFamily="34" charset="-120"/>
              </a:rPr>
              <a:t>104~113</a:t>
            </a:r>
            <a:r>
              <a:rPr lang="zh-TW" altLang="en-US" sz="4400" b="1" dirty="0" smtClean="0">
                <a:latin typeface="微軟正黑體" panose="020B0604030504040204" pitchFamily="34" charset="-120"/>
              </a:rPr>
              <a:t>連年</a:t>
            </a:r>
            <a:r>
              <a:rPr lang="zh-TW" altLang="en-US" sz="4400" b="1" dirty="0">
                <a:latin typeface="微軟正黑體" panose="020B0604030504040204" pitchFamily="34" charset="-120"/>
              </a:rPr>
              <a:t>獲頒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優等</a:t>
            </a:r>
          </a:p>
        </p:txBody>
      </p:sp>
    </p:spTree>
    <p:extLst>
      <p:ext uri="{BB962C8B-B14F-4D97-AF65-F5344CB8AC3E}">
        <p14:creationId xmlns:p14="http://schemas.microsoft.com/office/powerpoint/2010/main" val="39273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58" y="3284984"/>
            <a:ext cx="12192000" cy="132484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88558" y="1412776"/>
            <a:ext cx="9947798" cy="4619603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/>
          <a:p>
            <a:pPr lvl="1"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研究發展  行政革新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綜合計畫  擘劃願景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管制考核  確保進度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工程查核  提升品質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Clr>
                <a:schemeClr val="tx1"/>
              </a:buClr>
              <a:buFont typeface="微軟正黑體" pitchFamily="34" charset="-120"/>
              <a:buChar char="━"/>
              <a:defRPr/>
            </a:pPr>
            <a:r>
              <a:rPr lang="zh-TW" altLang="en-US" sz="5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聯合服務  </a:t>
            </a:r>
            <a:r>
              <a:rPr lang="zh-TW" alt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與時俱進</a:t>
            </a:r>
            <a:endParaRPr lang="en-US" altLang="zh-TW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defRPr/>
            </a:pPr>
            <a:endParaRPr kumimoji="0" lang="en-US" altLang="zh-TW" sz="1600" b="1" dirty="0" smtClean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  智慧城市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3100" b="1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11088555" y="6453343"/>
            <a:ext cx="685867" cy="365125"/>
          </a:xfrm>
          <a:extLst/>
        </p:spPr>
        <p:txBody>
          <a:bodyPr vert="horz" lIns="117226" tIns="58613" rIns="117226" bIns="58613" rtlCol="0" anchor="ctr"/>
          <a:lstStyle/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  <a:latin typeface="+mn-ea"/>
              </a:rPr>
              <a:pPr algn="ctr"/>
              <a:t>17</a:t>
            </a:fld>
            <a:endParaRPr lang="en-US" altLang="zh-TW" sz="15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5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120336" y="6356355"/>
            <a:ext cx="2844800" cy="365125"/>
          </a:xfrm>
        </p:spPr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18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4">
              <a:lumMod val="75000"/>
            </a:schemeClr>
          </a:solidFill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聯合服務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1415480" y="1484784"/>
            <a:ext cx="979308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415480" y="725795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800" b="1" dirty="0"/>
              <a:t>24</a:t>
            </a:r>
            <a:r>
              <a:rPr lang="zh-TW" altLang="en-US" sz="4800" b="1" dirty="0"/>
              <a:t>小時全年無休  多元服務管道</a:t>
            </a:r>
          </a:p>
        </p:txBody>
      </p:sp>
      <p:pic>
        <p:nvPicPr>
          <p:cNvPr id="43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955891" y="3346278"/>
            <a:ext cx="84263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字方塊 43"/>
          <p:cNvSpPr txBox="1"/>
          <p:nvPr/>
        </p:nvSpPr>
        <p:spPr>
          <a:xfrm>
            <a:off x="4147867" y="2430367"/>
            <a:ext cx="762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kern="0" dirty="0" smtClean="0">
                <a:latin typeface="微軟正黑體" panose="020B0604030504040204" pitchFamily="34" charset="-120"/>
                <a:cs typeface="Arial" pitchFamily="34" charset="0"/>
              </a:rPr>
              <a:t>共計</a:t>
            </a:r>
            <a:r>
              <a:rPr lang="en-US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45</a:t>
            </a:r>
            <a:r>
              <a:rPr lang="zh-TW" altLang="en-US" sz="3200" b="1" kern="0" dirty="0" smtClean="0">
                <a:latin typeface="微軟正黑體" panose="020B0604030504040204" pitchFamily="34" charset="-120"/>
                <a:cs typeface="Arial" pitchFamily="34" charset="0"/>
              </a:rPr>
              <a:t>萬</a:t>
            </a:r>
            <a:r>
              <a:rPr lang="en-US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6,323</a:t>
            </a:r>
            <a:r>
              <a:rPr lang="zh-TW" altLang="en-US" sz="3200" b="1" kern="0" dirty="0" smtClean="0">
                <a:latin typeface="微軟正黑體" panose="020B0604030504040204" pitchFamily="34" charset="-120"/>
                <a:cs typeface="Arial" pitchFamily="34" charset="0"/>
              </a:rPr>
              <a:t>通、每月平均</a:t>
            </a:r>
            <a:r>
              <a:rPr lang="en-US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7</a:t>
            </a:r>
            <a:r>
              <a:rPr lang="zh-TW" altLang="en-US" sz="3200" b="1" kern="0" dirty="0" smtClean="0">
                <a:latin typeface="微軟正黑體" panose="020B0604030504040204" pitchFamily="34" charset="-120"/>
                <a:cs typeface="Arial" pitchFamily="34" charset="0"/>
              </a:rPr>
              <a:t>萬</a:t>
            </a:r>
            <a:r>
              <a:rPr lang="en-US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6,054</a:t>
            </a:r>
            <a:r>
              <a:rPr lang="zh-TW" altLang="en-US" sz="3200" b="1" kern="0" dirty="0" smtClean="0">
                <a:latin typeface="微軟正黑體" panose="020B0604030504040204" pitchFamily="34" charset="-120"/>
                <a:cs typeface="Arial" pitchFamily="34" charset="0"/>
              </a:rPr>
              <a:t>通</a:t>
            </a:r>
            <a:endParaRPr lang="en-US" altLang="zh-TW" sz="3200" b="1" kern="0" dirty="0" smtClean="0"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497658" y="2316517"/>
            <a:ext cx="278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電話處理</a:t>
            </a:r>
            <a:endParaRPr lang="zh-TW" altLang="en-US" sz="48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487488" y="3091607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民眾陳情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147867" y="3197890"/>
            <a:ext cx="761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kern="0" dirty="0" smtClean="0">
                <a:latin typeface="微軟正黑體" panose="020B0604030504040204" pitchFamily="34" charset="-120"/>
                <a:cs typeface="Arial" pitchFamily="34" charset="0"/>
              </a:rPr>
              <a:t>共計</a:t>
            </a:r>
            <a:r>
              <a:rPr lang="en-US" altLang="zh-TW" sz="3200" b="1" kern="0" dirty="0">
                <a:latin typeface="微軟正黑體" panose="020B0604030504040204" pitchFamily="34" charset="-120"/>
                <a:cs typeface="Arial" pitchFamily="34" charset="0"/>
              </a:rPr>
              <a:t>13</a:t>
            </a:r>
            <a:r>
              <a:rPr lang="zh-TW" altLang="en-US" sz="3200" b="1" kern="0" dirty="0">
                <a:latin typeface="微軟正黑體" panose="020B0604030504040204" pitchFamily="34" charset="-120"/>
                <a:cs typeface="Arial" pitchFamily="34" charset="0"/>
              </a:rPr>
              <a:t>萬</a:t>
            </a:r>
            <a:r>
              <a:rPr lang="en-US" altLang="zh-TW" sz="3200" b="1" kern="0" dirty="0">
                <a:latin typeface="微軟正黑體" panose="020B0604030504040204" pitchFamily="34" charset="-120"/>
                <a:cs typeface="Arial" pitchFamily="34" charset="0"/>
              </a:rPr>
              <a:t>9,695</a:t>
            </a:r>
            <a:r>
              <a:rPr lang="zh-TW" altLang="en-US" sz="3200" b="1" kern="0" dirty="0" smtClean="0">
                <a:latin typeface="微軟正黑體" panose="020B0604030504040204" pitchFamily="34" charset="-120"/>
                <a:cs typeface="Arial" pitchFamily="34" charset="0"/>
              </a:rPr>
              <a:t>件、每月平均</a:t>
            </a:r>
            <a:r>
              <a:rPr lang="en-US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2</a:t>
            </a:r>
            <a:r>
              <a:rPr lang="zh-TW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萬</a:t>
            </a:r>
            <a:r>
              <a:rPr lang="en-US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3,283</a:t>
            </a:r>
            <a:r>
              <a:rPr lang="zh-TW" altLang="zh-TW" sz="3200" b="1" kern="0" dirty="0" smtClean="0">
                <a:latin typeface="微軟正黑體" panose="020B0604030504040204" pitchFamily="34" charset="-120"/>
                <a:cs typeface="Arial" pitchFamily="34" charset="0"/>
              </a:rPr>
              <a:t>件</a:t>
            </a:r>
            <a:endParaRPr lang="en-US" altLang="zh-TW" sz="3200" b="1" kern="0" dirty="0"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0" y="4078526"/>
            <a:ext cx="3780000" cy="2700000"/>
          </a:xfrm>
          <a:prstGeom prst="rect">
            <a:avLst/>
          </a:prstGeom>
        </p:spPr>
      </p:pic>
      <p:pic>
        <p:nvPicPr>
          <p:cNvPr id="15" name="圖片 1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60" y="4078526"/>
            <a:ext cx="3780000" cy="270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42200" y="1624312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800" b="1" kern="0" dirty="0">
                <a:latin typeface="微軟正黑體" panose="020B0604030504040204" pitchFamily="34" charset="-120"/>
                <a:cs typeface="Arial" pitchFamily="34" charset="0"/>
              </a:rPr>
              <a:t>113</a:t>
            </a:r>
            <a:r>
              <a:rPr lang="zh-TW" altLang="en-US" sz="2800" b="1" kern="0" dirty="0">
                <a:latin typeface="微軟正黑體" panose="020B0604030504040204" pitchFamily="34" charset="-120"/>
                <a:cs typeface="Arial" pitchFamily="34" charset="0"/>
              </a:rPr>
              <a:t>年</a:t>
            </a:r>
            <a:r>
              <a:rPr lang="en-US" altLang="zh-TW" sz="2800" b="1" kern="0" dirty="0">
                <a:latin typeface="微軟正黑體" panose="020B0604030504040204" pitchFamily="34" charset="-120"/>
                <a:cs typeface="Arial" pitchFamily="34" charset="0"/>
              </a:rPr>
              <a:t>4</a:t>
            </a:r>
            <a:r>
              <a:rPr lang="zh-TW" altLang="en-US" sz="2800" b="1" kern="0" dirty="0">
                <a:latin typeface="微軟正黑體" panose="020B0604030504040204" pitchFamily="34" charset="-120"/>
                <a:cs typeface="Arial" pitchFamily="34" charset="0"/>
              </a:rPr>
              <a:t>月</a:t>
            </a:r>
            <a:r>
              <a:rPr lang="en-US" altLang="zh-TW" sz="2800" b="1" kern="0" dirty="0">
                <a:latin typeface="微軟正黑體" panose="020B0604030504040204" pitchFamily="34" charset="-120"/>
                <a:cs typeface="Arial" pitchFamily="34" charset="0"/>
              </a:rPr>
              <a:t>~ 113</a:t>
            </a:r>
            <a:r>
              <a:rPr lang="zh-TW" altLang="en-US" sz="2800" b="1" kern="0" dirty="0">
                <a:latin typeface="微軟正黑體" panose="020B0604030504040204" pitchFamily="34" charset="-120"/>
                <a:cs typeface="Arial" pitchFamily="34" charset="0"/>
              </a:rPr>
              <a:t>年</a:t>
            </a:r>
            <a:r>
              <a:rPr lang="en-US" altLang="zh-TW" sz="2800" b="1" kern="0" dirty="0">
                <a:latin typeface="微軟正黑體" panose="020B0604030504040204" pitchFamily="34" charset="-120"/>
                <a:cs typeface="Arial" pitchFamily="34" charset="0"/>
              </a:rPr>
              <a:t>9</a:t>
            </a:r>
            <a:r>
              <a:rPr lang="zh-TW" altLang="en-US" sz="2800" b="1" kern="0" dirty="0">
                <a:latin typeface="微軟正黑體" panose="020B0604030504040204" pitchFamily="34" charset="-120"/>
                <a:cs typeface="Arial" pitchFamily="34" charset="0"/>
              </a:rPr>
              <a:t>月</a:t>
            </a:r>
            <a:endParaRPr lang="en-US" altLang="zh-TW" sz="2800" b="1" kern="0" dirty="0"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2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955891" y="2575650"/>
            <a:ext cx="84263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0" y="4078526"/>
            <a:ext cx="378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2066660"/>
            <a:ext cx="7971890" cy="428969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19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4">
              <a:lumMod val="75000"/>
            </a:schemeClr>
          </a:solidFill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聯合服務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1415480" y="1379677"/>
            <a:ext cx="979308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415480" y="620688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/>
              <a:t>府級校園</a:t>
            </a:r>
            <a:r>
              <a:rPr lang="zh-TW" altLang="en-US" sz="4800" b="1" dirty="0"/>
              <a:t>霸</a:t>
            </a:r>
            <a:r>
              <a:rPr lang="zh-TW" altLang="en-US" sz="4800" b="1" dirty="0" smtClean="0"/>
              <a:t>凌調查</a:t>
            </a:r>
            <a:r>
              <a:rPr lang="zh-TW" altLang="en-US" sz="4800" b="1" dirty="0"/>
              <a:t>機制</a:t>
            </a:r>
          </a:p>
        </p:txBody>
      </p:sp>
      <p:graphicFrame>
        <p:nvGraphicFramePr>
          <p:cNvPr id="42" name="物件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23513"/>
              </p:ext>
            </p:extLst>
          </p:nvPr>
        </p:nvGraphicFramePr>
        <p:xfrm>
          <a:off x="263352" y="1484784"/>
          <a:ext cx="3816424" cy="202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工作表" r:id="rId7" imgW="2270626" imgH="944869" progId="Excel.Sheet.12">
                  <p:embed/>
                </p:oleObj>
              </mc:Choice>
              <mc:Fallback>
                <p:oleObj name="工作表" r:id="rId7" imgW="2270626" imgH="944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352" y="1484784"/>
                        <a:ext cx="3816424" cy="2020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字方塊 43"/>
          <p:cNvSpPr txBox="1"/>
          <p:nvPr/>
        </p:nvSpPr>
        <p:spPr>
          <a:xfrm>
            <a:off x="4583832" y="1609636"/>
            <a:ext cx="671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疑似校園霸凌案件處理情形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6" name="物件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40009"/>
              </p:ext>
            </p:extLst>
          </p:nvPr>
        </p:nvGraphicFramePr>
        <p:xfrm>
          <a:off x="263352" y="3717032"/>
          <a:ext cx="3816424" cy="301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工作表" r:id="rId10" imgW="2453736" imgH="1630566" progId="Excel.Sheet.12">
                  <p:embed/>
                </p:oleObj>
              </mc:Choice>
              <mc:Fallback>
                <p:oleObj name="工作表" r:id="rId10" imgW="2453736" imgH="163056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3717032"/>
                        <a:ext cx="3816424" cy="3012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字方塊 46"/>
          <p:cNvSpPr txBox="1"/>
          <p:nvPr/>
        </p:nvSpPr>
        <p:spPr>
          <a:xfrm>
            <a:off x="4295800" y="6021288"/>
            <a:ext cx="505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+mj-ea"/>
              </a:rPr>
              <a:t>統計日期</a:t>
            </a:r>
            <a:r>
              <a:rPr lang="en-US" altLang="zh-TW" sz="2000" b="1" dirty="0" smtClean="0">
                <a:latin typeface="+mj-ea"/>
              </a:rPr>
              <a:t>:</a:t>
            </a:r>
            <a:br>
              <a:rPr lang="en-US" altLang="zh-TW" sz="2000" b="1" dirty="0" smtClean="0">
                <a:latin typeface="+mj-ea"/>
              </a:rPr>
            </a:br>
            <a:r>
              <a:rPr lang="en-US" altLang="zh-TW" sz="2000" b="1" dirty="0" smtClean="0">
                <a:latin typeface="+mj-ea"/>
              </a:rPr>
              <a:t>113</a:t>
            </a:r>
            <a:r>
              <a:rPr lang="zh-TW" altLang="en-US" sz="2000" b="1" dirty="0">
                <a:latin typeface="+mj-ea"/>
              </a:rPr>
              <a:t>年</a:t>
            </a:r>
            <a:r>
              <a:rPr lang="en-US" altLang="zh-TW" sz="2000" b="1" dirty="0">
                <a:latin typeface="+mj-ea"/>
              </a:rPr>
              <a:t>4</a:t>
            </a:r>
            <a:r>
              <a:rPr lang="zh-TW" altLang="en-US" sz="2000" b="1" dirty="0" smtClean="0">
                <a:latin typeface="+mj-ea"/>
              </a:rPr>
              <a:t>月</a:t>
            </a:r>
            <a:r>
              <a:rPr lang="en-US" altLang="zh-TW" sz="2000" b="1" dirty="0" smtClean="0">
                <a:latin typeface="+mj-ea"/>
              </a:rPr>
              <a:t>~113</a:t>
            </a:r>
            <a:r>
              <a:rPr lang="zh-TW" altLang="en-US" sz="2000" b="1" dirty="0" smtClean="0">
                <a:latin typeface="+mj-ea"/>
              </a:rPr>
              <a:t>年</a:t>
            </a:r>
            <a:r>
              <a:rPr lang="en-US" altLang="zh-TW" sz="2000" b="1" dirty="0" smtClean="0">
                <a:latin typeface="+mj-ea"/>
              </a:rPr>
              <a:t>9</a:t>
            </a:r>
            <a:r>
              <a:rPr lang="zh-TW" altLang="en-US" sz="2000" b="1" dirty="0" smtClean="0">
                <a:latin typeface="+mj-ea"/>
              </a:rPr>
              <a:t>月</a:t>
            </a:r>
            <a:endParaRPr lang="zh-TW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08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4727849" cy="6857999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3614189" cy="589225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</a:rPr>
              <a:t>簡報大綱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31904" y="273052"/>
            <a:ext cx="6350496" cy="5853113"/>
          </a:xfrm>
        </p:spPr>
        <p:txBody>
          <a:bodyPr/>
          <a:lstStyle/>
          <a:p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研究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發展  行政革新</a:t>
            </a: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綜合計畫  擘劃願景</a:t>
            </a: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管制考核  確保進度</a:t>
            </a: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工程查核  提升品質</a:t>
            </a: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聯合服務  與時俱進</a:t>
            </a:r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資訊服務  智慧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城市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2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86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756859"/>
            <a:ext cx="12192000" cy="1324848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294340" y="1601159"/>
            <a:ext cx="10142017" cy="4204105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/>
          <a:p>
            <a:pPr lvl="1"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研究發展  行政革新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綜合計畫  擘劃願景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管制考核  確保進度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工程查核  提升品質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聯合</a:t>
            </a:r>
            <a:r>
              <a:rPr kumimoji="0" lang="zh-TW" altLang="en-US" b="1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  </a:t>
            </a:r>
            <a:r>
              <a:rPr kumimoji="0" lang="zh-TW" altLang="en-US" b="1" smtClean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與時俱進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Clr>
                <a:schemeClr val="tx1"/>
              </a:buClr>
              <a:buFont typeface="微軟正黑體" pitchFamily="34" charset="-120"/>
              <a:buChar char="━"/>
              <a:defRPr/>
            </a:pPr>
            <a:r>
              <a:rPr lang="zh-TW" altLang="en-US" sz="5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資訊服務  智慧城市</a:t>
            </a:r>
            <a:endParaRPr lang="en-US" altLang="zh-TW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3100" b="1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8"/>
          <p:cNvSpPr txBox="1">
            <a:spLocks/>
          </p:cNvSpPr>
          <p:nvPr/>
        </p:nvSpPr>
        <p:spPr bwMode="auto">
          <a:xfrm>
            <a:off x="11088555" y="6453343"/>
            <a:ext cx="685867" cy="365125"/>
          </a:xfrm>
          <a:prstGeom prst="rect">
            <a:avLst/>
          </a:prstGeom>
          <a:extLst/>
        </p:spPr>
        <p:txBody>
          <a:bodyPr vert="horz" lIns="117226" tIns="58613" rIns="117226" bIns="58613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sz="1000" b="0" kern="1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  <a:latin typeface="+mn-ea"/>
              </a:rPr>
              <a:pPr algn="ctr"/>
              <a:t>20</a:t>
            </a:fld>
            <a:endParaRPr lang="en-US" altLang="zh-TW" sz="15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30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21</a:t>
            </a:fld>
            <a:endParaRPr lang="zh-TW" altLang="en-US" sz="1500" b="1">
              <a:solidFill>
                <a:schemeClr val="tx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6"/>
          </a:solidFill>
        </p:grpSpPr>
        <p:sp>
          <p:nvSpPr>
            <p:cNvPr id="5" name="平行四邊形 4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資訊服務</a:t>
            </a:r>
            <a:endParaRPr lang="zh-TW" altLang="en-US" sz="2000" dirty="0"/>
          </a:p>
        </p:txBody>
      </p:sp>
      <p:pic>
        <p:nvPicPr>
          <p:cNvPr id="8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1415480" y="1379677"/>
            <a:ext cx="979308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415480" y="620688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/>
              <a:t>成立資訊處</a:t>
            </a:r>
          </a:p>
        </p:txBody>
      </p:sp>
      <p:pic>
        <p:nvPicPr>
          <p:cNvPr id="11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4" b="62727"/>
          <a:stretch/>
        </p:blipFill>
        <p:spPr bwMode="auto">
          <a:xfrm rot="5400000">
            <a:off x="876817" y="2235704"/>
            <a:ext cx="1122717" cy="3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702872" y="181912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提升資訊位階，整合市府資源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1438176" y="1476654"/>
            <a:ext cx="979308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9B505C71-E3FA-4FCB-B9FB-0CF4BFFCD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853" y="1758927"/>
            <a:ext cx="340867" cy="112785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A2BAA5D4-72C0-44D2-905F-D1BE3F1FA5E0}"/>
              </a:ext>
            </a:extLst>
          </p:cNvPr>
          <p:cNvSpPr txBox="1"/>
          <p:nvPr/>
        </p:nvSpPr>
        <p:spPr>
          <a:xfrm>
            <a:off x="1819087" y="3651584"/>
            <a:ext cx="342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強化資安防護，充實資安人力</a:t>
            </a:r>
            <a:endParaRPr lang="zh-TW" altLang="en-US" sz="3600" b="1" i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92410FE9-FC14-4009-BA4E-8FFB66DA4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507" y="3609251"/>
            <a:ext cx="329213" cy="1127858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82B4BFE8-2FE9-4951-899C-6FE85C8B1744}"/>
              </a:ext>
            </a:extLst>
          </p:cNvPr>
          <p:cNvSpPr txBox="1"/>
          <p:nvPr/>
        </p:nvSpPr>
        <p:spPr>
          <a:xfrm>
            <a:off x="7702872" y="357523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推動數位市民，打造智慧城市</a:t>
            </a:r>
            <a:endParaRPr lang="zh-TW" altLang="en-US" sz="3600" b="1" i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9927F002-E886-4B52-AB16-DF0E3FF1B3FA}"/>
              </a:ext>
            </a:extLst>
          </p:cNvPr>
          <p:cNvSpPr txBox="1"/>
          <p:nvPr/>
        </p:nvSpPr>
        <p:spPr>
          <a:xfrm>
            <a:off x="1877935" y="1800146"/>
            <a:ext cx="368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因應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趨勢，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推動二階段整合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3C7505C7-3129-4DD1-85A2-34FEE62D4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570" y="3651584"/>
            <a:ext cx="32921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332040" y="2516469"/>
            <a:ext cx="3714485" cy="1765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12101" y="6406660"/>
            <a:ext cx="2844800" cy="365125"/>
          </a:xfrm>
        </p:spPr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22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  <a:solidFill>
            <a:schemeClr val="accent6"/>
          </a:solidFill>
        </p:grpSpPr>
        <p:sp>
          <p:nvSpPr>
            <p:cNvPr id="5" name="平行四邊形 4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資訊服務</a:t>
            </a:r>
            <a:endParaRPr lang="zh-TW" altLang="en-US" sz="2000" dirty="0"/>
          </a:p>
        </p:txBody>
      </p:sp>
      <p:pic>
        <p:nvPicPr>
          <p:cNvPr id="8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1415480" y="1379677"/>
            <a:ext cx="979308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415480" y="620688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智慧城市推動獲獎肯定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3323415" y="1495734"/>
            <a:ext cx="1512341" cy="2376289"/>
            <a:chOff x="3777667" y="940857"/>
            <a:chExt cx="1433728" cy="2504119"/>
          </a:xfrm>
        </p:grpSpPr>
        <p:sp>
          <p:nvSpPr>
            <p:cNvPr id="21" name="文字方塊 20"/>
            <p:cNvSpPr txBox="1"/>
            <p:nvPr/>
          </p:nvSpPr>
          <p:spPr>
            <a:xfrm>
              <a:off x="3929758" y="940857"/>
              <a:ext cx="1145078" cy="446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880" b="1" dirty="0"/>
                <a:t>WITSA</a:t>
              </a:r>
              <a:endParaRPr lang="zh-TW" altLang="en-US" sz="2880" b="1" dirty="0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667" y="1417340"/>
              <a:ext cx="1433728" cy="2027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2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4" b="62727"/>
          <a:stretch/>
        </p:blipFill>
        <p:spPr bwMode="auto">
          <a:xfrm rot="5400000">
            <a:off x="20227" y="1880716"/>
            <a:ext cx="1061868" cy="2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93908" y="1700989"/>
            <a:ext cx="255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經發局亞灣</a:t>
            </a:r>
          </a:p>
        </p:txBody>
      </p:sp>
      <p:grpSp>
        <p:nvGrpSpPr>
          <p:cNvPr id="85" name="群組 84">
            <a:extLst>
              <a:ext uri="{FF2B5EF4-FFF2-40B4-BE49-F238E27FC236}">
                <a16:creationId xmlns="" xmlns:a16="http://schemas.microsoft.com/office/drawing/2014/main" id="{8A5E0B7E-3C04-2502-00DC-75C2553830D0}"/>
              </a:ext>
            </a:extLst>
          </p:cNvPr>
          <p:cNvGrpSpPr/>
          <p:nvPr/>
        </p:nvGrpSpPr>
        <p:grpSpPr>
          <a:xfrm>
            <a:off x="466125" y="3824842"/>
            <a:ext cx="5442581" cy="2986731"/>
            <a:chOff x="6254052" y="1317526"/>
            <a:chExt cx="5442581" cy="2986731"/>
          </a:xfrm>
        </p:grpSpPr>
        <p:grpSp>
          <p:nvGrpSpPr>
            <p:cNvPr id="23" name="群組 22"/>
            <p:cNvGrpSpPr/>
            <p:nvPr/>
          </p:nvGrpSpPr>
          <p:grpSpPr>
            <a:xfrm>
              <a:off x="10056440" y="1340768"/>
              <a:ext cx="1640193" cy="2963489"/>
              <a:chOff x="7367679" y="977262"/>
              <a:chExt cx="1366827" cy="2469574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43" r="6443"/>
              <a:stretch/>
            </p:blipFill>
            <p:spPr>
              <a:xfrm>
                <a:off x="7408570" y="1417462"/>
                <a:ext cx="1285046" cy="20293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文字方塊 24"/>
              <p:cNvSpPr txBox="1"/>
              <p:nvPr/>
            </p:nvSpPr>
            <p:spPr>
              <a:xfrm>
                <a:off x="7367679" y="977262"/>
                <a:ext cx="1366827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880" b="1" dirty="0"/>
                  <a:t>ASOCIO</a:t>
                </a:r>
                <a:endParaRPr lang="zh-TW" altLang="en-US" sz="2880" b="1" dirty="0"/>
              </a:p>
            </p:txBody>
          </p:sp>
        </p:grpSp>
        <p:pic>
          <p:nvPicPr>
            <p:cNvPr id="63" name="Picture 2" descr="D:\本會對議會的工作報告\研考會 簡報\參考簡報\icon\Icons-1\FuelYellow\menu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74" b="62727"/>
            <a:stretch/>
          </p:blipFill>
          <p:spPr bwMode="auto">
            <a:xfrm rot="5400000">
              <a:off x="5865865" y="1705713"/>
              <a:ext cx="1061868" cy="28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文字方塊 63"/>
            <p:cNvSpPr txBox="1"/>
            <p:nvPr/>
          </p:nvSpPr>
          <p:spPr>
            <a:xfrm>
              <a:off x="6434540" y="1531910"/>
              <a:ext cx="3603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/>
              </a:lvl1pPr>
            </a:lstStyle>
            <a:p>
              <a:r>
                <a:rPr lang="zh-TW" altLang="en-US" dirty="0"/>
                <a:t>交通局智運中心</a:t>
              </a: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6439464" y="2489099"/>
              <a:ext cx="3464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/>
              </a:lvl1pPr>
            </a:lstStyle>
            <a:p>
              <a:r>
                <a:rPr lang="zh-TW" altLang="en-US" dirty="0"/>
                <a:t>水利局水利密網</a:t>
              </a:r>
            </a:p>
          </p:txBody>
        </p:sp>
        <p:pic>
          <p:nvPicPr>
            <p:cNvPr id="66" name="Picture 2" descr="D:\本會對議會的工作報告\研考會 簡報\參考簡報\icon\Icons-1\FuelYellow\menu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74" b="62727"/>
            <a:stretch/>
          </p:blipFill>
          <p:spPr bwMode="auto">
            <a:xfrm rot="5400000">
              <a:off x="5865865" y="2715649"/>
              <a:ext cx="1061868" cy="28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爆炸 1 16"/>
          <p:cNvSpPr/>
          <p:nvPr/>
        </p:nvSpPr>
        <p:spPr>
          <a:xfrm rot="20507902">
            <a:off x="9621444" y="4658062"/>
            <a:ext cx="2231534" cy="184809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249426" y="5073163"/>
            <a:ext cx="227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+mn-ea"/>
              </a:rPr>
              <a:t>六都唯一大滿貫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05029EED-BF2D-6BA6-FD48-A426860B9897}"/>
              </a:ext>
            </a:extLst>
          </p:cNvPr>
          <p:cNvSpPr/>
          <p:nvPr/>
        </p:nvSpPr>
        <p:spPr>
          <a:xfrm>
            <a:off x="6245102" y="2141993"/>
            <a:ext cx="424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樂齡共好城市評比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="" xmlns:a16="http://schemas.microsoft.com/office/drawing/2014/main" id="{D01B7DD9-1991-7744-B51D-D744AC49D202}"/>
              </a:ext>
            </a:extLst>
          </p:cNvPr>
          <p:cNvGrpSpPr/>
          <p:nvPr/>
        </p:nvGrpSpPr>
        <p:grpSpPr>
          <a:xfrm>
            <a:off x="6490558" y="3206700"/>
            <a:ext cx="5234678" cy="1872815"/>
            <a:chOff x="4612430" y="2098067"/>
            <a:chExt cx="3937253" cy="1440413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526648A0-AC39-A972-EF1C-C545C6F8AFD3}"/>
                </a:ext>
              </a:extLst>
            </p:cNvPr>
            <p:cNvSpPr/>
            <p:nvPr/>
          </p:nvSpPr>
          <p:spPr>
            <a:xfrm>
              <a:off x="7565658" y="2649306"/>
              <a:ext cx="984025" cy="889173"/>
            </a:xfrm>
            <a:prstGeom prst="rect">
              <a:avLst/>
            </a:prstGeom>
            <a:blipFill dpi="0" rotWithShape="1">
              <a:blip r:embed="rId7">
                <a:alphaModFix amt="2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60"/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108EB75B-7D0D-B51B-131E-32C9236F80C8}"/>
                </a:ext>
              </a:extLst>
            </p:cNvPr>
            <p:cNvSpPr/>
            <p:nvPr/>
          </p:nvSpPr>
          <p:spPr>
            <a:xfrm>
              <a:off x="6768712" y="2129327"/>
              <a:ext cx="1006131" cy="866605"/>
            </a:xfrm>
            <a:prstGeom prst="rect">
              <a:avLst/>
            </a:prstGeom>
            <a:blipFill dpi="0" rotWithShape="1">
              <a:blip r:embed="rId7">
                <a:alphaModFix amt="2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60"/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48D88120-C573-C62D-3F7F-6BA1001215C1}"/>
                </a:ext>
              </a:extLst>
            </p:cNvPr>
            <p:cNvSpPr/>
            <p:nvPr/>
          </p:nvSpPr>
          <p:spPr>
            <a:xfrm>
              <a:off x="6073323" y="2642177"/>
              <a:ext cx="973262" cy="896303"/>
            </a:xfrm>
            <a:prstGeom prst="rect">
              <a:avLst/>
            </a:prstGeom>
            <a:blipFill dpi="0" rotWithShape="1">
              <a:blip r:embed="rId7">
                <a:alphaModFix amt="2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60"/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B81CCEAE-1F09-286B-CFC1-2FE00A5BC79B}"/>
                </a:ext>
              </a:extLst>
            </p:cNvPr>
            <p:cNvSpPr/>
            <p:nvPr/>
          </p:nvSpPr>
          <p:spPr>
            <a:xfrm>
              <a:off x="4612430" y="2627188"/>
              <a:ext cx="999661" cy="911292"/>
            </a:xfrm>
            <a:prstGeom prst="rect">
              <a:avLst/>
            </a:prstGeom>
            <a:blipFill dpi="0" rotWithShape="1">
              <a:blip r:embed="rId7">
                <a:alphaModFix amt="2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60"/>
            </a:p>
          </p:txBody>
        </p:sp>
        <p:grpSp>
          <p:nvGrpSpPr>
            <p:cNvPr id="67" name="群組 66">
              <a:extLst>
                <a:ext uri="{FF2B5EF4-FFF2-40B4-BE49-F238E27FC236}">
                  <a16:creationId xmlns="" xmlns:a16="http://schemas.microsoft.com/office/drawing/2014/main" id="{7F3731BB-1DE4-AB39-1267-9084975EFFBA}"/>
                </a:ext>
              </a:extLst>
            </p:cNvPr>
            <p:cNvGrpSpPr/>
            <p:nvPr/>
          </p:nvGrpSpPr>
          <p:grpSpPr>
            <a:xfrm>
              <a:off x="4670944" y="2129327"/>
              <a:ext cx="3809378" cy="1364185"/>
              <a:chOff x="3845889" y="2198073"/>
              <a:chExt cx="4129654" cy="1478879"/>
            </a:xfrm>
          </p:grpSpPr>
          <p:pic>
            <p:nvPicPr>
              <p:cNvPr id="79" name="圖片 78">
                <a:extLst>
                  <a:ext uri="{FF2B5EF4-FFF2-40B4-BE49-F238E27FC236}">
                    <a16:creationId xmlns="" xmlns:a16="http://schemas.microsoft.com/office/drawing/2014/main" id="{9F42DD00-C1EE-D8EC-214B-F22D96D99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3160" y="2198073"/>
                <a:ext cx="958488" cy="859176"/>
              </a:xfrm>
              <a:prstGeom prst="rect">
                <a:avLst/>
              </a:prstGeom>
            </p:spPr>
          </p:pic>
          <p:pic>
            <p:nvPicPr>
              <p:cNvPr id="80" name="圖片 79">
                <a:extLst>
                  <a:ext uri="{FF2B5EF4-FFF2-40B4-BE49-F238E27FC236}">
                    <a16:creationId xmlns="" xmlns:a16="http://schemas.microsoft.com/office/drawing/2014/main" id="{926E69D2-A4A0-B01F-FEFC-EA894333C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9935" y="2214387"/>
                <a:ext cx="918892" cy="885909"/>
              </a:xfrm>
              <a:prstGeom prst="rect">
                <a:avLst/>
              </a:prstGeom>
            </p:spPr>
          </p:pic>
          <p:pic>
            <p:nvPicPr>
              <p:cNvPr id="81" name="圖片 80">
                <a:extLst>
                  <a:ext uri="{FF2B5EF4-FFF2-40B4-BE49-F238E27FC236}">
                    <a16:creationId xmlns="" xmlns:a16="http://schemas.microsoft.com/office/drawing/2014/main" id="{688F90C0-0882-CB18-D7BB-0F0D8AC48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8364" y="2786540"/>
                <a:ext cx="993334" cy="890412"/>
              </a:xfrm>
              <a:prstGeom prst="rect">
                <a:avLst/>
              </a:prstGeom>
            </p:spPr>
          </p:pic>
          <p:pic>
            <p:nvPicPr>
              <p:cNvPr id="82" name="圖片 81">
                <a:extLst>
                  <a:ext uri="{FF2B5EF4-FFF2-40B4-BE49-F238E27FC236}">
                    <a16:creationId xmlns="" xmlns:a16="http://schemas.microsoft.com/office/drawing/2014/main" id="{DF57C9B0-D6D0-8126-A851-CBBA8E4F0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052" y="2786538"/>
                <a:ext cx="934491" cy="890412"/>
              </a:xfrm>
              <a:prstGeom prst="rect">
                <a:avLst/>
              </a:prstGeom>
            </p:spPr>
          </p:pic>
          <p:pic>
            <p:nvPicPr>
              <p:cNvPr id="83" name="圖片 82">
                <a:extLst>
                  <a:ext uri="{FF2B5EF4-FFF2-40B4-BE49-F238E27FC236}">
                    <a16:creationId xmlns="" xmlns:a16="http://schemas.microsoft.com/office/drawing/2014/main" id="{B72AAF31-6EFD-DD4D-A018-817F7652B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5889" y="2781629"/>
                <a:ext cx="958488" cy="894106"/>
              </a:xfrm>
              <a:prstGeom prst="rect">
                <a:avLst/>
              </a:prstGeom>
            </p:spPr>
          </p:pic>
        </p:grpSp>
        <p:sp>
          <p:nvSpPr>
            <p:cNvPr id="68" name="文字方塊 67">
              <a:extLst>
                <a:ext uri="{FF2B5EF4-FFF2-40B4-BE49-F238E27FC236}">
                  <a16:creationId xmlns="" xmlns:a16="http://schemas.microsoft.com/office/drawing/2014/main" id="{FA4F1A2D-7982-F64F-F5C2-FE7DC48B4526}"/>
                </a:ext>
              </a:extLst>
            </p:cNvPr>
            <p:cNvSpPr txBox="1"/>
            <p:nvPr/>
          </p:nvSpPr>
          <p:spPr>
            <a:xfrm>
              <a:off x="4771090" y="2778869"/>
              <a:ext cx="714856" cy="607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160" dirty="0">
                  <a:solidFill>
                    <a:schemeClr val="bg1"/>
                  </a:solidFill>
                </a:rPr>
                <a:t>智慧交通</a:t>
              </a:r>
            </a:p>
          </p:txBody>
        </p:sp>
        <p:sp>
          <p:nvSpPr>
            <p:cNvPr id="69" name="文字方塊 68">
              <a:extLst>
                <a:ext uri="{FF2B5EF4-FFF2-40B4-BE49-F238E27FC236}">
                  <a16:creationId xmlns="" xmlns:a16="http://schemas.microsoft.com/office/drawing/2014/main" id="{CC82B0AB-C5CD-5D30-4B77-3AF4A731DFF3}"/>
                </a:ext>
              </a:extLst>
            </p:cNvPr>
            <p:cNvSpPr txBox="1"/>
            <p:nvPr/>
          </p:nvSpPr>
          <p:spPr>
            <a:xfrm>
              <a:off x="5513058" y="2229679"/>
              <a:ext cx="689779" cy="607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160" dirty="0">
                  <a:solidFill>
                    <a:schemeClr val="bg1"/>
                  </a:solidFill>
                </a:rPr>
                <a:t>智慧社區</a:t>
              </a:r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="" xmlns:a16="http://schemas.microsoft.com/office/drawing/2014/main" id="{CA9D9C81-0198-85FD-9889-3504C0D34045}"/>
                </a:ext>
              </a:extLst>
            </p:cNvPr>
            <p:cNvSpPr txBox="1"/>
            <p:nvPr/>
          </p:nvSpPr>
          <p:spPr>
            <a:xfrm>
              <a:off x="6246986" y="2791755"/>
              <a:ext cx="654806" cy="58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160" dirty="0">
                  <a:solidFill>
                    <a:schemeClr val="bg1"/>
                  </a:solidFill>
                </a:rPr>
                <a:t>智慧健康</a:t>
              </a:r>
            </a:p>
          </p:txBody>
        </p:sp>
        <p:sp>
          <p:nvSpPr>
            <p:cNvPr id="71" name="文字方塊 70">
              <a:extLst>
                <a:ext uri="{FF2B5EF4-FFF2-40B4-BE49-F238E27FC236}">
                  <a16:creationId xmlns="" xmlns:a16="http://schemas.microsoft.com/office/drawing/2014/main" id="{F02E1B01-77C4-7EFC-496E-51618E8875C0}"/>
                </a:ext>
              </a:extLst>
            </p:cNvPr>
            <p:cNvSpPr txBox="1"/>
            <p:nvPr/>
          </p:nvSpPr>
          <p:spPr>
            <a:xfrm>
              <a:off x="6942572" y="2273769"/>
              <a:ext cx="688944" cy="607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160" dirty="0">
                  <a:solidFill>
                    <a:schemeClr val="bg1"/>
                  </a:solidFill>
                </a:rPr>
                <a:t>智慧創新</a:t>
              </a:r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="" xmlns:a16="http://schemas.microsoft.com/office/drawing/2014/main" id="{3CD4DA82-6B34-F30F-0CE6-65AB87FFEE87}"/>
                </a:ext>
              </a:extLst>
            </p:cNvPr>
            <p:cNvSpPr txBox="1"/>
            <p:nvPr/>
          </p:nvSpPr>
          <p:spPr>
            <a:xfrm>
              <a:off x="7741840" y="2776997"/>
              <a:ext cx="643028" cy="58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160" dirty="0">
                  <a:solidFill>
                    <a:schemeClr val="bg1"/>
                  </a:solidFill>
                </a:rPr>
                <a:t>智慧治理</a:t>
              </a:r>
            </a:p>
          </p:txBody>
        </p:sp>
        <p:pic>
          <p:nvPicPr>
            <p:cNvPr id="73" name="圖片 72">
              <a:extLst>
                <a:ext uri="{FF2B5EF4-FFF2-40B4-BE49-F238E27FC236}">
                  <a16:creationId xmlns="" xmlns:a16="http://schemas.microsoft.com/office/drawing/2014/main" id="{9E982EE9-707A-B925-105A-D983F24F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943" y="3047479"/>
              <a:ext cx="398234" cy="359696"/>
            </a:xfrm>
            <a:prstGeom prst="rect">
              <a:avLst/>
            </a:prstGeom>
          </p:spPr>
        </p:pic>
        <p:pic>
          <p:nvPicPr>
            <p:cNvPr id="74" name="圖片 73">
              <a:extLst>
                <a:ext uri="{FF2B5EF4-FFF2-40B4-BE49-F238E27FC236}">
                  <a16:creationId xmlns="" xmlns:a16="http://schemas.microsoft.com/office/drawing/2014/main" id="{2520B786-86BB-1AA8-D4EF-089390ED8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981" y="2271846"/>
              <a:ext cx="299562" cy="355342"/>
            </a:xfrm>
            <a:prstGeom prst="rect">
              <a:avLst/>
            </a:prstGeom>
          </p:spPr>
        </p:pic>
        <p:pic>
          <p:nvPicPr>
            <p:cNvPr id="75" name="圖片 74">
              <a:extLst>
                <a:ext uri="{FF2B5EF4-FFF2-40B4-BE49-F238E27FC236}">
                  <a16:creationId xmlns="" xmlns:a16="http://schemas.microsoft.com/office/drawing/2014/main" id="{3B1CA7CA-0A0C-F562-C199-169683F8F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052" y="2270888"/>
              <a:ext cx="370399" cy="276194"/>
            </a:xfrm>
            <a:prstGeom prst="rect">
              <a:avLst/>
            </a:prstGeom>
          </p:spPr>
        </p:pic>
        <p:pic>
          <p:nvPicPr>
            <p:cNvPr id="76" name="圖片 75">
              <a:extLst>
                <a:ext uri="{FF2B5EF4-FFF2-40B4-BE49-F238E27FC236}">
                  <a16:creationId xmlns="" xmlns:a16="http://schemas.microsoft.com/office/drawing/2014/main" id="{1DD1DBCA-9A97-B3BF-EA8D-FEB675E58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122" y="2164328"/>
              <a:ext cx="314735" cy="342570"/>
            </a:xfrm>
            <a:prstGeom prst="rect">
              <a:avLst/>
            </a:prstGeom>
          </p:spPr>
        </p:pic>
        <p:pic>
          <p:nvPicPr>
            <p:cNvPr id="77" name="圖片 76">
              <a:extLst>
                <a:ext uri="{FF2B5EF4-FFF2-40B4-BE49-F238E27FC236}">
                  <a16:creationId xmlns="" xmlns:a16="http://schemas.microsoft.com/office/drawing/2014/main" id="{E6CB1FFF-95B1-71C1-4A0B-5520E93F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362" y="3017528"/>
              <a:ext cx="407085" cy="307310"/>
            </a:xfrm>
            <a:prstGeom prst="rect">
              <a:avLst/>
            </a:prstGeom>
          </p:spPr>
        </p:pic>
        <p:sp>
          <p:nvSpPr>
            <p:cNvPr id="78" name="矩形 77">
              <a:extLst>
                <a:ext uri="{FF2B5EF4-FFF2-40B4-BE49-F238E27FC236}">
                  <a16:creationId xmlns="" xmlns:a16="http://schemas.microsoft.com/office/drawing/2014/main" id="{24298255-4C5D-836A-64C9-6017A54A643E}"/>
                </a:ext>
              </a:extLst>
            </p:cNvPr>
            <p:cNvSpPr/>
            <p:nvPr/>
          </p:nvSpPr>
          <p:spPr>
            <a:xfrm>
              <a:off x="5351904" y="2098067"/>
              <a:ext cx="1005852" cy="858224"/>
            </a:xfrm>
            <a:prstGeom prst="rect">
              <a:avLst/>
            </a:prstGeom>
            <a:blipFill dpi="0" rotWithShape="1">
              <a:blip r:embed="rId7">
                <a:alphaModFix amt="2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60" dirty="0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0936DC47-331C-9B1A-6D49-DF55F14305C8}"/>
              </a:ext>
            </a:extLst>
          </p:cNvPr>
          <p:cNvGrpSpPr/>
          <p:nvPr/>
        </p:nvGrpSpPr>
        <p:grpSpPr>
          <a:xfrm>
            <a:off x="6101337" y="1533878"/>
            <a:ext cx="1145917" cy="475349"/>
            <a:chOff x="4300951" y="1630770"/>
            <a:chExt cx="861899" cy="365599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D92E9388-0EFB-38DF-B9DF-F42435F1100B}"/>
                </a:ext>
              </a:extLst>
            </p:cNvPr>
            <p:cNvSpPr/>
            <p:nvPr/>
          </p:nvSpPr>
          <p:spPr>
            <a:xfrm>
              <a:off x="4304843" y="1630770"/>
              <a:ext cx="858007" cy="3184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6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="" xmlns:a16="http://schemas.microsoft.com/office/drawing/2014/main" id="{7C53BC3E-68E0-ED4D-1030-C5514BA3A999}"/>
                </a:ext>
              </a:extLst>
            </p:cNvPr>
            <p:cNvSpPr txBox="1"/>
            <p:nvPr/>
          </p:nvSpPr>
          <p:spPr>
            <a:xfrm>
              <a:off x="4300951" y="1641295"/>
              <a:ext cx="786460" cy="35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</a:rPr>
                <a:t>財訊</a:t>
              </a:r>
            </a:p>
          </p:txBody>
        </p:sp>
      </p:grpSp>
      <p:sp>
        <p:nvSpPr>
          <p:cNvPr id="84" name="矩形 83">
            <a:extLst>
              <a:ext uri="{FF2B5EF4-FFF2-40B4-BE49-F238E27FC236}">
                <a16:creationId xmlns="" xmlns:a16="http://schemas.microsoft.com/office/drawing/2014/main" id="{932E35B5-6EFA-2C13-9105-ED963202F656}"/>
              </a:ext>
            </a:extLst>
          </p:cNvPr>
          <p:cNvSpPr/>
          <p:nvPr/>
        </p:nvSpPr>
        <p:spPr>
          <a:xfrm>
            <a:off x="10112070" y="2161190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+mn-ea"/>
              </a:rPr>
              <a:t>5</a:t>
            </a:r>
            <a:r>
              <a:rPr lang="zh-TW" altLang="en-US" sz="3600" b="1" dirty="0">
                <a:latin typeface="+mn-ea"/>
              </a:rPr>
              <a:t>大面向</a:t>
            </a:r>
            <a:endParaRPr lang="zh-TW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019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Y:\4-1市長施政簡報\簡報\封面、封底、分頁照片\20230412-4.1施政報告_簡報封面封底_RGB_封底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0704" y="1412875"/>
            <a:ext cx="12673407" cy="1324848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486976" y="1412879"/>
            <a:ext cx="8949383" cy="4204105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/>
          <a:p>
            <a:pPr lvl="1" algn="r">
              <a:lnSpc>
                <a:spcPct val="150000"/>
              </a:lnSpc>
              <a:buClr>
                <a:prstClr val="black"/>
              </a:buClr>
              <a:buFont typeface="微軟正黑體" pitchFamily="34" charset="-120"/>
              <a:buChar char="━"/>
              <a:defRPr/>
            </a:pPr>
            <a:r>
              <a:rPr lang="zh-TW" altLang="en-US" sz="56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研究發展  行政革新</a:t>
            </a:r>
            <a:endParaRPr lang="en-US" altLang="zh-TW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綜合計畫  擘劃願景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管制考核  確保進度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工程查核  提升品質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聯合服務  </a:t>
            </a:r>
            <a:r>
              <a:rPr lang="zh-TW" altLang="en-US" b="1" dirty="0" smtClean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與時俱進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資訊服務  智慧城市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3100" b="1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11088555" y="6453343"/>
            <a:ext cx="685867" cy="365125"/>
          </a:xfrm>
          <a:extLst/>
        </p:spPr>
        <p:txBody>
          <a:bodyPr vert="horz" lIns="117226" tIns="58613" rIns="117226" bIns="58613" rtlCol="0" anchor="ctr"/>
          <a:lstStyle/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  <a:latin typeface="+mn-ea"/>
              </a:rPr>
              <a:pPr algn="ctr"/>
              <a:t>3</a:t>
            </a:fld>
            <a:endParaRPr lang="en-US" altLang="zh-TW" sz="15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45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4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1415480" y="1484784"/>
            <a:ext cx="979308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927648" y="62068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kern="0" dirty="0">
                <a:solidFill>
                  <a:sysClr val="windowText" lastClr="000000"/>
                </a:solidFill>
              </a:rPr>
              <a:t>鼓勵研究創新</a:t>
            </a:r>
            <a:endParaRPr lang="zh-TW" altLang="en-US" sz="5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50663" y="1628800"/>
            <a:ext cx="5801321" cy="2551737"/>
            <a:chOff x="150663" y="1916832"/>
            <a:chExt cx="5801321" cy="2551737"/>
          </a:xfrm>
        </p:grpSpPr>
        <p:pic>
          <p:nvPicPr>
            <p:cNvPr id="1026" name="Picture 2" descr="D:\本會對議會的工作報告\研考會 簡報\參考簡報\icon\Icons-1\FuelYellow\menu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4" b="62727"/>
            <a:stretch/>
          </p:blipFill>
          <p:spPr bwMode="auto">
            <a:xfrm rot="5400000">
              <a:off x="-152936" y="2220431"/>
              <a:ext cx="935910" cy="32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488731" y="2067912"/>
              <a:ext cx="546325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 smtClean="0"/>
                <a:t>112</a:t>
              </a:r>
              <a:r>
                <a:rPr lang="zh-TW" altLang="en-US" sz="3600" b="1" dirty="0" smtClean="0"/>
                <a:t>年</a:t>
              </a:r>
              <a:r>
                <a:rPr lang="zh-TW" altLang="en-US" sz="3600" b="1" dirty="0"/>
                <a:t>委託</a:t>
              </a:r>
              <a:r>
                <a:rPr lang="zh-TW" altLang="en-US" sz="3600" b="1" dirty="0" smtClean="0"/>
                <a:t>案</a:t>
              </a:r>
              <a:r>
                <a:rPr lang="en-US" altLang="zh-TW" sz="3200" b="1" dirty="0" smtClean="0"/>
                <a:t/>
              </a:r>
              <a:br>
                <a:rPr lang="en-US" altLang="zh-TW" sz="3200" b="1" dirty="0" smtClean="0"/>
              </a:br>
              <a:r>
                <a:rPr lang="en-US" altLang="zh-TW" sz="3200" b="1" dirty="0" smtClean="0"/>
                <a:t/>
              </a:r>
              <a:br>
                <a:rPr lang="en-US" altLang="zh-TW" sz="3200" b="1" dirty="0" smtClean="0"/>
              </a:br>
              <a:r>
                <a:rPr lang="zh-TW" altLang="en-US" sz="3200" b="1" dirty="0" smtClean="0"/>
                <a:t>高雄市</a:t>
              </a:r>
              <a:r>
                <a:rPr lang="zh-TW" altLang="en-US" sz="3200" b="1" dirty="0"/>
                <a:t>公民參與推動現況與效益之</a:t>
              </a:r>
              <a:r>
                <a:rPr lang="zh-TW" altLang="en-US" sz="3200" b="1" dirty="0" smtClean="0"/>
                <a:t>研究</a:t>
              </a:r>
              <a:endParaRPr lang="zh-TW" altLang="en-US" sz="3200" b="1" dirty="0"/>
            </a:p>
            <a:p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023992" y="1628800"/>
            <a:ext cx="6048672" cy="2828736"/>
            <a:chOff x="6023992" y="1916832"/>
            <a:chExt cx="6048672" cy="2828736"/>
          </a:xfrm>
        </p:grpSpPr>
        <p:pic>
          <p:nvPicPr>
            <p:cNvPr id="12" name="Picture 2" descr="D:\本會對議會的工作報告\研考會 簡報\參考簡報\icon\Icons-1\FuelYellow\menu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4" b="62727"/>
            <a:stretch/>
          </p:blipFill>
          <p:spPr bwMode="auto">
            <a:xfrm rot="5400000">
              <a:off x="5720393" y="2220431"/>
              <a:ext cx="935910" cy="32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6312024" y="2067912"/>
                  <a:ext cx="576064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3600" b="1" dirty="0" smtClean="0"/>
                    <a:t>113</a:t>
                  </a:r>
                  <a:r>
                    <a:rPr lang="zh-TW" altLang="en-US" sz="3600" b="1" dirty="0" smtClean="0"/>
                    <a:t>年</a:t>
                  </a:r>
                  <a:r>
                    <a:rPr lang="zh-TW" altLang="en-US" sz="3600" b="1" dirty="0"/>
                    <a:t>委託</a:t>
                  </a:r>
                  <a:r>
                    <a:rPr lang="zh-TW" altLang="en-US" sz="3600" b="1" dirty="0" smtClean="0"/>
                    <a:t>案</a:t>
                  </a:r>
                  <a:r>
                    <a:rPr lang="en-US" altLang="zh-TW" sz="3600" b="1" dirty="0" smtClean="0"/>
                    <a:t/>
                  </a:r>
                  <a:br>
                    <a:rPr lang="en-US" altLang="zh-TW" sz="3600" b="1" dirty="0" smtClean="0"/>
                  </a:br>
                  <a:r>
                    <a:rPr lang="en-US" altLang="zh-TW" sz="3600" b="1" dirty="0" smtClean="0"/>
                    <a:t/>
                  </a:r>
                  <a:br>
                    <a:rPr lang="en-US" altLang="zh-TW" sz="3600" b="1" dirty="0" smtClean="0"/>
                  </a:br>
                  <a:r>
                    <a:rPr lang="zh-TW" altLang="zh-TW" sz="3200" b="1" dirty="0" smtClean="0"/>
                    <a:t>高雄市</a:t>
                  </a:r>
                  <a:r>
                    <a:rPr lang="zh-TW" altLang="zh-TW" sz="3200" b="1" dirty="0"/>
                    <a:t>淨零</a:t>
                  </a:r>
                  <a:r>
                    <a:rPr lang="en-US" altLang="zh-TW" sz="3200" b="1" dirty="0"/>
                    <a:t>-</a:t>
                  </a:r>
                  <a:r>
                    <a:rPr lang="zh-TW" altLang="zh-TW" sz="3200" b="1" dirty="0"/>
                    <a:t>公正轉型之研究</a:t>
                  </a:r>
                  <a14:m>
                    <m:oMath xmlns:m="http://schemas.openxmlformats.org/officeDocument/2006/math">
                      <m:r>
                        <a:rPr lang="zh-TW" altLang="en-US" sz="3200" b="1" i="1" dirty="0" smtClean="0">
                          <a:latin typeface="Cambria Math"/>
                        </a:rPr>
                        <m:t>：</m:t>
                      </m:r>
                    </m:oMath>
                  </a14:m>
                  <a:r>
                    <a:rPr lang="en-US" altLang="zh-TW" sz="3200" b="1" dirty="0" smtClean="0"/>
                    <a:t/>
                  </a:r>
                  <a:br>
                    <a:rPr lang="en-US" altLang="zh-TW" sz="3200" b="1" dirty="0" smtClean="0"/>
                  </a:br>
                  <a:r>
                    <a:rPr lang="zh-TW" altLang="zh-TW" sz="3200" b="1" dirty="0" smtClean="0"/>
                    <a:t>以</a:t>
                  </a:r>
                  <a:r>
                    <a:rPr lang="zh-TW" altLang="zh-TW" sz="3200" b="1" dirty="0"/>
                    <a:t>旗美污水廠碳中和改善統包工程為</a:t>
                  </a:r>
                  <a:r>
                    <a:rPr lang="zh-TW" altLang="zh-TW" sz="3200" b="1" dirty="0" smtClean="0"/>
                    <a:t>例</a:t>
                  </a:r>
                  <a:endParaRPr lang="zh-TW" altLang="en-US" sz="3200" b="1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024" y="2067912"/>
                  <a:ext cx="5760640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175" t="-3417" b="-66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字方塊 10"/>
          <p:cNvSpPr txBox="1"/>
          <p:nvPr/>
        </p:nvSpPr>
        <p:spPr>
          <a:xfrm>
            <a:off x="479375" y="4581128"/>
            <a:ext cx="5184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期末報告於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月上傳「市政研究成果網」供議員及市民閱覽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40016" y="4581128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本案於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月委託成功大學，預計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月進行期中報告、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月提交期末報告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pic>
        <p:nvPicPr>
          <p:cNvPr id="17" name="Picture 2" descr="C:\Users\elwin\Desktop\研展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-99392"/>
            <a:ext cx="123491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479375" y="2708920"/>
            <a:ext cx="5184577" cy="172819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6352704" y="2708920"/>
            <a:ext cx="5719960" cy="174861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3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484064"/>
            <a:ext cx="2844800" cy="365125"/>
          </a:xfrm>
        </p:spPr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5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-296056" y="1788480"/>
            <a:ext cx="1368152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/>
        </p:nvCxnSpPr>
        <p:spPr>
          <a:xfrm>
            <a:off x="1415480" y="1484784"/>
            <a:ext cx="979308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927648" y="62068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dirty="0" smtClean="0"/>
              <a:t>公民參與</a:t>
            </a:r>
            <a:endParaRPr lang="zh-TW" altLang="en-US" sz="5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研究發展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3392" y="16604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推動公民參與作為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21328" y="2581017"/>
            <a:ext cx="6945703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266700">
              <a:spcBef>
                <a:spcPts val="600"/>
              </a:spcBef>
              <a:spcAft>
                <a:spcPts val="300"/>
              </a:spcAft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年委託北高社大辦理「校園通學交通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173038" indent="7938">
              <a:lnSpc>
                <a:spcPts val="2560"/>
              </a:lnSpc>
              <a:spcBef>
                <a:spcPts val="600"/>
              </a:spcBef>
              <a:spcAft>
                <a:spcPts val="3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改善公民參與計畫」及本市公民參與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網站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73038" indent="7938">
              <a:lnSpc>
                <a:spcPts val="2560"/>
              </a:lnSpc>
              <a:spcBef>
                <a:spcPts val="600"/>
              </a:spcBef>
              <a:spcAft>
                <a:spcPts val="3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改版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D:\研展組\1.市長簡報\4-2市長施政簡報\圖示\註解 2023-08-10 1444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2581017"/>
            <a:ext cx="651141" cy="5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905359" y="4246026"/>
            <a:ext cx="7060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1588">
              <a:spcBef>
                <a:spcPts val="600"/>
              </a:spcBef>
              <a:spcAft>
                <a:spcPts val="3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編列公參補助，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年本府補助共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案，經費達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元。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Picture 2" descr="D:\研展組\1.市長簡報\4-2市長施政簡報\圖示\註解 2023-08-10 1444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7" y="4246026"/>
            <a:ext cx="651141" cy="5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研展組\1.市長簡報\4-2市長施政簡報\圖示\註解 2023-08-10 1444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9" y="5529957"/>
            <a:ext cx="651141" cy="5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80046" y="5529957"/>
            <a:ext cx="6985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7938">
              <a:spcBef>
                <a:spcPts val="600"/>
              </a:spcBef>
              <a:spcAft>
                <a:spcPts val="300"/>
              </a:spcAft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月「想提議」上線，截至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今年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底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41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提案，成案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案。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544018"/>
            <a:ext cx="3431704" cy="250143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072635"/>
            <a:ext cx="3431704" cy="24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502002"/>
            <a:ext cx="2844800" cy="365125"/>
          </a:xfrm>
        </p:spPr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6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55723" y="0"/>
            <a:ext cx="12347723" cy="692696"/>
            <a:chOff x="-155723" y="0"/>
            <a:chExt cx="12347723" cy="692696"/>
          </a:xfrm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0" name="直線接點 9"/>
          <p:cNvCxnSpPr/>
          <p:nvPr/>
        </p:nvCxnSpPr>
        <p:spPr>
          <a:xfrm>
            <a:off x="1415480" y="1484784"/>
            <a:ext cx="979308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415480" y="620688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dirty="0" smtClean="0"/>
              <a:t>攜手在地大學  發展市政智庫</a:t>
            </a:r>
            <a:endParaRPr lang="zh-TW" altLang="en-US" sz="5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3392" y="19143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研究發展</a:t>
            </a:r>
            <a:endParaRPr lang="zh-TW" altLang="en-US" sz="2000" dirty="0"/>
          </a:p>
        </p:txBody>
      </p:sp>
      <p:pic>
        <p:nvPicPr>
          <p:cNvPr id="19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116998" y="1802994"/>
            <a:ext cx="684076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23392" y="1797236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市長與校長會議：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產業數位轉型人才培育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-13569"/>
            <a:ext cx="646580" cy="7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589062" y="4525532"/>
            <a:ext cx="7092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與大學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  推動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淨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零轉型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85670" y="4496192"/>
            <a:ext cx="684076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23392" y="2261190"/>
            <a:ext cx="71781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+mn-ea"/>
                <a:sym typeface="Wingdings 2"/>
              </a:rPr>
              <a:t>日期</a:t>
            </a:r>
            <a:r>
              <a:rPr lang="zh-TW" altLang="en-US" sz="2800" dirty="0">
                <a:latin typeface="+mn-ea"/>
                <a:sym typeface="Wingdings 2"/>
              </a:rPr>
              <a:t>：</a:t>
            </a:r>
            <a:r>
              <a:rPr lang="en-US" altLang="zh-TW" sz="2800" dirty="0" smtClean="0">
                <a:latin typeface="+mn-ea"/>
                <a:sym typeface="Wingdings 2"/>
              </a:rPr>
              <a:t>113</a:t>
            </a:r>
            <a:r>
              <a:rPr lang="zh-TW" altLang="en-US" sz="2800" dirty="0" smtClean="0">
                <a:latin typeface="+mn-ea"/>
                <a:sym typeface="Wingdings 2"/>
              </a:rPr>
              <a:t>年</a:t>
            </a:r>
            <a:r>
              <a:rPr lang="en-US" altLang="zh-TW" sz="2800" dirty="0" smtClean="0">
                <a:latin typeface="+mn-ea"/>
                <a:sym typeface="Wingdings 2"/>
              </a:rPr>
              <a:t>9</a:t>
            </a:r>
            <a:r>
              <a:rPr lang="zh-TW" altLang="en-US" sz="2800" dirty="0" smtClean="0">
                <a:latin typeface="+mn-ea"/>
                <a:sym typeface="Wingdings 2"/>
              </a:rPr>
              <a:t>月</a:t>
            </a:r>
            <a:endParaRPr lang="en-US" altLang="zh-TW" sz="2800" dirty="0" smtClean="0">
              <a:latin typeface="+mn-ea"/>
              <a:sym typeface="Wingdings 2"/>
            </a:endParaRPr>
          </a:p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與會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代表：本市大學、清大、陽明交大、和碩科技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大學數位轉型人才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培育、</a:t>
            </a:r>
            <a:r>
              <a:rPr lang="zh-TW" altLang="en-US" sz="2800" dirty="0" smtClean="0">
                <a:latin typeface="+mn-ea"/>
                <a:sym typeface="Wingdings 2"/>
              </a:rPr>
              <a:t>高雄</a:t>
            </a:r>
            <a:r>
              <a:rPr lang="zh-TW" altLang="en-US" sz="2800" dirty="0">
                <a:latin typeface="+mn-ea"/>
                <a:sym typeface="Wingdings 2"/>
              </a:rPr>
              <a:t>在地半導體人才</a:t>
            </a:r>
            <a:r>
              <a:rPr lang="zh-TW" altLang="en-US" sz="2800" dirty="0" smtClean="0">
                <a:latin typeface="+mn-ea"/>
                <a:sym typeface="Wingdings 2"/>
              </a:rPr>
              <a:t>培育、高雄</a:t>
            </a:r>
            <a:r>
              <a:rPr lang="zh-TW" altLang="en-US" sz="2800" dirty="0">
                <a:latin typeface="+mn-ea"/>
                <a:sym typeface="Wingdings 2"/>
              </a:rPr>
              <a:t>智慧醫療發展應用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2064" y="5002586"/>
            <a:ext cx="7178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+mn-ea"/>
                <a:sym typeface="Wingdings 2"/>
              </a:rPr>
              <a:t>活動目的</a:t>
            </a:r>
            <a:r>
              <a:rPr lang="zh-TW" altLang="en-US" sz="2800" dirty="0" smtClean="0">
                <a:latin typeface="+mn-ea"/>
                <a:sym typeface="Wingdings 2"/>
              </a:rPr>
              <a:t>：</a:t>
            </a:r>
            <a:r>
              <a:rPr lang="zh-TW" altLang="en-US" sz="2800" dirty="0">
                <a:latin typeface="+mn-ea"/>
                <a:sym typeface="Wingdings 2"/>
              </a:rPr>
              <a:t>落實淨零轉型施政理念</a:t>
            </a:r>
          </a:p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合作學校：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中山、高科大、義守、文藻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正修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活動形式：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論壇、創意競賽、綠色市集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9084" y="1544018"/>
            <a:ext cx="4022915" cy="25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254" y="4045156"/>
            <a:ext cx="4029746" cy="24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0704" y="1960037"/>
            <a:ext cx="12769419" cy="132484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26005" y="1412879"/>
            <a:ext cx="9210352" cy="4619603"/>
          </a:xfrm>
          <a:prstGeom prst="rect">
            <a:avLst/>
          </a:prstGeom>
          <a:noFill/>
        </p:spPr>
        <p:txBody>
          <a:bodyPr wrap="none" lIns="117226" tIns="58613" rIns="117226" bIns="58613">
            <a:spAutoFit/>
          </a:bodyPr>
          <a:lstStyle/>
          <a:p>
            <a:pPr lvl="1"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kumimoji="0" lang="zh-TW" altLang="en-US" b="1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研究發展  行政革新</a:t>
            </a:r>
            <a:endParaRPr kumimoji="0" lang="en-US" altLang="zh-TW" b="1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Clr>
                <a:schemeClr val="tx1"/>
              </a:buClr>
              <a:buFont typeface="微軟正黑體" pitchFamily="34" charset="-120"/>
              <a:buChar char="━"/>
              <a:defRPr/>
            </a:pPr>
            <a:r>
              <a:rPr lang="zh-TW" altLang="en-US" sz="5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綜合計畫  擘劃願景</a:t>
            </a:r>
            <a:endParaRPr lang="en-US" altLang="zh-TW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 smtClean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管制</a:t>
            </a: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考核  確保進度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工程查核  提升品質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聯合服務  </a:t>
            </a:r>
            <a:r>
              <a:rPr lang="zh-TW" altLang="en-US" b="1" dirty="0" smtClean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與時俱進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  <a:buFont typeface="微軟正黑體" pitchFamily="34" charset="-120"/>
              <a:buChar char="━"/>
              <a:defRPr/>
            </a:pPr>
            <a:r>
              <a:rPr lang="zh-TW" altLang="en-US" b="1" dirty="0">
                <a:solidFill>
                  <a:prstClr val="white">
                    <a:lumMod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資訊服務  智慧城市</a:t>
            </a:r>
            <a:endParaRPr lang="en-US" altLang="zh-TW" b="1" dirty="0">
              <a:solidFill>
                <a:prstClr val="white">
                  <a:lumMod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31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11088555" y="6453343"/>
            <a:ext cx="685867" cy="365125"/>
          </a:xfrm>
          <a:extLst/>
        </p:spPr>
        <p:txBody>
          <a:bodyPr vert="horz" lIns="117226" tIns="58613" rIns="117226" bIns="58613" rtlCol="0" anchor="ctr"/>
          <a:lstStyle/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  <a:latin typeface="+mn-ea"/>
              </a:rPr>
              <a:pPr algn="ctr"/>
              <a:t>7</a:t>
            </a:fld>
            <a:endParaRPr lang="en-US" altLang="zh-TW" sz="15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55723" y="-4101"/>
            <a:ext cx="12347723" cy="623426"/>
            <a:chOff x="-155723" y="0"/>
            <a:chExt cx="12347723" cy="692696"/>
          </a:xfrm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0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0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623392" y="168194"/>
            <a:ext cx="1451832" cy="4107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zh-TW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綜合計畫</a:t>
            </a:r>
            <a:endParaRPr lang="zh-TW" altLang="en-US" sz="1900" dirty="0"/>
          </a:p>
        </p:txBody>
      </p:sp>
      <p:pic>
        <p:nvPicPr>
          <p:cNvPr id="30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-16312"/>
            <a:ext cx="646580" cy="6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669" y="4463889"/>
            <a:ext cx="3264363" cy="220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字方塊 45"/>
          <p:cNvSpPr txBox="1"/>
          <p:nvPr/>
        </p:nvSpPr>
        <p:spPr>
          <a:xfrm>
            <a:off x="3226615" y="6299575"/>
            <a:ext cx="3131831" cy="386352"/>
          </a:xfrm>
          <a:prstGeom prst="roundRect">
            <a:avLst/>
          </a:prstGeom>
          <a:solidFill>
            <a:schemeClr val="bg1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17226" tIns="58613" rIns="117226" bIns="58613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地方行政培力工作坊</a:t>
            </a: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7E260057-4FB3-A4CD-CF2A-7CBAACBC85FA}"/>
              </a:ext>
            </a:extLst>
          </p:cNvPr>
          <p:cNvGrpSpPr/>
          <p:nvPr/>
        </p:nvGrpSpPr>
        <p:grpSpPr>
          <a:xfrm>
            <a:off x="143339" y="5136317"/>
            <a:ext cx="3279151" cy="1489838"/>
            <a:chOff x="8835368" y="2854942"/>
            <a:chExt cx="3260277" cy="1281643"/>
          </a:xfrm>
        </p:grpSpPr>
        <p:grpSp>
          <p:nvGrpSpPr>
            <p:cNvPr id="48" name="群組 47"/>
            <p:cNvGrpSpPr/>
            <p:nvPr/>
          </p:nvGrpSpPr>
          <p:grpSpPr>
            <a:xfrm>
              <a:off x="8835368" y="2854945"/>
              <a:ext cx="1580113" cy="1281640"/>
              <a:chOff x="6412280" y="4148377"/>
              <a:chExt cx="1107101" cy="9526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橢圓 51"/>
              <p:cNvSpPr/>
              <p:nvPr/>
            </p:nvSpPr>
            <p:spPr>
              <a:xfrm>
                <a:off x="6412280" y="4148377"/>
                <a:ext cx="1107101" cy="952684"/>
              </a:xfrm>
              <a:prstGeom prst="ellipse">
                <a:avLst/>
              </a:prstGeom>
              <a:solidFill>
                <a:srgbClr val="0BB4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79196">
                  <a:defRPr/>
                </a:pPr>
                <a:endParaRPr lang="zh-TW" altLang="en-US" sz="17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6573434" y="4356438"/>
                <a:ext cx="784793" cy="59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79196">
                  <a:defRPr/>
                </a:pPr>
                <a:r>
                  <a:rPr lang="zh-TW" altLang="en-US" sz="2700" b="1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公正</a:t>
                </a:r>
                <a:endParaRPr lang="en-US" altLang="zh-TW" sz="27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 defTabSz="879196">
                  <a:defRPr/>
                </a:pPr>
                <a:r>
                  <a:rPr lang="zh-TW" altLang="en-US" sz="2700" b="1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轉型</a:t>
                </a:r>
              </a:p>
            </p:txBody>
          </p:sp>
        </p:grp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xmlns="" id="{5FBCADB7-7122-A2C0-EFA2-289F6FB59A15}"/>
                </a:ext>
              </a:extLst>
            </p:cNvPr>
            <p:cNvGrpSpPr/>
            <p:nvPr/>
          </p:nvGrpSpPr>
          <p:grpSpPr>
            <a:xfrm>
              <a:off x="10184114" y="2854942"/>
              <a:ext cx="1911531" cy="1281642"/>
              <a:chOff x="7377141" y="2414862"/>
              <a:chExt cx="1339308" cy="95268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xmlns="" id="{B2FE5AD2-728C-1093-4E6B-353FA87FA87C}"/>
                  </a:ext>
                </a:extLst>
              </p:cNvPr>
              <p:cNvSpPr/>
              <p:nvPr/>
            </p:nvSpPr>
            <p:spPr>
              <a:xfrm>
                <a:off x="7478440" y="2414862"/>
                <a:ext cx="1136710" cy="952686"/>
              </a:xfrm>
              <a:prstGeom prst="ellipse">
                <a:avLst/>
              </a:prstGeom>
              <a:solidFill>
                <a:srgbClr val="0BB4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79196">
                  <a:defRPr/>
                </a:pPr>
                <a:endParaRPr lang="zh-TW" altLang="en-US" sz="1700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xmlns="" id="{69CB7514-136F-4343-ACC3-A62A2952C24B}"/>
                  </a:ext>
                </a:extLst>
              </p:cNvPr>
              <p:cNvSpPr txBox="1"/>
              <p:nvPr/>
            </p:nvSpPr>
            <p:spPr>
              <a:xfrm>
                <a:off x="7377141" y="2643225"/>
                <a:ext cx="1339308" cy="41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79196">
                  <a:defRPr/>
                </a:pPr>
                <a:r>
                  <a:rPr lang="zh-TW" altLang="en-US" b="1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盡力不遺</a:t>
                </a:r>
                <a:endParaRPr lang="en-US" altLang="zh-TW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 defTabSz="879196">
                  <a:defRPr/>
                </a:pPr>
                <a:r>
                  <a:rPr lang="zh-TW" altLang="en-US" b="1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落任何人</a:t>
                </a:r>
              </a:p>
            </p:txBody>
          </p:sp>
        </p:grp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1026" name="Picture 2" descr="D:\Documents\1高市\(3)專-公正轉型\1130924氣候行動博覽會2024佈展\V淨零課程 (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2" y="4463889"/>
            <a:ext cx="3488997" cy="226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6192012" y="6301219"/>
            <a:ext cx="3235929" cy="386352"/>
          </a:xfrm>
          <a:prstGeom prst="roundRect">
            <a:avLst/>
          </a:prstGeom>
          <a:solidFill>
            <a:schemeClr val="bg1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17226" tIns="58613" rIns="117226" bIns="58613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1500" dirty="0"/>
              <a:t>邱花妹教授講授公正轉型怎麼轉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07" y="3207412"/>
            <a:ext cx="2796676" cy="3677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接點 25"/>
          <p:cNvCxnSpPr/>
          <p:nvPr/>
        </p:nvCxnSpPr>
        <p:spPr>
          <a:xfrm>
            <a:off x="1415480" y="1625896"/>
            <a:ext cx="9793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6292112" y="1872367"/>
            <a:ext cx="5564529" cy="565828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r>
              <a:rPr lang="zh-TW" altLang="en-US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公正轉型推動指引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815415" y="1854988"/>
            <a:ext cx="4630696" cy="565828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r>
              <a:rPr lang="zh-TW" altLang="en-US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公正轉型培力活動</a:t>
            </a:r>
            <a:endParaRPr lang="en-US" altLang="zh-TW" sz="31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3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5572680" y="2216928"/>
            <a:ext cx="1231337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線接點 33"/>
          <p:cNvCxnSpPr/>
          <p:nvPr/>
        </p:nvCxnSpPr>
        <p:spPr>
          <a:xfrm>
            <a:off x="1415480" y="1572542"/>
            <a:ext cx="9793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35390" y="2189228"/>
            <a:ext cx="1231337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4811EA10-34F6-15CA-CF3E-C764CEFEE30D}"/>
              </a:ext>
            </a:extLst>
          </p:cNvPr>
          <p:cNvSpPr txBox="1"/>
          <p:nvPr/>
        </p:nvSpPr>
        <p:spPr>
          <a:xfrm>
            <a:off x="815472" y="2546923"/>
            <a:ext cx="5184517" cy="1549532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329698" indent="-329698">
              <a:lnSpc>
                <a:spcPct val="110000"/>
              </a:lnSpc>
              <a:spcBef>
                <a:spcPts val="577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</a:rPr>
              <a:t>為強化市府同仁公正轉型知能，累計已辦理</a:t>
            </a:r>
            <a:r>
              <a:rPr lang="en-US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場</a:t>
            </a:r>
            <a:r>
              <a:rPr lang="zh-TW" altLang="en-US" sz="2000" b="1" dirty="0">
                <a:latin typeface="微軟正黑體" panose="020B0604030504040204" pitchFamily="34" charset="-120"/>
              </a:rPr>
              <a:t>研習班及</a:t>
            </a:r>
            <a:r>
              <a:rPr lang="en-US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場</a:t>
            </a:r>
            <a:r>
              <a:rPr lang="zh-TW" altLang="en-US" sz="2000" b="1" dirty="0">
                <a:latin typeface="微軟正黑體" panose="020B0604030504040204" pitchFamily="34" charset="-120"/>
              </a:rPr>
              <a:t>工作坊</a:t>
            </a:r>
          </a:p>
          <a:p>
            <a:pPr marL="329698" indent="-329698">
              <a:lnSpc>
                <a:spcPct val="110000"/>
              </a:lnSpc>
              <a:spcBef>
                <a:spcPts val="577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</a:rPr>
              <a:t>10</a:t>
            </a:r>
            <a:r>
              <a:rPr lang="zh-TW" altLang="en-US" sz="2000" b="1" dirty="0">
                <a:latin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</a:rPr>
              <a:t>16</a:t>
            </a:r>
            <a:r>
              <a:rPr lang="zh-TW" altLang="en-US" sz="2000" b="1" dirty="0">
                <a:latin typeface="微軟正黑體" panose="020B0604030504040204" pitchFamily="34" charset="-120"/>
              </a:rPr>
              <a:t>日邀請高雄在地重要社群共同座談，交流高雄公正轉型作法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4811EA10-34F6-15CA-CF3E-C764CEFEE30D}"/>
              </a:ext>
            </a:extLst>
          </p:cNvPr>
          <p:cNvSpPr txBox="1"/>
          <p:nvPr/>
        </p:nvSpPr>
        <p:spPr>
          <a:xfrm>
            <a:off x="6384033" y="2564905"/>
            <a:ext cx="5047457" cy="121097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329698" indent="-329698">
              <a:lnSpc>
                <a:spcPct val="110000"/>
              </a:lnSpc>
              <a:spcBef>
                <a:spcPts val="577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</a:rPr>
              <a:t>提案爭取國發會補助，規劃提出地方層級之公正轉型執行指引</a:t>
            </a:r>
          </a:p>
          <a:p>
            <a:pPr marL="329698" indent="-329698">
              <a:lnSpc>
                <a:spcPct val="110000"/>
              </a:lnSpc>
              <a:spcBef>
                <a:spcPts val="577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zh-TW" altLang="en-US" sz="2000" b="1" dirty="0">
              <a:latin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631504" y="719944"/>
            <a:ext cx="9217024" cy="918590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dist"/>
            <a:r>
              <a:rPr lang="zh-TW" altLang="en-US" sz="5200" b="1" dirty="0"/>
              <a:t>降低淨零衝擊  協助公正轉型</a:t>
            </a:r>
          </a:p>
        </p:txBody>
      </p:sp>
      <p:sp>
        <p:nvSpPr>
          <p:cNvPr id="39" name="投影片編號版面配置區 8"/>
          <p:cNvSpPr txBox="1">
            <a:spLocks/>
          </p:cNvSpPr>
          <p:nvPr/>
        </p:nvSpPr>
        <p:spPr bwMode="auto">
          <a:xfrm>
            <a:off x="11088556" y="6150910"/>
            <a:ext cx="685867" cy="328613"/>
          </a:xfrm>
          <a:prstGeom prst="rect">
            <a:avLst/>
          </a:prstGeom>
        </p:spPr>
        <p:txBody>
          <a:bodyPr vert="horz" lIns="112713" tIns="56357" rIns="112713" bIns="56357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C83E95-49F8-4EDF-9B73-3E3D13655B74}" type="slidenum">
              <a:rPr lang="en-US" altLang="zh-TW" sz="1500" b="1">
                <a:solidFill>
                  <a:schemeClr val="tx1"/>
                </a:solidFill>
                <a:latin typeface="+mn-ea"/>
              </a:rPr>
              <a:pPr algn="ctr"/>
              <a:t>8</a:t>
            </a:fld>
            <a:endParaRPr lang="en-US" altLang="zh-TW" sz="15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64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服裝, 人員, 人的臉孔, 男人 的圖片&#10;&#10;自動產生的描述">
            <a:extLst>
              <a:ext uri="{FF2B5EF4-FFF2-40B4-BE49-F238E27FC236}">
                <a16:creationId xmlns:a16="http://schemas.microsoft.com/office/drawing/2014/main" xmlns="" id="{E5975403-C11C-297F-1E2F-39CF1951C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856133" y="4242608"/>
            <a:ext cx="4382993" cy="233379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5652-CE9C-49B3-9FFF-684CBCF53E58}" type="slidenum">
              <a:rPr lang="zh-TW" altLang="en-US" sz="1500" b="1" smtClean="0">
                <a:solidFill>
                  <a:schemeClr val="tx1"/>
                </a:solidFill>
              </a:rPr>
              <a:t>9</a:t>
            </a:fld>
            <a:endParaRPr lang="zh-TW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55723" y="-4101"/>
            <a:ext cx="12347723" cy="623426"/>
            <a:chOff x="-155723" y="0"/>
            <a:chExt cx="12347723" cy="692696"/>
          </a:xfrm>
        </p:grpSpPr>
        <p:sp>
          <p:nvSpPr>
            <p:cNvPr id="2" name="平行四邊形 1"/>
            <p:cNvSpPr/>
            <p:nvPr/>
          </p:nvSpPr>
          <p:spPr>
            <a:xfrm>
              <a:off x="-155723" y="0"/>
              <a:ext cx="2291283" cy="692696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0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12192000" cy="238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0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623392" y="168194"/>
            <a:ext cx="1512168" cy="4107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zh-TW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綜合計畫</a:t>
            </a:r>
            <a:endParaRPr lang="zh-TW" altLang="en-US" sz="1900" dirty="0"/>
          </a:p>
        </p:txBody>
      </p:sp>
      <p:cxnSp>
        <p:nvCxnSpPr>
          <p:cNvPr id="27" name="直線接點 26"/>
          <p:cNvCxnSpPr/>
          <p:nvPr/>
        </p:nvCxnSpPr>
        <p:spPr>
          <a:xfrm>
            <a:off x="1415480" y="1625896"/>
            <a:ext cx="9793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1631504" y="707306"/>
            <a:ext cx="9217024" cy="918590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dist"/>
            <a:r>
              <a:rPr lang="zh-TW" altLang="en-US" sz="5200" b="1" dirty="0"/>
              <a:t>輔導媒合資源  推動地方創生</a:t>
            </a:r>
          </a:p>
        </p:txBody>
      </p:sp>
      <p:pic>
        <p:nvPicPr>
          <p:cNvPr id="26" name="Picture 2" descr="D:\本會對議會的工作報告\研考會 簡報\參考簡報\圖\研考會去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25">
                        <a14:foregroundMark x1="27473" y1="37626" x2="27473" y2="37626"/>
                        <a14:foregroundMark x1="71868" y1="39638" x2="71868" y2="3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-16312"/>
            <a:ext cx="646580" cy="6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xmlns="" id="{4811EA10-34F6-15CA-CF3E-C764CEFEE30D}"/>
              </a:ext>
            </a:extLst>
          </p:cNvPr>
          <p:cNvSpPr txBox="1"/>
          <p:nvPr/>
        </p:nvSpPr>
        <p:spPr>
          <a:xfrm>
            <a:off x="815472" y="2546923"/>
            <a:ext cx="5184517" cy="110825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329698" indent="-329698">
              <a:lnSpc>
                <a:spcPct val="110000"/>
              </a:lnSpc>
              <a:spcBef>
                <a:spcPts val="577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</a:rPr>
              <a:t>113</a:t>
            </a:r>
            <a:r>
              <a:rPr lang="zh-TW" altLang="en-US" sz="2000" b="1" dirty="0">
                <a:latin typeface="微軟正黑體" panose="020B0604030504040204" pitchFamily="34" charset="-120"/>
              </a:rPr>
              <a:t>年本會與青年局及國發會地方創生南區輔導中心串聯合作，共辦理</a:t>
            </a:r>
            <a:r>
              <a:rPr lang="en-US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場</a:t>
            </a:r>
            <a:r>
              <a:rPr lang="zh-TW" altLang="en-US" sz="2000" b="1" dirty="0">
                <a:latin typeface="微軟正黑體" panose="020B0604030504040204" pitchFamily="34" charset="-120"/>
              </a:rPr>
              <a:t>交流小聚活動，協力團隊推動創生事業</a:t>
            </a:r>
            <a:endParaRPr lang="zh-TW" altLang="en-US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xmlns="" id="{626E8311-1BB6-28D8-2AC1-610026D9EB76}"/>
              </a:ext>
            </a:extLst>
          </p:cNvPr>
          <p:cNvSpPr txBox="1"/>
          <p:nvPr/>
        </p:nvSpPr>
        <p:spPr>
          <a:xfrm>
            <a:off x="6384032" y="2478494"/>
            <a:ext cx="5339747" cy="1549532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329698" indent="-329698">
              <a:lnSpc>
                <a:spcPct val="110000"/>
              </a:lnSpc>
              <a:spcBef>
                <a:spcPts val="577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</a:rPr>
              <a:t>113</a:t>
            </a:r>
            <a:r>
              <a:rPr lang="zh-TW" altLang="en-US" sz="2000" b="1" dirty="0">
                <a:latin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</a:rPr>
              <a:t>月至</a:t>
            </a:r>
            <a:r>
              <a:rPr lang="en-US" altLang="zh-TW" sz="2000" b="1" dirty="0">
                <a:latin typeface="微軟正黑體" panose="020B0604030504040204" pitchFamily="34" charset="-120"/>
              </a:rPr>
              <a:t>9</a:t>
            </a:r>
            <a:r>
              <a:rPr lang="zh-TW" altLang="en-US" sz="2000" b="1" dirty="0">
                <a:latin typeface="微軟正黑體" panose="020B0604030504040204" pitchFamily="34" charset="-120"/>
              </a:rPr>
              <a:t>月期間</a:t>
            </a:r>
            <a:r>
              <a:rPr lang="zh-TW" altLang="zh-TW" sz="2000" b="1" dirty="0">
                <a:latin typeface="微軟正黑體" panose="020B0604030504040204" pitchFamily="34" charset="-120"/>
              </a:rPr>
              <a:t>共召開及參與</a:t>
            </a:r>
            <a:r>
              <a:rPr lang="en-US" altLang="zh-TW" sz="2000" b="1" dirty="0">
                <a:latin typeface="微軟正黑體" panose="020B0604030504040204" pitchFamily="34" charset="-120"/>
              </a:rPr>
              <a:t/>
            </a:r>
            <a:br>
              <a:rPr lang="en-US" altLang="zh-TW" sz="2000" b="1" dirty="0">
                <a:latin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場</a:t>
            </a:r>
            <a:r>
              <a:rPr lang="zh-TW" altLang="zh-TW" sz="2000" b="1" dirty="0">
                <a:latin typeface="微軟正黑體" panose="020B0604030504040204" pitchFamily="34" charset="-120"/>
              </a:rPr>
              <a:t>地方創生研商會議及現勘</a:t>
            </a: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329698" indent="-329698">
              <a:lnSpc>
                <a:spcPct val="110000"/>
              </a:lnSpc>
              <a:spcBef>
                <a:spcPts val="577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</a:rPr>
              <a:t>113</a:t>
            </a:r>
            <a:r>
              <a:rPr lang="zh-TW" altLang="en-US" sz="2000" b="1" dirty="0">
                <a:latin typeface="微軟正黑體" panose="020B0604030504040204" pitchFamily="34" charset="-120"/>
              </a:rPr>
              <a:t>年已走訪</a:t>
            </a:r>
            <a:r>
              <a:rPr lang="en-US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2000" b="1" dirty="0">
                <a:latin typeface="微軟正黑體" panose="020B0604030504040204" pitchFamily="34" charset="-120"/>
              </a:rPr>
              <a:t>創生據點，將持續訪視互動，深化推動地方創生</a:t>
            </a: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xmlns="" id="{CFBD2DC1-5A71-DAE3-6195-A13894FB056C}"/>
              </a:ext>
            </a:extLst>
          </p:cNvPr>
          <p:cNvSpPr txBox="1"/>
          <p:nvPr/>
        </p:nvSpPr>
        <p:spPr>
          <a:xfrm>
            <a:off x="810934" y="6285819"/>
            <a:ext cx="4473388" cy="318426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17226" tIns="58613" rIns="117226" bIns="58613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串聯資源推動地方創生交流小聚 </a:t>
            </a:r>
          </a:p>
        </p:txBody>
      </p:sp>
      <p:pic>
        <p:nvPicPr>
          <p:cNvPr id="7" name="圖片 6" descr="一張含有 服裝, 人員, 傢俱, 椅子 的圖片&#10;&#10;自動產生的描述">
            <a:extLst>
              <a:ext uri="{FF2B5EF4-FFF2-40B4-BE49-F238E27FC236}">
                <a16:creationId xmlns:a16="http://schemas.microsoft.com/office/drawing/2014/main" xmlns="" id="{9D1CAE19-945C-5993-2F97-3F78B3A2D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6" b="11480"/>
          <a:stretch/>
        </p:blipFill>
        <p:spPr>
          <a:xfrm>
            <a:off x="7007765" y="4240868"/>
            <a:ext cx="4272811" cy="231943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3F2DD59-2A10-6187-C120-EE4E930FC451}"/>
              </a:ext>
            </a:extLst>
          </p:cNvPr>
          <p:cNvSpPr txBox="1"/>
          <p:nvPr/>
        </p:nvSpPr>
        <p:spPr>
          <a:xfrm>
            <a:off x="6991405" y="6255606"/>
            <a:ext cx="4305532" cy="318426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17226" tIns="58613" rIns="117226" bIns="58613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走訪旗津地方創生公有活化空間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292111" y="1872367"/>
            <a:ext cx="6152008" cy="565828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r>
              <a:rPr lang="zh-TW" altLang="en-US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實地走訪創生據點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815415" y="1854988"/>
            <a:ext cx="4630696" cy="565828"/>
          </a:xfrm>
          <a:prstGeom prst="rect">
            <a:avLst/>
          </a:prstGeom>
          <a:noFill/>
        </p:spPr>
        <p:txBody>
          <a:bodyPr wrap="square" lIns="87916" tIns="43958" rIns="87916" bIns="43958" rtlCol="0">
            <a:spAutoFit/>
          </a:bodyPr>
          <a:lstStyle/>
          <a:p>
            <a:r>
              <a:rPr lang="zh-TW" altLang="en-US" sz="31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地方創生交流小聚</a:t>
            </a:r>
            <a:endParaRPr lang="en-US" altLang="zh-TW" sz="31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9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5572680" y="2216928"/>
            <a:ext cx="1231337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接點 29"/>
          <p:cNvCxnSpPr/>
          <p:nvPr/>
        </p:nvCxnSpPr>
        <p:spPr>
          <a:xfrm>
            <a:off x="1415480" y="1559904"/>
            <a:ext cx="9793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D:\本會對議會的工作報告\研考會 簡報\參考簡報\icon\Icons-1\FuelYellow\menu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2727"/>
          <a:stretch/>
        </p:blipFill>
        <p:spPr bwMode="auto">
          <a:xfrm rot="5400000">
            <a:off x="35390" y="2189228"/>
            <a:ext cx="1231337" cy="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27774</TotalTime>
  <Words>1130</Words>
  <Application>Microsoft Office PowerPoint</Application>
  <PresentationFormat>自訂</PresentationFormat>
  <Paragraphs>202</Paragraphs>
  <Slides>23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6" baseType="lpstr">
      <vt:lpstr>Office 佈景主題</vt:lpstr>
      <vt:lpstr>Section Break Slide Master</vt:lpstr>
      <vt:lpstr>工作表</vt:lpstr>
      <vt:lpstr>PowerPoint 簡報</vt:lpstr>
      <vt:lpstr>簡報大綱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百米衝刺  邁步向前</dc:title>
  <dc:creator>user02</dc:creator>
  <cp:lastModifiedBy>吳政達</cp:lastModifiedBy>
  <cp:revision>7316</cp:revision>
  <cp:lastPrinted>2024-01-23T01:04:02Z</cp:lastPrinted>
  <dcterms:created xsi:type="dcterms:W3CDTF">2020-11-23T07:27:04Z</dcterms:created>
  <dcterms:modified xsi:type="dcterms:W3CDTF">2024-10-28T06:27:38Z</dcterms:modified>
</cp:coreProperties>
</file>