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1276" r:id="rId4"/>
    <p:sldId id="3334" r:id="rId5"/>
    <p:sldId id="3335" r:id="rId6"/>
    <p:sldId id="3336" r:id="rId7"/>
    <p:sldId id="258" r:id="rId8"/>
    <p:sldId id="3328" r:id="rId9"/>
    <p:sldId id="3324" r:id="rId10"/>
    <p:sldId id="3329" r:id="rId11"/>
    <p:sldId id="3311" r:id="rId12"/>
    <p:sldId id="3323" r:id="rId13"/>
    <p:sldId id="3330" r:id="rId14"/>
    <p:sldId id="3326" r:id="rId15"/>
    <p:sldId id="3325" r:id="rId16"/>
    <p:sldId id="3337" r:id="rId17"/>
    <p:sldId id="404" r:id="rId18"/>
  </p:sldIdLst>
  <p:sldSz cx="12192000" cy="6858000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3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41C"/>
    <a:srgbClr val="31859C"/>
    <a:srgbClr val="FFFFCC"/>
    <a:srgbClr val="F30BB6"/>
    <a:srgbClr val="00EE6C"/>
    <a:srgbClr val="CC0066"/>
    <a:srgbClr val="B69D6A"/>
    <a:srgbClr val="FFFF99"/>
    <a:srgbClr val="FF66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70331" autoAdjust="0"/>
  </p:normalViewPr>
  <p:slideViewPr>
    <p:cSldViewPr>
      <p:cViewPr varScale="1">
        <p:scale>
          <a:sx n="83" d="100"/>
          <a:sy n="83" d="100"/>
        </p:scale>
        <p:origin x="494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250" y="58"/>
      </p:cViewPr>
      <p:guideLst>
        <p:guide orient="horz" pos="3113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&#65312;&#20854;&#20182;\@&#35696;&#26371;&#25836;&#31572;\113&#24180;\4-3\&#27963;&#38913;&#31807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87-445E-8CFE-82C7F7375359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87-445E-8CFE-82C7F737535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87-445E-8CFE-82C7F7375359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87-445E-8CFE-82C7F7375359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687-445E-8CFE-82C7F7375359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687-445E-8CFE-82C7F73753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工作表1!$D$9:$I$9</c:f>
              <c:strCache>
                <c:ptCount val="6"/>
                <c:pt idx="0">
                  <c:v>工程</c:v>
                </c:pt>
                <c:pt idx="1">
                  <c:v>雇工購料</c:v>
                </c:pt>
                <c:pt idx="2">
                  <c:v>行銷推廣</c:v>
                </c:pt>
                <c:pt idx="3">
                  <c:v>規劃設計</c:v>
                </c:pt>
                <c:pt idx="4">
                  <c:v>生態保育</c:v>
                </c:pt>
                <c:pt idx="5">
                  <c:v>文化保存</c:v>
                </c:pt>
              </c:strCache>
            </c:strRef>
          </c:cat>
          <c:val>
            <c:numRef>
              <c:f>工作表1!$D$10:$I$10</c:f>
              <c:numCache>
                <c:formatCode>General</c:formatCode>
                <c:ptCount val="6"/>
                <c:pt idx="0">
                  <c:v>7</c:v>
                </c:pt>
                <c:pt idx="1">
                  <c:v>20</c:v>
                </c:pt>
                <c:pt idx="2">
                  <c:v>22</c:v>
                </c:pt>
                <c:pt idx="3">
                  <c:v>21</c:v>
                </c:pt>
                <c:pt idx="4">
                  <c:v>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687-445E-8CFE-82C7F7375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3"/>
        <c:overlap val="-12"/>
        <c:axId val="2038205584"/>
        <c:axId val="2038193584"/>
      </c:barChart>
      <c:catAx>
        <c:axId val="2038205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193584"/>
        <c:crosses val="autoZero"/>
        <c:auto val="1"/>
        <c:lblAlgn val="ctr"/>
        <c:lblOffset val="100"/>
        <c:noMultiLvlLbl val="0"/>
      </c:catAx>
      <c:valAx>
        <c:axId val="2038193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382055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0" y="0"/>
            <a:ext cx="2950263" cy="496888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369" y="0"/>
            <a:ext cx="2950263" cy="496888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992B7FB-9033-47D0-976B-E6761965B89D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0" y="9440900"/>
            <a:ext cx="2950263" cy="496887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369" y="9440900"/>
            <a:ext cx="2950263" cy="496887"/>
          </a:xfrm>
          <a:prstGeom prst="rect">
            <a:avLst/>
          </a:prstGeom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</a:defRPr>
            </a:lvl1pPr>
          </a:lstStyle>
          <a:p>
            <a:fld id="{ECE5968F-5242-4EC2-AE91-2FA7590C9E0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29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0" y="0"/>
            <a:ext cx="2950263" cy="496888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369" y="0"/>
            <a:ext cx="2950263" cy="496888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E6F199D-FDAF-4E89-AF6B-B28735EF470E}" type="datetimeFigureOut">
              <a:rPr lang="zh-TW" altLang="en-US"/>
              <a:pPr>
                <a:defRPr/>
              </a:pPr>
              <a:t>2024/4/8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217" y="4721228"/>
            <a:ext cx="5444806" cy="4471988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0" y="9440900"/>
            <a:ext cx="2950263" cy="496887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369" y="9440900"/>
            <a:ext cx="2950263" cy="496887"/>
          </a:xfrm>
          <a:prstGeom prst="rect">
            <a:avLst/>
          </a:prstGeom>
        </p:spPr>
        <p:txBody>
          <a:bodyPr vert="horz" wrap="square" lIns="91420" tIns="45710" rIns="91420" bIns="4571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anose="020F0502020204030204" pitchFamily="34" charset="0"/>
              </a:defRPr>
            </a:lvl1pPr>
          </a:lstStyle>
          <a:p>
            <a:fld id="{B5E49674-7F54-41D9-941B-DB0038A9FE3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1261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93750"/>
            <a:ext cx="66262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790" indent="-285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2755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9856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6958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060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163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8265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5366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407E914-86E0-48BE-B062-BACF09E542D4}" type="slidenum">
              <a:rPr kumimoji="0" lang="zh-TW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kumimoji="0" lang="en-US" altLang="zh-TW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3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03188" y="577850"/>
            <a:ext cx="6618287" cy="3724275"/>
          </a:xfr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2">
              <a:defRPr/>
            </a:pPr>
            <a:fld id="{B5E49674-7F54-41D9-941B-DB0038A9FE33}" type="slidenum">
              <a:rPr lang="zh-TW" altLang="en-US">
                <a:solidFill>
                  <a:prstClr val="black"/>
                </a:solidFill>
              </a:rPr>
              <a:pPr defTabSz="914302">
                <a:defRPr/>
              </a:pPr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2F1B9DBB-40A8-64FE-223C-CAA649BCD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26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435176-42C5-47F1-A05D-A1815E5115C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8A466ACC-A915-C307-0180-966D2D994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601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7D2129DA-C017-F18E-212C-9ED1FA199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0975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13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3CDE91D3-E800-3D06-FFC1-44E3241B2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666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35176-42C5-47F1-A05D-A1815E5115C9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38555A99-3C4A-6BE3-DB75-8B1517C0C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320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35176-42C5-47F1-A05D-A1815E5115C9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163C99B0-1380-D2F7-39A1-3FFC4CDCE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809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35176-42C5-47F1-A05D-A1815E5115C9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CC0811D8-AE9C-2CD5-4A40-A1E9D1CDC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509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55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790" indent="-285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2755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9856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6958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060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163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8265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5366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04F3E158-B578-457F-B61D-259B2A3C5D4A}" type="slidenum">
              <a:rPr kumimoji="0" lang="zh-TW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kumimoji="0" lang="en-US" altLang="zh-TW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849D8056-A33D-F61A-8FF8-A49172A6D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45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790" indent="-285688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2755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9856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6958" indent="-228552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060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163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8265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5366" indent="-228552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CCD1C015-6D4F-4EF1-9229-59C35DFF2B7F}" type="slidenum">
              <a:rPr kumimoji="0" lang="zh-TW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kumimoji="0" lang="en-US" altLang="zh-TW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EB74B48B-F8E0-F351-B834-28D82A241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878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38EE3-822C-435D-BD03-6EE0ED704455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B377839-0279-FF34-EC87-00F46184F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53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2">
              <a:defRPr/>
            </a:pPr>
            <a:fld id="{EB538EE3-822C-435D-BD03-6EE0ED704455}" type="slidenum">
              <a:rPr lang="zh-TW" altLang="en-US">
                <a:solidFill>
                  <a:prstClr val="black"/>
                </a:solidFill>
              </a:rPr>
              <a:pPr defTabSz="914302">
                <a:defRPr/>
              </a:pPr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8AADE27F-8F7E-4D72-1C56-99E51E6E2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583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49674-7F54-41D9-941B-DB0038A9FE33}" type="slidenum">
              <a:rPr lang="zh-TW" altLang="en-US" smtClean="0"/>
              <a:pPr/>
              <a:t>6</a:t>
            </a:fld>
            <a:endParaRPr lang="en-US" altLang="zh-TW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9AC3D778-8ED2-D0F6-044A-C3666D9C1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60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748E5-8AF3-402B-9400-273423E48651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E5B612A2-44A2-8071-F08A-084802F4B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44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38EE3-822C-435D-BD03-6EE0ED704455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6" name="備忘稿版面配置區 5">
            <a:extLst>
              <a:ext uri="{FF2B5EF4-FFF2-40B4-BE49-F238E27FC236}">
                <a16:creationId xmlns:a16="http://schemas.microsoft.com/office/drawing/2014/main" id="{7165AD74-DAA7-9FE2-97BD-B82173B2E2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84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504825"/>
            <a:ext cx="6613525" cy="3721100"/>
          </a:xfrm>
        </p:spPr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0C4508-844A-4530-8182-8DDECFA27234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F043FAFE-0993-A3A4-09D7-99BD1A2D0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51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DBADA-1013-4BE0-B729-A218EE07E2F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060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2549E-6C1A-4956-9DAC-6F782DB9970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050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408257" y="1847273"/>
            <a:ext cx="2644071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4226222" y="4100945"/>
            <a:ext cx="2644071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9AA4-6658-405F-808C-ADA60C60A2B3}" type="datetime1">
              <a:rPr lang="zh-CN" altLang="en-US" smtClean="0"/>
              <a:pPr/>
              <a:t>2024/4/8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6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C9F9C-9605-4390-BFED-5614BD31E97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706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3CB59-D0C6-402F-8E15-FC2B6BE0098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127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08A35-7152-4D78-A2D4-F3E65687FF2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97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A9426-4284-4FDB-90E8-1F055D3F19D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785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1B8E-C7CF-4CF8-8338-FEAE5D16B873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795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96613-0E7A-4C28-8AB5-360CF51C5EE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870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532B4-071F-42B7-AD5A-0E8D6C740E8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407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1A86E-0E30-4B91-A1FB-BFF3362E755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288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0DBC020-4AE4-495E-95E2-87EFC6D446D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3191B13-DA0E-494A-B97E-55299ABEA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12192000" cy="6858000"/>
          </a:xfrm>
          <a:prstGeom prst="rect">
            <a:avLst/>
          </a:prstGeom>
        </p:spPr>
      </p:pic>
      <p:sp>
        <p:nvSpPr>
          <p:cNvPr id="11266" name="標題 1"/>
          <p:cNvSpPr>
            <a:spLocks noGrp="1"/>
          </p:cNvSpPr>
          <p:nvPr>
            <p:ph type="ctrTitle"/>
          </p:nvPr>
        </p:nvSpPr>
        <p:spPr>
          <a:xfrm>
            <a:off x="2071030" y="2975125"/>
            <a:ext cx="8049940" cy="981541"/>
          </a:xfrm>
          <a:noFill/>
        </p:spPr>
        <p:txBody>
          <a:bodyPr/>
          <a:lstStyle/>
          <a:p>
            <a:pPr eaLnBrk="1" hangingPunct="1"/>
            <a:r>
              <a:rPr lang="zh-TW" altLang="en-US" sz="7200" b="1" dirty="0">
                <a:ln w="1905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高雄市政府農業局</a:t>
            </a:r>
            <a:br>
              <a:rPr lang="en-US" altLang="zh-TW" sz="7200" b="1" dirty="0">
                <a:ln w="1905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lang="zh-TW" altLang="en-US" sz="7200" b="1" dirty="0">
                <a:ln w="1905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工作報告</a:t>
            </a:r>
            <a:endParaRPr lang="zh-TW" altLang="en-US" sz="7200" b="1" dirty="0">
              <a:ln w="190500"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248128" y="5326126"/>
            <a:ext cx="4310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balanced" dir="t"/>
          </a:scene3d>
          <a:sp3d prstMaterial="plastic"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800" b="1" dirty="0">
                <a:ln w="127000"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報告人：局長  張 清 榮</a:t>
            </a:r>
            <a:endParaRPr kumimoji="0" lang="en-US" altLang="zh-TW" sz="2800" b="1" dirty="0">
              <a:ln w="127000"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12424" y="5849346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113</a:t>
            </a: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 </a:t>
            </a:r>
            <a:endPara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672064" y="566607"/>
            <a:ext cx="6073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高雄市議會第</a:t>
            </a:r>
            <a: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屆第</a:t>
            </a:r>
            <a: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次定期大會</a:t>
            </a:r>
            <a:b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農林部門業務報告</a:t>
            </a:r>
            <a:endParaRPr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4B3C0B17-C4E6-4500-8CAE-5DE12C599C25}"/>
              </a:ext>
            </a:extLst>
          </p:cNvPr>
          <p:cNvSpPr txBox="1">
            <a:spLocks/>
          </p:cNvSpPr>
          <p:nvPr/>
        </p:nvSpPr>
        <p:spPr bwMode="auto">
          <a:xfrm>
            <a:off x="2077956" y="2978035"/>
            <a:ext cx="8049940" cy="98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/>
            <a:r>
              <a:rPr kumimoji="0" lang="zh-TW" altLang="en-US" sz="7200" b="1" dirty="0">
                <a:ln w="101600">
                  <a:solidFill>
                    <a:schemeClr val="bg1"/>
                  </a:solidFill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高雄市政府農業局</a:t>
            </a:r>
            <a:br>
              <a:rPr kumimoji="0" lang="en-US" altLang="zh-TW" sz="7200" b="1" dirty="0">
                <a:ln w="101600">
                  <a:solidFill>
                    <a:schemeClr val="bg1"/>
                  </a:solidFill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kumimoji="0" lang="zh-TW" altLang="en-US" sz="7200" b="1" dirty="0">
                <a:ln w="101600">
                  <a:solidFill>
                    <a:schemeClr val="bg1"/>
                  </a:solidFill>
                </a:ln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工作報告</a:t>
            </a:r>
            <a:endParaRPr kumimoji="0" lang="zh-TW" altLang="en-US" sz="7200" b="1" dirty="0">
              <a:ln w="101600">
                <a:solidFill>
                  <a:schemeClr val="bg1"/>
                </a:solidFill>
              </a:ln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C3034794-052C-4606-BF49-01D89FF08ABA}"/>
              </a:ext>
            </a:extLst>
          </p:cNvPr>
          <p:cNvSpPr txBox="1">
            <a:spLocks/>
          </p:cNvSpPr>
          <p:nvPr/>
        </p:nvSpPr>
        <p:spPr bwMode="auto">
          <a:xfrm>
            <a:off x="2099176" y="2983007"/>
            <a:ext cx="8049940" cy="98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/>
            <a:r>
              <a:rPr kumimoji="0"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高雄市政府農業局</a:t>
            </a:r>
            <a:br>
              <a:rPr kumimoji="0" lang="en-US" altLang="zh-TW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kumimoji="0" lang="zh-TW" altLang="en-US" sz="7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工作報告</a:t>
            </a:r>
            <a:endParaRPr kumimoji="0" lang="zh-TW" altLang="en-US" sz="7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B42F0C3-EFBD-4755-A11E-2F679D6E6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128" y="5338855"/>
            <a:ext cx="4310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balanced" dir="t"/>
          </a:scene3d>
          <a:sp3d prstMaterial="plastic"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800" b="1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報告人：局長  張 清 榮</a:t>
            </a:r>
            <a:endParaRPr kumimoji="0" lang="en-US" altLang="zh-TW" sz="2800" b="1" dirty="0">
              <a:ln w="76200"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EC9768C-69D0-4A62-93F3-49A9A06B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128" y="5336070"/>
            <a:ext cx="4310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balanced" dir="t"/>
          </a:scene3d>
          <a:sp3d prstMaterial="plastic"/>
        </p:spPr>
        <p:txBody>
          <a:bodyPr wrap="square">
            <a:spAutoFit/>
          </a:bodyPr>
          <a:lstStyle/>
          <a:p>
            <a:pPr algn="ctr"/>
            <a:r>
              <a:rPr kumimoji="0" lang="zh-TW" altLang="en-US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報告人：局長  張 清 榮</a:t>
            </a:r>
            <a:endParaRPr kumimoji="0" lang="en-US" altLang="zh-TW" sz="28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DB310DB0-32F2-948B-4DEF-B94D3F7760F2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1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9D6FF4C-2AFE-AC1B-8A34-5FB64BFFE571}"/>
              </a:ext>
            </a:extLst>
          </p:cNvPr>
          <p:cNvSpPr/>
          <p:nvPr/>
        </p:nvSpPr>
        <p:spPr>
          <a:xfrm>
            <a:off x="4737321" y="1875335"/>
            <a:ext cx="6759278" cy="4837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3C34F9-EA93-B874-5CA9-1ECB2BDE43B0}"/>
              </a:ext>
            </a:extLst>
          </p:cNvPr>
          <p:cNvSpPr/>
          <p:nvPr/>
        </p:nvSpPr>
        <p:spPr>
          <a:xfrm>
            <a:off x="866409" y="1877991"/>
            <a:ext cx="3575388" cy="48370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11566049" y="6492876"/>
            <a:ext cx="623393" cy="365125"/>
          </a:xfrm>
        </p:spPr>
        <p:txBody>
          <a:bodyPr/>
          <a:lstStyle/>
          <a:p>
            <a:pPr>
              <a:defRPr/>
            </a:pPr>
            <a:fld id="{B55D2040-782F-47F5-8010-6D7E7A5642F8}" type="slidenum"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defRPr/>
              </a:pPr>
              <a:t>10</a:t>
            </a:fld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357A73A6-D85E-4829-9BD9-3125DA85C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69177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ts val="4200"/>
              </a:lnSpc>
              <a:defRPr/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F47F079-7420-17D5-606C-80B483D8A508}"/>
              </a:ext>
            </a:extLst>
          </p:cNvPr>
          <p:cNvSpPr txBox="1"/>
          <p:nvPr/>
        </p:nvSpPr>
        <p:spPr>
          <a:xfrm>
            <a:off x="1606585" y="2804262"/>
            <a:ext cx="2614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pc="-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</a:rPr>
              <a:t>導入新式整合型豬舍或相關設施</a:t>
            </a:r>
            <a:endParaRPr lang="en-US" altLang="zh-TW" sz="2000" b="1" spc="-1" dirty="0">
              <a:solidFill>
                <a:schemeClr val="accent6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C2D518-C6B3-3D5D-090D-08248B6419A0}"/>
              </a:ext>
            </a:extLst>
          </p:cNvPr>
          <p:cNvSpPr txBox="1"/>
          <p:nvPr/>
        </p:nvSpPr>
        <p:spPr>
          <a:xfrm>
            <a:off x="1514614" y="3789307"/>
            <a:ext cx="2614273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改變飼養模式</a:t>
            </a:r>
            <a:endParaRPr lang="en-US" altLang="zh-TW" sz="3000" b="1" spc="-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F374E49-5EA3-372C-4508-F3B03EEB907B}"/>
              </a:ext>
            </a:extLst>
          </p:cNvPr>
          <p:cNvCxnSpPr>
            <a:cxnSpLocks/>
          </p:cNvCxnSpPr>
          <p:nvPr/>
        </p:nvCxnSpPr>
        <p:spPr>
          <a:xfrm>
            <a:off x="1344070" y="3682957"/>
            <a:ext cx="273570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4F28F18D-C581-A1AE-8D61-9E9122C659F3}"/>
              </a:ext>
            </a:extLst>
          </p:cNvPr>
          <p:cNvCxnSpPr>
            <a:cxnSpLocks/>
          </p:cNvCxnSpPr>
          <p:nvPr/>
        </p:nvCxnSpPr>
        <p:spPr>
          <a:xfrm>
            <a:off x="1340108" y="5086072"/>
            <a:ext cx="273966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BB3884A-663B-4977-53B5-DD343E6D853D}"/>
              </a:ext>
            </a:extLst>
          </p:cNvPr>
          <p:cNvSpPr txBox="1"/>
          <p:nvPr/>
        </p:nvSpPr>
        <p:spPr>
          <a:xfrm>
            <a:off x="1594474" y="4377939"/>
            <a:ext cx="2614273" cy="477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900" b="1" spc="-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</a:rPr>
              <a:t>異地多地批次分齡飼養</a:t>
            </a:r>
            <a:endParaRPr lang="en-US" altLang="zh-TW" sz="1900" b="1" spc="-1" dirty="0">
              <a:solidFill>
                <a:schemeClr val="accent6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EE6F24B-B2AB-F042-B00A-BDE5F6479E84}"/>
              </a:ext>
            </a:extLst>
          </p:cNvPr>
          <p:cNvSpPr txBox="1"/>
          <p:nvPr/>
        </p:nvSpPr>
        <p:spPr>
          <a:xfrm>
            <a:off x="1539719" y="2160658"/>
            <a:ext cx="2730957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更新硬體設施</a:t>
            </a:r>
            <a:endParaRPr lang="en-US" altLang="zh-TW" sz="3000" b="1" spc="-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C617289-8ED7-B2C5-385F-9FB8AB11CD15}"/>
              </a:ext>
            </a:extLst>
          </p:cNvPr>
          <p:cNvSpPr txBox="1"/>
          <p:nvPr/>
        </p:nvSpPr>
        <p:spPr>
          <a:xfrm>
            <a:off x="1502700" y="5127494"/>
            <a:ext cx="2614273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提升管理效率</a:t>
            </a:r>
            <a:endParaRPr lang="en-US" altLang="zh-TW" sz="3000" b="1" spc="-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CB95A276-50D0-6A0F-93CA-2AA3F2C7DACA}"/>
              </a:ext>
            </a:extLst>
          </p:cNvPr>
          <p:cNvSpPr txBox="1"/>
          <p:nvPr/>
        </p:nvSpPr>
        <p:spPr>
          <a:xfrm>
            <a:off x="1609519" y="5822702"/>
            <a:ext cx="26142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100" b="1" spc="-1" dirty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</a:rPr>
              <a:t>導入自動化省工設備</a:t>
            </a:r>
            <a:endParaRPr lang="en-US" altLang="zh-TW" sz="2100" b="1" spc="-1" dirty="0">
              <a:solidFill>
                <a:schemeClr val="accent6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72CFFA0-EBFB-DAD8-E5B5-C9BB9E62F28E}"/>
              </a:ext>
            </a:extLst>
          </p:cNvPr>
          <p:cNvSpPr txBox="1"/>
          <p:nvPr/>
        </p:nvSpPr>
        <p:spPr>
          <a:xfrm>
            <a:off x="7738814" y="1992097"/>
            <a:ext cx="303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邀集輔導團隊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場次說明會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D6E5556D-6BCD-0333-82CB-05399E96710C}"/>
              </a:ext>
            </a:extLst>
          </p:cNvPr>
          <p:cNvSpPr txBox="1"/>
          <p:nvPr/>
        </p:nvSpPr>
        <p:spPr>
          <a:xfrm>
            <a:off x="5008319" y="3789040"/>
            <a:ext cx="227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聯合團隊驗收分享改善成果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5B56CF2D-CE15-C5C6-1767-E8415A08C62B}"/>
              </a:ext>
            </a:extLst>
          </p:cNvPr>
          <p:cNvSpPr txBox="1"/>
          <p:nvPr/>
        </p:nvSpPr>
        <p:spPr>
          <a:xfrm>
            <a:off x="8029310" y="5222810"/>
            <a:ext cx="3539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81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補助金額 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9,042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  <a:endParaRPr lang="en-US" altLang="zh-TW"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83E07DC-C45A-DD0F-B0DF-832C5AD4E897}"/>
              </a:ext>
            </a:extLst>
          </p:cNvPr>
          <p:cNvCxnSpPr>
            <a:cxnSpLocks/>
          </p:cNvCxnSpPr>
          <p:nvPr/>
        </p:nvCxnSpPr>
        <p:spPr>
          <a:xfrm flipV="1">
            <a:off x="7435390" y="3063730"/>
            <a:ext cx="2440619" cy="269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4777AFA8-03FF-4C19-8F0D-ECFADC2E5AAE}"/>
              </a:ext>
            </a:extLst>
          </p:cNvPr>
          <p:cNvCxnSpPr>
            <a:cxnSpLocks/>
          </p:cNvCxnSpPr>
          <p:nvPr/>
        </p:nvCxnSpPr>
        <p:spPr>
          <a:xfrm flipH="1">
            <a:off x="9863724" y="3063730"/>
            <a:ext cx="8953" cy="39074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ECCD4641-0AB0-6CA9-09C3-A7F981426C46}"/>
              </a:ext>
            </a:extLst>
          </p:cNvPr>
          <p:cNvCxnSpPr>
            <a:cxnSpLocks/>
          </p:cNvCxnSpPr>
          <p:nvPr/>
        </p:nvCxnSpPr>
        <p:spPr>
          <a:xfrm flipH="1">
            <a:off x="6343087" y="4666351"/>
            <a:ext cx="2337716" cy="2378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8792ADA2-6569-4385-86DE-A635D894CB89}"/>
              </a:ext>
            </a:extLst>
          </p:cNvPr>
          <p:cNvCxnSpPr>
            <a:cxnSpLocks/>
          </p:cNvCxnSpPr>
          <p:nvPr/>
        </p:nvCxnSpPr>
        <p:spPr>
          <a:xfrm>
            <a:off x="6342137" y="4680453"/>
            <a:ext cx="0" cy="26071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圖形 65" descr="時鐘">
            <a:extLst>
              <a:ext uri="{FF2B5EF4-FFF2-40B4-BE49-F238E27FC236}">
                <a16:creationId xmlns:a16="http://schemas.microsoft.com/office/drawing/2014/main" id="{F0C39B99-DAA8-B257-7C29-327F9CB7D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273" y="5278166"/>
            <a:ext cx="527986" cy="527986"/>
          </a:xfrm>
          <a:prstGeom prst="rect">
            <a:avLst/>
          </a:prstGeom>
        </p:spPr>
      </p:pic>
      <p:pic>
        <p:nvPicPr>
          <p:cNvPr id="69" name="圖形 68" descr="住家">
            <a:extLst>
              <a:ext uri="{FF2B5EF4-FFF2-40B4-BE49-F238E27FC236}">
                <a16:creationId xmlns:a16="http://schemas.microsoft.com/office/drawing/2014/main" id="{6D31F6C3-1A41-35E8-78B9-476E454E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3075" y="2238846"/>
            <a:ext cx="553163" cy="553163"/>
          </a:xfrm>
          <a:prstGeom prst="rect">
            <a:avLst/>
          </a:prstGeom>
        </p:spPr>
      </p:pic>
      <p:pic>
        <p:nvPicPr>
          <p:cNvPr id="71" name="圖形 70" descr="豬">
            <a:extLst>
              <a:ext uri="{FF2B5EF4-FFF2-40B4-BE49-F238E27FC236}">
                <a16:creationId xmlns:a16="http://schemas.microsoft.com/office/drawing/2014/main" id="{3CCD9844-D5BF-93C8-2CAF-4D24DD3BB3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962" y="3823202"/>
            <a:ext cx="611273" cy="64782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96A8ECB-C295-0683-79EA-6CE95C514BCF}"/>
              </a:ext>
            </a:extLst>
          </p:cNvPr>
          <p:cNvSpPr txBox="1"/>
          <p:nvPr/>
        </p:nvSpPr>
        <p:spPr>
          <a:xfrm>
            <a:off x="287467" y="385259"/>
            <a:ext cx="10231134" cy="643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defRPr/>
            </a:pPr>
            <a:r>
              <a:rPr lang="zh-TW" altLang="en-US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協助養豬產業轉型 提升永續競爭力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AF6823E-65DE-CBFB-DF8E-603392A23A4E}"/>
              </a:ext>
            </a:extLst>
          </p:cNvPr>
          <p:cNvSpPr txBox="1"/>
          <p:nvPr/>
        </p:nvSpPr>
        <p:spPr>
          <a:xfrm>
            <a:off x="335360" y="954408"/>
            <a:ext cx="10231134" cy="59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辦理養豬場導入新式整合型設施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r>
              <a:rPr lang="en-US" altLang="zh-TW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補助計畫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6AACC8D-4195-1122-ACA3-84160BDAB2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050" y="2092346"/>
            <a:ext cx="2402055" cy="161388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6BD0E20-6171-E631-D50A-997B88281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1721" y="3429000"/>
            <a:ext cx="2360823" cy="173029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0AC5E30-49F9-B711-813B-30937D6FE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4376" y="4836103"/>
            <a:ext cx="2360823" cy="17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1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871681-1323-4429-1B1B-AFDF3B230F37}"/>
              </a:ext>
            </a:extLst>
          </p:cNvPr>
          <p:cNvSpPr/>
          <p:nvPr/>
        </p:nvSpPr>
        <p:spPr>
          <a:xfrm>
            <a:off x="4363612" y="188925"/>
            <a:ext cx="4111511" cy="6513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20AE45-4A28-74C2-7FDA-63F15D737C2E}"/>
              </a:ext>
            </a:extLst>
          </p:cNvPr>
          <p:cNvSpPr/>
          <p:nvPr/>
        </p:nvSpPr>
        <p:spPr>
          <a:xfrm>
            <a:off x="8614846" y="2398584"/>
            <a:ext cx="3314502" cy="20608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AE2180E-6D77-83FB-253A-17847ABB8D53}"/>
              </a:ext>
            </a:extLst>
          </p:cNvPr>
          <p:cNvSpPr txBox="1"/>
          <p:nvPr/>
        </p:nvSpPr>
        <p:spPr>
          <a:xfrm>
            <a:off x="8718758" y="2535845"/>
            <a:ext cx="2736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達成目標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01C4703-5E70-44D8-7E73-D8774B2C5AF0}"/>
              </a:ext>
            </a:extLst>
          </p:cNvPr>
          <p:cNvSpPr txBox="1"/>
          <p:nvPr/>
        </p:nvSpPr>
        <p:spPr>
          <a:xfrm>
            <a:off x="8666477" y="3324834"/>
            <a:ext cx="3598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◆捕蜂捉蛇緊急處置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◆外來入侵種綠鬣蜥移除</a:t>
            </a:r>
            <a:endParaRPr kumimoji="1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◆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強化宣導增加民眾對獼猴的認識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54D3631-6EBE-9712-3EE1-0F3B4B75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-3391"/>
            <a:ext cx="3924662" cy="68613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63EEEE9-05EB-5DF3-B8C0-22D2753F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011" y="1"/>
            <a:ext cx="153236" cy="68613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D1AB068-9D9B-4C5C-8A8E-41FB5C5C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940" y="3907"/>
            <a:ext cx="77368" cy="685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34D944-0CAF-21F1-AA48-B2687AEAB327}"/>
              </a:ext>
            </a:extLst>
          </p:cNvPr>
          <p:cNvSpPr txBox="1"/>
          <p:nvPr/>
        </p:nvSpPr>
        <p:spPr>
          <a:xfrm>
            <a:off x="428319" y="427733"/>
            <a:ext cx="3694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野生動物</a:t>
            </a:r>
            <a:endParaRPr kumimoji="1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滋擾處置  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5313E0D-C064-C4F3-87C8-EE5D6E0F982C}"/>
              </a:ext>
            </a:extLst>
          </p:cNvPr>
          <p:cNvCxnSpPr/>
          <p:nvPr/>
        </p:nvCxnSpPr>
        <p:spPr>
          <a:xfrm>
            <a:off x="131181" y="2185477"/>
            <a:ext cx="36945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0466B8-D113-8CDF-A5D9-A7221EB87F45}"/>
              </a:ext>
            </a:extLst>
          </p:cNvPr>
          <p:cNvSpPr txBox="1"/>
          <p:nvPr/>
        </p:nvSpPr>
        <p:spPr>
          <a:xfrm>
            <a:off x="278889" y="5477213"/>
            <a:ext cx="4024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u"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解決民眾捕蜂捉蛇需求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u"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處理外來種移除</a:t>
            </a: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u"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減少獼猴滋擾之人猴衝突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26CE7FC-C07D-0157-0DD2-65914C984CBC}"/>
              </a:ext>
            </a:extLst>
          </p:cNvPr>
          <p:cNvCxnSpPr>
            <a:cxnSpLocks/>
          </p:cNvCxnSpPr>
          <p:nvPr/>
        </p:nvCxnSpPr>
        <p:spPr>
          <a:xfrm>
            <a:off x="4641934" y="3788423"/>
            <a:ext cx="30543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DB10880-BE1C-06BD-5698-85B434967634}"/>
              </a:ext>
            </a:extLst>
          </p:cNvPr>
          <p:cNvSpPr txBox="1"/>
          <p:nvPr/>
        </p:nvSpPr>
        <p:spPr>
          <a:xfrm>
            <a:off x="4551182" y="276486"/>
            <a:ext cx="377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捕蜂捉蛇</a:t>
            </a:r>
            <a:r>
              <a:rPr kumimoji="1" lang="en-US" altLang="zh-TW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(112</a:t>
            </a:r>
            <a:r>
              <a:rPr kumimoji="1" lang="zh-TW" alt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年累計</a:t>
            </a:r>
            <a:r>
              <a:rPr kumimoji="1" lang="en-US" altLang="zh-TW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7988137-D06E-AB2A-AF8C-27F9E4B5B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8890" y="849584"/>
            <a:ext cx="27019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蜂 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4,813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巢</a:t>
            </a: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蛇 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2,332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隻</a:t>
            </a: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BE950A5-7748-FF55-02B4-5AC77ED6E4DF}"/>
              </a:ext>
            </a:extLst>
          </p:cNvPr>
          <p:cNvSpPr txBox="1"/>
          <p:nvPr/>
        </p:nvSpPr>
        <p:spPr>
          <a:xfrm>
            <a:off x="4852669" y="1273716"/>
            <a:ext cx="2346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◆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移除數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837A816-41D4-4DE7-22E3-BAF9A7CD7887}"/>
              </a:ext>
            </a:extLst>
          </p:cNvPr>
          <p:cNvSpPr txBox="1"/>
          <p:nvPr/>
        </p:nvSpPr>
        <p:spPr>
          <a:xfrm>
            <a:off x="4517306" y="2115642"/>
            <a:ext cx="3362055" cy="1051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" marR="0" lvl="0" indent="-20002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</a:t>
            </a:r>
            <a:r>
              <a:rPr kumimoji="1" lang="zh-TW" alt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 ◆</a:t>
            </a:r>
            <a:r>
              <a:rPr kumimoji="1" lang="zh-TW" alt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處理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時效</a:t>
            </a: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00025" marR="0" lvl="0" indent="-20002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E241B2D-BFC1-BAE5-438F-6F0F18436AF3}"/>
              </a:ext>
            </a:extLst>
          </p:cNvPr>
          <p:cNvSpPr txBox="1"/>
          <p:nvPr/>
        </p:nvSpPr>
        <p:spPr>
          <a:xfrm>
            <a:off x="5044584" y="2796983"/>
            <a:ext cx="336205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" marR="0" lvl="0" indent="-20160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捕蜂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48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小時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內摘除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055EAC3-1F5D-D577-C343-3E17232FAFE8}"/>
              </a:ext>
            </a:extLst>
          </p:cNvPr>
          <p:cNvSpPr txBox="1"/>
          <p:nvPr/>
        </p:nvSpPr>
        <p:spPr>
          <a:xfrm>
            <a:off x="5044584" y="3206180"/>
            <a:ext cx="4745420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025" marR="0" lvl="0" indent="-201600" algn="just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捉蛇：   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小時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內抵達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54B81F7-57A3-DC81-214B-93AB2C6DDD36}"/>
              </a:ext>
            </a:extLst>
          </p:cNvPr>
          <p:cNvSpPr txBox="1"/>
          <p:nvPr/>
        </p:nvSpPr>
        <p:spPr>
          <a:xfrm>
            <a:off x="4641934" y="4055842"/>
            <a:ext cx="332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綠鬣蜥</a:t>
            </a:r>
            <a:r>
              <a:rPr kumimoji="1" lang="en-US" altLang="zh-TW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(112</a:t>
            </a:r>
            <a:r>
              <a:rPr kumimoji="1" lang="zh-TW" alt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年累計</a:t>
            </a:r>
            <a:r>
              <a:rPr kumimoji="1" lang="en-US" altLang="zh-TW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7E12190-56CA-952C-9B31-AC4364457DC0}"/>
              </a:ext>
            </a:extLst>
          </p:cNvPr>
          <p:cNvSpPr txBox="1"/>
          <p:nvPr/>
        </p:nvSpPr>
        <p:spPr>
          <a:xfrm>
            <a:off x="5001880" y="4645030"/>
            <a:ext cx="3006061" cy="497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9550" marR="0" lvl="0" indent="-2095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◆</a:t>
            </a:r>
            <a:r>
              <a:rPr kumimoji="1" lang="zh-TW" alt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日公告</a:t>
            </a: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45BEF17-84A2-877D-EE39-02096E802FDF}"/>
              </a:ext>
            </a:extLst>
          </p:cNvPr>
          <p:cNvSpPr txBox="1"/>
          <p:nvPr/>
        </p:nvSpPr>
        <p:spPr>
          <a:xfrm>
            <a:off x="5225228" y="5082056"/>
            <a:ext cx="2837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有害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生態環境、人畜安全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之虞之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原非我國原生種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陸域野生動物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10ABFC3-CCED-6F18-65E7-D4020DBE523B}"/>
              </a:ext>
            </a:extLst>
          </p:cNvPr>
          <p:cNvSpPr txBox="1"/>
          <p:nvPr/>
        </p:nvSpPr>
        <p:spPr>
          <a:xfrm>
            <a:off x="4969927" y="6011221"/>
            <a:ext cx="300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◆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移除數</a:t>
            </a:r>
            <a:r>
              <a:rPr kumimoji="1" lang="zh-TW" alt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 </a:t>
            </a:r>
            <a:r>
              <a:rPr kumimoji="1" lang="en-US" altLang="zh-TW" sz="28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DejaVu Sans"/>
              </a:rPr>
              <a:t>5</a:t>
            </a:r>
            <a:r>
              <a:rPr kumimoji="1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,449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隻</a:t>
            </a:r>
          </a:p>
        </p:txBody>
      </p:sp>
      <p:sp>
        <p:nvSpPr>
          <p:cNvPr id="6" name="投影片編號版面配置區 2">
            <a:extLst>
              <a:ext uri="{FF2B5EF4-FFF2-40B4-BE49-F238E27FC236}">
                <a16:creationId xmlns:a16="http://schemas.microsoft.com/office/drawing/2014/main" id="{1D12FE80-76AF-E611-9AC5-7CB619B816E8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3C6CAF-B3D4-412C-9664-ADDFB4369E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1B22BF-C50F-8916-8DCD-E9FA93D05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 t="20507" r="7325" b="20093"/>
          <a:stretch/>
        </p:blipFill>
        <p:spPr>
          <a:xfrm>
            <a:off x="8614846" y="4546270"/>
            <a:ext cx="3299923" cy="215571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94E2FA0-CDCE-215B-55F3-0BB7856B4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847" y="188925"/>
            <a:ext cx="3314501" cy="210588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EF392C5-FC77-6152-A6FA-E2EB390F0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45" b="14724"/>
          <a:stretch/>
        </p:blipFill>
        <p:spPr>
          <a:xfrm>
            <a:off x="539706" y="2411425"/>
            <a:ext cx="2776532" cy="29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3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8785A29-A102-45E1-9C17-4C035A912EF3}"/>
              </a:ext>
            </a:extLst>
          </p:cNvPr>
          <p:cNvSpPr/>
          <p:nvPr/>
        </p:nvSpPr>
        <p:spPr>
          <a:xfrm>
            <a:off x="9445981" y="5537121"/>
            <a:ext cx="2162355" cy="2081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FDA1273-ADC4-4117-B912-5C3B805A5F1C}"/>
              </a:ext>
            </a:extLst>
          </p:cNvPr>
          <p:cNvSpPr/>
          <p:nvPr/>
        </p:nvSpPr>
        <p:spPr>
          <a:xfrm>
            <a:off x="3840918" y="5537121"/>
            <a:ext cx="1886075" cy="231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86D1F4E-48A7-4C3F-9AEA-EA228498BD29}"/>
              </a:ext>
            </a:extLst>
          </p:cNvPr>
          <p:cNvSpPr/>
          <p:nvPr/>
        </p:nvSpPr>
        <p:spPr>
          <a:xfrm>
            <a:off x="6862819" y="5586748"/>
            <a:ext cx="1581862" cy="2081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9C8B99B-0F63-46AD-92DC-BA7EF5FED37A}"/>
              </a:ext>
            </a:extLst>
          </p:cNvPr>
          <p:cNvSpPr/>
          <p:nvPr/>
        </p:nvSpPr>
        <p:spPr>
          <a:xfrm>
            <a:off x="911424" y="5537122"/>
            <a:ext cx="1912414" cy="2081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F2C4332-EE42-408E-9DEE-F6301292BDDB}"/>
              </a:ext>
            </a:extLst>
          </p:cNvPr>
          <p:cNvSpPr/>
          <p:nvPr/>
        </p:nvSpPr>
        <p:spPr>
          <a:xfrm>
            <a:off x="0" y="-13758"/>
            <a:ext cx="12191999" cy="14214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kumimoji="1" lang="zh-TW" altLang="en-US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多面相協助</a:t>
            </a:r>
            <a:r>
              <a:rPr kumimoji="1" lang="en-US" altLang="zh-TW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kumimoji="1" lang="zh-TW" altLang="en-US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改善農業缺工問題</a:t>
            </a:r>
            <a:endParaRPr lang="zh-CN" altLang="en-US" sz="4800" b="1" dirty="0">
              <a:solidFill>
                <a:prstClr val="white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0AEF4E2-1C79-400B-BD57-052D02CEE155}"/>
              </a:ext>
            </a:extLst>
          </p:cNvPr>
          <p:cNvSpPr/>
          <p:nvPr/>
        </p:nvSpPr>
        <p:spPr>
          <a:xfrm>
            <a:off x="3173320" y="5472091"/>
            <a:ext cx="3221270" cy="1220847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高階勞動力 </a:t>
            </a:r>
            <a:endParaRPr lang="en-US" altLang="zh-TW" sz="2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執行派工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18,673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農業技術團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在職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人數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81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B0684FC-6C8E-431F-B35F-CF0DFDCCEC1D}"/>
              </a:ext>
            </a:extLst>
          </p:cNvPr>
          <p:cNvSpPr/>
          <p:nvPr/>
        </p:nvSpPr>
        <p:spPr>
          <a:xfrm>
            <a:off x="6315008" y="5472093"/>
            <a:ext cx="2592288" cy="1220847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機械代耕</a:t>
            </a:r>
            <a:endParaRPr lang="en-US" altLang="zh-TW" sz="2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執行派工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1,594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sz="1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機械團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代耕面積 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413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6" name="直接连接符 2">
            <a:extLst>
              <a:ext uri="{FF2B5EF4-FFF2-40B4-BE49-F238E27FC236}">
                <a16:creationId xmlns:a16="http://schemas.microsoft.com/office/drawing/2014/main" id="{0B10CD9F-D319-479C-B44C-AAD54203A086}"/>
              </a:ext>
            </a:extLst>
          </p:cNvPr>
          <p:cNvCxnSpPr>
            <a:cxnSpLocks/>
          </p:cNvCxnSpPr>
          <p:nvPr/>
        </p:nvCxnSpPr>
        <p:spPr>
          <a:xfrm flipV="1">
            <a:off x="632897" y="5285168"/>
            <a:ext cx="10975439" cy="497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50AEF4E2-1C79-400B-BD57-052D02CEE155}"/>
              </a:ext>
            </a:extLst>
          </p:cNvPr>
          <p:cNvSpPr/>
          <p:nvPr/>
        </p:nvSpPr>
        <p:spPr>
          <a:xfrm>
            <a:off x="646378" y="5472092"/>
            <a:ext cx="2359603" cy="1220847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初階勞動力</a:t>
            </a:r>
            <a:endParaRPr lang="en-US" altLang="zh-TW" sz="2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執行派工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10,050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好農無限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LINE@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人力活化團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8170522-624E-91EB-EAA6-0C0E0F121963}"/>
              </a:ext>
            </a:extLst>
          </p:cNvPr>
          <p:cNvSpPr/>
          <p:nvPr/>
        </p:nvSpPr>
        <p:spPr>
          <a:xfrm>
            <a:off x="3755232" y="1574949"/>
            <a:ext cx="283730" cy="2790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1E1ED80-47D1-A1B7-1DA7-7DEEAE113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294" y="1572832"/>
            <a:ext cx="260217" cy="281659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273D3A7-E3DF-7CF4-0326-3B5BFF016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076" y="1558340"/>
            <a:ext cx="288439" cy="281659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5FF92A9-BA48-19F1-D747-35B761643838}"/>
              </a:ext>
            </a:extLst>
          </p:cNvPr>
          <p:cNvSpPr/>
          <p:nvPr/>
        </p:nvSpPr>
        <p:spPr>
          <a:xfrm>
            <a:off x="1540487" y="1416177"/>
            <a:ext cx="288439" cy="3011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91DCEA6-5290-9A1F-CACE-D8C1FB5398F0}"/>
              </a:ext>
            </a:extLst>
          </p:cNvPr>
          <p:cNvSpPr/>
          <p:nvPr/>
        </p:nvSpPr>
        <p:spPr>
          <a:xfrm>
            <a:off x="9241973" y="5453789"/>
            <a:ext cx="2570369" cy="1220847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農業外籍移工</a:t>
            </a:r>
            <a:endParaRPr lang="en-US" altLang="zh-TW" sz="2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現職人數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279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1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外展農務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人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個人申請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149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人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454126A8-BA8F-4A24-B45E-871296C8494F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12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635BD26-C60F-29AC-C0D9-F4C3C6234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8286" r="39984" b="861"/>
          <a:stretch/>
        </p:blipFill>
        <p:spPr>
          <a:xfrm>
            <a:off x="9221305" y="1622621"/>
            <a:ext cx="2570369" cy="359397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65A0A02-A74F-0204-71C4-AFD547B6B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3" y="1604094"/>
            <a:ext cx="2648644" cy="36065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279820B-8480-0C7C-777D-C8FB0C695B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1" r="16166"/>
          <a:stretch/>
        </p:blipFill>
        <p:spPr>
          <a:xfrm>
            <a:off x="6333943" y="1623376"/>
            <a:ext cx="2570369" cy="359322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AC380E3-D66E-627A-28FF-90A768B99D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4"/>
          <a:stretch/>
        </p:blipFill>
        <p:spPr>
          <a:xfrm>
            <a:off x="3454988" y="1622621"/>
            <a:ext cx="2472937" cy="36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>
            <a:extLst>
              <a:ext uri="{FF2B5EF4-FFF2-40B4-BE49-F238E27FC236}">
                <a16:creationId xmlns:a16="http://schemas.microsoft.com/office/drawing/2014/main" id="{62853BA4-F8EE-E49E-8E2D-6ADCFFB29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75" y="-15529"/>
            <a:ext cx="12226349" cy="11855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ts val="4200"/>
              </a:lnSpc>
              <a:defRPr/>
            </a:pP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871681-1323-4429-1B1B-AFDF3B230F37}"/>
              </a:ext>
            </a:extLst>
          </p:cNvPr>
          <p:cNvSpPr/>
          <p:nvPr/>
        </p:nvSpPr>
        <p:spPr>
          <a:xfrm>
            <a:off x="4151783" y="1266760"/>
            <a:ext cx="3569695" cy="540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3E2C433-B4AB-0816-C775-5E8AD0229B8F}"/>
              </a:ext>
            </a:extLst>
          </p:cNvPr>
          <p:cNvCxnSpPr>
            <a:cxnSpLocks/>
          </p:cNvCxnSpPr>
          <p:nvPr/>
        </p:nvCxnSpPr>
        <p:spPr>
          <a:xfrm>
            <a:off x="4612047" y="3429000"/>
            <a:ext cx="265222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50F099F-EE1C-FC3E-6243-AA09AA1A4532}"/>
              </a:ext>
            </a:extLst>
          </p:cNvPr>
          <p:cNvCxnSpPr>
            <a:cxnSpLocks/>
          </p:cNvCxnSpPr>
          <p:nvPr/>
        </p:nvCxnSpPr>
        <p:spPr>
          <a:xfrm>
            <a:off x="4660814" y="4869160"/>
            <a:ext cx="265222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67E5174-44AA-E648-66E7-5715BD5CC371}"/>
              </a:ext>
            </a:extLst>
          </p:cNvPr>
          <p:cNvSpPr txBox="1"/>
          <p:nvPr/>
        </p:nvSpPr>
        <p:spPr>
          <a:xfrm>
            <a:off x="4438895" y="2077192"/>
            <a:ext cx="2825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計畫經費</a:t>
            </a:r>
            <a:r>
              <a:rPr lang="en-US" altLang="zh-TW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含配合款</a:t>
            </a:r>
            <a:r>
              <a:rPr lang="en-US" altLang="zh-TW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b="1" dirty="0">
              <a:solidFill>
                <a:srgbClr val="0070C0"/>
              </a:solidFill>
              <a:effectLst>
                <a:glow rad="635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7DE020D-33AE-636F-5A3F-56C9A38087B0}"/>
              </a:ext>
            </a:extLst>
          </p:cNvPr>
          <p:cNvSpPr txBox="1"/>
          <p:nvPr/>
        </p:nvSpPr>
        <p:spPr>
          <a:xfrm>
            <a:off x="4871864" y="2650153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4,329</a:t>
            </a:r>
            <a:r>
              <a:rPr lang="en-US" altLang="zh-TW" sz="3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3C54731-D7D4-748A-73E6-554C8783E298}"/>
              </a:ext>
            </a:extLst>
          </p:cNvPr>
          <p:cNvSpPr txBox="1"/>
          <p:nvPr/>
        </p:nvSpPr>
        <p:spPr>
          <a:xfrm>
            <a:off x="4503987" y="365375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提案社區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23F1793-0D5F-17FA-980E-1BC3AA2E76D9}"/>
              </a:ext>
            </a:extLst>
          </p:cNvPr>
          <p:cNvSpPr txBox="1"/>
          <p:nvPr/>
        </p:nvSpPr>
        <p:spPr>
          <a:xfrm>
            <a:off x="4587331" y="520598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提案件數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872940A-27DA-414A-9299-63BA5554E88D}"/>
              </a:ext>
            </a:extLst>
          </p:cNvPr>
          <p:cNvSpPr txBox="1"/>
          <p:nvPr/>
        </p:nvSpPr>
        <p:spPr>
          <a:xfrm>
            <a:off x="6023992" y="5733256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79</a:t>
            </a:r>
            <a:r>
              <a:rPr lang="en-US" altLang="zh-TW" sz="3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1AD0C5A-2B2B-0CAF-D145-474E9761CF82}"/>
              </a:ext>
            </a:extLst>
          </p:cNvPr>
          <p:cNvSpPr txBox="1"/>
          <p:nvPr/>
        </p:nvSpPr>
        <p:spPr>
          <a:xfrm>
            <a:off x="6023992" y="4221088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個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1DECE86-ED48-69A6-BD1C-60C38C28E553}"/>
              </a:ext>
            </a:extLst>
          </p:cNvPr>
          <p:cNvSpPr txBox="1"/>
          <p:nvPr/>
        </p:nvSpPr>
        <p:spPr>
          <a:xfrm>
            <a:off x="4295800" y="1361830"/>
            <a:ext cx="32528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b="1" dirty="0"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400" b="1" dirty="0"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 農再計畫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E4DBD74-2573-5820-EE2F-2DF95DED2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38"/>
          <a:stretch/>
        </p:blipFill>
        <p:spPr>
          <a:xfrm>
            <a:off x="7592326" y="1373887"/>
            <a:ext cx="4784191" cy="787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4DC5E71-2F29-721F-BCF4-E0E72E139847}"/>
              </a:ext>
            </a:extLst>
          </p:cNvPr>
          <p:cNvSpPr txBox="1"/>
          <p:nvPr/>
        </p:nvSpPr>
        <p:spPr>
          <a:xfrm>
            <a:off x="887580" y="204019"/>
            <a:ext cx="11737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打造高雄 莊園農村</a:t>
            </a:r>
            <a:r>
              <a:rPr lang="en-US" altLang="zh-TW" sz="5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永續發展 青銀共榮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4A684D1-915F-DFE5-A5E9-ACE537696F23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13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F1474A-3C48-3491-AF1D-087C82970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8" b="4059"/>
          <a:stretch/>
        </p:blipFill>
        <p:spPr>
          <a:xfrm>
            <a:off x="-1690" y="6156960"/>
            <a:ext cx="833590" cy="6564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F907C9-CC06-4B53-91A0-AA365C7EF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29" y="5353432"/>
            <a:ext cx="692832" cy="6928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CB6DC1E-7397-4F43-2E42-595734A53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" y="4475891"/>
            <a:ext cx="834749" cy="82531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FAEB80A-5A0E-8BFD-97E7-CD626CF62B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55" r="8657"/>
          <a:stretch/>
        </p:blipFill>
        <p:spPr>
          <a:xfrm>
            <a:off x="90209" y="3754832"/>
            <a:ext cx="740072" cy="75689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931C0A9-82E1-003D-17C9-D8010D394BFB}"/>
              </a:ext>
            </a:extLst>
          </p:cNvPr>
          <p:cNvSpPr txBox="1"/>
          <p:nvPr/>
        </p:nvSpPr>
        <p:spPr>
          <a:xfrm>
            <a:off x="806386" y="6145473"/>
            <a:ext cx="210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建築園冶獎 </a:t>
            </a:r>
            <a:r>
              <a:rPr lang="en-US" altLang="zh-TW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TW" altLang="en-US" sz="2000" b="1" dirty="0">
              <a:solidFill>
                <a:srgbClr val="00B050"/>
              </a:solidFill>
              <a:effectLst>
                <a:glow rad="635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CAB72A9-D4B4-082C-CCEB-82425776ABA1}"/>
              </a:ext>
            </a:extLst>
          </p:cNvPr>
          <p:cNvSpPr txBox="1"/>
          <p:nvPr/>
        </p:nvSpPr>
        <p:spPr>
          <a:xfrm>
            <a:off x="806386" y="3797778"/>
            <a:ext cx="1845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金牌農村 </a:t>
            </a:r>
            <a:r>
              <a:rPr lang="en-US" altLang="zh-TW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TW" altLang="en-US" sz="2000" b="1" dirty="0">
              <a:solidFill>
                <a:srgbClr val="00B050"/>
              </a:solidFill>
              <a:effectLst>
                <a:glow rad="635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6A121BC-581A-351F-FC4E-BF7B3F356D32}"/>
              </a:ext>
            </a:extLst>
          </p:cNvPr>
          <p:cNvSpPr txBox="1"/>
          <p:nvPr/>
        </p:nvSpPr>
        <p:spPr>
          <a:xfrm>
            <a:off x="806386" y="4575263"/>
            <a:ext cx="2101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農村領航獎 </a:t>
            </a:r>
            <a:r>
              <a:rPr lang="en-US" altLang="zh-TW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TW" altLang="en-US" sz="2000" b="1" dirty="0">
              <a:solidFill>
                <a:srgbClr val="00B050"/>
              </a:solidFill>
              <a:effectLst>
                <a:glow rad="635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790A87A-495D-DACD-D277-6327339B5C11}"/>
              </a:ext>
            </a:extLst>
          </p:cNvPr>
          <p:cNvSpPr txBox="1"/>
          <p:nvPr/>
        </p:nvSpPr>
        <p:spPr>
          <a:xfrm>
            <a:off x="806386" y="5370040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0070C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比利時國際風味評鑑 </a:t>
            </a:r>
            <a:r>
              <a:rPr lang="en-US" altLang="zh-TW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b="1" dirty="0">
                <a:solidFill>
                  <a:srgbClr val="00B05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TW" altLang="en-US" sz="2000" b="1" dirty="0">
              <a:solidFill>
                <a:srgbClr val="00B050"/>
              </a:solidFill>
              <a:effectLst>
                <a:glow rad="635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CD20F2-278E-EC03-31A1-DE3209A5C5DF}"/>
              </a:ext>
            </a:extLst>
          </p:cNvPr>
          <p:cNvSpPr txBox="1"/>
          <p:nvPr/>
        </p:nvSpPr>
        <p:spPr>
          <a:xfrm>
            <a:off x="806386" y="4115087"/>
            <a:ext cx="32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永安區新港社區  </a:t>
            </a:r>
            <a:r>
              <a:rPr lang="en-US" altLang="zh-TW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都唯一金牌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9CCFD75-212B-1691-45F3-F624D13C6407}"/>
              </a:ext>
            </a:extLst>
          </p:cNvPr>
          <p:cNvSpPr txBox="1"/>
          <p:nvPr/>
        </p:nvSpPr>
        <p:spPr>
          <a:xfrm>
            <a:off x="806386" y="4893321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 </a:t>
            </a:r>
            <a:r>
              <a:rPr lang="zh-TW" altLang="en-US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全國最多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F178117-7AA8-AB13-BF28-8D20E99D5F22}"/>
              </a:ext>
            </a:extLst>
          </p:cNvPr>
          <p:cNvSpPr txBox="1"/>
          <p:nvPr/>
        </p:nvSpPr>
        <p:spPr>
          <a:xfrm>
            <a:off x="806386" y="5699249"/>
            <a:ext cx="150073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7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產品 </a:t>
            </a:r>
            <a:r>
              <a:rPr lang="en-US" altLang="zh-TW" sz="17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lang="zh-TW" altLang="en-US" sz="17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顆星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1F653A3-2134-DA1A-EF15-B25A2870DA04}"/>
              </a:ext>
            </a:extLst>
          </p:cNvPr>
          <p:cNvSpPr txBox="1"/>
          <p:nvPr/>
        </p:nvSpPr>
        <p:spPr>
          <a:xfrm>
            <a:off x="2245176" y="5699249"/>
            <a:ext cx="18405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7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新發山茶</a:t>
            </a:r>
            <a:r>
              <a:rPr lang="en-US" altLang="zh-TW" sz="17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7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星殊榮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111E4C1-64E1-82C6-453A-49434AE9B570}"/>
              </a:ext>
            </a:extLst>
          </p:cNvPr>
          <p:cNvSpPr txBox="1"/>
          <p:nvPr/>
        </p:nvSpPr>
        <p:spPr>
          <a:xfrm>
            <a:off x="806386" y="6452520"/>
            <a:ext cx="32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阿蓮區 崙港社區 </a:t>
            </a:r>
            <a:r>
              <a:rPr lang="zh-TW" altLang="en-US" sz="1600" b="1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鴨村瓦房直賣所 </a:t>
            </a:r>
          </a:p>
        </p:txBody>
      </p:sp>
      <p:graphicFrame>
        <p:nvGraphicFramePr>
          <p:cNvPr id="13" name="圖表 12">
            <a:extLst>
              <a:ext uri="{FF2B5EF4-FFF2-40B4-BE49-F238E27FC236}">
                <a16:creationId xmlns:a16="http://schemas.microsoft.com/office/drawing/2014/main" id="{372DEE2A-95F3-85D9-EA6E-1DD5580F0C04}"/>
              </a:ext>
            </a:extLst>
          </p:cNvPr>
          <p:cNvGraphicFramePr>
            <a:graphicFrameLocks/>
          </p:cNvGraphicFramePr>
          <p:nvPr/>
        </p:nvGraphicFramePr>
        <p:xfrm>
          <a:off x="8004473" y="2443940"/>
          <a:ext cx="3951517" cy="422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E258D697-3A08-6DC2-02C2-815EAD8B81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8308" r="5395" b="9843"/>
          <a:stretch/>
        </p:blipFill>
        <p:spPr>
          <a:xfrm>
            <a:off x="66675" y="1273796"/>
            <a:ext cx="3997232" cy="24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29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871681-1323-4429-1B1B-AFDF3B230F37}"/>
              </a:ext>
            </a:extLst>
          </p:cNvPr>
          <p:cNvSpPr/>
          <p:nvPr/>
        </p:nvSpPr>
        <p:spPr>
          <a:xfrm>
            <a:off x="4438794" y="1783416"/>
            <a:ext cx="7571579" cy="2412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20AE45-4A28-74C2-7FDA-63F15D737C2E}"/>
              </a:ext>
            </a:extLst>
          </p:cNvPr>
          <p:cNvSpPr/>
          <p:nvPr/>
        </p:nvSpPr>
        <p:spPr>
          <a:xfrm>
            <a:off x="4451362" y="207767"/>
            <a:ext cx="7571578" cy="134482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E2017A2-2490-F7E9-5571-5C62BA620768}"/>
              </a:ext>
            </a:extLst>
          </p:cNvPr>
          <p:cNvSpPr txBox="1"/>
          <p:nvPr/>
        </p:nvSpPr>
        <p:spPr>
          <a:xfrm>
            <a:off x="8173893" y="2147794"/>
            <a:ext cx="38881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動物疾病檢診與用藥安全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67E5174-44AA-E648-66E7-5715BD5CC371}"/>
              </a:ext>
            </a:extLst>
          </p:cNvPr>
          <p:cNvSpPr txBox="1"/>
          <p:nvPr/>
        </p:nvSpPr>
        <p:spPr>
          <a:xfrm>
            <a:off x="4431001" y="2148603"/>
            <a:ext cx="38017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重大動物疾病防疫監測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7DE020D-33AE-636F-5A3F-56C9A38087B0}"/>
              </a:ext>
            </a:extLst>
          </p:cNvPr>
          <p:cNvSpPr txBox="1"/>
          <p:nvPr/>
        </p:nvSpPr>
        <p:spPr>
          <a:xfrm>
            <a:off x="4632714" y="2641046"/>
            <a:ext cx="3727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家畜                          </a:t>
            </a:r>
            <a:r>
              <a:rPr lang="en-US" altLang="zh-TW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17,765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件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鳥禽                              </a:t>
            </a:r>
            <a:r>
              <a:rPr lang="en-US" altLang="zh-TW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1,426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件</a:t>
            </a:r>
            <a:endParaRPr lang="zh-TW" altLang="en-US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1DC785C-1FF9-E230-AAE7-AC3A6A872D03}"/>
              </a:ext>
            </a:extLst>
          </p:cNvPr>
          <p:cNvSpPr txBox="1"/>
          <p:nvPr/>
        </p:nvSpPr>
        <p:spPr>
          <a:xfrm>
            <a:off x="8311811" y="2670070"/>
            <a:ext cx="3724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動物疾病檢診              </a:t>
            </a:r>
            <a:r>
              <a:rPr lang="en-US" altLang="zh-TW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2,546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例</a:t>
            </a:r>
            <a:endParaRPr lang="en-US" altLang="zh-TW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牧場動物用藥殘留抽檢    </a:t>
            </a:r>
            <a:r>
              <a:rPr kumimoji="1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202</a:t>
            </a: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件</a:t>
            </a:r>
            <a:endParaRPr lang="zh-TW" altLang="en-US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AE2180E-6D77-83FB-253A-17847ABB8D53}"/>
              </a:ext>
            </a:extLst>
          </p:cNvPr>
          <p:cNvSpPr txBox="1"/>
          <p:nvPr/>
        </p:nvSpPr>
        <p:spPr>
          <a:xfrm>
            <a:off x="3969735" y="508266"/>
            <a:ext cx="382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達成目標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01C4703-5E70-44D8-7E73-D8774B2C5AF0}"/>
              </a:ext>
            </a:extLst>
          </p:cNvPr>
          <p:cNvSpPr txBox="1"/>
          <p:nvPr/>
        </p:nvSpPr>
        <p:spPr>
          <a:xfrm>
            <a:off x="7294436" y="449401"/>
            <a:ext cx="4767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阻絕 非洲豬瘟、口蹄疫</a:t>
            </a:r>
          </a:p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防堵 禽流感、豬瘟、狂犬病、結核病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</a:p>
          <a:p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 動物健康與人類食安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54D3631-6EBE-9712-3EE1-0F3B4B75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-3391"/>
            <a:ext cx="3924662" cy="68613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63EEEE9-05EB-5DF3-B8C0-22D2753F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011" y="1"/>
            <a:ext cx="153236" cy="68613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D1AB068-9D9B-4C5C-8A8E-41FB5C5C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940" y="3907"/>
            <a:ext cx="77368" cy="685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34D944-0CAF-21F1-AA48-B2687AEAB327}"/>
              </a:ext>
            </a:extLst>
          </p:cNvPr>
          <p:cNvSpPr txBox="1"/>
          <p:nvPr/>
        </p:nvSpPr>
        <p:spPr>
          <a:xfrm>
            <a:off x="94749" y="605891"/>
            <a:ext cx="372409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維護動物健康 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人畜防疫一體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5313E0D-C064-C4F3-87C8-EE5D6E0F982C}"/>
              </a:ext>
            </a:extLst>
          </p:cNvPr>
          <p:cNvCxnSpPr/>
          <p:nvPr/>
        </p:nvCxnSpPr>
        <p:spPr>
          <a:xfrm>
            <a:off x="131181" y="2276872"/>
            <a:ext cx="36945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0466B8-D113-8CDF-A5D9-A7221EB87F45}"/>
              </a:ext>
            </a:extLst>
          </p:cNvPr>
          <p:cNvSpPr txBox="1"/>
          <p:nvPr/>
        </p:nvSpPr>
        <p:spPr>
          <a:xfrm>
            <a:off x="205426" y="5045119"/>
            <a:ext cx="4024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強化動物檢診即時掌控疫情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強化重大動物疾病防疫監測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建立動物用藥安全體系</a:t>
            </a:r>
          </a:p>
        </p:txBody>
      </p:sp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1DD9D1EE-A371-1852-272B-000AB5C09C0B}"/>
              </a:ext>
            </a:extLst>
          </p:cNvPr>
          <p:cNvSpPr txBox="1">
            <a:spLocks/>
          </p:cNvSpPr>
          <p:nvPr/>
        </p:nvSpPr>
        <p:spPr>
          <a:xfrm>
            <a:off x="9347200" y="66427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14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E1D6547-A0C8-5115-EC62-86A7506615E1}"/>
              </a:ext>
            </a:extLst>
          </p:cNvPr>
          <p:cNvCxnSpPr>
            <a:cxnSpLocks/>
          </p:cNvCxnSpPr>
          <p:nvPr/>
        </p:nvCxnSpPr>
        <p:spPr>
          <a:xfrm>
            <a:off x="4871864" y="3789040"/>
            <a:ext cx="3054303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582D302-15EF-76A5-2D6F-4A1A3AA938F5}"/>
              </a:ext>
            </a:extLst>
          </p:cNvPr>
          <p:cNvCxnSpPr>
            <a:cxnSpLocks/>
          </p:cNvCxnSpPr>
          <p:nvPr/>
        </p:nvCxnSpPr>
        <p:spPr>
          <a:xfrm>
            <a:off x="8832304" y="3789040"/>
            <a:ext cx="3054303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812F3611-6CC7-2F1E-4A5D-9B7A671B9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6" y="2573920"/>
            <a:ext cx="3727186" cy="209859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3EFA985-01DE-8D6A-F634-106F8F25A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046" y="4313105"/>
            <a:ext cx="3727186" cy="2407754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1360F39-7C89-C0ED-66CF-962C3D72B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509" y="4325689"/>
            <a:ext cx="3690961" cy="241567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D1EA395-1FEC-EEA7-54EF-B12F18B40B91}"/>
              </a:ext>
            </a:extLst>
          </p:cNvPr>
          <p:cNvSpPr txBox="1"/>
          <p:nvPr/>
        </p:nvSpPr>
        <p:spPr>
          <a:xfrm>
            <a:off x="10637864" y="3815328"/>
            <a:ext cx="1315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404858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871681-1323-4429-1B1B-AFDF3B230F37}"/>
              </a:ext>
            </a:extLst>
          </p:cNvPr>
          <p:cNvSpPr/>
          <p:nvPr/>
        </p:nvSpPr>
        <p:spPr>
          <a:xfrm>
            <a:off x="4363613" y="262584"/>
            <a:ext cx="3666482" cy="6346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3E2C433-B4AB-0816-C775-5E8AD0229B8F}"/>
              </a:ext>
            </a:extLst>
          </p:cNvPr>
          <p:cNvCxnSpPr>
            <a:cxnSpLocks/>
          </p:cNvCxnSpPr>
          <p:nvPr/>
        </p:nvCxnSpPr>
        <p:spPr>
          <a:xfrm>
            <a:off x="4724945" y="2698959"/>
            <a:ext cx="30543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E2017A2-2490-F7E9-5571-5C62BA620768}"/>
              </a:ext>
            </a:extLst>
          </p:cNvPr>
          <p:cNvSpPr txBox="1"/>
          <p:nvPr/>
        </p:nvSpPr>
        <p:spPr>
          <a:xfrm>
            <a:off x="4558258" y="2798987"/>
            <a:ext cx="307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推廣犬貓絕育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2BF187D-708F-FDA0-7933-0A4FB2A5C25E}"/>
              </a:ext>
            </a:extLst>
          </p:cNvPr>
          <p:cNvSpPr txBox="1"/>
          <p:nvPr/>
        </p:nvSpPr>
        <p:spPr>
          <a:xfrm>
            <a:off x="4601153" y="4365104"/>
            <a:ext cx="305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妥適處理流浪動物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67E5174-44AA-E648-66E7-5715BD5CC371}"/>
              </a:ext>
            </a:extLst>
          </p:cNvPr>
          <p:cNvSpPr txBox="1"/>
          <p:nvPr/>
        </p:nvSpPr>
        <p:spPr>
          <a:xfrm>
            <a:off x="4529291" y="314653"/>
            <a:ext cx="3801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陽光溫馨</a:t>
            </a: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燕巢動物關愛園區 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6F32C1A-987E-DE58-5664-843679F23A4F}"/>
              </a:ext>
            </a:extLst>
          </p:cNvPr>
          <p:cNvSpPr txBox="1"/>
          <p:nvPr/>
        </p:nvSpPr>
        <p:spPr>
          <a:xfrm>
            <a:off x="8195904" y="4759247"/>
            <a:ext cx="3737478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lnSpc>
                <a:spcPct val="1200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109.06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台澎馬地區獲世界動物衛生組織認定為不施打疫苗之口蹄疫非疫區</a:t>
            </a:r>
          </a:p>
          <a:p>
            <a:pPr marL="92075" indent="-92075">
              <a:lnSpc>
                <a:spcPct val="120000"/>
              </a:lnSpc>
              <a:spcBef>
                <a:spcPts val="600"/>
              </a:spcBef>
            </a:pP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*亞洲僅我國及日本為非洲豬瘟非疫區</a:t>
            </a:r>
          </a:p>
          <a:p>
            <a:pPr marL="92075" indent="-92075">
              <a:lnSpc>
                <a:spcPct val="120000"/>
              </a:lnSpc>
              <a:spcBef>
                <a:spcPts val="600"/>
              </a:spcBef>
            </a:pP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*配合中央完成清除古典豬瘟全國哨兵豬試驗計畫，本市試驗豬隻均未檢出古典豬瘟病原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54D3631-6EBE-9712-3EE1-0F3B4B75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5" y="4569"/>
            <a:ext cx="3924662" cy="68622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34D944-0CAF-21F1-AA48-B2687AEAB327}"/>
              </a:ext>
            </a:extLst>
          </p:cNvPr>
          <p:cNvSpPr txBox="1"/>
          <p:nvPr/>
        </p:nvSpPr>
        <p:spPr>
          <a:xfrm>
            <a:off x="65852" y="728511"/>
            <a:ext cx="3877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友善動物  </a:t>
            </a:r>
          </a:p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提升整體動物福利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5313E0D-C064-C4F3-87C8-EE5D6E0F982C}"/>
              </a:ext>
            </a:extLst>
          </p:cNvPr>
          <p:cNvCxnSpPr/>
          <p:nvPr/>
        </p:nvCxnSpPr>
        <p:spPr>
          <a:xfrm>
            <a:off x="131181" y="2185477"/>
            <a:ext cx="36945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0466B8-D113-8CDF-A5D9-A7221EB87F45}"/>
              </a:ext>
            </a:extLst>
          </p:cNvPr>
          <p:cNvSpPr txBox="1"/>
          <p:nvPr/>
        </p:nvSpPr>
        <p:spPr>
          <a:xfrm>
            <a:off x="146707" y="5025922"/>
            <a:ext cx="4024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教育宣導 深耕校園 巡迴偏鄉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遊蕩犬隻減量 推動認養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移除人犬衝突浪犬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26CE7FC-C07D-0157-0DD2-65914C984CBC}"/>
              </a:ext>
            </a:extLst>
          </p:cNvPr>
          <p:cNvCxnSpPr>
            <a:cxnSpLocks/>
          </p:cNvCxnSpPr>
          <p:nvPr/>
        </p:nvCxnSpPr>
        <p:spPr>
          <a:xfrm>
            <a:off x="4724945" y="4221088"/>
            <a:ext cx="30543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807C376-56CA-A54E-B2CB-62A5F37980EA}"/>
              </a:ext>
            </a:extLst>
          </p:cNvPr>
          <p:cNvSpPr txBox="1"/>
          <p:nvPr/>
        </p:nvSpPr>
        <p:spPr>
          <a:xfrm>
            <a:off x="4724945" y="1299469"/>
            <a:ext cx="337425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犬認養                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1,082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隻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貓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認養                       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544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隻</a:t>
            </a:r>
            <a:endParaRPr kumimoji="1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E03799A-09D8-C486-E180-A62FCA2399E7}"/>
              </a:ext>
            </a:extLst>
          </p:cNvPr>
          <p:cNvSpPr txBox="1"/>
          <p:nvPr/>
        </p:nvSpPr>
        <p:spPr>
          <a:xfrm>
            <a:off x="4655840" y="4946242"/>
            <a:ext cx="33380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業者協助推動認養      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29 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家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移置浪犬                  </a:t>
            </a:r>
            <a:r>
              <a:rPr lang="en-US" altLang="zh-TW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820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隻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FFDDE95-1E19-9185-4E16-CD2158A4397B}"/>
              </a:ext>
            </a:extLst>
          </p:cNvPr>
          <p:cNvSpPr txBox="1"/>
          <p:nvPr/>
        </p:nvSpPr>
        <p:spPr>
          <a:xfrm>
            <a:off x="4655840" y="3372653"/>
            <a:ext cx="3540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補助絕育           </a:t>
            </a:r>
            <a:r>
              <a:rPr lang="en-US" altLang="zh-TW" sz="4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7,878</a:t>
            </a:r>
            <a:r>
              <a:rPr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隻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AD52B0E-3123-CD98-B724-F6370A42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011" y="1"/>
            <a:ext cx="153236" cy="68613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9246F6C-7689-58F0-121D-90BE1563A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940" y="3907"/>
            <a:ext cx="77368" cy="685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F9DB44-F62C-FDB2-9D95-B20E983F7359}"/>
              </a:ext>
            </a:extLst>
          </p:cNvPr>
          <p:cNvSpPr/>
          <p:nvPr/>
        </p:nvSpPr>
        <p:spPr>
          <a:xfrm>
            <a:off x="8228798" y="3284352"/>
            <a:ext cx="3820787" cy="33237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EBA9B4-2B02-D840-1B30-7D9B78E449C8}"/>
              </a:ext>
            </a:extLst>
          </p:cNvPr>
          <p:cNvSpPr txBox="1"/>
          <p:nvPr/>
        </p:nvSpPr>
        <p:spPr>
          <a:xfrm>
            <a:off x="8184232" y="3937699"/>
            <a:ext cx="394366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高雄市寵物生命紀念自治條例</a:t>
            </a:r>
            <a:r>
              <a:rPr lang="en-US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草案</a:t>
            </a:r>
            <a:r>
              <a:rPr lang="en-US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92075" indent="-92075">
              <a:spcBef>
                <a:spcPts val="120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議會本會期二、三讀審議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5C3F9D6-4ADC-F2C0-6985-74754EC79446}"/>
              </a:ext>
            </a:extLst>
          </p:cNvPr>
          <p:cNvSpPr txBox="1">
            <a:spLocks/>
          </p:cNvSpPr>
          <p:nvPr/>
        </p:nvSpPr>
        <p:spPr>
          <a:xfrm>
            <a:off x="9347200" y="65391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15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A05C8D0-25A9-76F6-2CE9-CFBD422D4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3" y="2433334"/>
            <a:ext cx="3515382" cy="234473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D54FD7AC-9019-1342-6B01-2A2D4C3A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285791"/>
            <a:ext cx="3677407" cy="287198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73B8DF8-6339-BF1C-F95A-65C7B7C153B5}"/>
              </a:ext>
            </a:extLst>
          </p:cNvPr>
          <p:cNvSpPr txBox="1"/>
          <p:nvPr/>
        </p:nvSpPr>
        <p:spPr>
          <a:xfrm>
            <a:off x="6890633" y="6461969"/>
            <a:ext cx="1315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1-12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1098640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871681-1323-4429-1B1B-AFDF3B230F37}"/>
              </a:ext>
            </a:extLst>
          </p:cNvPr>
          <p:cNvSpPr/>
          <p:nvPr/>
        </p:nvSpPr>
        <p:spPr>
          <a:xfrm>
            <a:off x="4445742" y="299808"/>
            <a:ext cx="3666482" cy="6346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F9DB44-F62C-FDB2-9D95-B20E983F7359}"/>
              </a:ext>
            </a:extLst>
          </p:cNvPr>
          <p:cNvSpPr/>
          <p:nvPr/>
        </p:nvSpPr>
        <p:spPr>
          <a:xfrm>
            <a:off x="8257596" y="2905205"/>
            <a:ext cx="3820787" cy="37407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03E2C433-B4AB-0816-C775-5E8AD0229B8F}"/>
              </a:ext>
            </a:extLst>
          </p:cNvPr>
          <p:cNvCxnSpPr>
            <a:cxnSpLocks/>
          </p:cNvCxnSpPr>
          <p:nvPr/>
        </p:nvCxnSpPr>
        <p:spPr>
          <a:xfrm>
            <a:off x="4724945" y="1916832"/>
            <a:ext cx="30543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E2017A2-2490-F7E9-5571-5C62BA620768}"/>
              </a:ext>
            </a:extLst>
          </p:cNvPr>
          <p:cNvSpPr txBox="1"/>
          <p:nvPr/>
        </p:nvSpPr>
        <p:spPr>
          <a:xfrm>
            <a:off x="4558258" y="2060848"/>
            <a:ext cx="307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跨部門品牌合作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2BF187D-708F-FDA0-7933-0A4FB2A5C25E}"/>
              </a:ext>
            </a:extLst>
          </p:cNvPr>
          <p:cNvSpPr txBox="1"/>
          <p:nvPr/>
        </p:nvSpPr>
        <p:spPr>
          <a:xfrm>
            <a:off x="4601153" y="4561964"/>
            <a:ext cx="305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提升人寵生活品質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67E5174-44AA-E648-66E7-5715BD5CC371}"/>
              </a:ext>
            </a:extLst>
          </p:cNvPr>
          <p:cNvSpPr txBox="1"/>
          <p:nvPr/>
        </p:nvSpPr>
        <p:spPr>
          <a:xfrm>
            <a:off x="4529291" y="314653"/>
            <a:ext cx="380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多元的友善動物空間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54D3631-6EBE-9712-3EE1-0F3B4B75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6" y="-13733"/>
            <a:ext cx="3924662" cy="68622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34D944-0CAF-21F1-AA48-B2687AEAB327}"/>
              </a:ext>
            </a:extLst>
          </p:cNvPr>
          <p:cNvSpPr txBox="1"/>
          <p:nvPr/>
        </p:nvSpPr>
        <p:spPr>
          <a:xfrm>
            <a:off x="65852" y="332656"/>
            <a:ext cx="3877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「伴</a:t>
            </a:r>
            <a:r>
              <a:rPr lang="en-US" altLang="zh-TW" sz="4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bàn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  </a:t>
            </a:r>
          </a:p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城市友善動物品牌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5313E0D-C064-C4F3-87C8-EE5D6E0F982C}"/>
              </a:ext>
            </a:extLst>
          </p:cNvPr>
          <p:cNvCxnSpPr/>
          <p:nvPr/>
        </p:nvCxnSpPr>
        <p:spPr>
          <a:xfrm>
            <a:off x="131181" y="1916832"/>
            <a:ext cx="36945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0466B8-D113-8CDF-A5D9-A7221EB87F45}"/>
              </a:ext>
            </a:extLst>
          </p:cNvPr>
          <p:cNvSpPr txBox="1"/>
          <p:nvPr/>
        </p:nvSpPr>
        <p:spPr>
          <a:xfrm>
            <a:off x="255895" y="5877272"/>
            <a:ext cx="402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生活裡有動物相伴，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真是件很棒（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bàn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）的事！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26CE7FC-C07D-0157-0DD2-65914C984CBC}"/>
              </a:ext>
            </a:extLst>
          </p:cNvPr>
          <p:cNvCxnSpPr>
            <a:cxnSpLocks/>
          </p:cNvCxnSpPr>
          <p:nvPr/>
        </p:nvCxnSpPr>
        <p:spPr>
          <a:xfrm>
            <a:off x="4724945" y="4365104"/>
            <a:ext cx="305430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807C376-56CA-A54E-B2CB-62A5F37980EA}"/>
              </a:ext>
            </a:extLst>
          </p:cNvPr>
          <p:cNvSpPr txBox="1"/>
          <p:nvPr/>
        </p:nvSpPr>
        <p:spPr>
          <a:xfrm>
            <a:off x="4724945" y="980728"/>
            <a:ext cx="33742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認證                    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</a:t>
            </a:r>
            <a:r>
              <a:rPr lang="en-US" altLang="zh-TW" sz="40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家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E03799A-09D8-C486-E180-A62FCA2399E7}"/>
              </a:ext>
            </a:extLst>
          </p:cNvPr>
          <p:cNvSpPr txBox="1"/>
          <p:nvPr/>
        </p:nvSpPr>
        <p:spPr>
          <a:xfrm>
            <a:off x="4655840" y="4946242"/>
            <a:ext cx="3338043" cy="1732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家具式椅凳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寵物窩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家具式櫥櫃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貓砂盆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共享空間設計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...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FFDDE95-1E19-9185-4E16-CD2158A4397B}"/>
              </a:ext>
            </a:extLst>
          </p:cNvPr>
          <p:cNvSpPr txBox="1"/>
          <p:nvPr/>
        </p:nvSpPr>
        <p:spPr>
          <a:xfrm>
            <a:off x="4641508" y="2734331"/>
            <a:ext cx="354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大東藝術圖書館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展場視覺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AD52B0E-3123-CD98-B724-F6370A42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011" y="1"/>
            <a:ext cx="153236" cy="68613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9246F6C-7689-58F0-121D-90BE1563A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940" y="3907"/>
            <a:ext cx="77368" cy="68526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CEBA9B4-2B02-D840-1B30-7D9B78E449C8}"/>
              </a:ext>
            </a:extLst>
          </p:cNvPr>
          <p:cNvSpPr txBox="1"/>
          <p:nvPr/>
        </p:nvSpPr>
        <p:spPr>
          <a:xfrm>
            <a:off x="8244236" y="3100110"/>
            <a:ext cx="394366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伴</a:t>
            </a:r>
            <a:r>
              <a:rPr lang="en-US" altLang="zh-TW" sz="2800" b="1" dirty="0" err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bàn</a:t>
            </a:r>
            <a:r>
              <a:rPr lang="en-US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品牌概念展</a:t>
            </a:r>
            <a:r>
              <a:rPr lang="en-US" altLang="zh-TW" sz="1400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112.11</a:t>
            </a:r>
          </a:p>
          <a:p>
            <a:pPr marL="92075" indent="-92075">
              <a:spcBef>
                <a:spcPts val="1200"/>
              </a:spcBef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「伴</a:t>
            </a:r>
            <a:r>
              <a:rPr kumimoji="1" lang="en-US" altLang="zh-TW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bàn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」散步散冊</a:t>
            </a:r>
            <a:r>
              <a:rPr kumimoji="1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112.12</a:t>
            </a:r>
          </a:p>
          <a:p>
            <a:pPr marL="92075" indent="-92075">
              <a:spcBef>
                <a:spcPts val="1200"/>
              </a:spcBef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「伴</a:t>
            </a:r>
            <a:r>
              <a:rPr kumimoji="1" lang="en-US" altLang="zh-TW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bàn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」空間聯誼</a:t>
            </a:r>
            <a:r>
              <a:rPr lang="en-US" altLang="zh-TW" sz="14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113.02</a:t>
            </a:r>
          </a:p>
          <a:p>
            <a:pPr marL="92075" indent="-92075">
              <a:spcBef>
                <a:spcPts val="1200"/>
              </a:spcBef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「伴</a:t>
            </a:r>
            <a:r>
              <a:rPr kumimoji="1" lang="en-US" altLang="zh-TW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bàn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」貼圖</a:t>
            </a:r>
            <a:r>
              <a:rPr kumimoji="1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113.03</a:t>
            </a:r>
          </a:p>
          <a:p>
            <a:pPr marL="92075" indent="-92075">
              <a:spcBef>
                <a:spcPts val="1200"/>
              </a:spcBef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「伴</a:t>
            </a:r>
            <a:r>
              <a:rPr kumimoji="1" lang="en-US" altLang="zh-TW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bàn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」購物出遊</a:t>
            </a:r>
            <a:r>
              <a:rPr kumimoji="1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113.04</a:t>
            </a:r>
          </a:p>
          <a:p>
            <a:pPr marL="92075" indent="-92075">
              <a:spcBef>
                <a:spcPts val="1200"/>
              </a:spcBef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「伴</a:t>
            </a:r>
            <a:r>
              <a:rPr kumimoji="1" lang="en-US" altLang="zh-TW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bàn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」奧運</a:t>
            </a:r>
            <a:r>
              <a:rPr kumimoji="1" lang="en-US" altLang="zh-TW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113.08</a:t>
            </a:r>
          </a:p>
          <a:p>
            <a:pPr marL="92075" indent="-92075">
              <a:spcBef>
                <a:spcPts val="0"/>
              </a:spcBef>
            </a:pP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................</a:t>
            </a:r>
            <a:endParaRPr lang="en-US" altLang="zh-TW" sz="1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5C3F9D6-4ADC-F2C0-6985-74754EC79446}"/>
              </a:ext>
            </a:extLst>
          </p:cNvPr>
          <p:cNvSpPr txBox="1">
            <a:spLocks/>
          </p:cNvSpPr>
          <p:nvPr/>
        </p:nvSpPr>
        <p:spPr>
          <a:xfrm>
            <a:off x="9347200" y="65391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16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447E9B1-682E-3525-6B08-DF1F56D91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8" y="2200050"/>
            <a:ext cx="3605214" cy="3605214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6AB2E1D-55E9-D4A4-CD8B-C7BD3432D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98" y="260648"/>
            <a:ext cx="3749202" cy="2500688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B740D9BB-6EBE-F634-7241-BD86CCA46026}"/>
              </a:ext>
            </a:extLst>
          </p:cNvPr>
          <p:cNvSpPr txBox="1"/>
          <p:nvPr/>
        </p:nvSpPr>
        <p:spPr>
          <a:xfrm>
            <a:off x="4668828" y="3502749"/>
            <a:ext cx="354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高雄稅捐處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網路遊戲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DA56485-B79F-257D-59BB-06B10E726151}"/>
              </a:ext>
            </a:extLst>
          </p:cNvPr>
          <p:cNvSpPr txBox="1"/>
          <p:nvPr/>
        </p:nvSpPr>
        <p:spPr>
          <a:xfrm>
            <a:off x="6693641" y="2564904"/>
            <a:ext cx="130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繪閱讀 愛相伴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B5D7137-082F-23D0-AFCE-B2F0C4745FD6}"/>
              </a:ext>
            </a:extLst>
          </p:cNvPr>
          <p:cNvSpPr txBox="1"/>
          <p:nvPr/>
        </p:nvSpPr>
        <p:spPr>
          <a:xfrm>
            <a:off x="6503655" y="3615407"/>
            <a:ext cx="1416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貓貓稅月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6599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6E968F72-7C1C-BF40-FBF7-DD3F6FE5027C}"/>
              </a:ext>
            </a:extLst>
          </p:cNvPr>
          <p:cNvSpPr/>
          <p:nvPr/>
        </p:nvSpPr>
        <p:spPr>
          <a:xfrm>
            <a:off x="-9783" y="2636912"/>
            <a:ext cx="5448301" cy="244827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3400" indent="-5334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簡報完畢</a:t>
            </a:r>
            <a:endParaRPr kumimoji="0" lang="en-US" altLang="zh-TW" sz="7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  <a:p>
            <a:pPr marL="533400" indent="-5334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敬請指教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3EF128-3DBA-FA40-EDC4-29433278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137B-840E-46AC-B9D5-8B9295858F6A}" type="slidenum">
              <a:rPr lang="zh-TW" altLang="en-US" smtClean="0"/>
              <a:t>17</a:t>
            </a:fld>
            <a:endParaRPr lang="zh-TW" altLang="en-US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6754E9C-FFB2-CDF8-6272-2E141537C6CC}"/>
              </a:ext>
            </a:extLst>
          </p:cNvPr>
          <p:cNvGrpSpPr/>
          <p:nvPr/>
        </p:nvGrpSpPr>
        <p:grpSpPr>
          <a:xfrm>
            <a:off x="5455921" y="-800846"/>
            <a:ext cx="7188711" cy="7658846"/>
            <a:chOff x="5455921" y="-800846"/>
            <a:chExt cx="7188711" cy="7658846"/>
          </a:xfrm>
          <a:blipFill>
            <a:blip r:embed="rId3"/>
            <a:stretch>
              <a:fillRect/>
            </a:stretch>
          </a:blipFill>
        </p:grpSpPr>
        <p:sp>
          <p:nvSpPr>
            <p:cNvPr id="3" name="直角三角形 2">
              <a:extLst>
                <a:ext uri="{FF2B5EF4-FFF2-40B4-BE49-F238E27FC236}">
                  <a16:creationId xmlns:a16="http://schemas.microsoft.com/office/drawing/2014/main" id="{DDEF743F-41F1-8442-9D96-857747918F5D}"/>
                </a:ext>
              </a:extLst>
            </p:cNvPr>
            <p:cNvSpPr/>
            <p:nvPr/>
          </p:nvSpPr>
          <p:spPr>
            <a:xfrm rot="16200000">
              <a:off x="6816636" y="1482633"/>
              <a:ext cx="5438502" cy="531223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1C8C115-D817-CF31-7EB9-9FF0F478CD79}"/>
                </a:ext>
              </a:extLst>
            </p:cNvPr>
            <p:cNvSpPr/>
            <p:nvPr/>
          </p:nvSpPr>
          <p:spPr>
            <a:xfrm rot="18855108">
              <a:off x="7062651" y="2695732"/>
              <a:ext cx="2299063" cy="2159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32CAF2B-68B8-1255-9E4B-40C3E128C038}"/>
                </a:ext>
              </a:extLst>
            </p:cNvPr>
            <p:cNvSpPr/>
            <p:nvPr/>
          </p:nvSpPr>
          <p:spPr>
            <a:xfrm rot="18855108">
              <a:off x="8739050" y="982278"/>
              <a:ext cx="2299063" cy="2159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2F7E499-4EDE-6729-4BE4-C821F831F090}"/>
                </a:ext>
              </a:extLst>
            </p:cNvPr>
            <p:cNvSpPr/>
            <p:nvPr/>
          </p:nvSpPr>
          <p:spPr>
            <a:xfrm rot="18855108">
              <a:off x="5386252" y="4424383"/>
              <a:ext cx="2299063" cy="2159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358D269-7946-7418-6024-35E4522790E1}"/>
                </a:ext>
              </a:extLst>
            </p:cNvPr>
            <p:cNvSpPr/>
            <p:nvPr/>
          </p:nvSpPr>
          <p:spPr>
            <a:xfrm rot="18855108">
              <a:off x="10415237" y="-731177"/>
              <a:ext cx="2299063" cy="2159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449F59A-14EB-18D0-35D9-FDD47285000A}"/>
                </a:ext>
              </a:extLst>
            </p:cNvPr>
            <p:cNvSpPr/>
            <p:nvPr/>
          </p:nvSpPr>
          <p:spPr>
            <a:xfrm rot="18855108">
              <a:off x="5457441" y="1127511"/>
              <a:ext cx="2299063" cy="2159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DC26EEC-9A11-238F-CED2-67EB9CE8AD8D}"/>
                </a:ext>
              </a:extLst>
            </p:cNvPr>
            <p:cNvSpPr/>
            <p:nvPr/>
          </p:nvSpPr>
          <p:spPr>
            <a:xfrm rot="18855108">
              <a:off x="7138895" y="-591490"/>
              <a:ext cx="2299063" cy="21597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F953AD16-D127-FED6-5D74-E60933768691}"/>
              </a:ext>
            </a:extLst>
          </p:cNvPr>
          <p:cNvSpPr txBox="1">
            <a:spLocks/>
          </p:cNvSpPr>
          <p:nvPr/>
        </p:nvSpPr>
        <p:spPr>
          <a:xfrm>
            <a:off x="9347197" y="655562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/>
                </a:solidFill>
                <a:ea typeface="Arial Unicode MS" panose="020B0604020202020204" pitchFamily="34" charset="-120"/>
              </a:rPr>
              <a:pPr algn="r" eaLnBrk="1" hangingPunct="1"/>
              <a:t>17</a:t>
            </a:fld>
            <a:endParaRPr kumimoji="0" lang="en-US" altLang="zh-TW" sz="1200" dirty="0">
              <a:solidFill>
                <a:schemeClr val="bg1"/>
              </a:solidFill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500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15380" y="3212975"/>
            <a:ext cx="11161240" cy="1362075"/>
          </a:xfrm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1" lang="zh-TW" altLang="en-US" sz="8800" dirty="0">
                <a:ln w="1905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介紹本局各單位主管</a:t>
            </a:r>
            <a:br>
              <a:rPr lang="zh-TW" altLang="en-US" sz="8800" dirty="0">
                <a:ln w="19050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endParaRPr lang="zh-TW" altLang="en-US" sz="8800" dirty="0">
              <a:ln w="190500">
                <a:solidFill>
                  <a:schemeClr val="tx2">
                    <a:lumMod val="20000"/>
                    <a:lumOff val="80000"/>
                  </a:schemeClr>
                </a:solidFill>
              </a:ln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7F7CC282-4A1F-4775-AF81-53EEE49E419C}"/>
              </a:ext>
            </a:extLst>
          </p:cNvPr>
          <p:cNvSpPr txBox="1">
            <a:spLocks/>
          </p:cNvSpPr>
          <p:nvPr/>
        </p:nvSpPr>
        <p:spPr bwMode="auto">
          <a:xfrm>
            <a:off x="515380" y="3155222"/>
            <a:ext cx="1116124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8800" dirty="0">
                <a:ln w="101600">
                  <a:solidFill>
                    <a:schemeClr val="bg1"/>
                  </a:solidFill>
                </a:ln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介紹本局各單位主管</a:t>
            </a:r>
            <a:br>
              <a:rPr kumimoji="0" lang="zh-TW" altLang="en-US" sz="8800" dirty="0">
                <a:ln w="101600">
                  <a:solidFill>
                    <a:schemeClr val="bg1"/>
                  </a:solidFill>
                </a:ln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endParaRPr kumimoji="0" lang="zh-TW" altLang="en-US" sz="8800" dirty="0">
              <a:ln w="101600">
                <a:solidFill>
                  <a:schemeClr val="bg1"/>
                </a:solidFill>
              </a:ln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標題 3">
            <a:extLst>
              <a:ext uri="{FF2B5EF4-FFF2-40B4-BE49-F238E27FC236}">
                <a16:creationId xmlns:a16="http://schemas.microsoft.com/office/drawing/2014/main" id="{CFF88917-D09E-436B-A7A2-6C629BC12281}"/>
              </a:ext>
            </a:extLst>
          </p:cNvPr>
          <p:cNvSpPr txBox="1">
            <a:spLocks/>
          </p:cNvSpPr>
          <p:nvPr/>
        </p:nvSpPr>
        <p:spPr bwMode="auto">
          <a:xfrm>
            <a:off x="515380" y="3212976"/>
            <a:ext cx="1116124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88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介紹本局各單位主管</a:t>
            </a:r>
            <a:br>
              <a:rPr kumimoji="0" lang="zh-TW" altLang="en-US" sz="8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endParaRPr kumimoji="0" lang="zh-TW" altLang="en-US" sz="88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11A7C219-C6B8-B279-0270-B24A573845A1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algn="r" eaLnBrk="1" hangingPunct="1"/>
              <a:t>2</a:t>
            </a:fld>
            <a:endParaRPr kumimoji="0" lang="en-US" altLang="zh-TW" sz="1200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347200" y="6481301"/>
            <a:ext cx="2844800" cy="365125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4F3C6CAF-B3D4-412C-9664-ADDFB4369E24}" type="slidenum">
              <a:rPr kumimoji="0" lang="zh-TW" altLang="en-US" smtClean="0">
                <a:solidFill>
                  <a:schemeClr val="bg1">
                    <a:lumMod val="50000"/>
                  </a:schemeClr>
                </a:solidFill>
                <a:ea typeface="Arial Unicode MS" panose="020B0604020202020204" pitchFamily="34" charset="-120"/>
              </a:rPr>
              <a:pPr eaLnBrk="1" hangingPunct="1"/>
              <a:t>3</a:t>
            </a:fld>
            <a:endParaRPr kumimoji="0" lang="en-US" altLang="zh-TW" dirty="0">
              <a:solidFill>
                <a:schemeClr val="bg1">
                  <a:lumMod val="50000"/>
                </a:schemeClr>
              </a:solidFill>
              <a:ea typeface="Arial Unicode MS" panose="020B060402020202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6D94DFD-8CD1-488E-ACC6-EA605DB945C8}"/>
              </a:ext>
            </a:extLst>
          </p:cNvPr>
          <p:cNvSpPr/>
          <p:nvPr/>
        </p:nvSpPr>
        <p:spPr>
          <a:xfrm>
            <a:off x="1660312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E398A338-3821-43E0-99D5-905231009F67}"/>
              </a:ext>
            </a:extLst>
          </p:cNvPr>
          <p:cNvSpPr/>
          <p:nvPr/>
        </p:nvSpPr>
        <p:spPr>
          <a:xfrm>
            <a:off x="1660312" y="1782864"/>
            <a:ext cx="8900184" cy="1070073"/>
          </a:xfrm>
          <a:prstGeom prst="roundRect">
            <a:avLst>
              <a:gd name="adj" fmla="val 5016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1944FBB-24BA-4985-927F-8C356062D760}"/>
              </a:ext>
            </a:extLst>
          </p:cNvPr>
          <p:cNvSpPr txBox="1"/>
          <p:nvPr/>
        </p:nvSpPr>
        <p:spPr>
          <a:xfrm>
            <a:off x="4581780" y="202071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副局長　王正一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B53F3E5-6988-48BF-A2BC-A469D3362B45}"/>
              </a:ext>
            </a:extLst>
          </p:cNvPr>
          <p:cNvSpPr/>
          <p:nvPr/>
        </p:nvSpPr>
        <p:spPr>
          <a:xfrm>
            <a:off x="2402164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0899FD0B-5FF2-452C-8AE6-699EFF7B591E}"/>
              </a:ext>
            </a:extLst>
          </p:cNvPr>
          <p:cNvSpPr/>
          <p:nvPr/>
        </p:nvSpPr>
        <p:spPr>
          <a:xfrm>
            <a:off x="3143565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395A49DC-4829-4494-A093-CE2FFFDD800B}"/>
              </a:ext>
            </a:extLst>
          </p:cNvPr>
          <p:cNvSpPr/>
          <p:nvPr/>
        </p:nvSpPr>
        <p:spPr>
          <a:xfrm>
            <a:off x="3885417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E1039603-430F-4D59-AC8B-674D13AEFFB7}"/>
              </a:ext>
            </a:extLst>
          </p:cNvPr>
          <p:cNvSpPr/>
          <p:nvPr/>
        </p:nvSpPr>
        <p:spPr>
          <a:xfrm>
            <a:off x="4627150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90DA123E-F416-4CB0-A26C-DBBCA2BB6E49}"/>
              </a:ext>
            </a:extLst>
          </p:cNvPr>
          <p:cNvSpPr/>
          <p:nvPr/>
        </p:nvSpPr>
        <p:spPr>
          <a:xfrm>
            <a:off x="5369002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3DE50B30-2084-40ED-A3F9-7BDD06C26499}"/>
              </a:ext>
            </a:extLst>
          </p:cNvPr>
          <p:cNvSpPr/>
          <p:nvPr/>
        </p:nvSpPr>
        <p:spPr>
          <a:xfrm>
            <a:off x="6110403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F46BC701-974D-450C-812B-877C322D210B}"/>
              </a:ext>
            </a:extLst>
          </p:cNvPr>
          <p:cNvSpPr/>
          <p:nvPr/>
        </p:nvSpPr>
        <p:spPr>
          <a:xfrm>
            <a:off x="6852255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3384614E-7704-4066-96A3-950F728B5701}"/>
              </a:ext>
            </a:extLst>
          </p:cNvPr>
          <p:cNvSpPr/>
          <p:nvPr/>
        </p:nvSpPr>
        <p:spPr>
          <a:xfrm>
            <a:off x="7593647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AF2A7A00-FBC2-459A-BB1C-CF0ACEA86B2D}"/>
              </a:ext>
            </a:extLst>
          </p:cNvPr>
          <p:cNvSpPr/>
          <p:nvPr/>
        </p:nvSpPr>
        <p:spPr>
          <a:xfrm>
            <a:off x="8335499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A2EBAAE8-4766-4216-B030-50CBE8AB3D15}"/>
              </a:ext>
            </a:extLst>
          </p:cNvPr>
          <p:cNvSpPr/>
          <p:nvPr/>
        </p:nvSpPr>
        <p:spPr>
          <a:xfrm>
            <a:off x="9076900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4C135E6B-1B9A-4A27-9EAD-68AAA393DAF3}"/>
              </a:ext>
            </a:extLst>
          </p:cNvPr>
          <p:cNvSpPr/>
          <p:nvPr/>
        </p:nvSpPr>
        <p:spPr>
          <a:xfrm>
            <a:off x="9818752" y="2852937"/>
            <a:ext cx="741744" cy="3121309"/>
          </a:xfrm>
          <a:prstGeom prst="roundRect">
            <a:avLst>
              <a:gd name="adj" fmla="val 6394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38E8B9AA-6920-4622-BE06-245AF4226CB6}"/>
              </a:ext>
            </a:extLst>
          </p:cNvPr>
          <p:cNvSpPr/>
          <p:nvPr/>
        </p:nvSpPr>
        <p:spPr>
          <a:xfrm>
            <a:off x="1660312" y="712791"/>
            <a:ext cx="8900184" cy="1070073"/>
          </a:xfrm>
          <a:prstGeom prst="roundRect">
            <a:avLst>
              <a:gd name="adj" fmla="val 5016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9567B872-2DC6-4AD0-8DF7-87D35843CDCA}"/>
              </a:ext>
            </a:extLst>
          </p:cNvPr>
          <p:cNvSpPr txBox="1"/>
          <p:nvPr/>
        </p:nvSpPr>
        <p:spPr>
          <a:xfrm>
            <a:off x="9780193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處長　葉坤松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473589E0-60D1-471A-A2D1-DA82BF9F8133}"/>
              </a:ext>
            </a:extLst>
          </p:cNvPr>
          <p:cNvSpPr txBox="1"/>
          <p:nvPr/>
        </p:nvSpPr>
        <p:spPr>
          <a:xfrm>
            <a:off x="10110635" y="367902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動物保護處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EB53BCAC-F83F-471C-8BA6-7736C29BE6C9}"/>
              </a:ext>
            </a:extLst>
          </p:cNvPr>
          <p:cNvSpPr txBox="1"/>
          <p:nvPr/>
        </p:nvSpPr>
        <p:spPr>
          <a:xfrm>
            <a:off x="9021782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陳似任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814C5611-567E-4262-828A-C84333FFA74B}"/>
              </a:ext>
            </a:extLst>
          </p:cNvPr>
          <p:cNvSpPr txBox="1"/>
          <p:nvPr/>
        </p:nvSpPr>
        <p:spPr>
          <a:xfrm>
            <a:off x="9352082" y="367902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農務管理科</a:t>
            </a: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BC86ACD-72CF-4AE7-8F79-76962EF1483A}"/>
              </a:ext>
            </a:extLst>
          </p:cNvPr>
          <p:cNvSpPr txBox="1"/>
          <p:nvPr/>
        </p:nvSpPr>
        <p:spPr>
          <a:xfrm>
            <a:off x="8279669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林鄉薰</a:t>
            </a: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573FAD3-945F-4513-B2DC-7B0434357597}"/>
              </a:ext>
            </a:extLst>
          </p:cNvPr>
          <p:cNvSpPr txBox="1"/>
          <p:nvPr/>
        </p:nvSpPr>
        <p:spPr>
          <a:xfrm>
            <a:off x="8610008" y="367902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行銷輔導科</a:t>
            </a: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CC01E9C1-7061-475C-9C27-AD54C5C51E93}"/>
              </a:ext>
            </a:extLst>
          </p:cNvPr>
          <p:cNvSpPr txBox="1"/>
          <p:nvPr/>
        </p:nvSpPr>
        <p:spPr>
          <a:xfrm>
            <a:off x="7539367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許銘彰</a:t>
            </a: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C7B4BE0D-C298-46AC-BBBE-AE974779CE32}"/>
              </a:ext>
            </a:extLst>
          </p:cNvPr>
          <p:cNvSpPr txBox="1"/>
          <p:nvPr/>
        </p:nvSpPr>
        <p:spPr>
          <a:xfrm>
            <a:off x="7869711" y="367902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畜產管理科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4E7177DD-4796-402B-B3F8-C42EDB2428E1}"/>
              </a:ext>
            </a:extLst>
          </p:cNvPr>
          <p:cNvSpPr txBox="1"/>
          <p:nvPr/>
        </p:nvSpPr>
        <p:spPr>
          <a:xfrm>
            <a:off x="6780800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黃群中</a:t>
            </a: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E61E17A-790D-44D2-9C44-BB43312A18B2}"/>
              </a:ext>
            </a:extLst>
          </p:cNvPr>
          <p:cNvSpPr txBox="1"/>
          <p:nvPr/>
        </p:nvSpPr>
        <p:spPr>
          <a:xfrm>
            <a:off x="7127454" y="3251067"/>
            <a:ext cx="461665" cy="24006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植物防疫及生態保育科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60BB41C2-3B4A-49C3-86C3-8A1616F89DD7}"/>
              </a:ext>
            </a:extLst>
          </p:cNvPr>
          <p:cNvSpPr txBox="1"/>
          <p:nvPr/>
        </p:nvSpPr>
        <p:spPr>
          <a:xfrm>
            <a:off x="6038680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胡志銘</a:t>
            </a: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211C5B1E-4FA1-4B77-B3CA-28862EF09379}"/>
              </a:ext>
            </a:extLst>
          </p:cNvPr>
          <p:cNvSpPr txBox="1"/>
          <p:nvPr/>
        </p:nvSpPr>
        <p:spPr>
          <a:xfrm>
            <a:off x="6384033" y="3506341"/>
            <a:ext cx="461665" cy="17081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批發市場管理科</a:t>
            </a: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E13F1296-A4F1-46A6-9D9F-CAA498E5F0BD}"/>
              </a:ext>
            </a:extLst>
          </p:cNvPr>
          <p:cNvSpPr txBox="1"/>
          <p:nvPr/>
        </p:nvSpPr>
        <p:spPr>
          <a:xfrm>
            <a:off x="5330846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方啟峰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8B76E9CA-95EC-42AA-9DC3-A97E170F2067}"/>
              </a:ext>
            </a:extLst>
          </p:cNvPr>
          <p:cNvSpPr txBox="1"/>
          <p:nvPr/>
        </p:nvSpPr>
        <p:spPr>
          <a:xfrm>
            <a:off x="5661187" y="367902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農村發展科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CCA9207E-D4A9-433D-982B-44478DFA7BCD}"/>
              </a:ext>
            </a:extLst>
          </p:cNvPr>
          <p:cNvSpPr txBox="1"/>
          <p:nvPr/>
        </p:nvSpPr>
        <p:spPr>
          <a:xfrm>
            <a:off x="4572278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科長　王國津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FCF62D56-C859-4E5C-A7FE-C57CD05ED096}"/>
              </a:ext>
            </a:extLst>
          </p:cNvPr>
          <p:cNvSpPr txBox="1"/>
          <p:nvPr/>
        </p:nvSpPr>
        <p:spPr>
          <a:xfrm>
            <a:off x="4902631" y="3679020"/>
            <a:ext cx="492443" cy="137473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農民組織科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31AA5323-18E2-485D-9E48-64C7B1DCA4EE}"/>
              </a:ext>
            </a:extLst>
          </p:cNvPr>
          <p:cNvSpPr txBox="1"/>
          <p:nvPr/>
        </p:nvSpPr>
        <p:spPr>
          <a:xfrm>
            <a:off x="3830259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　曾麗蓉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D4BB6924-0C83-45E0-A68E-EF9831FB1733}"/>
              </a:ext>
            </a:extLst>
          </p:cNvPr>
          <p:cNvSpPr txBox="1"/>
          <p:nvPr/>
        </p:nvSpPr>
        <p:spPr>
          <a:xfrm>
            <a:off x="4160506" y="3861048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會計室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C2AA68B8-4EBA-4DED-92E6-2FE7BA3B7E0C}"/>
              </a:ext>
            </a:extLst>
          </p:cNvPr>
          <p:cNvSpPr txBox="1"/>
          <p:nvPr/>
        </p:nvSpPr>
        <p:spPr>
          <a:xfrm>
            <a:off x="3089776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　林蓮秀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E081BF95-FCE0-45AD-8E99-40B936E9E394}"/>
              </a:ext>
            </a:extLst>
          </p:cNvPr>
          <p:cNvSpPr txBox="1"/>
          <p:nvPr/>
        </p:nvSpPr>
        <p:spPr>
          <a:xfrm>
            <a:off x="3420213" y="3863370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人事室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5FE3F10F-4FC6-4773-94B2-A7288BE9470C}"/>
              </a:ext>
            </a:extLst>
          </p:cNvPr>
          <p:cNvSpPr txBox="1"/>
          <p:nvPr/>
        </p:nvSpPr>
        <p:spPr>
          <a:xfrm>
            <a:off x="2331374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　李莉青</a:t>
            </a: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C21A178A-674F-4A2E-AD5C-E73F7ECE8CE0}"/>
              </a:ext>
            </a:extLst>
          </p:cNvPr>
          <p:cNvSpPr txBox="1"/>
          <p:nvPr/>
        </p:nvSpPr>
        <p:spPr>
          <a:xfrm>
            <a:off x="2661655" y="3863370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政風室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971A6FBC-CE3E-4083-80E0-3BA7043BB6C7}"/>
              </a:ext>
            </a:extLst>
          </p:cNvPr>
          <p:cNvSpPr txBox="1"/>
          <p:nvPr/>
        </p:nvSpPr>
        <p:spPr>
          <a:xfrm>
            <a:off x="1589291" y="3525976"/>
            <a:ext cx="492443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　歐陽毅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CC1DC759-C4D2-4309-BE3A-0D602012C121}"/>
              </a:ext>
            </a:extLst>
          </p:cNvPr>
          <p:cNvSpPr txBox="1"/>
          <p:nvPr/>
        </p:nvSpPr>
        <p:spPr>
          <a:xfrm>
            <a:off x="1919542" y="3863370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秘書室</a:t>
            </a: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1B8FCEA1-950F-4447-8764-078239E11FAD}"/>
              </a:ext>
            </a:extLst>
          </p:cNvPr>
          <p:cNvSpPr txBox="1"/>
          <p:nvPr/>
        </p:nvSpPr>
        <p:spPr>
          <a:xfrm>
            <a:off x="4286826" y="894595"/>
            <a:ext cx="36471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局長　張清榮</a:t>
            </a:r>
          </a:p>
        </p:txBody>
      </p:sp>
    </p:spTree>
    <p:extLst>
      <p:ext uri="{BB962C8B-B14F-4D97-AF65-F5344CB8AC3E}">
        <p14:creationId xmlns:p14="http://schemas.microsoft.com/office/powerpoint/2010/main" val="34277807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842B6757-800A-8834-F350-EFE2906314F7}"/>
              </a:ext>
            </a:extLst>
          </p:cNvPr>
          <p:cNvSpPr/>
          <p:nvPr/>
        </p:nvSpPr>
        <p:spPr>
          <a:xfrm>
            <a:off x="834437" y="399785"/>
            <a:ext cx="5610754" cy="1898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299125-7313-139B-6356-1D017BE62A75}"/>
              </a:ext>
            </a:extLst>
          </p:cNvPr>
          <p:cNvSpPr/>
          <p:nvPr/>
        </p:nvSpPr>
        <p:spPr>
          <a:xfrm>
            <a:off x="802077" y="2457212"/>
            <a:ext cx="5610754" cy="1898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6327CEC-7A81-0CC5-947E-C916AA01D919}"/>
              </a:ext>
            </a:extLst>
          </p:cNvPr>
          <p:cNvSpPr/>
          <p:nvPr/>
        </p:nvSpPr>
        <p:spPr>
          <a:xfrm rot="10800000">
            <a:off x="6808520" y="-3758"/>
            <a:ext cx="5439759" cy="686175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26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0640F17F-742A-0EAE-152C-01E90D46A9BD}"/>
              </a:ext>
            </a:extLst>
          </p:cNvPr>
          <p:cNvSpPr txBox="1">
            <a:spLocks/>
          </p:cNvSpPr>
          <p:nvPr/>
        </p:nvSpPr>
        <p:spPr>
          <a:xfrm>
            <a:off x="6525058" y="334799"/>
            <a:ext cx="4893060" cy="92371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>
            <a:lvl1pPr>
              <a:defRPr sz="45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zh-TW" altLang="en-US" sz="7000" b="1" dirty="0">
                <a:gradFill>
                  <a:gsLst>
                    <a:gs pos="74000">
                      <a:srgbClr val="002060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高雄農來訊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E0885D61-CAF9-62A7-E1FE-DFA9E3B7FA6D}"/>
              </a:ext>
            </a:extLst>
          </p:cNvPr>
          <p:cNvSpPr txBox="1">
            <a:spLocks/>
          </p:cNvSpPr>
          <p:nvPr/>
        </p:nvSpPr>
        <p:spPr>
          <a:xfrm>
            <a:off x="6602501" y="1128802"/>
            <a:ext cx="6331226" cy="92371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>
            <a:lvl1pPr>
              <a:defRPr sz="45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zh-TW" altLang="en-US" sz="3200" b="1" i="1" dirty="0">
                <a:gradFill>
                  <a:gsLst>
                    <a:gs pos="74000">
                      <a:srgbClr val="002060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讓農民一手掌握 產銷重要資訊</a:t>
            </a: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4EFACF18-A6E7-00A2-B869-C690493BD354}"/>
              </a:ext>
            </a:extLst>
          </p:cNvPr>
          <p:cNvGrpSpPr/>
          <p:nvPr/>
        </p:nvGrpSpPr>
        <p:grpSpPr>
          <a:xfrm>
            <a:off x="6475137" y="1699566"/>
            <a:ext cx="5597527" cy="103546"/>
            <a:chOff x="4664127" y="2350104"/>
            <a:chExt cx="4479873" cy="54000"/>
          </a:xfrm>
        </p:grpSpPr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97688DAE-86A7-509A-0E32-4DFEEB43BAF3}"/>
                </a:ext>
              </a:extLst>
            </p:cNvPr>
            <p:cNvCxnSpPr>
              <a:cxnSpLocks/>
            </p:cNvCxnSpPr>
            <p:nvPr/>
          </p:nvCxnSpPr>
          <p:spPr>
            <a:xfrm>
              <a:off x="4704080" y="2378725"/>
              <a:ext cx="4439920" cy="21572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35E92465-BFC0-F162-21EC-3BEC06FE2333}"/>
                </a:ext>
              </a:extLst>
            </p:cNvPr>
            <p:cNvSpPr/>
            <p:nvPr/>
          </p:nvSpPr>
          <p:spPr>
            <a:xfrm>
              <a:off x="4664127" y="2350104"/>
              <a:ext cx="54000" cy="5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4977B460-F36A-F311-27D2-412DC83A496B}"/>
              </a:ext>
            </a:extLst>
          </p:cNvPr>
          <p:cNvGrpSpPr/>
          <p:nvPr/>
        </p:nvGrpSpPr>
        <p:grpSpPr>
          <a:xfrm>
            <a:off x="510968" y="4382797"/>
            <a:ext cx="6297552" cy="88199"/>
            <a:chOff x="0" y="4689287"/>
            <a:chExt cx="4998720" cy="54000"/>
          </a:xfrm>
        </p:grpSpPr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85D76D50-24FE-1699-3DAE-E2B110E4BD8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716287"/>
              <a:ext cx="4998720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A77D768C-5506-C41E-CCF7-DF3C57C49091}"/>
                </a:ext>
              </a:extLst>
            </p:cNvPr>
            <p:cNvSpPr/>
            <p:nvPr/>
          </p:nvSpPr>
          <p:spPr>
            <a:xfrm>
              <a:off x="4944720" y="4689287"/>
              <a:ext cx="54000" cy="5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66E9A0D4-FF0F-4D94-98B0-9CEE5DBD8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9" y="1206533"/>
            <a:ext cx="923330" cy="923330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B5A61FB4-5B7C-1C91-5336-6DAE96645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882" y="255380"/>
            <a:ext cx="1037035" cy="952842"/>
          </a:xfrm>
          <a:prstGeom prst="rect">
            <a:avLst/>
          </a:prstGeom>
        </p:spPr>
      </p:pic>
      <p:sp>
        <p:nvSpPr>
          <p:cNvPr id="81" name="文字方塊 80">
            <a:extLst>
              <a:ext uri="{FF2B5EF4-FFF2-40B4-BE49-F238E27FC236}">
                <a16:creationId xmlns:a16="http://schemas.microsoft.com/office/drawing/2014/main" id="{0A4B3D2D-014D-BEB3-FF71-D314FC6696F9}"/>
              </a:ext>
            </a:extLst>
          </p:cNvPr>
          <p:cNvSpPr txBox="1"/>
          <p:nvPr/>
        </p:nvSpPr>
        <p:spPr>
          <a:xfrm>
            <a:off x="841876" y="3060425"/>
            <a:ext cx="1802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964F4E6E-CD3E-FE54-B768-43C437CBD230}"/>
              </a:ext>
            </a:extLst>
          </p:cNvPr>
          <p:cNvSpPr txBox="1"/>
          <p:nvPr/>
        </p:nvSpPr>
        <p:spPr>
          <a:xfrm>
            <a:off x="157638" y="98286"/>
            <a:ext cx="2463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altLang="zh-TW" sz="5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endParaRPr lang="zh-TW" altLang="en-US" sz="5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2FD2E70-A91B-ACFD-83ED-1BE5883C7A25}"/>
              </a:ext>
            </a:extLst>
          </p:cNvPr>
          <p:cNvSpPr/>
          <p:nvPr/>
        </p:nvSpPr>
        <p:spPr>
          <a:xfrm>
            <a:off x="823778" y="4516487"/>
            <a:ext cx="2289921" cy="584775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產銷預測</a:t>
            </a:r>
            <a:endParaRPr lang="en-US" altLang="zh-TW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8778B3A9-76CF-4CAF-A874-5B010AB1940B}"/>
              </a:ext>
            </a:extLst>
          </p:cNvPr>
          <p:cNvSpPr txBox="1"/>
          <p:nvPr/>
        </p:nvSpPr>
        <p:spPr>
          <a:xfrm>
            <a:off x="713011" y="5357340"/>
            <a:ext cx="244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/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三大類 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產銷決策輔助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247C86D-8BAA-D496-8445-15A567960978}"/>
              </a:ext>
            </a:extLst>
          </p:cNvPr>
          <p:cNvGrpSpPr/>
          <p:nvPr/>
        </p:nvGrpSpPr>
        <p:grpSpPr>
          <a:xfrm>
            <a:off x="722849" y="5675635"/>
            <a:ext cx="2289921" cy="1067787"/>
            <a:chOff x="249288" y="6066655"/>
            <a:chExt cx="2437390" cy="810738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5A9214EA-4AAA-1F11-0AF3-47515F39E86C}"/>
                </a:ext>
              </a:extLst>
            </p:cNvPr>
            <p:cNvSpPr txBox="1"/>
            <p:nvPr/>
          </p:nvSpPr>
          <p:spPr>
            <a:xfrm>
              <a:off x="254151" y="6066655"/>
              <a:ext cx="24211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3663"/>
              <a:r>
                <a: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市場選擇 </a:t>
              </a:r>
              <a:r>
                <a:rPr lang="en-US" altLang="zh-TW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哪裡賣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51A15E1-5D5C-38C2-3AC3-1799C4A7884B}"/>
                </a:ext>
              </a:extLst>
            </p:cNvPr>
            <p:cNvSpPr txBox="1"/>
            <p:nvPr/>
          </p:nvSpPr>
          <p:spPr>
            <a:xfrm>
              <a:off x="249288" y="6303253"/>
              <a:ext cx="243739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3663"/>
              <a:r>
                <a: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產期調節 </a:t>
              </a:r>
              <a:r>
                <a:rPr lang="en-US" altLang="zh-TW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何時種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5B92550A-B178-29B2-D96F-1E371A078ECB}"/>
                </a:ext>
              </a:extLst>
            </p:cNvPr>
            <p:cNvSpPr txBox="1"/>
            <p:nvPr/>
          </p:nvSpPr>
          <p:spPr>
            <a:xfrm>
              <a:off x="250746" y="6538839"/>
              <a:ext cx="23496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3663"/>
              <a:r>
                <a: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替代作物 </a:t>
              </a:r>
              <a:r>
                <a:rPr lang="en-US" altLang="zh-TW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種甚麼</a:t>
              </a:r>
              <a:endPara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72" name="圖片 71">
            <a:extLst>
              <a:ext uri="{FF2B5EF4-FFF2-40B4-BE49-F238E27FC236}">
                <a16:creationId xmlns:a16="http://schemas.microsoft.com/office/drawing/2014/main" id="{E7E5E72D-49B2-37EA-E161-0F54C6965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53" y="4735757"/>
            <a:ext cx="181727" cy="214405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D8738078-158B-C6BB-6B52-162BA7B61056}"/>
              </a:ext>
            </a:extLst>
          </p:cNvPr>
          <p:cNvGrpSpPr/>
          <p:nvPr/>
        </p:nvGrpSpPr>
        <p:grpSpPr>
          <a:xfrm>
            <a:off x="3798190" y="4477873"/>
            <a:ext cx="3769763" cy="1158711"/>
            <a:chOff x="2430123" y="4516866"/>
            <a:chExt cx="3769763" cy="1158711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94B0DD9-C4F7-BC9E-5807-7EC266F3B5E3}"/>
                </a:ext>
              </a:extLst>
            </p:cNvPr>
            <p:cNvSpPr/>
            <p:nvPr/>
          </p:nvSpPr>
          <p:spPr>
            <a:xfrm>
              <a:off x="2586397" y="4516866"/>
              <a:ext cx="3207907" cy="584775"/>
            </a:xfrm>
            <a:prstGeom prst="rect">
              <a:avLst/>
            </a:prstGeom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r>
                <a:rPr lang="zh-TW" altLang="en-US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智慧防災</a:t>
              </a:r>
              <a:endPara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74AEF674-DDE2-1F3E-0067-64FCDC00B4C8}"/>
                </a:ext>
              </a:extLst>
            </p:cNvPr>
            <p:cNvSpPr txBox="1"/>
            <p:nvPr/>
          </p:nvSpPr>
          <p:spPr>
            <a:xfrm>
              <a:off x="2652525" y="4967691"/>
              <a:ext cx="27367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b="1" u="sng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62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種農作物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000" b="1" u="sng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530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種預警條件及復耕建議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F6652018-9B5F-F52A-1CFD-C0B4279EA808}"/>
                </a:ext>
              </a:extLst>
            </p:cNvPr>
            <p:cNvSpPr txBox="1"/>
            <p:nvPr/>
          </p:nvSpPr>
          <p:spPr>
            <a:xfrm>
              <a:off x="3377899" y="5292034"/>
              <a:ext cx="282198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A9FCEE10-1865-96E8-22C0-6FD6A1DD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0123" y="4719861"/>
              <a:ext cx="193430" cy="214405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8EAC7FD-01FA-2678-B961-C6BE296A8141}"/>
              </a:ext>
            </a:extLst>
          </p:cNvPr>
          <p:cNvGrpSpPr/>
          <p:nvPr/>
        </p:nvGrpSpPr>
        <p:grpSpPr>
          <a:xfrm>
            <a:off x="3835413" y="5841169"/>
            <a:ext cx="3364182" cy="857689"/>
            <a:chOff x="4308165" y="5607932"/>
            <a:chExt cx="3364182" cy="857689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9858D32-7B13-2E77-75B8-3245EC61056E}"/>
                </a:ext>
              </a:extLst>
            </p:cNvPr>
            <p:cNvSpPr/>
            <p:nvPr/>
          </p:nvSpPr>
          <p:spPr>
            <a:xfrm>
              <a:off x="4464440" y="5607932"/>
              <a:ext cx="3207907" cy="584775"/>
            </a:xfrm>
            <a:prstGeom prst="rect">
              <a:avLst/>
            </a:prstGeom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r>
                <a:rPr lang="zh-TW" altLang="en-US" sz="32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智慧產銷</a:t>
              </a:r>
              <a:endPara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1F71036-8D73-5771-90BD-FA9BE65A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8165" y="5810928"/>
              <a:ext cx="193430" cy="214405"/>
            </a:xfrm>
            <a:prstGeom prst="rect">
              <a:avLst/>
            </a:prstGeom>
          </p:spPr>
        </p:pic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42E893F-0B90-54BC-7E4C-4E9CCA4FD722}"/>
                </a:ext>
              </a:extLst>
            </p:cNvPr>
            <p:cNvSpPr txBox="1"/>
            <p:nvPr/>
          </p:nvSpPr>
          <p:spPr>
            <a:xfrm>
              <a:off x="4490071" y="6065511"/>
              <a:ext cx="269387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b="1" u="sng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354</a:t>
              </a:r>
              <a:r>
                <a:rPr lang="zh-TW" altLang="en-US" sz="2000" b="1" u="sng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項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6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蔬果產銷分析</a:t>
              </a:r>
              <a:endPara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96BFEC75-815C-C5DA-1BAC-734DCE8EC4DE}"/>
              </a:ext>
            </a:extLst>
          </p:cNvPr>
          <p:cNvSpPr txBox="1"/>
          <p:nvPr/>
        </p:nvSpPr>
        <p:spPr>
          <a:xfrm>
            <a:off x="788677" y="4999213"/>
            <a:ext cx="2325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看風水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種植風險評估</a:t>
            </a:r>
            <a:endParaRPr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2C81D5C-5664-C55F-FE53-350B0097D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547" y="1963176"/>
            <a:ext cx="4769154" cy="489847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D26B4A-978C-F800-E780-B947195EAE11}"/>
              </a:ext>
            </a:extLst>
          </p:cNvPr>
          <p:cNvSpPr txBox="1"/>
          <p:nvPr/>
        </p:nvSpPr>
        <p:spPr>
          <a:xfrm>
            <a:off x="4106924" y="754543"/>
            <a:ext cx="5240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首爾智慧城市獎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800C1C-179F-D98C-1619-62D77737B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59" y="519268"/>
            <a:ext cx="2069014" cy="826784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7203401B-CD59-FEB4-EEB2-9BDD7CCBC991}"/>
              </a:ext>
            </a:extLst>
          </p:cNvPr>
          <p:cNvGrpSpPr/>
          <p:nvPr/>
        </p:nvGrpSpPr>
        <p:grpSpPr>
          <a:xfrm>
            <a:off x="2430050" y="2629920"/>
            <a:ext cx="3959001" cy="1765750"/>
            <a:chOff x="1803808" y="2411701"/>
            <a:chExt cx="3959001" cy="1765750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B0DF4D5A-DA3D-6E75-998D-297ACC369388}"/>
                </a:ext>
              </a:extLst>
            </p:cNvPr>
            <p:cNvSpPr txBox="1"/>
            <p:nvPr/>
          </p:nvSpPr>
          <p:spPr>
            <a:xfrm>
              <a:off x="2148368" y="2418090"/>
              <a:ext cx="309752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zh-TW" altLang="en-US" sz="2200" b="1" u="sng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智慧城市創新應用獎</a:t>
              </a:r>
              <a:endParaRPr lang="en-US" altLang="zh-TW" sz="22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FBEC12B-F69F-A92D-1745-D5EEC7B475CA}"/>
                </a:ext>
              </a:extLst>
            </p:cNvPr>
            <p:cNvSpPr txBox="1"/>
            <p:nvPr/>
          </p:nvSpPr>
          <p:spPr>
            <a:xfrm>
              <a:off x="2165534" y="2821558"/>
              <a:ext cx="249680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zh-TW" altLang="en-US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世界資訊科技大會</a:t>
              </a:r>
              <a:endPara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1"/>
              <a:r>
                <a:rPr lang="zh-TW" altLang="en-US" sz="2200" b="1" u="sng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數位機會包容獎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1BECABD2-5FA8-E1DD-B202-E25072F06D4D}"/>
                </a:ext>
              </a:extLst>
            </p:cNvPr>
            <p:cNvSpPr txBox="1"/>
            <p:nvPr/>
          </p:nvSpPr>
          <p:spPr>
            <a:xfrm>
              <a:off x="2172956" y="3469565"/>
              <a:ext cx="35898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altLang="zh-TW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Gartner</a:t>
              </a:r>
              <a:r>
                <a:rPr lang="zh-TW" altLang="en-US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政府數位</a:t>
              </a:r>
              <a:endPara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1"/>
              <a:r>
                <a:rPr lang="zh-TW" altLang="en-US" sz="2200" b="1" u="sng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創新服務獎亞太區首獎</a:t>
              </a: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E55CF64-4DF8-6D80-5B3C-91F3F3B5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3808" y="2411701"/>
              <a:ext cx="392403" cy="392403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9CE901A3-8A39-367A-063E-C44EA1239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3809" y="2992403"/>
              <a:ext cx="392403" cy="392403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D4B0F14-3C88-2809-64C3-77BEBDA99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2114" y="3610020"/>
              <a:ext cx="392403" cy="392403"/>
            </a:xfrm>
            <a:prstGeom prst="rect">
              <a:avLst/>
            </a:prstGeom>
          </p:spPr>
        </p:pic>
      </p:grpSp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05B5D386-EB21-812A-48E9-24227405597D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/>
                </a:solidFill>
                <a:ea typeface="Arial Unicode MS" panose="020B0604020202020204" pitchFamily="34" charset="-120"/>
              </a:rPr>
              <a:pPr algn="r" eaLnBrk="1" hangingPunct="1"/>
              <a:t>4</a:t>
            </a:fld>
            <a:endParaRPr kumimoji="0" lang="en-US" altLang="zh-TW" sz="1200" dirty="0">
              <a:solidFill>
                <a:schemeClr val="bg1"/>
              </a:solidFill>
              <a:ea typeface="Arial Unicode MS" panose="020B060402020202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4043E2B-9D7E-46C5-2DEE-C183E8963E35}"/>
              </a:ext>
            </a:extLst>
          </p:cNvPr>
          <p:cNvSpPr txBox="1"/>
          <p:nvPr/>
        </p:nvSpPr>
        <p:spPr>
          <a:xfrm>
            <a:off x="3488484" y="1475034"/>
            <a:ext cx="2966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天下城市治理卓越獎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7612D50-435B-D9F7-D9D5-0FD2C1F73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05" y="1396967"/>
            <a:ext cx="782001" cy="7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6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>
            <a:extLst>
              <a:ext uri="{FF2B5EF4-FFF2-40B4-BE49-F238E27FC236}">
                <a16:creationId xmlns:a16="http://schemas.microsoft.com/office/drawing/2014/main" id="{CE225689-C510-A280-0F60-C086F9FEC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8193"/>
            <a:ext cx="12226349" cy="2459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base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4" name="object 5"/>
          <p:cNvSpPr txBox="1">
            <a:spLocks noGrp="1"/>
          </p:cNvSpPr>
          <p:nvPr>
            <p:ph type="title"/>
          </p:nvPr>
        </p:nvSpPr>
        <p:spPr>
          <a:xfrm>
            <a:off x="120135" y="480163"/>
            <a:ext cx="9433048" cy="923714"/>
          </a:xfrm>
          <a:prstGeom prst="rect">
            <a:avLst/>
          </a:prstGeo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kumimoji="1" lang="zh-TW" altLang="en-US" sz="6600" b="1" dirty="0">
                <a:gradFill>
                  <a:gsLst>
                    <a:gs pos="74000">
                      <a:srgbClr val="002060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高雄智慧農場推動成效</a:t>
            </a:r>
            <a:endParaRPr kumimoji="1" sz="6600" b="1" dirty="0">
              <a:gradFill>
                <a:gsLst>
                  <a:gs pos="74000">
                    <a:srgbClr val="002060"/>
                  </a:gs>
                  <a:gs pos="53000">
                    <a:schemeClr val="accent5">
                      <a:lumMod val="75000"/>
                    </a:schemeClr>
                  </a:gs>
                  <a:gs pos="42000">
                    <a:srgbClr val="002060"/>
                  </a:gs>
                </a:gsLst>
                <a:lin ang="5400000" scaled="0"/>
              </a:gradFill>
              <a:effectLst>
                <a:glow rad="1016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105" name="圖片 104">
            <a:extLst>
              <a:ext uri="{FF2B5EF4-FFF2-40B4-BE49-F238E27FC236}">
                <a16:creationId xmlns:a16="http://schemas.microsoft.com/office/drawing/2014/main" id="{195BF84A-EFEC-EACE-40C4-4C76CEEB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1" y="257269"/>
            <a:ext cx="4857662" cy="3216933"/>
          </a:xfrm>
          <a:prstGeom prst="rect">
            <a:avLst/>
          </a:prstGeom>
        </p:spPr>
      </p:pic>
      <p:sp>
        <p:nvSpPr>
          <p:cNvPr id="117" name="object 5">
            <a:extLst>
              <a:ext uri="{FF2B5EF4-FFF2-40B4-BE49-F238E27FC236}">
                <a16:creationId xmlns:a16="http://schemas.microsoft.com/office/drawing/2014/main" id="{0E07802A-2511-A951-4CBB-99CAF832EAF9}"/>
              </a:ext>
            </a:extLst>
          </p:cNvPr>
          <p:cNvSpPr txBox="1">
            <a:spLocks/>
          </p:cNvSpPr>
          <p:nvPr/>
        </p:nvSpPr>
        <p:spPr>
          <a:xfrm>
            <a:off x="468240" y="1358534"/>
            <a:ext cx="5893771" cy="923714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>
            <a:lvl1pPr>
              <a:defRPr sz="45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四</a:t>
            </a:r>
            <a:r>
              <a:rPr kumimoji="1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大</a:t>
            </a:r>
            <a:r>
              <a:rPr kumimoji="1" lang="zh-TW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推動面向</a:t>
            </a:r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00EAC7D0-45E8-2F86-6CB7-369F15FCE70F}"/>
              </a:ext>
            </a:extLst>
          </p:cNvPr>
          <p:cNvGrpSpPr/>
          <p:nvPr/>
        </p:nvGrpSpPr>
        <p:grpSpPr>
          <a:xfrm>
            <a:off x="317064" y="2713805"/>
            <a:ext cx="9019295" cy="149212"/>
            <a:chOff x="-798400" y="2350104"/>
            <a:chExt cx="5516527" cy="54000"/>
          </a:xfrm>
        </p:grpSpPr>
        <p:cxnSp>
          <p:nvCxnSpPr>
            <p:cNvPr id="120" name="直線接點 119">
              <a:extLst>
                <a:ext uri="{FF2B5EF4-FFF2-40B4-BE49-F238E27FC236}">
                  <a16:creationId xmlns:a16="http://schemas.microsoft.com/office/drawing/2014/main" id="{28F33B37-E9B3-4C48-5DBD-E9E7BA2F84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798400" y="2377104"/>
              <a:ext cx="5502480" cy="1621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橢圓 120">
              <a:extLst>
                <a:ext uri="{FF2B5EF4-FFF2-40B4-BE49-F238E27FC236}">
                  <a16:creationId xmlns:a16="http://schemas.microsoft.com/office/drawing/2014/main" id="{76BEEC0C-8EEB-6104-137F-1A6E38B62FE5}"/>
                </a:ext>
              </a:extLst>
            </p:cNvPr>
            <p:cNvSpPr/>
            <p:nvPr/>
          </p:nvSpPr>
          <p:spPr>
            <a:xfrm>
              <a:off x="4664127" y="2350104"/>
              <a:ext cx="54000" cy="5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09DBDC3A-AABF-DCB6-5C42-C7171C2CF495}"/>
              </a:ext>
            </a:extLst>
          </p:cNvPr>
          <p:cNvSpPr txBox="1"/>
          <p:nvPr/>
        </p:nvSpPr>
        <p:spPr>
          <a:xfrm>
            <a:off x="385316" y="2201450"/>
            <a:ext cx="41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21</a:t>
            </a:r>
            <a:r>
              <a:rPr kumimoji="1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間民間廠商共同投入輔導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CE77224-0D94-095C-413F-02C5C2A34D28}"/>
              </a:ext>
            </a:extLst>
          </p:cNvPr>
          <p:cNvGrpSpPr/>
          <p:nvPr/>
        </p:nvGrpSpPr>
        <p:grpSpPr>
          <a:xfrm>
            <a:off x="6433336" y="4585539"/>
            <a:ext cx="2240825" cy="1410253"/>
            <a:chOff x="4776161" y="4153872"/>
            <a:chExt cx="2240825" cy="1410253"/>
          </a:xfrm>
        </p:grpSpPr>
        <p:sp>
          <p:nvSpPr>
            <p:cNvPr id="129" name="文字方塊 128">
              <a:extLst>
                <a:ext uri="{FF2B5EF4-FFF2-40B4-BE49-F238E27FC236}">
                  <a16:creationId xmlns:a16="http://schemas.microsoft.com/office/drawing/2014/main" id="{36A671E6-37F9-96C1-3615-44029D6F68DE}"/>
                </a:ext>
              </a:extLst>
            </p:cNvPr>
            <p:cNvSpPr txBox="1"/>
            <p:nvPr/>
          </p:nvSpPr>
          <p:spPr>
            <a:xfrm>
              <a:off x="4776161" y="4153872"/>
              <a:ext cx="21488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輔導面積</a:t>
              </a:r>
            </a:p>
          </p:txBody>
        </p:sp>
        <p:sp>
          <p:nvSpPr>
            <p:cNvPr id="146" name="文字方塊 145">
              <a:extLst>
                <a:ext uri="{FF2B5EF4-FFF2-40B4-BE49-F238E27FC236}">
                  <a16:creationId xmlns:a16="http://schemas.microsoft.com/office/drawing/2014/main" id="{72FED033-7E16-99B7-609C-D83CF141B60F}"/>
                </a:ext>
              </a:extLst>
            </p:cNvPr>
            <p:cNvSpPr txBox="1"/>
            <p:nvPr/>
          </p:nvSpPr>
          <p:spPr>
            <a:xfrm>
              <a:off x="4891664" y="4779295"/>
              <a:ext cx="212532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500" b="1" dirty="0"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630</a:t>
              </a:r>
              <a:r>
                <a:rPr kumimoji="1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公頃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49DBA34-4E8F-636B-B660-02D91979F48A}"/>
              </a:ext>
            </a:extLst>
          </p:cNvPr>
          <p:cNvGrpSpPr/>
          <p:nvPr/>
        </p:nvGrpSpPr>
        <p:grpSpPr>
          <a:xfrm>
            <a:off x="250551" y="4626452"/>
            <a:ext cx="3135079" cy="2122867"/>
            <a:chOff x="-166599" y="4061368"/>
            <a:chExt cx="3135079" cy="2122867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585CF879-5368-EC02-146B-6E584167C293}"/>
                </a:ext>
              </a:extLst>
            </p:cNvPr>
            <p:cNvGrpSpPr/>
            <p:nvPr/>
          </p:nvGrpSpPr>
          <p:grpSpPr>
            <a:xfrm>
              <a:off x="-166599" y="4061368"/>
              <a:ext cx="3056177" cy="2122867"/>
              <a:chOff x="-159045" y="4069423"/>
              <a:chExt cx="3056177" cy="2122867"/>
            </a:xfrm>
          </p:grpSpPr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7A69C285-58DA-CBA0-0659-D41FB23FF522}"/>
                  </a:ext>
                </a:extLst>
              </p:cNvPr>
              <p:cNvSpPr txBox="1"/>
              <p:nvPr/>
            </p:nvSpPr>
            <p:spPr>
              <a:xfrm>
                <a:off x="-159045" y="4069423"/>
                <a:ext cx="305617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建置農</a:t>
                </a:r>
                <a:r>
                  <a:rPr kumimoji="1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(</a:t>
                </a:r>
                <a:r>
                  <a:rPr kumimoji="1" lang="zh-TW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牧</a:t>
                </a:r>
                <a:r>
                  <a:rPr kumimoji="1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)</a:t>
                </a:r>
                <a:r>
                  <a:rPr kumimoji="1" lang="zh-TW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場</a:t>
                </a:r>
              </a:p>
            </p:txBody>
          </p:sp>
          <p:sp>
            <p:nvSpPr>
              <p:cNvPr id="145" name="文字方塊 144">
                <a:extLst>
                  <a:ext uri="{FF2B5EF4-FFF2-40B4-BE49-F238E27FC236}">
                    <a16:creationId xmlns:a16="http://schemas.microsoft.com/office/drawing/2014/main" id="{C7B022B0-A8D9-1EA5-65E6-21A1DEFCC683}"/>
                  </a:ext>
                </a:extLst>
              </p:cNvPr>
              <p:cNvSpPr txBox="1"/>
              <p:nvPr/>
            </p:nvSpPr>
            <p:spPr>
              <a:xfrm>
                <a:off x="161817" y="4651700"/>
                <a:ext cx="2538649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4500" b="1" dirty="0">
                    <a:solidFill>
                      <a:srgbClr val="FF0000"/>
                    </a:solidFill>
                    <a:effectLst>
                      <a:glow rad="63500">
                        <a:prstClr val="white"/>
                      </a:glo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70+1</a:t>
                </a:r>
                <a:r>
                  <a:rPr lang="en-US" altLang="zh-TW" b="1" dirty="0">
                    <a:solidFill>
                      <a:srgbClr val="FF0000"/>
                    </a:solidFill>
                    <a:effectLst>
                      <a:glow rad="63500">
                        <a:prstClr val="white"/>
                      </a:glo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b="1" dirty="0">
                    <a:solidFill>
                      <a:srgbClr val="FF0000"/>
                    </a:solidFill>
                    <a:effectLst>
                      <a:glow rad="63500">
                        <a:prstClr val="white"/>
                      </a:glo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牧</a:t>
                </a:r>
                <a:r>
                  <a:rPr lang="en-US" altLang="zh-TW" b="1" dirty="0">
                    <a:solidFill>
                      <a:srgbClr val="FF0000"/>
                    </a:solidFill>
                    <a:effectLst>
                      <a:glow rad="63500">
                        <a:prstClr val="white"/>
                      </a:glo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r>
                  <a:rPr kumimoji="1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glow rad="63500">
                        <a:prstClr val="white"/>
                      </a:glow>
                    </a:effectLst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場</a:t>
                </a:r>
              </a:p>
            </p:txBody>
          </p:sp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645D7059-FE11-A79A-FD39-84F0E88C3B6E}"/>
                  </a:ext>
                </a:extLst>
              </p:cNvPr>
              <p:cNvSpPr txBox="1"/>
              <p:nvPr/>
            </p:nvSpPr>
            <p:spPr>
              <a:xfrm>
                <a:off x="161817" y="5458429"/>
                <a:ext cx="13786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嘉豐畜牧場</a:t>
                </a:r>
              </a:p>
            </p:txBody>
          </p:sp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9351E3A2-2A81-4231-EB6A-9393768F0AA6}"/>
                  </a:ext>
                </a:extLst>
              </p:cNvPr>
              <p:cNvSpPr txBox="1"/>
              <p:nvPr/>
            </p:nvSpPr>
            <p:spPr>
              <a:xfrm>
                <a:off x="1490254" y="5456028"/>
                <a:ext cx="1210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美濃農會</a:t>
                </a:r>
              </a:p>
            </p:txBody>
          </p:sp>
          <p:sp>
            <p:nvSpPr>
              <p:cNvPr id="150" name="文字方塊 149">
                <a:extLst>
                  <a:ext uri="{FF2B5EF4-FFF2-40B4-BE49-F238E27FC236}">
                    <a16:creationId xmlns:a16="http://schemas.microsoft.com/office/drawing/2014/main" id="{444EA8D9-13FB-3732-3756-1E744D8E21AF}"/>
                  </a:ext>
                </a:extLst>
              </p:cNvPr>
              <p:cNvSpPr txBox="1"/>
              <p:nvPr/>
            </p:nvSpPr>
            <p:spPr>
              <a:xfrm>
                <a:off x="164298" y="5822958"/>
                <a:ext cx="21786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百賢農場</a:t>
                </a:r>
              </a:p>
            </p:txBody>
          </p:sp>
        </p:grpSp>
        <p:sp>
          <p:nvSpPr>
            <p:cNvPr id="152" name="文字方塊 151">
              <a:extLst>
                <a:ext uri="{FF2B5EF4-FFF2-40B4-BE49-F238E27FC236}">
                  <a16:creationId xmlns:a16="http://schemas.microsoft.com/office/drawing/2014/main" id="{78783AF5-DD7F-36EF-C366-B83A3BB191CA}"/>
                </a:ext>
              </a:extLst>
            </p:cNvPr>
            <p:cNvSpPr txBox="1"/>
            <p:nvPr/>
          </p:nvSpPr>
          <p:spPr>
            <a:xfrm>
              <a:off x="1451072" y="5811064"/>
              <a:ext cx="15174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斯布特芽田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5C53895-0922-82FD-AA96-61AC62DB5AFA}"/>
              </a:ext>
            </a:extLst>
          </p:cNvPr>
          <p:cNvGrpSpPr/>
          <p:nvPr/>
        </p:nvGrpSpPr>
        <p:grpSpPr>
          <a:xfrm>
            <a:off x="3438791" y="4626452"/>
            <a:ext cx="2739003" cy="2088450"/>
            <a:chOff x="2101327" y="4153872"/>
            <a:chExt cx="2739003" cy="2088450"/>
          </a:xfrm>
        </p:grpSpPr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CBB79CED-3BD7-6873-4B83-382EE248766D}"/>
                </a:ext>
              </a:extLst>
            </p:cNvPr>
            <p:cNvSpPr txBox="1"/>
            <p:nvPr/>
          </p:nvSpPr>
          <p:spPr>
            <a:xfrm>
              <a:off x="2101327" y="4153872"/>
              <a:ext cx="24982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生產類別</a:t>
              </a:r>
            </a:p>
          </p:txBody>
        </p:sp>
        <p:sp>
          <p:nvSpPr>
            <p:cNvPr id="153" name="文字方塊 152">
              <a:extLst>
                <a:ext uri="{FF2B5EF4-FFF2-40B4-BE49-F238E27FC236}">
                  <a16:creationId xmlns:a16="http://schemas.microsoft.com/office/drawing/2014/main" id="{301D2A80-6BA8-BE98-CA10-D3470B4CA9FE}"/>
                </a:ext>
              </a:extLst>
            </p:cNvPr>
            <p:cNvSpPr txBox="1"/>
            <p:nvPr/>
          </p:nvSpPr>
          <p:spPr>
            <a:xfrm>
              <a:off x="2696041" y="4738382"/>
              <a:ext cx="155525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500" b="1" dirty="0"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41</a:t>
              </a:r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種</a:t>
              </a:r>
            </a:p>
          </p:txBody>
        </p:sp>
        <p:sp>
          <p:nvSpPr>
            <p:cNvPr id="154" name="文字方塊 153">
              <a:extLst>
                <a:ext uri="{FF2B5EF4-FFF2-40B4-BE49-F238E27FC236}">
                  <a16:creationId xmlns:a16="http://schemas.microsoft.com/office/drawing/2014/main" id="{CEE742FF-E88B-376E-8077-F61C6200EE9D}"/>
                </a:ext>
              </a:extLst>
            </p:cNvPr>
            <p:cNvSpPr txBox="1"/>
            <p:nvPr/>
          </p:nvSpPr>
          <p:spPr>
            <a:xfrm>
              <a:off x="2391256" y="5508868"/>
              <a:ext cx="24346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水稻、番石榴、蜜棗</a:t>
              </a:r>
            </a:p>
          </p:txBody>
        </p:sp>
        <p:sp>
          <p:nvSpPr>
            <p:cNvPr id="155" name="文字方塊 154">
              <a:extLst>
                <a:ext uri="{FF2B5EF4-FFF2-40B4-BE49-F238E27FC236}">
                  <a16:creationId xmlns:a16="http://schemas.microsoft.com/office/drawing/2014/main" id="{618E47F6-E0E3-D13E-4B62-B9C4BCF26A30}"/>
                </a:ext>
              </a:extLst>
            </p:cNvPr>
            <p:cNvSpPr txBox="1"/>
            <p:nvPr/>
          </p:nvSpPr>
          <p:spPr>
            <a:xfrm>
              <a:off x="2405660" y="5872990"/>
              <a:ext cx="24346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鳳梨、玉荷包、芽菜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FC55C9A-95A1-77F3-4D4D-95BC9193B17B}"/>
              </a:ext>
            </a:extLst>
          </p:cNvPr>
          <p:cNvGrpSpPr/>
          <p:nvPr/>
        </p:nvGrpSpPr>
        <p:grpSpPr>
          <a:xfrm>
            <a:off x="9078399" y="4555071"/>
            <a:ext cx="2704344" cy="1497465"/>
            <a:chOff x="6753021" y="4020448"/>
            <a:chExt cx="2704344" cy="1497465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F40B5E3A-F1C2-814C-105B-1599D514097C}"/>
                </a:ext>
              </a:extLst>
            </p:cNvPr>
            <p:cNvSpPr txBox="1"/>
            <p:nvPr/>
          </p:nvSpPr>
          <p:spPr>
            <a:xfrm>
              <a:off x="6753021" y="4020448"/>
              <a:ext cx="27043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112</a:t>
              </a:r>
              <a:r>
                <a:rPr kumimoji="1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年增加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8E5C70A-ADD7-A3A9-3FE5-2AD7A0EC7FC8}"/>
                </a:ext>
              </a:extLst>
            </p:cNvPr>
            <p:cNvSpPr txBox="1"/>
            <p:nvPr/>
          </p:nvSpPr>
          <p:spPr>
            <a:xfrm>
              <a:off x="7539496" y="4733083"/>
              <a:ext cx="155525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58</a:t>
              </a:r>
              <a:r>
                <a:rPr kumimoji="1" lang="en-US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63500">
                      <a:prstClr val="white"/>
                    </a:glow>
                  </a:effectLs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%</a:t>
              </a:r>
              <a:endPara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F8F0312-58D9-F700-B243-C90F4FC26968}"/>
              </a:ext>
            </a:extLst>
          </p:cNvPr>
          <p:cNvSpPr/>
          <p:nvPr/>
        </p:nvSpPr>
        <p:spPr>
          <a:xfrm rot="2702203">
            <a:off x="5907516" y="4051312"/>
            <a:ext cx="540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3BA5E48-DB46-5730-6351-CBC2F7728376}"/>
              </a:ext>
            </a:extLst>
          </p:cNvPr>
          <p:cNvSpPr txBox="1"/>
          <p:nvPr/>
        </p:nvSpPr>
        <p:spPr>
          <a:xfrm>
            <a:off x="385316" y="3037542"/>
            <a:ext cx="2605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智慧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感控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9AEE11E-87F8-F502-216D-6A777D30F816}"/>
              </a:ext>
            </a:extLst>
          </p:cNvPr>
          <p:cNvSpPr txBox="1"/>
          <p:nvPr/>
        </p:nvSpPr>
        <p:spPr>
          <a:xfrm>
            <a:off x="3315864" y="3011976"/>
            <a:ext cx="2605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智慧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環控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BCAE7F7-2A49-5B85-331F-02C647312119}"/>
              </a:ext>
            </a:extLst>
          </p:cNvPr>
          <p:cNvSpPr txBox="1"/>
          <p:nvPr/>
        </p:nvSpPr>
        <p:spPr>
          <a:xfrm>
            <a:off x="6218792" y="3037112"/>
            <a:ext cx="2605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智慧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生產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FC2B2AE-834B-E9BB-29BC-691B2A917616}"/>
              </a:ext>
            </a:extLst>
          </p:cNvPr>
          <p:cNvSpPr txBox="1"/>
          <p:nvPr/>
        </p:nvSpPr>
        <p:spPr>
          <a:xfrm>
            <a:off x="9014733" y="3009179"/>
            <a:ext cx="2605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智慧</a:t>
            </a: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服務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23B592F-91C8-4AD6-A38A-5A2A322B16C5}"/>
              </a:ext>
            </a:extLst>
          </p:cNvPr>
          <p:cNvSpPr txBox="1"/>
          <p:nvPr/>
        </p:nvSpPr>
        <p:spPr>
          <a:xfrm>
            <a:off x="211225" y="3819716"/>
            <a:ext cx="2904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溫度、濕度、導電度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26AD28F-C8EB-2AF3-513F-F9B6F60F6AA2}"/>
              </a:ext>
            </a:extLst>
          </p:cNvPr>
          <p:cNvSpPr txBox="1"/>
          <p:nvPr/>
        </p:nvSpPr>
        <p:spPr>
          <a:xfrm>
            <a:off x="3149859" y="3819151"/>
            <a:ext cx="2904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風扇、灑水、調節日照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25D6136-11DA-765C-3CBC-B6E512A33EBF}"/>
              </a:ext>
            </a:extLst>
          </p:cNvPr>
          <p:cNvSpPr txBox="1"/>
          <p:nvPr/>
        </p:nvSpPr>
        <p:spPr>
          <a:xfrm>
            <a:off x="6282505" y="3815602"/>
            <a:ext cx="2462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</a:t>
            </a: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選果機、植保機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315CBF-9B8F-90AC-0531-60F03219A263}"/>
              </a:ext>
            </a:extLst>
          </p:cNvPr>
          <p:cNvSpPr txBox="1"/>
          <p:nvPr/>
        </p:nvSpPr>
        <p:spPr>
          <a:xfrm>
            <a:off x="8734311" y="3832289"/>
            <a:ext cx="3142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田區人力、成本控管</a:t>
            </a:r>
          </a:p>
        </p:txBody>
      </p:sp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C32B075D-F7F9-C308-3C6D-C8BFDC33D700}"/>
              </a:ext>
            </a:extLst>
          </p:cNvPr>
          <p:cNvSpPr txBox="1">
            <a:spLocks/>
          </p:cNvSpPr>
          <p:nvPr/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/>
                </a:solidFill>
                <a:ea typeface="Arial Unicode MS" panose="020B0604020202020204" pitchFamily="34" charset="-120"/>
              </a:rPr>
              <a:pPr algn="r" eaLnBrk="1" hangingPunct="1"/>
              <a:t>5</a:t>
            </a:fld>
            <a:endParaRPr kumimoji="0" lang="en-US" altLang="zh-TW" sz="1200" dirty="0">
              <a:solidFill>
                <a:schemeClr val="bg1"/>
              </a:solidFill>
              <a:ea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487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A63CFFE-4BE6-BBA2-A537-2E868D53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40A58-C45C-4257-BCD5-8013E7A9370B}" type="slidenum">
              <a:rPr lang="zh-TW" altLang="en-US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0"/>
              </a:rPr>
              <a:pPr/>
              <a:t>6</a:t>
            </a:fld>
            <a:endParaRPr lang="en-US" altLang="zh-TW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Arial Unicode MS" panose="020B060402020202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26DFDC7A-044D-0316-F72F-87F814D3FAE6}"/>
              </a:ext>
            </a:extLst>
          </p:cNvPr>
          <p:cNvSpPr txBox="1"/>
          <p:nvPr/>
        </p:nvSpPr>
        <p:spPr>
          <a:xfrm>
            <a:off x="3384375" y="37073"/>
            <a:ext cx="60960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800" b="1" u="sng" dirty="0">
                <a:gradFill>
                  <a:gsLst>
                    <a:gs pos="74000">
                      <a:srgbClr val="002060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高雄植醫來幫忙</a:t>
            </a:r>
            <a:endParaRPr lang="en-US" altLang="zh-TW" sz="5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17E6E52-BFA0-A10D-29FA-7D73FBF64CE4}"/>
              </a:ext>
            </a:extLst>
          </p:cNvPr>
          <p:cNvSpPr txBox="1"/>
          <p:nvPr/>
        </p:nvSpPr>
        <p:spPr>
          <a:xfrm>
            <a:off x="5463577" y="1157944"/>
            <a:ext cx="4969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6600" b="1" u="sng">
                <a:gradFill>
                  <a:gsLst>
                    <a:gs pos="74000">
                      <a:srgbClr val="002060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>
                <a:gradFill>
                  <a:gsLst>
                    <a:gs pos="74000">
                      <a:schemeClr val="accent5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</a:rPr>
              <a:t>線上服務</a:t>
            </a:r>
            <a:r>
              <a:rPr lang="en-US" altLang="zh-TW" sz="4000" dirty="0">
                <a:gradFill>
                  <a:gsLst>
                    <a:gs pos="74000">
                      <a:schemeClr val="accent5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</a:rPr>
              <a:t>0</a:t>
            </a:r>
            <a:r>
              <a:rPr lang="zh-TW" altLang="en-US" sz="4000" dirty="0">
                <a:gradFill>
                  <a:gsLst>
                    <a:gs pos="74000">
                      <a:schemeClr val="accent5"/>
                    </a:gs>
                    <a:gs pos="53000">
                      <a:schemeClr val="accent5">
                        <a:lumMod val="75000"/>
                      </a:schemeClr>
                    </a:gs>
                    <a:gs pos="42000">
                      <a:srgbClr val="002060"/>
                    </a:gs>
                  </a:gsLst>
                  <a:lin ang="5400000" scaled="0"/>
                </a:gradFill>
              </a:rPr>
              <a:t>距離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EE08E10-6369-8FC5-E8B3-289D626625E3}"/>
              </a:ext>
            </a:extLst>
          </p:cNvPr>
          <p:cNvGrpSpPr/>
          <p:nvPr/>
        </p:nvGrpSpPr>
        <p:grpSpPr>
          <a:xfrm>
            <a:off x="5463577" y="2397224"/>
            <a:ext cx="6728423" cy="4395575"/>
            <a:chOff x="159665" y="2227455"/>
            <a:chExt cx="6728423" cy="4395575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9AC74345-DCBD-4105-A60D-7F85F7AFD6EE}"/>
                </a:ext>
              </a:extLst>
            </p:cNvPr>
            <p:cNvSpPr/>
            <p:nvPr/>
          </p:nvSpPr>
          <p:spPr>
            <a:xfrm>
              <a:off x="159665" y="2262436"/>
              <a:ext cx="6008343" cy="436059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8DAC3B07-966F-2E1E-CC8A-07C0534E929B}"/>
                </a:ext>
              </a:extLst>
            </p:cNvPr>
            <p:cNvSpPr txBox="1"/>
            <p:nvPr/>
          </p:nvSpPr>
          <p:spPr>
            <a:xfrm>
              <a:off x="216024" y="2227455"/>
              <a:ext cx="6096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好友人數至</a:t>
              </a:r>
              <a:r>
                <a:rPr lang="en-US" altLang="zh-TW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12/31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已達</a:t>
              </a:r>
              <a:r>
                <a:rPr lang="en-US" altLang="zh-TW" sz="4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1,228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endPara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0581F606-48A6-7E21-DB56-7B825BCE63DE}"/>
                </a:ext>
              </a:extLst>
            </p:cNvPr>
            <p:cNvSpPr txBox="1"/>
            <p:nvPr/>
          </p:nvSpPr>
          <p:spPr>
            <a:xfrm>
              <a:off x="191344" y="3031877"/>
              <a:ext cx="669674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zh-TW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全年提供診斷</a:t>
              </a:r>
              <a:r>
                <a:rPr lang="en-US" altLang="zh-TW" sz="4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1,370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人次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D7584139-11D3-4717-1F0D-0ACDFF289BD5}"/>
                </a:ext>
              </a:extLst>
            </p:cNvPr>
            <p:cNvSpPr txBox="1"/>
            <p:nvPr/>
          </p:nvSpPr>
          <p:spPr>
            <a:xfrm>
              <a:off x="191344" y="3892942"/>
              <a:ext cx="6350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en-US" altLang="zh-TW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全年</a:t>
              </a:r>
              <a:r>
                <a:rPr lang="en-US" altLang="zh-TW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LINE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諮詢者</a:t>
              </a:r>
              <a:r>
                <a:rPr lang="en-US" altLang="zh-TW" sz="4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65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人次</a:t>
              </a:r>
            </a:p>
          </p:txBody>
        </p: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AFF8C7BE-50C8-F9B9-4CB1-31F067B999D5}"/>
                </a:ext>
              </a:extLst>
            </p:cNvPr>
            <p:cNvSpPr txBox="1"/>
            <p:nvPr/>
          </p:nvSpPr>
          <p:spPr>
            <a:xfrm>
              <a:off x="191344" y="4691017"/>
              <a:ext cx="6350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zh-TW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全年輔導</a:t>
              </a:r>
              <a:r>
                <a:rPr lang="en-US" altLang="zh-TW" sz="4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649.87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公頃</a:t>
              </a: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4C25533C-B0A2-B707-90A4-143D87B262CB}"/>
                </a:ext>
              </a:extLst>
            </p:cNvPr>
            <p:cNvSpPr txBox="1"/>
            <p:nvPr/>
          </p:nvSpPr>
          <p:spPr>
            <a:xfrm>
              <a:off x="191344" y="5389937"/>
              <a:ext cx="635000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TW" altLang="en-US" dirty="0"/>
            </a:p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提供農藥販賣業者資訊及分布地圖</a:t>
              </a:r>
              <a:endPara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2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鍵即可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導航前往</a:t>
              </a:r>
              <a:endPara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571B6804-0A85-FB03-87DE-1FF0EDE59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295"/>
          <a:stretch/>
        </p:blipFill>
        <p:spPr>
          <a:xfrm>
            <a:off x="487254" y="1070946"/>
            <a:ext cx="4733688" cy="56704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8DC8AB6-B2A6-2904-413A-2C06ED3307AF}"/>
              </a:ext>
            </a:extLst>
          </p:cNvPr>
          <p:cNvSpPr txBox="1"/>
          <p:nvPr/>
        </p:nvSpPr>
        <p:spPr>
          <a:xfrm>
            <a:off x="5427585" y="1838820"/>
            <a:ext cx="7410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年新增</a:t>
            </a:r>
            <a:r>
              <a:rPr lang="zh-TW" altLang="en-US" sz="3200" b="1" dirty="0">
                <a:solidFill>
                  <a:srgbClr val="7030A0"/>
                </a:solidFill>
                <a:latin typeface="Poiret One" panose="00000500000000000000" pitchFamily="2" charset="0"/>
                <a:ea typeface="微軟正黑體" panose="020B0604030504040204" pitchFamily="34" charset="-120"/>
              </a:rPr>
              <a:t>「專家線上諮詢門診」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場次</a:t>
            </a:r>
          </a:p>
        </p:txBody>
      </p:sp>
    </p:spTree>
    <p:extLst>
      <p:ext uri="{BB962C8B-B14F-4D97-AF65-F5344CB8AC3E}">
        <p14:creationId xmlns:p14="http://schemas.microsoft.com/office/powerpoint/2010/main" val="536083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3C33E6F-7120-D82D-D360-6A22A6E0C258}"/>
              </a:ext>
            </a:extLst>
          </p:cNvPr>
          <p:cNvSpPr/>
          <p:nvPr/>
        </p:nvSpPr>
        <p:spPr>
          <a:xfrm>
            <a:off x="4737321" y="1875335"/>
            <a:ext cx="6759278" cy="4837028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D3825A3-5D9D-2AEA-FCC4-5B8BD18787BC}"/>
              </a:ext>
            </a:extLst>
          </p:cNvPr>
          <p:cNvSpPr/>
          <p:nvPr/>
        </p:nvSpPr>
        <p:spPr>
          <a:xfrm>
            <a:off x="866409" y="1877991"/>
            <a:ext cx="3575388" cy="4837028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63F33ADD-3A17-65BB-6934-D16DB33CAD8C}"/>
              </a:ext>
            </a:extLst>
          </p:cNvPr>
          <p:cNvSpPr txBox="1">
            <a:spLocks/>
          </p:cNvSpPr>
          <p:nvPr/>
        </p:nvSpPr>
        <p:spPr>
          <a:xfrm>
            <a:off x="11566049" y="6492876"/>
            <a:ext cx="62339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rgbClr val="898989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B55D2040-782F-47F5-8010-6D7E7A5642F8}" type="slidenum">
              <a:rPr lang="zh-CN" altLang="en-US" sz="105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defRPr/>
              </a:pPr>
              <a:t>7</a:t>
            </a:fld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547DF39-9A87-4B61-0AF7-7BF766CA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69177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lIns="90000" tIns="45000" rIns="90000" bIns="45000" anchor="ctr"/>
          <a:lstStyle/>
          <a:p>
            <a:pPr marL="0" marR="0" lvl="0" indent="0" defTabSz="914400" eaLnBrk="1" fontAlgn="base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4F9EEC-1259-0783-0EA2-CE6EC46F739E}"/>
              </a:ext>
            </a:extLst>
          </p:cNvPr>
          <p:cNvSpPr txBox="1"/>
          <p:nvPr/>
        </p:nvSpPr>
        <p:spPr>
          <a:xfrm>
            <a:off x="1606585" y="2710957"/>
            <a:ext cx="298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前處理</a:t>
            </a:r>
            <a:r>
              <a:rPr kumimoji="1" lang="en-US" altLang="zh-TW" sz="2000" b="1" spc="-1" dirty="0">
                <a:solidFill>
                  <a:srgbClr val="FF0000"/>
                </a:solidFill>
                <a:latin typeface="微軟正黑體"/>
                <a:ea typeface="微軟正黑體"/>
              </a:rPr>
              <a:t>14</a:t>
            </a:r>
            <a:r>
              <a:rPr kumimoji="1" lang="zh-TW" altLang="en-US" sz="20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分鐘</a:t>
            </a:r>
            <a:endParaRPr kumimoji="1" lang="en-US" altLang="zh-TW" sz="20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檢驗含結果報告</a:t>
            </a:r>
            <a:r>
              <a:rPr kumimoji="1" lang="en-US" altLang="zh-TW" sz="2000" b="1" spc="-1" dirty="0">
                <a:solidFill>
                  <a:srgbClr val="FF0000"/>
                </a:solidFill>
                <a:latin typeface="微軟正黑體"/>
                <a:ea typeface="微軟正黑體"/>
              </a:rPr>
              <a:t>8</a:t>
            </a:r>
            <a:r>
              <a:rPr kumimoji="1" lang="zh-TW" altLang="en-US" sz="20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分鐘</a:t>
            </a:r>
            <a:endParaRPr kumimoji="1" lang="en-US" altLang="zh-TW" sz="20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999F285-A292-63B6-64FD-577A3EAC01D5}"/>
              </a:ext>
            </a:extLst>
          </p:cNvPr>
          <p:cNvSpPr txBox="1"/>
          <p:nvPr/>
        </p:nvSpPr>
        <p:spPr>
          <a:xfrm>
            <a:off x="1514614" y="3641138"/>
            <a:ext cx="2614273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spc="-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準確性</a:t>
            </a:r>
            <a:endParaRPr kumimoji="1" lang="en-US" altLang="zh-TW" sz="3000" b="1" spc="-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EA5DC9E-412A-9692-4B87-3A080B5E966A}"/>
              </a:ext>
            </a:extLst>
          </p:cNvPr>
          <p:cNvCxnSpPr>
            <a:cxnSpLocks/>
          </p:cNvCxnSpPr>
          <p:nvPr/>
        </p:nvCxnSpPr>
        <p:spPr>
          <a:xfrm>
            <a:off x="1344070" y="3534788"/>
            <a:ext cx="2735706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2F9CBAEE-CDFA-B9A7-4C02-C512D5303415}"/>
              </a:ext>
            </a:extLst>
          </p:cNvPr>
          <p:cNvCxnSpPr>
            <a:cxnSpLocks/>
          </p:cNvCxnSpPr>
          <p:nvPr/>
        </p:nvCxnSpPr>
        <p:spPr>
          <a:xfrm>
            <a:off x="1340108" y="5049869"/>
            <a:ext cx="2739668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AE58D30-5FBA-F412-2E55-34362B196D58}"/>
              </a:ext>
            </a:extLst>
          </p:cNvPr>
          <p:cNvSpPr txBox="1"/>
          <p:nvPr/>
        </p:nvSpPr>
        <p:spPr>
          <a:xfrm>
            <a:off x="1539719" y="2012489"/>
            <a:ext cx="2730957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spc="-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即時性</a:t>
            </a:r>
            <a:endParaRPr kumimoji="1" lang="en-US" altLang="zh-TW" sz="3000" b="1" spc="-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BC66016-F470-559A-AD71-483B9EB79E9A}"/>
              </a:ext>
            </a:extLst>
          </p:cNvPr>
          <p:cNvSpPr txBox="1"/>
          <p:nvPr/>
        </p:nvSpPr>
        <p:spPr>
          <a:xfrm>
            <a:off x="1502700" y="5091291"/>
            <a:ext cx="2614273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000" b="1" spc="-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安全性</a:t>
            </a:r>
            <a:endParaRPr kumimoji="1" lang="en-US" altLang="zh-TW" sz="3000" b="1" spc="-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3750D14-8929-6385-56C3-BE4D60A538BE}"/>
              </a:ext>
            </a:extLst>
          </p:cNvPr>
          <p:cNvSpPr txBox="1"/>
          <p:nvPr/>
        </p:nvSpPr>
        <p:spPr>
          <a:xfrm>
            <a:off x="1609519" y="5786499"/>
            <a:ext cx="26142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1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及時攔截銷毀</a:t>
            </a:r>
            <a:endParaRPr kumimoji="1" lang="en-US" altLang="zh-TW" sz="21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1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提升食安環境</a:t>
            </a:r>
            <a:endParaRPr kumimoji="1" lang="en-US" altLang="zh-TW" sz="21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21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5E5F750-F694-4706-3918-1D41E4C53098}"/>
              </a:ext>
            </a:extLst>
          </p:cNvPr>
          <p:cNvSpPr txBox="1"/>
          <p:nvPr/>
        </p:nvSpPr>
        <p:spPr>
          <a:xfrm>
            <a:off x="8328248" y="2059989"/>
            <a:ext cx="278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</a:t>
            </a:r>
            <a:r>
              <a:rPr kumimoji="1"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首座</a:t>
            </a: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果菜批發市場質譜儀實驗室</a:t>
            </a:r>
            <a:endParaRPr kumimoji="1" lang="en-US" altLang="zh-TW" sz="24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852532D-9B45-C6CD-68FF-82B248F08069}"/>
              </a:ext>
            </a:extLst>
          </p:cNvPr>
          <p:cNvSpPr txBox="1"/>
          <p:nvPr/>
        </p:nvSpPr>
        <p:spPr>
          <a:xfrm>
            <a:off x="5273301" y="3873465"/>
            <a:ext cx="227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取得農業部農藥所認可證書</a:t>
            </a:r>
            <a:endParaRPr kumimoji="1" lang="en-US" altLang="zh-TW" sz="24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4EA3784-A699-6DF4-B9EB-1DD02AEF15B6}"/>
              </a:ext>
            </a:extLst>
          </p:cNvPr>
          <p:cNvSpPr txBox="1"/>
          <p:nvPr/>
        </p:nvSpPr>
        <p:spPr>
          <a:xfrm>
            <a:off x="8029497" y="5413485"/>
            <a:ext cx="353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1"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kumimoji="1" lang="en-US" altLang="zh-TW" sz="24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揭牌啟用</a:t>
            </a:r>
            <a:r>
              <a:rPr kumimoji="1"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典禮</a:t>
            </a:r>
            <a:endParaRPr kumimoji="1" lang="en-US" altLang="zh-TW" sz="24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201EA691-95B5-ABB9-AC42-5B39555FDBAC}"/>
              </a:ext>
            </a:extLst>
          </p:cNvPr>
          <p:cNvCxnSpPr>
            <a:cxnSpLocks/>
          </p:cNvCxnSpPr>
          <p:nvPr/>
        </p:nvCxnSpPr>
        <p:spPr>
          <a:xfrm>
            <a:off x="-847572" y="5397059"/>
            <a:ext cx="33978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B8E8A9FF-C012-C57D-1823-9C13C2267C26}"/>
              </a:ext>
            </a:extLst>
          </p:cNvPr>
          <p:cNvCxnSpPr>
            <a:cxnSpLocks/>
          </p:cNvCxnSpPr>
          <p:nvPr/>
        </p:nvCxnSpPr>
        <p:spPr>
          <a:xfrm>
            <a:off x="9862816" y="3071376"/>
            <a:ext cx="908" cy="328233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D4015229-2025-5645-EEA2-3C079F9226B9}"/>
              </a:ext>
            </a:extLst>
          </p:cNvPr>
          <p:cNvCxnSpPr>
            <a:cxnSpLocks/>
          </p:cNvCxnSpPr>
          <p:nvPr/>
        </p:nvCxnSpPr>
        <p:spPr>
          <a:xfrm flipH="1">
            <a:off x="6342137" y="4697597"/>
            <a:ext cx="2284983" cy="5133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C15E28E-2129-6579-5062-579F1794ED00}"/>
              </a:ext>
            </a:extLst>
          </p:cNvPr>
          <p:cNvCxnSpPr>
            <a:cxnSpLocks/>
          </p:cNvCxnSpPr>
          <p:nvPr/>
        </p:nvCxnSpPr>
        <p:spPr>
          <a:xfrm>
            <a:off x="6342137" y="4697597"/>
            <a:ext cx="0" cy="260715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0B2DEFA-D253-DD09-FF9F-F4B13D832EB2}"/>
              </a:ext>
            </a:extLst>
          </p:cNvPr>
          <p:cNvSpPr txBox="1"/>
          <p:nvPr/>
        </p:nvSpPr>
        <p:spPr>
          <a:xfrm>
            <a:off x="287467" y="385259"/>
            <a:ext cx="10231134" cy="643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質譜儀實驗室正式啟用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8014CEE-AA28-0CF6-BE54-64611F942E62}"/>
              </a:ext>
            </a:extLst>
          </p:cNvPr>
          <p:cNvSpPr txBox="1"/>
          <p:nvPr/>
        </p:nvSpPr>
        <p:spPr>
          <a:xfrm>
            <a:off x="335360" y="954408"/>
            <a:ext cx="10829678" cy="59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蔬菜農藥殘留檢驗  保障市民「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」的安全「</a:t>
            </a:r>
            <a:r>
              <a:rPr kumimoji="1"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r>
              <a:rPr kumimoji="1"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」的安心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F8C6012-9D51-33B6-79BE-180525CC0C00}"/>
              </a:ext>
            </a:extLst>
          </p:cNvPr>
          <p:cNvSpPr txBox="1"/>
          <p:nvPr/>
        </p:nvSpPr>
        <p:spPr>
          <a:xfrm>
            <a:off x="1594259" y="4281794"/>
            <a:ext cx="298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定性定量</a:t>
            </a:r>
            <a:endParaRPr kumimoji="1" lang="en-US" altLang="zh-TW" sz="20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2000" b="1" spc="-1" dirty="0">
                <a:solidFill>
                  <a:srgbClr val="FF0000"/>
                </a:solidFill>
                <a:latin typeface="微軟正黑體"/>
                <a:ea typeface="微軟正黑體"/>
              </a:rPr>
              <a:t>200</a:t>
            </a:r>
            <a:r>
              <a:rPr kumimoji="1" lang="zh-TW" altLang="en-US" sz="2000" b="1" spc="-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項常用農藥</a:t>
            </a:r>
            <a:endParaRPr kumimoji="1" lang="en-US" altLang="zh-TW" sz="2000" b="1" spc="-1" dirty="0">
              <a:solidFill>
                <a:srgbClr val="F79646">
                  <a:lumMod val="50000"/>
                </a:srgbClr>
              </a:solidFill>
              <a:latin typeface="微軟正黑體"/>
              <a:ea typeface="微軟正黑體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748DC469-89F7-E975-3726-ABB0EC85C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3" t="23809" r="5557"/>
          <a:stretch/>
        </p:blipFill>
        <p:spPr>
          <a:xfrm>
            <a:off x="8534978" y="3341259"/>
            <a:ext cx="2740425" cy="1822259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D544AC29-8610-50DA-0EED-FBE856FBC8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25351" r="21287" b="17223"/>
          <a:stretch/>
        </p:blipFill>
        <p:spPr>
          <a:xfrm>
            <a:off x="4957676" y="4807893"/>
            <a:ext cx="2735705" cy="1812681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6127552F-0BF7-D0E6-15A9-B998F0D6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127" y="5243267"/>
            <a:ext cx="509171" cy="509171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D6F3D486-86B7-F96F-D5B4-B49D0151F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9789" y="3758212"/>
            <a:ext cx="452596" cy="452596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649931C3-19E0-4523-7136-34A5DC12F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29" y="2191244"/>
            <a:ext cx="452596" cy="452596"/>
          </a:xfrm>
          <a:prstGeom prst="rect">
            <a:avLst/>
          </a:prstGeom>
        </p:spPr>
      </p:pic>
      <p:cxnSp>
        <p:nvCxnSpPr>
          <p:cNvPr id="2" name="直線接點 1">
            <a:extLst>
              <a:ext uri="{FF2B5EF4-FFF2-40B4-BE49-F238E27FC236}">
                <a16:creationId xmlns:a16="http://schemas.microsoft.com/office/drawing/2014/main" id="{E6247B34-DA40-4F13-B95A-6DB37505F591}"/>
              </a:ext>
            </a:extLst>
          </p:cNvPr>
          <p:cNvCxnSpPr>
            <a:cxnSpLocks/>
          </p:cNvCxnSpPr>
          <p:nvPr/>
        </p:nvCxnSpPr>
        <p:spPr>
          <a:xfrm>
            <a:off x="7206233" y="3076357"/>
            <a:ext cx="2657491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</p:cxnSp>
      <p:pic>
        <p:nvPicPr>
          <p:cNvPr id="36" name="圖片 35">
            <a:extLst>
              <a:ext uri="{FF2B5EF4-FFF2-40B4-BE49-F238E27FC236}">
                <a16:creationId xmlns:a16="http://schemas.microsoft.com/office/drawing/2014/main" id="{8BF980E2-6428-2297-23DD-3931F0861E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76" y="2001116"/>
            <a:ext cx="2745798" cy="18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矩形 117">
            <a:extLst>
              <a:ext uri="{FF2B5EF4-FFF2-40B4-BE49-F238E27FC236}">
                <a16:creationId xmlns:a16="http://schemas.microsoft.com/office/drawing/2014/main" id="{BF65A24E-07BA-5171-9FC2-1DFA55C3E6B3}"/>
              </a:ext>
            </a:extLst>
          </p:cNvPr>
          <p:cNvSpPr/>
          <p:nvPr/>
        </p:nvSpPr>
        <p:spPr>
          <a:xfrm>
            <a:off x="-9670" y="4617783"/>
            <a:ext cx="12254327" cy="2240217"/>
          </a:xfrm>
          <a:prstGeom prst="rect">
            <a:avLst/>
          </a:prstGeom>
          <a:solidFill>
            <a:srgbClr val="6A912D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4D3FCD92-06AD-EF35-DD3E-4B0E0C9F2588}"/>
              </a:ext>
            </a:extLst>
          </p:cNvPr>
          <p:cNvSpPr/>
          <p:nvPr/>
        </p:nvSpPr>
        <p:spPr>
          <a:xfrm>
            <a:off x="4353662" y="3720308"/>
            <a:ext cx="1763832" cy="572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94FFB130-5655-0BC2-F1A2-3EC654758215}"/>
              </a:ext>
            </a:extLst>
          </p:cNvPr>
          <p:cNvSpPr/>
          <p:nvPr/>
        </p:nvSpPr>
        <p:spPr>
          <a:xfrm>
            <a:off x="2237928" y="3681480"/>
            <a:ext cx="1715863" cy="826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5C107AF-E10A-3247-4F51-87C2A6CDB77A}"/>
              </a:ext>
            </a:extLst>
          </p:cNvPr>
          <p:cNvSpPr/>
          <p:nvPr/>
        </p:nvSpPr>
        <p:spPr>
          <a:xfrm>
            <a:off x="6678137" y="3659914"/>
            <a:ext cx="2376263" cy="826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47A8CE2E-8F80-17DE-9095-46115BB62658}"/>
              </a:ext>
            </a:extLst>
          </p:cNvPr>
          <p:cNvSpPr/>
          <p:nvPr/>
        </p:nvSpPr>
        <p:spPr>
          <a:xfrm>
            <a:off x="10032955" y="3680233"/>
            <a:ext cx="1749787" cy="785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6DD8075B-B777-FDE9-FF0D-08EAE8142312}"/>
              </a:ext>
            </a:extLst>
          </p:cNvPr>
          <p:cNvSpPr/>
          <p:nvPr/>
        </p:nvSpPr>
        <p:spPr>
          <a:xfrm>
            <a:off x="189684" y="3688006"/>
            <a:ext cx="1855883" cy="8266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A4DBA3F-0B0B-E805-419A-C02D1C699F3E}"/>
              </a:ext>
            </a:extLst>
          </p:cNvPr>
          <p:cNvSpPr/>
          <p:nvPr/>
        </p:nvSpPr>
        <p:spPr>
          <a:xfrm>
            <a:off x="-9670" y="-17350"/>
            <a:ext cx="12192000" cy="1809540"/>
          </a:xfrm>
          <a:prstGeom prst="rect">
            <a:avLst/>
          </a:prstGeom>
          <a:solidFill>
            <a:srgbClr val="6A912D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7" name="object 5">
            <a:extLst>
              <a:ext uri="{FF2B5EF4-FFF2-40B4-BE49-F238E27FC236}">
                <a16:creationId xmlns:a16="http://schemas.microsoft.com/office/drawing/2014/main" id="{0E07802A-2511-A951-4CBB-99CAF832EAF9}"/>
              </a:ext>
            </a:extLst>
          </p:cNvPr>
          <p:cNvSpPr txBox="1">
            <a:spLocks/>
          </p:cNvSpPr>
          <p:nvPr/>
        </p:nvSpPr>
        <p:spPr>
          <a:xfrm>
            <a:off x="69353" y="949826"/>
            <a:ext cx="5893771" cy="1213815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>
            <a:lvl1pPr>
              <a:defRPr sz="4500" b="0" i="0">
                <a:solidFill>
                  <a:schemeClr val="bg1"/>
                </a:solidFill>
                <a:latin typeface="Noto Sans CJK JP Medium"/>
                <a:ea typeface="+mj-ea"/>
                <a:cs typeface="Noto Sans CJK JP Medium"/>
              </a:defRPr>
            </a:lvl1pPr>
          </a:lstStyle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dirty="0">
                <a:solidFill>
                  <a:srgbClr val="DE5D4A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四</a:t>
            </a:r>
            <a:r>
              <a:rPr lang="zh-TW" altLang="en-US" sz="3600" b="1" dirty="0">
                <a:solidFill>
                  <a:srgbClr val="DE5D4A"/>
                </a:soli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大</a:t>
            </a:r>
            <a:r>
              <a:rPr lang="zh-TW" altLang="en-US" sz="3600" b="1" dirty="0">
                <a:solidFill>
                  <a:srgbClr val="002060"/>
                </a:solidFill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活動整合行銷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3BA5E48-DB46-5730-6351-CBC2F7728376}"/>
              </a:ext>
            </a:extLst>
          </p:cNvPr>
          <p:cNvSpPr txBox="1"/>
          <p:nvPr/>
        </p:nvSpPr>
        <p:spPr>
          <a:xfrm>
            <a:off x="159519" y="4766350"/>
            <a:ext cx="481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媒體曝光量</a:t>
            </a:r>
            <a:endParaRPr lang="zh-TW" altLang="en-US" sz="4000" b="1" dirty="0">
              <a:solidFill>
                <a:srgbClr val="FF0000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C937684-F454-3A95-0239-51EC967BAADB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794" y="3160381"/>
            <a:ext cx="11541949" cy="7776"/>
          </a:xfrm>
          <a:prstGeom prst="line">
            <a:avLst/>
          </a:prstGeom>
          <a:ln w="57150">
            <a:solidFill>
              <a:srgbClr val="DE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E60BFCF8-2F05-697A-F7BC-72CC804233EC}"/>
              </a:ext>
            </a:extLst>
          </p:cNvPr>
          <p:cNvGrpSpPr/>
          <p:nvPr/>
        </p:nvGrpSpPr>
        <p:grpSpPr>
          <a:xfrm>
            <a:off x="0" y="2158421"/>
            <a:ext cx="1540559" cy="708326"/>
            <a:chOff x="0" y="2158421"/>
            <a:chExt cx="1540559" cy="708326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6C187A07-08AA-6372-E69F-5E7746FE64BB}"/>
                </a:ext>
              </a:extLst>
            </p:cNvPr>
            <p:cNvSpPr/>
            <p:nvPr/>
          </p:nvSpPr>
          <p:spPr>
            <a:xfrm>
              <a:off x="271977" y="2158421"/>
              <a:ext cx="996603" cy="6751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F5274B-1414-672F-3A0C-7EBA6FEE426B}"/>
                </a:ext>
              </a:extLst>
            </p:cNvPr>
            <p:cNvSpPr/>
            <p:nvPr/>
          </p:nvSpPr>
          <p:spPr>
            <a:xfrm>
              <a:off x="0" y="2158861"/>
              <a:ext cx="154055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en-US" altLang="zh-TW" sz="40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853BF6E6-EE04-465D-CFDC-EF62B3CBF4C7}"/>
              </a:ext>
            </a:extLst>
          </p:cNvPr>
          <p:cNvGrpSpPr/>
          <p:nvPr/>
        </p:nvGrpSpPr>
        <p:grpSpPr>
          <a:xfrm>
            <a:off x="3436315" y="2164476"/>
            <a:ext cx="1540559" cy="707886"/>
            <a:chOff x="3436315" y="2164476"/>
            <a:chExt cx="1540559" cy="707886"/>
          </a:xfrm>
        </p:grpSpPr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11B63CF1-76D9-1489-7AE4-E10E0153C65D}"/>
                </a:ext>
              </a:extLst>
            </p:cNvPr>
            <p:cNvSpPr/>
            <p:nvPr/>
          </p:nvSpPr>
          <p:spPr>
            <a:xfrm>
              <a:off x="3664498" y="2166469"/>
              <a:ext cx="996603" cy="6751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2C967D4-73AB-1FD9-D4A6-7D3C816742CD}"/>
                </a:ext>
              </a:extLst>
            </p:cNvPr>
            <p:cNvSpPr/>
            <p:nvPr/>
          </p:nvSpPr>
          <p:spPr>
            <a:xfrm>
              <a:off x="3436315" y="2164476"/>
              <a:ext cx="154055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r>
                <a:rPr lang="zh-TW" altLang="en-US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en-US" altLang="zh-TW" sz="40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9E5F4140-A19A-8D3E-8A31-C6AEF66ECCB1}"/>
              </a:ext>
            </a:extLst>
          </p:cNvPr>
          <p:cNvGrpSpPr/>
          <p:nvPr/>
        </p:nvGrpSpPr>
        <p:grpSpPr>
          <a:xfrm>
            <a:off x="6243629" y="2151263"/>
            <a:ext cx="1268636" cy="717487"/>
            <a:chOff x="6243629" y="2151263"/>
            <a:chExt cx="1268636" cy="717487"/>
          </a:xfrm>
        </p:grpSpPr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73EB2A2B-D961-FF9C-7860-DC815E8B0E4A}"/>
                </a:ext>
              </a:extLst>
            </p:cNvPr>
            <p:cNvSpPr/>
            <p:nvPr/>
          </p:nvSpPr>
          <p:spPr>
            <a:xfrm>
              <a:off x="6380362" y="2151263"/>
              <a:ext cx="996603" cy="6751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AFFF18D-E5D3-3C07-F7D5-8BF2E96D57B6}"/>
                </a:ext>
              </a:extLst>
            </p:cNvPr>
            <p:cNvSpPr/>
            <p:nvPr/>
          </p:nvSpPr>
          <p:spPr>
            <a:xfrm>
              <a:off x="6243629" y="2160864"/>
              <a:ext cx="12686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r>
                <a:rPr lang="en-US" altLang="zh-TW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lang="zh-TW" altLang="en-US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en-US" altLang="zh-TW" sz="40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511115C-F324-1207-6B72-B38A401D8B67}"/>
              </a:ext>
            </a:extLst>
          </p:cNvPr>
          <p:cNvGrpSpPr/>
          <p:nvPr/>
        </p:nvGrpSpPr>
        <p:grpSpPr>
          <a:xfrm>
            <a:off x="8807480" y="2137136"/>
            <a:ext cx="1540559" cy="707886"/>
            <a:chOff x="8807480" y="2137136"/>
            <a:chExt cx="1540559" cy="707886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EE5AFEE0-61A9-3F2A-991E-5586BAA0BE91}"/>
                </a:ext>
              </a:extLst>
            </p:cNvPr>
            <p:cNvSpPr/>
            <p:nvPr/>
          </p:nvSpPr>
          <p:spPr>
            <a:xfrm>
              <a:off x="9079459" y="2151262"/>
              <a:ext cx="996603" cy="6751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A293F1C-1B49-AAA2-51EB-A50F62F61091}"/>
                </a:ext>
              </a:extLst>
            </p:cNvPr>
            <p:cNvSpPr/>
            <p:nvPr/>
          </p:nvSpPr>
          <p:spPr>
            <a:xfrm>
              <a:off x="8807480" y="2137136"/>
              <a:ext cx="154055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TW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lang="zh-TW" altLang="en-US" sz="4000" b="1" dirty="0">
                  <a:solidFill>
                    <a:srgbClr val="002060"/>
                  </a:solidFill>
                  <a:effectLst>
                    <a:glow rad="1651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en-US" altLang="zh-TW" sz="40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AE6F523-916B-1B3B-F86C-F3DBCD4888E0}"/>
              </a:ext>
            </a:extLst>
          </p:cNvPr>
          <p:cNvCxnSpPr>
            <a:cxnSpLocks/>
          </p:cNvCxnSpPr>
          <p:nvPr/>
        </p:nvCxnSpPr>
        <p:spPr bwMode="auto">
          <a:xfrm flipV="1">
            <a:off x="3104995" y="3202726"/>
            <a:ext cx="0" cy="452545"/>
          </a:xfrm>
          <a:prstGeom prst="line">
            <a:avLst/>
          </a:prstGeom>
          <a:ln w="28575">
            <a:solidFill>
              <a:srgbClr val="DE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03481785-441B-7A0D-454C-7A26FF0AFEB5}"/>
              </a:ext>
            </a:extLst>
          </p:cNvPr>
          <p:cNvSpPr txBox="1"/>
          <p:nvPr/>
        </p:nvSpPr>
        <p:spPr>
          <a:xfrm>
            <a:off x="1679635" y="3691593"/>
            <a:ext cx="2917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高雄鳳荔季</a:t>
            </a:r>
          </a:p>
        </p:txBody>
      </p: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D74EFAE3-5935-4347-A2DE-2728664D04FC}"/>
              </a:ext>
            </a:extLst>
          </p:cNvPr>
          <p:cNvCxnSpPr>
            <a:cxnSpLocks/>
          </p:cNvCxnSpPr>
          <p:nvPr/>
        </p:nvCxnSpPr>
        <p:spPr bwMode="auto">
          <a:xfrm flipV="1">
            <a:off x="5221135" y="3183676"/>
            <a:ext cx="0" cy="498277"/>
          </a:xfrm>
          <a:prstGeom prst="line">
            <a:avLst/>
          </a:prstGeom>
          <a:ln w="28575">
            <a:solidFill>
              <a:srgbClr val="DE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2B01E6E-7757-7F0A-F6E4-F440DAE8FA6C}"/>
              </a:ext>
            </a:extLst>
          </p:cNvPr>
          <p:cNvSpPr txBox="1"/>
          <p:nvPr/>
        </p:nvSpPr>
        <p:spPr>
          <a:xfrm>
            <a:off x="3695008" y="3779076"/>
            <a:ext cx="3156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美濃野菜節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1774260B-3785-4235-83FD-F7F0241847B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5440" y="3229408"/>
            <a:ext cx="0" cy="452545"/>
          </a:xfrm>
          <a:prstGeom prst="line">
            <a:avLst/>
          </a:prstGeom>
          <a:ln w="28575">
            <a:solidFill>
              <a:srgbClr val="DE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26E2FD16-56F2-209F-8904-2F853BC9FA38}"/>
              </a:ext>
            </a:extLst>
          </p:cNvPr>
          <p:cNvSpPr txBox="1"/>
          <p:nvPr/>
        </p:nvSpPr>
        <p:spPr>
          <a:xfrm>
            <a:off x="240794" y="3721825"/>
            <a:ext cx="1799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夏祭新鮮市 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記者會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224A1A4F-393E-5590-AACA-2A1D60FA2EBD}"/>
              </a:ext>
            </a:extLst>
          </p:cNvPr>
          <p:cNvCxnSpPr>
            <a:cxnSpLocks/>
          </p:cNvCxnSpPr>
          <p:nvPr/>
        </p:nvCxnSpPr>
        <p:spPr bwMode="auto">
          <a:xfrm flipV="1">
            <a:off x="7765008" y="3183676"/>
            <a:ext cx="0" cy="498277"/>
          </a:xfrm>
          <a:prstGeom prst="line">
            <a:avLst/>
          </a:prstGeom>
          <a:ln w="28575">
            <a:solidFill>
              <a:srgbClr val="DE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8643776A-F7F1-F416-BBE2-807FF682C636}"/>
              </a:ext>
            </a:extLst>
          </p:cNvPr>
          <p:cNvSpPr txBox="1"/>
          <p:nvPr/>
        </p:nvSpPr>
        <p:spPr>
          <a:xfrm>
            <a:off x="6252003" y="3666434"/>
            <a:ext cx="3086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大崗山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龍眼蜂蜜文化節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E3643F5A-C9CE-8611-37CF-20BE72EE8DD3}"/>
              </a:ext>
            </a:extLst>
          </p:cNvPr>
          <p:cNvCxnSpPr>
            <a:cxnSpLocks/>
          </p:cNvCxnSpPr>
          <p:nvPr/>
        </p:nvCxnSpPr>
        <p:spPr bwMode="auto">
          <a:xfrm flipV="1">
            <a:off x="10799869" y="3168157"/>
            <a:ext cx="0" cy="498277"/>
          </a:xfrm>
          <a:prstGeom prst="line">
            <a:avLst/>
          </a:prstGeom>
          <a:ln w="28575">
            <a:solidFill>
              <a:srgbClr val="DE5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字方塊 169">
            <a:extLst>
              <a:ext uri="{FF2B5EF4-FFF2-40B4-BE49-F238E27FC236}">
                <a16:creationId xmlns:a16="http://schemas.microsoft.com/office/drawing/2014/main" id="{9E804486-6525-C7EB-BE92-CE24CDBA3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793" y="3672931"/>
            <a:ext cx="260886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旗山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zh-TW" altLang="en-US" sz="2400" b="1" dirty="0">
                <a:solidFill>
                  <a:srgbClr val="DE5D4A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香蕉文化節</a:t>
            </a:r>
            <a:endParaRPr lang="en-US" altLang="zh-TW" sz="2400" b="1" dirty="0">
              <a:solidFill>
                <a:srgbClr val="DE5D4A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7909DAFB-F988-8BA9-9F83-0826C4F1555E}"/>
              </a:ext>
            </a:extLst>
          </p:cNvPr>
          <p:cNvSpPr txBox="1"/>
          <p:nvPr/>
        </p:nvSpPr>
        <p:spPr>
          <a:xfrm>
            <a:off x="159519" y="5491976"/>
            <a:ext cx="5884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異業合作聯名   </a:t>
            </a:r>
            <a:endParaRPr lang="zh-TW" altLang="en-US" sz="4000" b="1" dirty="0">
              <a:solidFill>
                <a:srgbClr val="FF0000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1A7E15D0-68DD-E9D1-C4D1-BA1E5410DB20}"/>
              </a:ext>
            </a:extLst>
          </p:cNvPr>
          <p:cNvSpPr txBox="1"/>
          <p:nvPr/>
        </p:nvSpPr>
        <p:spPr>
          <a:xfrm>
            <a:off x="3244844" y="5362939"/>
            <a:ext cx="6545236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必勝客、肯德基</a:t>
            </a:r>
            <a:endParaRPr lang="en-US" altLang="zh-TW" sz="2400" b="1" dirty="0">
              <a:solidFill>
                <a:srgbClr val="FF0000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冰塔職人雪花冰 、三分春色</a:t>
            </a:r>
            <a:endParaRPr lang="en-US" altLang="zh-TW" sz="2400" b="1" dirty="0">
              <a:solidFill>
                <a:srgbClr val="FF0000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7663B55-FBB6-765D-2E4D-EA57FE3CD989}"/>
              </a:ext>
            </a:extLst>
          </p:cNvPr>
          <p:cNvSpPr txBox="1"/>
          <p:nvPr/>
        </p:nvSpPr>
        <p:spPr>
          <a:xfrm>
            <a:off x="4934052" y="4691132"/>
            <a:ext cx="254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民視、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TVBS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、中視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港都、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hit FM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、警廣 </a:t>
            </a: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1B3AF04F-25A4-886F-BFE6-3952BA4AEBFB}"/>
              </a:ext>
            </a:extLst>
          </p:cNvPr>
          <p:cNvSpPr txBox="1"/>
          <p:nvPr/>
        </p:nvSpPr>
        <p:spPr>
          <a:xfrm>
            <a:off x="159519" y="6312778"/>
            <a:ext cx="5884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藝人代言聯名   </a:t>
            </a:r>
            <a:endParaRPr lang="zh-TW" altLang="en-US" sz="4000" b="1" dirty="0">
              <a:solidFill>
                <a:srgbClr val="FF0000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5ECDAA2D-F2FA-E4B4-6287-0474FBE81F11}"/>
              </a:ext>
            </a:extLst>
          </p:cNvPr>
          <p:cNvSpPr txBox="1"/>
          <p:nvPr/>
        </p:nvSpPr>
        <p:spPr>
          <a:xfrm>
            <a:off x="3244844" y="6363730"/>
            <a:ext cx="6545236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藝人張家瑋、主播劉方慈、藝人謝京穎</a:t>
            </a:r>
            <a:endParaRPr lang="en-US" altLang="zh-TW" sz="2400" b="1" dirty="0">
              <a:solidFill>
                <a:srgbClr val="FF0000"/>
              </a:solidFill>
              <a:effectLst>
                <a:glow rad="1651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C322EC7-9F37-5C91-9D24-0FB1034D0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4457" l="9948" r="89878">
                        <a14:foregroundMark x1="50785" y1="94457" x2="50785" y2="94457"/>
                        <a14:foregroundMark x1="58813" y1="47672" x2="58813" y2="47672"/>
                        <a14:foregroundMark x1="69284" y1="47228" x2="69284" y2="47228"/>
                        <a14:foregroundMark x1="70332" y1="40133" x2="70332" y2="40133"/>
                      </a14:backgroundRemoval>
                    </a14:imgEffect>
                  </a14:imgLayer>
                </a14:imgProps>
              </a:ext>
            </a:extLst>
          </a:blip>
          <a:srcRect l="23032" t="23579" r="12636" b="451"/>
          <a:stretch/>
        </p:blipFill>
        <p:spPr>
          <a:xfrm>
            <a:off x="72811" y="166677"/>
            <a:ext cx="1044814" cy="971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96220D5F-FEEC-54E2-EBAE-98A8A312824A}"/>
              </a:ext>
            </a:extLst>
          </p:cNvPr>
          <p:cNvSpPr txBox="1">
            <a:spLocks/>
          </p:cNvSpPr>
          <p:nvPr/>
        </p:nvSpPr>
        <p:spPr>
          <a:xfrm>
            <a:off x="9399857" y="662890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r" eaLnBrk="1" hangingPunct="1"/>
            <a:fld id="{4F3C6CAF-B3D4-412C-9664-ADDFB4369E24}" type="slidenum">
              <a:rPr kumimoji="0" lang="zh-TW" altLang="en-US" sz="1200" smtClean="0">
                <a:solidFill>
                  <a:schemeClr val="bg1"/>
                </a:solidFill>
                <a:ea typeface="Arial Unicode MS" panose="020B0604020202020204" pitchFamily="34" charset="-120"/>
              </a:rPr>
              <a:pPr algn="r" eaLnBrk="1" hangingPunct="1"/>
              <a:t>8</a:t>
            </a:fld>
            <a:endParaRPr kumimoji="0" lang="en-US" altLang="zh-TW" sz="1200" dirty="0">
              <a:solidFill>
                <a:schemeClr val="bg1"/>
              </a:solidFill>
              <a:ea typeface="Arial Unicode MS" panose="020B060402020202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876254-0FB0-4B1D-17CA-34F5760D3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978" y="94042"/>
            <a:ext cx="5907536" cy="1079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0214D7-FB49-FDD4-B51A-6A502F150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431" y="4552822"/>
            <a:ext cx="3533949" cy="2395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爆炸: 八角 10">
            <a:extLst>
              <a:ext uri="{FF2B5EF4-FFF2-40B4-BE49-F238E27FC236}">
                <a16:creationId xmlns:a16="http://schemas.microsoft.com/office/drawing/2014/main" id="{FC7A4FDE-0EF7-6F4F-B6B0-9066B8980361}"/>
              </a:ext>
            </a:extLst>
          </p:cNvPr>
          <p:cNvSpPr/>
          <p:nvPr/>
        </p:nvSpPr>
        <p:spPr>
          <a:xfrm rot="835144">
            <a:off x="8572402" y="210540"/>
            <a:ext cx="3777832" cy="1970525"/>
          </a:xfrm>
          <a:prstGeom prst="irregularSeal1">
            <a:avLst/>
          </a:prstGeom>
          <a:ln w="5715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ACF015-A93D-325A-22C4-3F4046FD6419}"/>
              </a:ext>
            </a:extLst>
          </p:cNvPr>
          <p:cNvSpPr txBox="1"/>
          <p:nvPr/>
        </p:nvSpPr>
        <p:spPr>
          <a:xfrm rot="943551">
            <a:off x="9252298" y="775113"/>
            <a:ext cx="24596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周邊經濟產值達</a:t>
            </a:r>
            <a:b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千</a:t>
            </a:r>
            <a:r>
              <a:rPr lang="en-US" altLang="zh-TW" sz="32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650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萬元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77F6A0-4DFB-A487-43E2-8BB16EA5F4E9}"/>
              </a:ext>
            </a:extLst>
          </p:cNvPr>
          <p:cNvSpPr txBox="1"/>
          <p:nvPr/>
        </p:nvSpPr>
        <p:spPr>
          <a:xfrm>
            <a:off x="3244844" y="4755747"/>
            <a:ext cx="1665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逾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635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檔次</a:t>
            </a:r>
          </a:p>
        </p:txBody>
      </p:sp>
    </p:spTree>
    <p:extLst>
      <p:ext uri="{BB962C8B-B14F-4D97-AF65-F5344CB8AC3E}">
        <p14:creationId xmlns:p14="http://schemas.microsoft.com/office/powerpoint/2010/main" val="418630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9B02928-C3F1-163F-BC93-F1CF90E792A3}"/>
              </a:ext>
            </a:extLst>
          </p:cNvPr>
          <p:cNvSpPr/>
          <p:nvPr/>
        </p:nvSpPr>
        <p:spPr>
          <a:xfrm>
            <a:off x="8604299" y="5341893"/>
            <a:ext cx="3013498" cy="294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7"/>
          </p:nvPr>
        </p:nvSpPr>
        <p:spPr>
          <a:xfrm>
            <a:off x="9278560" y="641807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rgbClr val="898989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62BC393F-1A64-430E-9894-8E34AA5FED13}" type="slidenum">
              <a:rPr lang="zh-CN" altLang="en-US" smtClean="0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48E9B7-7E22-177A-9D9F-E9C646766532}"/>
              </a:ext>
            </a:extLst>
          </p:cNvPr>
          <p:cNvSpPr/>
          <p:nvPr/>
        </p:nvSpPr>
        <p:spPr>
          <a:xfrm>
            <a:off x="0" y="-13757"/>
            <a:ext cx="12191999" cy="11166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r>
              <a:rPr kumimoji="1" lang="zh-TW" altLang="en-US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農產業保險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C6F8086-9521-8366-D826-DF8186D1D4BB}"/>
              </a:ext>
            </a:extLst>
          </p:cNvPr>
          <p:cNvSpPr/>
          <p:nvPr/>
        </p:nvSpPr>
        <p:spPr>
          <a:xfrm>
            <a:off x="8534557" y="5297007"/>
            <a:ext cx="3152981" cy="962379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保險宣導說明會 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場次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B2DE0C5-1615-A605-9220-4C53CFCF5C5E}"/>
              </a:ext>
            </a:extLst>
          </p:cNvPr>
          <p:cNvSpPr/>
          <p:nvPr/>
        </p:nvSpPr>
        <p:spPr>
          <a:xfrm>
            <a:off x="7908814" y="3848154"/>
            <a:ext cx="4240479" cy="294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36B58C-95D8-5243-900D-DFC56B85A506}"/>
              </a:ext>
            </a:extLst>
          </p:cNvPr>
          <p:cNvSpPr/>
          <p:nvPr/>
        </p:nvSpPr>
        <p:spPr>
          <a:xfrm>
            <a:off x="7937975" y="3787474"/>
            <a:ext cx="4240479" cy="962379"/>
          </a:xfrm>
          <a:prstGeom prst="rect">
            <a:avLst/>
          </a:prstGeom>
          <a:ln w="9525">
            <a:noFill/>
          </a:ln>
        </p:spPr>
        <p:txBody>
          <a:bodyPr wrap="square" anchor="ctr" anchorCtr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年投保件數、面積 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200"/>
              </a:lnSpc>
            </a:pP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8,758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4296.28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公頃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BF1D4AF-7CCE-059A-9842-AB35C0B29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50" y="1285237"/>
            <a:ext cx="3853006" cy="17923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EA93A2-45BA-A0FB-4A2B-2E5AAC0E5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0101" r="2750" b="25850"/>
          <a:stretch/>
        </p:blipFill>
        <p:spPr>
          <a:xfrm>
            <a:off x="15235" y="1122310"/>
            <a:ext cx="7864418" cy="53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5510"/>
      </p:ext>
    </p:extLst>
  </p:cSld>
  <p:clrMapOvr>
    <a:masterClrMapping/>
  </p:clrMapOvr>
</p:sld>
</file>

<file path=ppt/theme/theme1.xml><?xml version="1.0" encoding="utf-8"?>
<a:theme xmlns:a="http://schemas.openxmlformats.org/drawingml/2006/main" name="農業局高通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農業局高通通</Template>
  <TotalTime>16990</TotalTime>
  <Words>1373</Words>
  <Application>Microsoft Office PowerPoint</Application>
  <PresentationFormat>寬螢幕</PresentationFormat>
  <Paragraphs>305</Paragraphs>
  <Slides>17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Arial Unicode MS</vt:lpstr>
      <vt:lpstr>微軟正黑體</vt:lpstr>
      <vt:lpstr>Arial</vt:lpstr>
      <vt:lpstr>Calibri</vt:lpstr>
      <vt:lpstr>Poiret One</vt:lpstr>
      <vt:lpstr>Times New Roman</vt:lpstr>
      <vt:lpstr>Wingdings</vt:lpstr>
      <vt:lpstr>農業局高通通</vt:lpstr>
      <vt:lpstr>高雄市政府農業局 工作報告</vt:lpstr>
      <vt:lpstr>介紹本局各單位主管 </vt:lpstr>
      <vt:lpstr>PowerPoint 簡報</vt:lpstr>
      <vt:lpstr>PowerPoint 簡報</vt:lpstr>
      <vt:lpstr>高雄智慧農場推動成效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農業局工作報告</dc:title>
  <dc:creator>Win_XP</dc:creator>
  <cp:lastModifiedBy>user</cp:lastModifiedBy>
  <cp:revision>2079</cp:revision>
  <cp:lastPrinted>2024-04-08T06:34:19Z</cp:lastPrinted>
  <dcterms:created xsi:type="dcterms:W3CDTF">2014-07-22T02:22:43Z</dcterms:created>
  <dcterms:modified xsi:type="dcterms:W3CDTF">2024-04-08T06:51:38Z</dcterms:modified>
</cp:coreProperties>
</file>