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notesMasterIdLst>
    <p:notesMasterId r:id="rId15"/>
  </p:notesMasterIdLst>
  <p:handoutMasterIdLst>
    <p:handoutMasterId r:id="rId16"/>
  </p:handoutMasterIdLst>
  <p:sldIdLst>
    <p:sldId id="256" r:id="rId2"/>
    <p:sldId id="1255" r:id="rId3"/>
    <p:sldId id="1312" r:id="rId4"/>
    <p:sldId id="448" r:id="rId5"/>
    <p:sldId id="1307" r:id="rId6"/>
    <p:sldId id="1296" r:id="rId7"/>
    <p:sldId id="1311" r:id="rId8"/>
    <p:sldId id="1258" r:id="rId9"/>
    <p:sldId id="1304" r:id="rId10"/>
    <p:sldId id="1314" r:id="rId11"/>
    <p:sldId id="1305" r:id="rId12"/>
    <p:sldId id="1308" r:id="rId13"/>
    <p:sldId id="1310" r:id="rId1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4" clrIdx="0">
    <p:extLst>
      <p:ext uri="{19B8F6BF-5375-455C-9EA6-DF929625EA0E}">
        <p15:presenceInfo xmlns:p15="http://schemas.microsoft.com/office/powerpoint/2012/main" userId="user" providerId="None"/>
      </p:ext>
    </p:extLst>
  </p:cmAuthor>
  <p:cmAuthor id="2" name="lk168@kcg.gov.tw" initials="l" lastIdx="2" clrIdx="1">
    <p:extLst>
      <p:ext uri="{19B8F6BF-5375-455C-9EA6-DF929625EA0E}">
        <p15:presenceInfo xmlns:p15="http://schemas.microsoft.com/office/powerpoint/2012/main" userId="fd98caab80e65f7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FFFF"/>
    <a:srgbClr val="180209"/>
    <a:srgbClr val="008080"/>
    <a:srgbClr val="CC6600"/>
    <a:srgbClr val="FFFF99"/>
    <a:srgbClr val="FFFF66"/>
    <a:srgbClr val="CC3300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27F97BB-C833-4FB7-BDE5-3F7075034690}" styleName="佈景主題樣式 2 - 輔色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84817" autoAdjust="0"/>
  </p:normalViewPr>
  <p:slideViewPr>
    <p:cSldViewPr>
      <p:cViewPr varScale="1">
        <p:scale>
          <a:sx n="73" d="100"/>
          <a:sy n="73" d="100"/>
        </p:scale>
        <p:origin x="840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4" Type="http://schemas.openxmlformats.org/officeDocument/2006/relationships/image" Target="../media/image4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4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E5FD2E-F253-443C-9ED9-26F8783A47F3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C52DFAF-7D7B-45CE-AF06-96805FE02319}">
      <dgm:prSet phldrT="[文字]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US" altLang="zh-TW" dirty="0"/>
        </a:p>
        <a:p>
          <a:endParaRPr lang="zh-TW" altLang="en-US" dirty="0"/>
        </a:p>
      </dgm:t>
    </dgm:pt>
    <dgm:pt modelId="{0537C067-7D94-46CC-8A5C-84FDD67C3BC6}" type="parTrans" cxnId="{1F35C349-11AB-47E6-B4F2-B94B6B708AA6}">
      <dgm:prSet/>
      <dgm:spPr/>
      <dgm:t>
        <a:bodyPr/>
        <a:lstStyle/>
        <a:p>
          <a:endParaRPr lang="zh-TW" altLang="en-US"/>
        </a:p>
      </dgm:t>
    </dgm:pt>
    <dgm:pt modelId="{833CEF03-8B7D-40E8-9432-4F8831EEEFE9}" type="sibTrans" cxnId="{1F35C349-11AB-47E6-B4F2-B94B6B708AA6}">
      <dgm:prSet/>
      <dgm:spPr/>
      <dgm:t>
        <a:bodyPr/>
        <a:lstStyle/>
        <a:p>
          <a:endParaRPr lang="zh-TW" altLang="en-US"/>
        </a:p>
      </dgm:t>
    </dgm:pt>
    <dgm:pt modelId="{E49A20DA-04B8-401F-806C-6F970C4D15C3}">
      <dgm:prSet phldrT="[文字]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 altLang="zh-TW" dirty="0"/>
        </a:p>
        <a:p>
          <a:endParaRPr lang="zh-TW" altLang="en-US" dirty="0"/>
        </a:p>
      </dgm:t>
    </dgm:pt>
    <dgm:pt modelId="{ACE9B5E0-DDCA-48FD-B159-C51199E3A43A}" type="parTrans" cxnId="{97A65160-3E62-4280-A8DA-6A5A31B8C976}">
      <dgm:prSet/>
      <dgm:spPr/>
      <dgm:t>
        <a:bodyPr/>
        <a:lstStyle/>
        <a:p>
          <a:endParaRPr lang="zh-TW" altLang="en-US"/>
        </a:p>
      </dgm:t>
    </dgm:pt>
    <dgm:pt modelId="{ED3B1A54-8462-45C2-9F5D-94D523171B2D}" type="sibTrans" cxnId="{97A65160-3E62-4280-A8DA-6A5A31B8C976}">
      <dgm:prSet/>
      <dgm:spPr/>
      <dgm:t>
        <a:bodyPr/>
        <a:lstStyle/>
        <a:p>
          <a:endParaRPr lang="zh-TW" altLang="en-US"/>
        </a:p>
      </dgm:t>
    </dgm:pt>
    <dgm:pt modelId="{DAAF1D1E-1EEA-4EF3-922C-1BDD3E283310}">
      <dgm:prSet phldrT="[文字]"/>
      <dgm:spPr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US" altLang="zh-TW" dirty="0"/>
        </a:p>
        <a:p>
          <a:endParaRPr lang="zh-TW" altLang="en-US" dirty="0"/>
        </a:p>
      </dgm:t>
    </dgm:pt>
    <dgm:pt modelId="{E6C38BE3-002D-4130-964E-1C58744EA531}" type="parTrans" cxnId="{CC2E782C-38B9-4A44-A76C-52E5F6B48027}">
      <dgm:prSet/>
      <dgm:spPr/>
      <dgm:t>
        <a:bodyPr/>
        <a:lstStyle/>
        <a:p>
          <a:endParaRPr lang="zh-TW" altLang="en-US"/>
        </a:p>
      </dgm:t>
    </dgm:pt>
    <dgm:pt modelId="{F9C7D9B2-3B97-44FA-BAC8-6C22B83CD8AB}" type="sibTrans" cxnId="{CC2E782C-38B9-4A44-A76C-52E5F6B48027}">
      <dgm:prSet/>
      <dgm:spPr/>
      <dgm:t>
        <a:bodyPr/>
        <a:lstStyle/>
        <a:p>
          <a:endParaRPr lang="zh-TW" altLang="en-US"/>
        </a:p>
      </dgm:t>
    </dgm:pt>
    <dgm:pt modelId="{B16B7BF1-C183-44B8-96AB-750FA8340106}" type="pres">
      <dgm:prSet presAssocID="{F0E5FD2E-F253-443C-9ED9-26F8783A47F3}" presName="matrix" presStyleCnt="0">
        <dgm:presLayoutVars>
          <dgm:chMax val="1"/>
          <dgm:dir/>
          <dgm:resizeHandles val="exact"/>
        </dgm:presLayoutVars>
      </dgm:prSet>
      <dgm:spPr/>
    </dgm:pt>
    <dgm:pt modelId="{91BEB053-5B61-4EA7-9452-0B34FE7DEAB4}" type="pres">
      <dgm:prSet presAssocID="{F0E5FD2E-F253-443C-9ED9-26F8783A47F3}" presName="diamond" presStyleLbl="bgShp" presStyleIdx="0" presStyleCnt="1"/>
      <dgm:spPr/>
    </dgm:pt>
    <dgm:pt modelId="{0C8C2DD2-6330-4242-BD79-EED671FBDCE9}" type="pres">
      <dgm:prSet presAssocID="{F0E5FD2E-F253-443C-9ED9-26F8783A47F3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EBD10DA-3CA6-47D7-BC04-B2B16AE86F19}" type="pres">
      <dgm:prSet presAssocID="{F0E5FD2E-F253-443C-9ED9-26F8783A47F3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4ABBC19-4F78-41B9-95F9-862048E5A0AD}" type="pres">
      <dgm:prSet presAssocID="{F0E5FD2E-F253-443C-9ED9-26F8783A47F3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B51DE83-3194-4496-B261-FBFC9353765B}" type="pres">
      <dgm:prSet presAssocID="{F0E5FD2E-F253-443C-9ED9-26F8783A47F3}" presName="quad4" presStyleLbl="node1" presStyleIdx="3" presStyleCnt="4" custLinFactNeighborX="1476" custLinFactNeighborY="2464">
        <dgm:presLayoutVars>
          <dgm:chMax val="0"/>
          <dgm:chPref val="0"/>
          <dgm:bulletEnabled val="1"/>
        </dgm:presLayoutVars>
      </dgm:prSet>
      <dgm:spPr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CC2E782C-38B9-4A44-A76C-52E5F6B48027}" srcId="{F0E5FD2E-F253-443C-9ED9-26F8783A47F3}" destId="{DAAF1D1E-1EEA-4EF3-922C-1BDD3E283310}" srcOrd="2" destOrd="0" parTransId="{E6C38BE3-002D-4130-964E-1C58744EA531}" sibTransId="{F9C7D9B2-3B97-44FA-BAC8-6C22B83CD8AB}"/>
    <dgm:cxn modelId="{97A65160-3E62-4280-A8DA-6A5A31B8C976}" srcId="{F0E5FD2E-F253-443C-9ED9-26F8783A47F3}" destId="{E49A20DA-04B8-401F-806C-6F970C4D15C3}" srcOrd="1" destOrd="0" parTransId="{ACE9B5E0-DDCA-48FD-B159-C51199E3A43A}" sibTransId="{ED3B1A54-8462-45C2-9F5D-94D523171B2D}"/>
    <dgm:cxn modelId="{1F35C349-11AB-47E6-B4F2-B94B6B708AA6}" srcId="{F0E5FD2E-F253-443C-9ED9-26F8783A47F3}" destId="{FC52DFAF-7D7B-45CE-AF06-96805FE02319}" srcOrd="0" destOrd="0" parTransId="{0537C067-7D94-46CC-8A5C-84FDD67C3BC6}" sibTransId="{833CEF03-8B7D-40E8-9432-4F8831EEEFE9}"/>
    <dgm:cxn modelId="{66E17FA8-3C69-42F8-AC80-8755BA62758C}" type="presOf" srcId="{E49A20DA-04B8-401F-806C-6F970C4D15C3}" destId="{1EBD10DA-3CA6-47D7-BC04-B2B16AE86F19}" srcOrd="0" destOrd="0" presId="urn:microsoft.com/office/officeart/2005/8/layout/matrix3"/>
    <dgm:cxn modelId="{78E435B5-C1FD-405E-AF95-23F843AB0E53}" type="presOf" srcId="{DAAF1D1E-1EEA-4EF3-922C-1BDD3E283310}" destId="{E4ABBC19-4F78-41B9-95F9-862048E5A0AD}" srcOrd="0" destOrd="0" presId="urn:microsoft.com/office/officeart/2005/8/layout/matrix3"/>
    <dgm:cxn modelId="{3A1815D2-C47D-426A-BFE7-32E3E22482AD}" type="presOf" srcId="{FC52DFAF-7D7B-45CE-AF06-96805FE02319}" destId="{0C8C2DD2-6330-4242-BD79-EED671FBDCE9}" srcOrd="0" destOrd="0" presId="urn:microsoft.com/office/officeart/2005/8/layout/matrix3"/>
    <dgm:cxn modelId="{D996EBFA-9DCF-4415-A73E-2D3E457E8D58}" type="presOf" srcId="{F0E5FD2E-F253-443C-9ED9-26F8783A47F3}" destId="{B16B7BF1-C183-44B8-96AB-750FA8340106}" srcOrd="0" destOrd="0" presId="urn:microsoft.com/office/officeart/2005/8/layout/matrix3"/>
    <dgm:cxn modelId="{D22AB6F0-174F-4C09-94BB-640425732A95}" type="presParOf" srcId="{B16B7BF1-C183-44B8-96AB-750FA8340106}" destId="{91BEB053-5B61-4EA7-9452-0B34FE7DEAB4}" srcOrd="0" destOrd="0" presId="urn:microsoft.com/office/officeart/2005/8/layout/matrix3"/>
    <dgm:cxn modelId="{EAD57BF8-1E4C-43EF-A740-0899F3C6FD66}" type="presParOf" srcId="{B16B7BF1-C183-44B8-96AB-750FA8340106}" destId="{0C8C2DD2-6330-4242-BD79-EED671FBDCE9}" srcOrd="1" destOrd="0" presId="urn:microsoft.com/office/officeart/2005/8/layout/matrix3"/>
    <dgm:cxn modelId="{0EC3B636-CD8E-47CF-9305-A9FB0DE6181A}" type="presParOf" srcId="{B16B7BF1-C183-44B8-96AB-750FA8340106}" destId="{1EBD10DA-3CA6-47D7-BC04-B2B16AE86F19}" srcOrd="2" destOrd="0" presId="urn:microsoft.com/office/officeart/2005/8/layout/matrix3"/>
    <dgm:cxn modelId="{6528D1DD-8D14-4399-8790-CD4A375F949B}" type="presParOf" srcId="{B16B7BF1-C183-44B8-96AB-750FA8340106}" destId="{E4ABBC19-4F78-41B9-95F9-862048E5A0AD}" srcOrd="3" destOrd="0" presId="urn:microsoft.com/office/officeart/2005/8/layout/matrix3"/>
    <dgm:cxn modelId="{94788836-B426-4629-8551-1EE08D711216}" type="presParOf" srcId="{B16B7BF1-C183-44B8-96AB-750FA8340106}" destId="{4B51DE83-3194-4496-B261-FBFC9353765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BEB053-5B61-4EA7-9452-0B34FE7DEAB4}">
      <dsp:nvSpPr>
        <dsp:cNvPr id="0" name=""/>
        <dsp:cNvSpPr/>
      </dsp:nvSpPr>
      <dsp:spPr>
        <a:xfrm>
          <a:off x="1178670" y="0"/>
          <a:ext cx="5419524" cy="541952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C2DD2-6330-4242-BD79-EED671FBDCE9}">
      <dsp:nvSpPr>
        <dsp:cNvPr id="0" name=""/>
        <dsp:cNvSpPr/>
      </dsp:nvSpPr>
      <dsp:spPr>
        <a:xfrm>
          <a:off x="1693525" y="514854"/>
          <a:ext cx="2113614" cy="2113614"/>
        </a:xfrm>
        <a:prstGeom prst="roundRect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4600" kern="1200" dirty="0"/>
        </a:p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600" kern="1200" dirty="0"/>
        </a:p>
      </dsp:txBody>
      <dsp:txXfrm>
        <a:off x="1796703" y="618032"/>
        <a:ext cx="1907258" cy="1907258"/>
      </dsp:txXfrm>
    </dsp:sp>
    <dsp:sp modelId="{1EBD10DA-3CA6-47D7-BC04-B2B16AE86F19}">
      <dsp:nvSpPr>
        <dsp:cNvPr id="0" name=""/>
        <dsp:cNvSpPr/>
      </dsp:nvSpPr>
      <dsp:spPr>
        <a:xfrm>
          <a:off x="3969725" y="514854"/>
          <a:ext cx="2113614" cy="2113614"/>
        </a:xfrm>
        <a:prstGeom prst="roundRect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4600" kern="1200" dirty="0"/>
        </a:p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600" kern="1200" dirty="0"/>
        </a:p>
      </dsp:txBody>
      <dsp:txXfrm>
        <a:off x="4072903" y="618032"/>
        <a:ext cx="1907258" cy="1907258"/>
      </dsp:txXfrm>
    </dsp:sp>
    <dsp:sp modelId="{E4ABBC19-4F78-41B9-95F9-862048E5A0AD}">
      <dsp:nvSpPr>
        <dsp:cNvPr id="0" name=""/>
        <dsp:cNvSpPr/>
      </dsp:nvSpPr>
      <dsp:spPr>
        <a:xfrm>
          <a:off x="1693525" y="2791054"/>
          <a:ext cx="2113614" cy="2113614"/>
        </a:xfrm>
        <a:prstGeom prst="roundRect">
          <a:avLst/>
        </a:prstGeom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4600" kern="1200" dirty="0"/>
        </a:p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600" kern="1200" dirty="0"/>
        </a:p>
      </dsp:txBody>
      <dsp:txXfrm>
        <a:off x="1796703" y="2894232"/>
        <a:ext cx="1907258" cy="1907258"/>
      </dsp:txXfrm>
    </dsp:sp>
    <dsp:sp modelId="{4B51DE83-3194-4496-B261-FBFC9353765B}">
      <dsp:nvSpPr>
        <dsp:cNvPr id="0" name=""/>
        <dsp:cNvSpPr/>
      </dsp:nvSpPr>
      <dsp:spPr>
        <a:xfrm>
          <a:off x="4000922" y="2843134"/>
          <a:ext cx="2113614" cy="2113614"/>
        </a:xfrm>
        <a:prstGeom prst="roundRect">
          <a:avLst/>
        </a:prstGeom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56CBCAC7-BA2F-401B-91DB-D4AF94E837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400" cy="496889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0BE9BC6-CAC6-47D9-8B95-471BF7E6EF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90" y="3"/>
            <a:ext cx="2946400" cy="496889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r">
              <a:defRPr sz="1200"/>
            </a:lvl1pPr>
          </a:lstStyle>
          <a:p>
            <a:fld id="{8CB9BD4B-2C88-4D09-B63C-41D7E1D33B36}" type="datetimeFigureOut">
              <a:rPr lang="zh-TW" altLang="en-US" smtClean="0"/>
              <a:pPr/>
              <a:t>2023/5/12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33720C8-FA77-480C-B988-DC50A31218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2"/>
            <a:ext cx="2946400" cy="496889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9EE372D-CA45-4851-9FDC-03FFCC1B3A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90" y="9429752"/>
            <a:ext cx="2946400" cy="496889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r">
              <a:defRPr sz="1200"/>
            </a:lvl1pPr>
          </a:lstStyle>
          <a:p>
            <a:fld id="{BB5F53A8-E752-4716-AD8A-4904EB560D9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5286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60" cy="496332"/>
          </a:xfrm>
          <a:prstGeom prst="rect">
            <a:avLst/>
          </a:prstGeom>
        </p:spPr>
        <p:txBody>
          <a:bodyPr vert="horz" lIns="92091" tIns="46045" rIns="92091" bIns="46045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2" y="2"/>
            <a:ext cx="2945660" cy="496332"/>
          </a:xfrm>
          <a:prstGeom prst="rect">
            <a:avLst/>
          </a:prstGeom>
        </p:spPr>
        <p:txBody>
          <a:bodyPr vert="horz" lIns="92091" tIns="46045" rIns="92091" bIns="46045" rtlCol="0"/>
          <a:lstStyle>
            <a:lvl1pPr algn="r">
              <a:defRPr sz="1200"/>
            </a:lvl1pPr>
          </a:lstStyle>
          <a:p>
            <a:fld id="{C3FED36C-F509-45B9-A898-37080362A09E}" type="datetimeFigureOut">
              <a:rPr lang="zh-TW" altLang="en-US" smtClean="0"/>
              <a:pPr/>
              <a:t>2023/5/12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1" tIns="46045" rIns="92091" bIns="46045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2091" tIns="46045" rIns="92091" bIns="46045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6"/>
            <a:ext cx="2945660" cy="496332"/>
          </a:xfrm>
          <a:prstGeom prst="rect">
            <a:avLst/>
          </a:prstGeom>
        </p:spPr>
        <p:txBody>
          <a:bodyPr vert="horz" lIns="92091" tIns="46045" rIns="92091" bIns="46045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2" y="9428586"/>
            <a:ext cx="2945660" cy="496332"/>
          </a:xfrm>
          <a:prstGeom prst="rect">
            <a:avLst/>
          </a:prstGeom>
        </p:spPr>
        <p:txBody>
          <a:bodyPr vert="horz" lIns="92091" tIns="46045" rIns="92091" bIns="46045" rtlCol="0" anchor="b"/>
          <a:lstStyle>
            <a:lvl1pPr algn="r">
              <a:defRPr sz="1200"/>
            </a:lvl1pPr>
          </a:lstStyle>
          <a:p>
            <a:fld id="{0C20CEC5-E3EE-4001-8DAC-843FAECA04B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835462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748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0748" tIns="90748" rIns="90748" bIns="9074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推動渡輪電動化具環保、經濟、觀光及帶動產業發展的效益，於</a:t>
            </a:r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年招標採購</a:t>
            </a:r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艘電動渡輪。</a:t>
            </a:r>
            <a:endParaRPr lang="en-US" altLang="zh-TW" sz="1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第一艘預計</a:t>
            </a:r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2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49</a:t>
            </a:r>
            <a:r>
              <a:rPr lang="zh-TW" altLang="en-US" sz="12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噸鋼質渡輪交船；</a:t>
            </a:r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年第二艘</a:t>
            </a:r>
            <a:r>
              <a:rPr lang="en-US" altLang="zh-TW" sz="12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49</a:t>
            </a:r>
            <a:r>
              <a:rPr lang="zh-TW" altLang="en-US" sz="12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噸</a:t>
            </a:r>
            <a:r>
              <a:rPr lang="en-US" altLang="zh-TW" sz="12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FRP</a:t>
            </a:r>
            <a:r>
              <a:rPr lang="zh-TW" altLang="en-US" sz="12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渡輪交船及第三艘</a:t>
            </a:r>
            <a:r>
              <a:rPr lang="en-US" altLang="zh-TW" sz="12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99</a:t>
            </a:r>
            <a:r>
              <a:rPr lang="zh-TW" altLang="en-US" sz="12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噸鋼質渡輪交船</a:t>
            </a:r>
          </a:p>
        </p:txBody>
      </p:sp>
    </p:spTree>
    <p:extLst>
      <p:ext uri="{BB962C8B-B14F-4D97-AF65-F5344CB8AC3E}">
        <p14:creationId xmlns:p14="http://schemas.microsoft.com/office/powerpoint/2010/main" val="110532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70508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3798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2019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914400" rtl="0" eaLnBrk="1" latinLnBrk="0" hangingPunct="1">
              <a:buFont typeface="+mj-lt"/>
              <a:buNone/>
            </a:pPr>
            <a:r>
              <a:rPr lang="en-US" altLang="zh-TW" sz="1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</a:t>
            </a:r>
            <a:r>
              <a:rPr lang="zh-TW" altLang="en-US" sz="1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建構「感知層</a:t>
            </a:r>
            <a:r>
              <a:rPr lang="en-US" altLang="zh-TW" sz="1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—</a:t>
            </a:r>
            <a:r>
              <a:rPr lang="zh-TW" altLang="en-US" sz="1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網路層</a:t>
            </a:r>
            <a:r>
              <a:rPr lang="en-US" altLang="zh-TW" sz="1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—</a:t>
            </a:r>
            <a:r>
              <a:rPr lang="zh-TW" altLang="en-US" sz="1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應用層」完善物聯網架構，高雄已發展出高效智慧運輸系統及服務平台，即時偵測蒐集前端多元數據資訊，針對跨領域資料進行整合應用，並透過圖形化智慧儀表板進行數據監控及管理。</a:t>
            </a:r>
            <a:endParaRPr lang="en-US" altLang="zh-TW" sz="1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indent="0" algn="l" defTabSz="914400" rtl="0" eaLnBrk="1" latinLnBrk="0" hangingPunct="1">
              <a:buFont typeface="+mj-lt"/>
              <a:buNone/>
            </a:pPr>
            <a:r>
              <a:rPr lang="en-US" altLang="zh-TW" sz="1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</a:t>
            </a:r>
            <a:r>
              <a:rPr lang="zh-TW" altLang="en-US" sz="1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針對大型活動成立交控指揮中心，透過橫向聯繫機制及智慧儀表板進駐，大幅提升活動時民眾出入場秩序與散場效率，保障民眾旅途順暢及智慧旅運服務品質。於</a:t>
            </a:r>
            <a:r>
              <a:rPr lang="en-US" altLang="zh-TW" sz="1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2022</a:t>
            </a:r>
            <a:r>
              <a:rPr lang="zh-TW" altLang="en-US" sz="1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年台灣燈會、跨年演唱會、</a:t>
            </a:r>
            <a:r>
              <a:rPr lang="en-US" altLang="zh-TW" sz="1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2023</a:t>
            </a:r>
            <a:r>
              <a:rPr lang="zh-TW" altLang="en-US" sz="1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壽山動物園開幕、</a:t>
            </a:r>
            <a:r>
              <a:rPr lang="en-US" altLang="zh-TW" sz="1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Black Pink/</a:t>
            </a:r>
            <a:r>
              <a:rPr lang="zh-TW" altLang="en-US" sz="1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五月天</a:t>
            </a:r>
            <a:r>
              <a:rPr lang="en-US" altLang="zh-TW" sz="1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lang="zh-TW" altLang="en-US" sz="1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張惠妹大型演唱會等活動展現亮眼成效，大幅提升活動疏運效率和品質。</a:t>
            </a:r>
            <a:endParaRPr lang="en-US" altLang="zh-TW" sz="12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16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</a:t>
            </a:r>
            <a:r>
              <a:rPr lang="zh-TW" altLang="en-US" sz="18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行政院促進公共運輸使用方案，高雄市率先響應，推動高雄市區</a:t>
            </a:r>
            <a:r>
              <a:rPr lang="en-US" altLang="zh-TW" sz="18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399</a:t>
            </a:r>
            <a:r>
              <a:rPr lang="zh-TW" altLang="en-US" sz="18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通勤月票，</a:t>
            </a:r>
            <a:endParaRPr lang="en-US" altLang="zh-TW" sz="1800" b="1" i="0" u="none" strike="noStrike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4/18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開放民眾申請會員，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4/27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正式開賣，反應相當熱烈。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399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月票提供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QR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與實體卡供民眾多元選擇，經統計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成民眾選擇綁定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QR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，即買即用相當方便。</a:t>
            </a:r>
            <a:b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未來南高屏全區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999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月票同樣將於</a:t>
            </a:r>
            <a:r>
              <a:rPr lang="en-US" altLang="zh-TW" sz="16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MeNGo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平台販售。</a:t>
            </a:r>
          </a:p>
        </p:txBody>
      </p:sp>
    </p:spTree>
    <p:extLst>
      <p:ext uri="{BB962C8B-B14F-4D97-AF65-F5344CB8AC3E}">
        <p14:creationId xmlns:p14="http://schemas.microsoft.com/office/powerpoint/2010/main" val="1936513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112</a:t>
            </a: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年預計</a:t>
            </a:r>
            <a:r>
              <a:rPr lang="en-US" altLang="zh-TW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7</a:t>
            </a: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月推出高雄台南屏東全區</a:t>
            </a:r>
            <a:r>
              <a:rPr lang="en-US" altLang="zh-TW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999</a:t>
            </a: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月票，</a:t>
            </a:r>
            <a:endParaRPr lang="en-US" altLang="zh-TW" sz="1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配合中央驗票機修改期程，</a:t>
            </a:r>
            <a:endParaRPr lang="en-US" altLang="zh-TW" sz="1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以台鐵為主幹，串聯三縣市境內公共運輸服務，</a:t>
            </a:r>
            <a:endParaRPr lang="en-US" altLang="zh-TW" sz="1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提供民眾通勤通學生活圈交通服務，降低民眾負擔，提供公共運輸使用。</a:t>
            </a:r>
          </a:p>
        </p:txBody>
      </p:sp>
    </p:spTree>
    <p:extLst>
      <p:ext uri="{BB962C8B-B14F-4D97-AF65-F5344CB8AC3E}">
        <p14:creationId xmlns:p14="http://schemas.microsoft.com/office/powerpoint/2010/main" val="2848436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YouBike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2.0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累計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啟用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1,200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站，</a:t>
            </a:r>
            <a:r>
              <a:rPr lang="en-US" altLang="zh-TW" sz="1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月累計突破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3,000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使用人次。滿意度高達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97.6%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buFontTx/>
              <a:buNone/>
            </a:pPr>
            <a:r>
              <a:rPr lang="zh-TW" altLang="en-US" sz="16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熱門場站前</a:t>
            </a:r>
            <a:r>
              <a:rPr lang="en-US" altLang="zh-TW" sz="16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50</a:t>
            </a:r>
            <a:r>
              <a:rPr lang="zh-TW" altLang="en-US" sz="1600" b="1" kern="1200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名分布與捷運、輕軌及公車等大眾運輸場站緊密結合。</a:t>
            </a:r>
            <a:endParaRPr lang="en-US" altLang="zh-TW" sz="1600" b="1" kern="1200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6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3001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為改善偏遠地區交通，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109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年完成偏鄉幸福小黃服務。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年更結合義大醫院快速通關，於茂林、那瑪夏、桃源三區推出幸福小黃預約轉診就醫服務。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民眾持電子票證搭乘幸福小黃，收費比照公車，享一日兩段吃到飽的優惠，以銅版價格享受小黃的服務。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幸福小黃截至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112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月路線達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62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條，涵蓋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33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個行政區，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111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年運量約為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13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萬人次。</a:t>
            </a:r>
          </a:p>
          <a:p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111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年公車式小黃服務再升級，於美濃生活圈推出幸福共享高雄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GO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112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年擴大服務杉林區，並規劃擴大六龜及內門區，預計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114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年完成旗美全區的規劃</a:t>
            </a:r>
            <a:endParaRPr lang="en-US" alt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948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zh-TW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設置</a:t>
            </a:r>
            <a:r>
              <a:rPr lang="en-US" altLang="zh-TW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zh-TW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處太陽能電子紙智慧型站牌</a:t>
            </a:r>
            <a:r>
              <a:rPr lang="zh-TW" altLang="en-US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即時提供公車動態及友善大型</a:t>
            </a:r>
            <a:r>
              <a:rPr lang="zh-TW" altLang="en-US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路線</a:t>
            </a:r>
            <a:r>
              <a:rPr lang="zh-TW" altLang="zh-TW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字體顯示，具省電、綠能及智慧等特性</a:t>
            </a:r>
            <a:r>
              <a:rPr lang="zh-TW" altLang="en-US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2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年預計再</a:t>
            </a:r>
            <a:r>
              <a:rPr lang="zh-TW" altLang="zh-TW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設置</a:t>
            </a:r>
            <a:r>
              <a:rPr lang="en-US" altLang="zh-TW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zh-TW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座太陽能電子紙智慧型站牌及</a:t>
            </a:r>
            <a:r>
              <a:rPr lang="en-US" altLang="zh-TW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35</a:t>
            </a:r>
            <a:r>
              <a:rPr lang="zh-TW" altLang="zh-TW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座附掛式電子紙智慧型面板</a:t>
            </a:r>
            <a:r>
              <a:rPr lang="zh-TW" altLang="zh-TW" sz="1100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sz="11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5601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多元方式規劃興建停車場以增加停車供給，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民間參與共計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場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，除</a:t>
            </a:r>
            <a:r>
              <a:rPr lang="zh-TW" altLang="en-US" sz="1200" b="1" kern="1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鳳山區停</a:t>
            </a:r>
            <a:r>
              <a:rPr lang="en-US" altLang="zh-TW" sz="1200" b="1" kern="1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1200" b="1" kern="1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投資商第建審查中其餘皆已簽約。</a:t>
            </a:r>
            <a:endParaRPr lang="en-US" altLang="zh-TW" sz="1200" b="1" kern="1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前瞻建設計畫計有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案，</a:t>
            </a: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本局業於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4/19</a:t>
            </a: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依複審會議意見，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並</a:t>
            </a: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函送修正可行性評估報告予公路總局。</a:t>
            </a:r>
            <a:endParaRPr lang="en-US" altLang="zh-TW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其餘其它採委外標租或合作闢建方式興建停車場部分請參閱</a:t>
            </a:r>
            <a:endParaRPr lang="zh-TW" altLang="en-US" b="1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52036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B914EDD-E1C0-4169-BE5E-44362C7D03ED}" type="slidenum">
              <a:rPr lang="zh-TW" altLang="en-US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4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CFFA04-5F7A-4BD3-9B7C-A2D2DDC081B0}" type="datetime1">
              <a:rPr lang="en-US" altLang="zh-TW" sz="17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0081" fontAlgn="base">
              <a:spcBef>
                <a:spcPct val="0"/>
              </a:spcBef>
              <a:spcAft>
                <a:spcPct val="0"/>
              </a:spcAft>
            </a:pPr>
            <a:fld id="{D788C9DB-C8C7-42B2-8AB9-091E15412810}" type="slidenum">
              <a:rPr lang="en-US" altLang="zh-TW" smtClean="0"/>
              <a:pPr defTabSz="80008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818317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CFFA04-5F7A-4BD3-9B7C-A2D2DDC081B0}" type="datetime1">
              <a:rPr lang="en-US" altLang="zh-TW" sz="17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0081" fontAlgn="base">
              <a:spcBef>
                <a:spcPct val="0"/>
              </a:spcBef>
              <a:spcAft>
                <a:spcPct val="0"/>
              </a:spcAft>
            </a:pPr>
            <a:fld id="{D788C9DB-C8C7-42B2-8AB9-091E15412810}" type="slidenum">
              <a:rPr lang="en-US" altLang="zh-TW" smtClean="0"/>
              <a:pPr defTabSz="80008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997667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and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20" y="0"/>
            <a:ext cx="1163781" cy="6858000"/>
          </a:xfrm>
          <a:prstGeom prst="rect">
            <a:avLst/>
          </a:prstGeom>
        </p:spPr>
      </p:pic>
      <p:sp>
        <p:nvSpPr>
          <p:cNvPr id="1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5"/>
            <a:ext cx="11028219" cy="1130323"/>
          </a:xfrm>
          <a:prstGeom prst="rect">
            <a:avLst/>
          </a:prstGeom>
          <a:ln>
            <a:noFill/>
          </a:ln>
        </p:spPr>
        <p:txBody>
          <a:bodyPr/>
          <a:lstStyle>
            <a:lvl1pPr marL="239157" indent="0">
              <a:buNone/>
              <a:defRPr sz="2400" baseline="0"/>
            </a:lvl1pPr>
          </a:lstStyle>
          <a:p>
            <a:r>
              <a:rPr lang="en-AU" dirty="0"/>
              <a:t>Picture and large text. Click icon in centre of screen to add picture. If necessary, change the colour of the text so you can read it clearly.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2176" y="3909061"/>
            <a:ext cx="10751424" cy="2950389"/>
          </a:xfrm>
        </p:spPr>
        <p:txBody>
          <a:bodyPr wrap="square" tIns="0" bIns="0" anchor="b" anchorCtr="0">
            <a:noAutofit/>
          </a:bodyPr>
          <a:lstStyle>
            <a:lvl1pPr>
              <a:lnSpc>
                <a:spcPct val="100000"/>
              </a:lnSpc>
              <a:defRPr sz="26600" spc="-1733" baseline="0">
                <a:solidFill>
                  <a:schemeClr val="accent4"/>
                </a:solidFill>
              </a:defRPr>
            </a:lvl1pPr>
          </a:lstStyle>
          <a:p>
            <a:r>
              <a:rPr lang="en-AU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84515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6623A-4D71-4D09-82E1-93F194F96E10}" type="datetime1">
              <a:rPr lang="en-US" altLang="zh-TW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4" name="Shape 106"/>
          <p:cNvSpPr txBox="1">
            <a:spLocks noGrp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2EFEB5-3556-4F24-8C5C-77D34A3E027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2195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CFFA04-5F7A-4BD3-9B7C-A2D2DDC081B0}" type="datetime1">
              <a:rPr lang="en-US" altLang="zh-TW" sz="17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0081" fontAlgn="base">
              <a:spcBef>
                <a:spcPct val="0"/>
              </a:spcBef>
              <a:spcAft>
                <a:spcPct val="0"/>
              </a:spcAft>
            </a:pPr>
            <a:fld id="{D788C9DB-C8C7-42B2-8AB9-091E15412810}" type="slidenum">
              <a:rPr lang="en-US" altLang="zh-TW" smtClean="0"/>
              <a:pPr defTabSz="80008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259453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CFFA04-5F7A-4BD3-9B7C-A2D2DDC081B0}" type="datetime1">
              <a:rPr lang="en-US" altLang="zh-TW" sz="17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0081" fontAlgn="base">
              <a:spcBef>
                <a:spcPct val="0"/>
              </a:spcBef>
              <a:spcAft>
                <a:spcPct val="0"/>
              </a:spcAft>
            </a:pPr>
            <a:fld id="{D788C9DB-C8C7-42B2-8AB9-091E15412810}" type="slidenum">
              <a:rPr lang="en-US" altLang="zh-TW" smtClean="0"/>
              <a:pPr defTabSz="80008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38226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CFFA04-5F7A-4BD3-9B7C-A2D2DDC081B0}" type="datetime1">
              <a:rPr lang="en-US" altLang="zh-TW" sz="17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0081" fontAlgn="base">
              <a:spcBef>
                <a:spcPct val="0"/>
              </a:spcBef>
              <a:spcAft>
                <a:spcPct val="0"/>
              </a:spcAft>
            </a:pPr>
            <a:fld id="{D788C9DB-C8C7-42B2-8AB9-091E15412810}" type="slidenum">
              <a:rPr lang="en-US" altLang="zh-TW" smtClean="0"/>
              <a:pPr defTabSz="80008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031972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CFFA04-5F7A-4BD3-9B7C-A2D2DDC081B0}" type="datetime1">
              <a:rPr lang="en-US" altLang="zh-TW" sz="17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0081" fontAlgn="base">
              <a:spcBef>
                <a:spcPct val="0"/>
              </a:spcBef>
              <a:spcAft>
                <a:spcPct val="0"/>
              </a:spcAft>
            </a:pPr>
            <a:fld id="{D788C9DB-C8C7-42B2-8AB9-091E15412810}" type="slidenum">
              <a:rPr lang="en-US" altLang="zh-TW" smtClean="0"/>
              <a:pPr defTabSz="80008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713583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CFFA04-5F7A-4BD3-9B7C-A2D2DDC081B0}" type="datetime1">
              <a:rPr lang="en-US" altLang="zh-TW" sz="17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0081" fontAlgn="base">
              <a:spcBef>
                <a:spcPct val="0"/>
              </a:spcBef>
              <a:spcAft>
                <a:spcPct val="0"/>
              </a:spcAft>
            </a:pPr>
            <a:fld id="{D788C9DB-C8C7-42B2-8AB9-091E15412810}" type="slidenum">
              <a:rPr lang="en-US" altLang="zh-TW" smtClean="0"/>
              <a:pPr defTabSz="80008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246029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F5FD7F-FFF7-4A6E-B821-60563F7B8D82}" type="datetime1">
              <a:rPr lang="en-US" altLang="zh-TW" smtClean="0"/>
              <a:pPr>
                <a:defRPr/>
              </a:pPr>
              <a:t>5/12/2023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D7256-1FA4-44A1-BF41-90507C88E37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8657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CFFA04-5F7A-4BD3-9B7C-A2D2DDC081B0}" type="datetime1">
              <a:rPr lang="en-US" altLang="zh-TW" sz="17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0081" fontAlgn="base">
              <a:spcBef>
                <a:spcPct val="0"/>
              </a:spcBef>
              <a:spcAft>
                <a:spcPct val="0"/>
              </a:spcAft>
            </a:pPr>
            <a:fld id="{D788C9DB-C8C7-42B2-8AB9-091E15412810}" type="slidenum">
              <a:rPr lang="en-US" altLang="zh-TW" smtClean="0"/>
              <a:pPr defTabSz="80008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019173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CFFA04-5F7A-4BD3-9B7C-A2D2DDC081B0}" type="datetime1">
              <a:rPr lang="en-US" altLang="zh-TW" sz="17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0081" fontAlgn="base">
              <a:spcBef>
                <a:spcPct val="0"/>
              </a:spcBef>
              <a:spcAft>
                <a:spcPct val="0"/>
              </a:spcAft>
            </a:pPr>
            <a:fld id="{D788C9DB-C8C7-42B2-8AB9-091E15412810}" type="slidenum">
              <a:rPr lang="en-US" altLang="zh-TW" smtClean="0"/>
              <a:pPr defTabSz="80008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17139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4CFFA04-5F7A-4BD3-9B7C-A2D2DDC081B0}" type="datetime1">
              <a:rPr lang="en-US" altLang="zh-TW" sz="17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5/12/2023</a:t>
            </a:fld>
            <a:endParaRPr 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zh-TW" altLang="en-US" sz="17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defTabSz="800081" fontAlgn="base">
              <a:spcBef>
                <a:spcPct val="0"/>
              </a:spcBef>
              <a:spcAft>
                <a:spcPct val="0"/>
              </a:spcAft>
            </a:pPr>
            <a:fld id="{D788C9DB-C8C7-42B2-8AB9-091E15412810}" type="slidenum">
              <a:rPr lang="en-US" altLang="zh-TW" smtClean="0"/>
              <a:pPr defTabSz="80008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324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670" r:id="rId12"/>
    <p:sldLayoutId id="214748380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E6A624-DF5F-4603-AF3C-A515CE11BFC3}"/>
              </a:ext>
            </a:extLst>
          </p:cNvPr>
          <p:cNvSpPr txBox="1"/>
          <p:nvPr/>
        </p:nvSpPr>
        <p:spPr>
          <a:xfrm>
            <a:off x="5498025" y="5006438"/>
            <a:ext cx="6110206" cy="96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zh-TW" altLang="en-US" sz="28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icrosoft YaHei UI"/>
              </a:rPr>
              <a:t>局長  張淑娟</a:t>
            </a:r>
            <a:endParaRPr lang="en-US" altLang="zh-TW" sz="2800" b="1" spc="-5" dirty="0">
              <a:solidFill>
                <a:schemeClr val="tx1">
                  <a:lumMod val="65000"/>
                  <a:lumOff val="3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icrosoft YaHei UI"/>
            </a:endParaRPr>
          </a:p>
          <a:p>
            <a:pPr marL="12700" algn="ctr">
              <a:spcBef>
                <a:spcPts val="95"/>
              </a:spcBef>
            </a:pPr>
            <a:r>
              <a:rPr lang="en-US" altLang="zh-TW" sz="28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icrosoft YaHei UI"/>
              </a:rPr>
              <a:t>112.5.12</a:t>
            </a:r>
            <a:endParaRPr lang="en-US" altLang="zh-TW" sz="2000" b="1" spc="-5" dirty="0">
              <a:solidFill>
                <a:schemeClr val="tx1">
                  <a:lumMod val="65000"/>
                  <a:lumOff val="3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icrosoft YaHei UI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EF20880B-DBC6-4831-8952-61DBEDED1C63}"/>
              </a:ext>
            </a:extLst>
          </p:cNvPr>
          <p:cNvCxnSpPr>
            <a:cxnSpLocks/>
          </p:cNvCxnSpPr>
          <p:nvPr/>
        </p:nvCxnSpPr>
        <p:spPr>
          <a:xfrm>
            <a:off x="2495227" y="2154264"/>
            <a:ext cx="911300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33275A1B-3AFE-46A5-A3B1-AC7FFF6376F2}"/>
              </a:ext>
            </a:extLst>
          </p:cNvPr>
          <p:cNvSpPr/>
          <p:nvPr/>
        </p:nvSpPr>
        <p:spPr>
          <a:xfrm>
            <a:off x="1559496" y="2456967"/>
            <a:ext cx="6192688" cy="224676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zh-TW" altLang="en-US" sz="6000" b="1" dirty="0">
                <a:ln w="0"/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文鼎粗行楷" panose="020B0609010101010101" pitchFamily="49" charset="-120"/>
              </a:rPr>
              <a:t>交通局業務簡報</a:t>
            </a:r>
            <a:endParaRPr lang="en-US" altLang="zh-TW" sz="6000" b="1" dirty="0">
              <a:ln w="0"/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文鼎粗行楷" panose="020B0609010101010101" pitchFamily="49" charset="-120"/>
            </a:endParaRPr>
          </a:p>
          <a:p>
            <a:pPr algn="ctr"/>
            <a:endParaRPr lang="en-US" altLang="zh-TW" sz="4000" b="1" i="1" dirty="0">
              <a:ln w="0"/>
              <a:solidFill>
                <a:srgbClr val="00B050"/>
              </a:solidFill>
              <a:effectLst>
                <a:outerShdw blurRad="50800" dist="38100" dir="5400000" algn="t" rotWithShape="0">
                  <a:schemeClr val="bg1">
                    <a:alpha val="64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000" b="1" i="1" dirty="0">
                <a:ln w="0"/>
                <a:solidFill>
                  <a:srgbClr val="00B050"/>
                </a:solidFill>
                <a:effectLst>
                  <a:outerShdw blurRad="50800" dist="38100" dir="5400000" algn="t" rotWithShape="0">
                    <a:schemeClr val="bg1">
                      <a:alpha val="64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安全．智慧．永續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77802C2-CD5D-47A7-A1C6-4C9535619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00" y="1589925"/>
            <a:ext cx="3856953" cy="56433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84CECFD8-6B52-480F-AB58-44064F137BED}"/>
              </a:ext>
            </a:extLst>
          </p:cNvPr>
          <p:cNvSpPr/>
          <p:nvPr/>
        </p:nvSpPr>
        <p:spPr>
          <a:xfrm>
            <a:off x="1199457" y="1346816"/>
            <a:ext cx="6192688" cy="64633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zh-TW" altLang="en-US" sz="3600" b="1" dirty="0">
                <a:ln w="0"/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文鼎粗行楷" panose="020B0609010101010101" pitchFamily="49" charset="-120"/>
              </a:rPr>
              <a:t>高雄市議會第四屆第一次大會</a:t>
            </a:r>
            <a:endParaRPr lang="en-US" altLang="zh-TW" sz="3600" b="1" i="1" dirty="0">
              <a:ln w="0"/>
              <a:solidFill>
                <a:srgbClr val="00B050"/>
              </a:solidFill>
              <a:effectLst>
                <a:outerShdw blurRad="50800" dist="38100" dir="5400000" algn="t" rotWithShape="0">
                  <a:schemeClr val="bg1">
                    <a:alpha val="64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C53C66-E38B-8317-8ACE-8DFC1E2A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399631"/>
            <a:ext cx="11665295" cy="720080"/>
          </a:xfrm>
        </p:spPr>
        <p:txBody>
          <a:bodyPr>
            <a:normAutofit/>
          </a:bodyPr>
          <a:lstStyle/>
          <a:p>
            <a:pPr algn="ctr"/>
            <a:r>
              <a:rPr lang="zh-TW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規劃興建停車場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7F5ECE0-CF7E-0465-FDC9-97F7FDAD2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0081" fontAlgn="base">
              <a:spcBef>
                <a:spcPct val="0"/>
              </a:spcBef>
              <a:spcAft>
                <a:spcPct val="0"/>
              </a:spcAft>
            </a:pPr>
            <a:fld id="{D788C9DB-C8C7-42B2-8AB9-091E15412810}" type="slidenum">
              <a:rPr lang="en-US" altLang="zh-TW" smtClean="0"/>
              <a:pPr defTabSz="800081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TW" dirty="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2A301BC3-199D-95C7-FE13-CB03BC999220}"/>
              </a:ext>
            </a:extLst>
          </p:cNvPr>
          <p:cNvGraphicFramePr>
            <a:graphicFrameLocks noGrp="1"/>
          </p:cNvGraphicFramePr>
          <p:nvPr/>
        </p:nvGraphicFramePr>
        <p:xfrm>
          <a:off x="1049811" y="1348430"/>
          <a:ext cx="5052033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52033">
                  <a:extLst>
                    <a:ext uri="{9D8B030D-6E8A-4147-A177-3AD203B41FA5}">
                      <a16:colId xmlns:a16="http://schemas.microsoft.com/office/drawing/2014/main" val="908638452"/>
                    </a:ext>
                  </a:extLst>
                </a:gridCol>
              </a:tblGrid>
              <a:tr h="1478009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凹子底地區停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</a:t>
                      </a: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用地新建營運移轉案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凹子底地區停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用地新建營運移轉案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鳳山區停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用地新建營運移轉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BOT</a:t>
                      </a:r>
                      <a:r>
                        <a:rPr lang="zh-TW" alt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案</a:t>
                      </a:r>
                      <a:endParaRPr lang="en-US" altLang="zh-TW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高雄高工公有立體停車場</a:t>
                      </a:r>
                      <a:endParaRPr lang="en-US" alt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l"/>
                        <a:tabLst/>
                        <a:defRPr/>
                      </a:pPr>
                      <a:r>
                        <a:rPr lang="zh-TW" altLang="en-US" sz="18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漢民公園地下停車場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智昌停車場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東寧停車場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陽明停車場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楠梓清楠停車場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小港孔鳳停車場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旗山停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停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停車場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租隊友鳳青停車場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左營海景平面停車場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辰淵實踐停車場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辰淵啟文停車場</a:t>
                      </a:r>
                      <a:endParaRPr lang="en-US" altLang="zh-TW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74468"/>
                  </a:ext>
                </a:extLst>
              </a:tr>
            </a:tbl>
          </a:graphicData>
        </a:graphic>
      </p:graphicFrame>
      <p:graphicFrame>
        <p:nvGraphicFramePr>
          <p:cNvPr id="32" name="資料庫圖表 31">
            <a:extLst>
              <a:ext uri="{FF2B5EF4-FFF2-40B4-BE49-F238E27FC236}">
                <a16:creationId xmlns:a16="http://schemas.microsoft.com/office/drawing/2014/main" id="{AC703898-1160-4AB3-8EC8-492735F38B7D}"/>
              </a:ext>
            </a:extLst>
          </p:cNvPr>
          <p:cNvGraphicFramePr/>
          <p:nvPr/>
        </p:nvGraphicFramePr>
        <p:xfrm>
          <a:off x="4871864" y="962008"/>
          <a:ext cx="7776866" cy="5419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圖片 18">
            <a:extLst>
              <a:ext uri="{FF2B5EF4-FFF2-40B4-BE49-F238E27FC236}">
                <a16:creationId xmlns:a16="http://schemas.microsoft.com/office/drawing/2014/main" id="{DFEAC922-6FFE-404D-BFF5-4A144A5863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089" y="3222071"/>
            <a:ext cx="924415" cy="924415"/>
          </a:xfrm>
          <a:prstGeom prst="rect">
            <a:avLst/>
          </a:prstGeom>
        </p:spPr>
      </p:pic>
      <p:sp>
        <p:nvSpPr>
          <p:cNvPr id="20" name="Google Shape;435;p6">
            <a:extLst>
              <a:ext uri="{FF2B5EF4-FFF2-40B4-BE49-F238E27FC236}">
                <a16:creationId xmlns:a16="http://schemas.microsoft.com/office/drawing/2014/main" id="{CE17BD43-2E67-4BCF-8452-409EE9048F8B}"/>
              </a:ext>
            </a:extLst>
          </p:cNvPr>
          <p:cNvSpPr/>
          <p:nvPr/>
        </p:nvSpPr>
        <p:spPr>
          <a:xfrm>
            <a:off x="551384" y="5520545"/>
            <a:ext cx="5683193" cy="895318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400">
              <a:buClr>
                <a:srgbClr val="FFFFFF"/>
              </a:buClr>
              <a:buSzPct val="100000"/>
              <a:defRPr/>
            </a:pPr>
            <a:r>
              <a:rPr lang="zh-TW" altLang="en-US" sz="2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約新增停車供給：</a:t>
            </a:r>
            <a:endParaRPr lang="en-US" altLang="zh-TW" sz="2000" b="1" dirty="0">
              <a:solidFill>
                <a:srgbClr val="FFFFFF"/>
              </a:solidFill>
              <a:latin typeface="Microsoft JhengHei"/>
              <a:ea typeface="Microsoft JhengHei"/>
              <a:sym typeface="Microsoft JhengHei"/>
            </a:endParaRPr>
          </a:p>
          <a:p>
            <a:pPr marL="271463" indent="-271463">
              <a:buFont typeface="Wingdings" panose="05000000000000000000" pitchFamily="2" charset="2"/>
              <a:buNone/>
            </a:pPr>
            <a:r>
              <a:rPr lang="zh-TW" altLang="en-US" sz="2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大客車</a:t>
            </a:r>
            <a:r>
              <a:rPr lang="en-US" altLang="zh-TW" sz="2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60</a:t>
            </a:r>
            <a:r>
              <a:rPr lang="zh-TW" altLang="en-US" sz="2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格、小型車</a:t>
            </a:r>
            <a:r>
              <a:rPr lang="en-US" altLang="zh-TW" sz="2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3,940</a:t>
            </a:r>
            <a:r>
              <a:rPr lang="zh-TW" altLang="en-US" sz="2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格、機車</a:t>
            </a:r>
            <a:r>
              <a:rPr lang="en-US" altLang="zh-TW" sz="2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1,531</a:t>
            </a:r>
            <a:r>
              <a:rPr lang="zh-TW" altLang="en-US" sz="2000" b="1" dirty="0">
                <a:solidFill>
                  <a:srgbClr val="FFFFFF"/>
                </a:solidFill>
                <a:latin typeface="Microsoft JhengHei"/>
                <a:ea typeface="Microsoft JhengHei"/>
              </a:rPr>
              <a:t>格</a:t>
            </a:r>
          </a:p>
        </p:txBody>
      </p:sp>
    </p:spTree>
    <p:extLst>
      <p:ext uri="{BB962C8B-B14F-4D97-AF65-F5344CB8AC3E}">
        <p14:creationId xmlns:p14="http://schemas.microsoft.com/office/powerpoint/2010/main" val="2310851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7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11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" name="箭號: 向右 1">
            <a:extLst>
              <a:ext uri="{FF2B5EF4-FFF2-40B4-BE49-F238E27FC236}">
                <a16:creationId xmlns:a16="http://schemas.microsoft.com/office/drawing/2014/main" id="{808824A1-9051-41DA-A424-2776CA1243D9}"/>
              </a:ext>
            </a:extLst>
          </p:cNvPr>
          <p:cNvSpPr/>
          <p:nvPr/>
        </p:nvSpPr>
        <p:spPr>
          <a:xfrm>
            <a:off x="766681" y="1358614"/>
            <a:ext cx="10900903" cy="193703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900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B5CF94A3-D4D5-4838-A7D7-4D58C2151FCE}"/>
              </a:ext>
            </a:extLst>
          </p:cNvPr>
          <p:cNvGrpSpPr/>
          <p:nvPr/>
        </p:nvGrpSpPr>
        <p:grpSpPr>
          <a:xfrm>
            <a:off x="1500265" y="1331401"/>
            <a:ext cx="7513264" cy="2559970"/>
            <a:chOff x="804424" y="662096"/>
            <a:chExt cx="6554058" cy="2927457"/>
          </a:xfrm>
        </p:grpSpPr>
        <p:sp>
          <p:nvSpPr>
            <p:cNvPr id="31" name="文字方塊 8">
              <a:extLst>
                <a:ext uri="{FF2B5EF4-FFF2-40B4-BE49-F238E27FC236}">
                  <a16:creationId xmlns:a16="http://schemas.microsoft.com/office/drawing/2014/main" id="{305A8AF8-FAC3-427D-A8CD-ECB044994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424" y="717286"/>
              <a:ext cx="1739900" cy="42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zh-TW" b="1" kern="0" dirty="0">
                  <a:latin typeface="微軟正黑體" panose="020B0604030504040204" pitchFamily="34" charset="-120"/>
                  <a:cs typeface="Arial"/>
                  <a:sym typeface="Arial"/>
                </a:rPr>
                <a:t>111</a:t>
              </a:r>
              <a:r>
                <a:rPr lang="zh-TW" altLang="en-US" b="1" kern="0" dirty="0">
                  <a:latin typeface="微軟正黑體" panose="020B0604030504040204" pitchFamily="34" charset="-120"/>
                  <a:cs typeface="Arial"/>
                  <a:sym typeface="Arial"/>
                </a:rPr>
                <a:t>年度</a:t>
              </a:r>
              <a:endParaRPr lang="en-US" altLang="zh-TW" b="1" kern="0" dirty="0">
                <a:latin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34" name="文字方塊 11">
              <a:extLst>
                <a:ext uri="{FF2B5EF4-FFF2-40B4-BE49-F238E27FC236}">
                  <a16:creationId xmlns:a16="http://schemas.microsoft.com/office/drawing/2014/main" id="{A27D29BF-CB92-49F3-8A78-AD1D0673BE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3593" y="662096"/>
              <a:ext cx="1773237" cy="42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zh-TW" b="1" kern="0" dirty="0">
                  <a:latin typeface="微軟正黑體" panose="020B0604030504040204" pitchFamily="34" charset="-120"/>
                  <a:cs typeface="Arial"/>
                  <a:sym typeface="Arial"/>
                </a:rPr>
                <a:t>112</a:t>
              </a:r>
              <a:r>
                <a:rPr lang="zh-TW" altLang="en-US" b="1" kern="0" dirty="0">
                  <a:latin typeface="微軟正黑體" panose="020B0604030504040204" pitchFamily="34" charset="-120"/>
                  <a:cs typeface="Arial"/>
                  <a:sym typeface="Arial"/>
                </a:rPr>
                <a:t>年度</a:t>
              </a:r>
              <a:endParaRPr lang="en-US" altLang="zh-TW" b="1" kern="0" dirty="0">
                <a:latin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35" name="文字方塊 21">
              <a:extLst>
                <a:ext uri="{FF2B5EF4-FFF2-40B4-BE49-F238E27FC236}">
                  <a16:creationId xmlns:a16="http://schemas.microsoft.com/office/drawing/2014/main" id="{312B0FC1-AA68-441E-AC21-09199C3B4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2764" y="3155177"/>
              <a:ext cx="2206333" cy="434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9pPr>
            </a:lstStyle>
            <a:p>
              <a:pPr defTabSz="1219170">
                <a:lnSpc>
                  <a:spcPts val="2500"/>
                </a:lnSpc>
                <a:buClr>
                  <a:srgbClr val="000000"/>
                </a:buClr>
              </a:pPr>
              <a:r>
                <a:rPr lang="zh-TW" altLang="en-US" sz="1600" b="1" kern="0" dirty="0">
                  <a:solidFill>
                    <a:srgbClr val="2C3C43"/>
                  </a:solidFill>
                  <a:latin typeface="微軟正黑體" panose="020B0604030504040204" pitchFamily="34" charset="-120"/>
                  <a:cs typeface="Arial"/>
                  <a:sym typeface="Arial"/>
                </a:rPr>
                <a:t>第</a:t>
              </a:r>
              <a:r>
                <a:rPr lang="en-US" altLang="zh-TW" sz="1600" b="1" kern="0" dirty="0">
                  <a:solidFill>
                    <a:srgbClr val="2C3C43"/>
                  </a:solidFill>
                  <a:latin typeface="微軟正黑體" panose="020B0604030504040204" pitchFamily="34" charset="-120"/>
                  <a:cs typeface="Arial"/>
                  <a:sym typeface="Arial"/>
                </a:rPr>
                <a:t>1</a:t>
              </a:r>
              <a:r>
                <a:rPr lang="zh-TW" altLang="en-US" sz="1600" b="1" kern="0" dirty="0">
                  <a:solidFill>
                    <a:srgbClr val="2C3C43"/>
                  </a:solidFill>
                  <a:latin typeface="微軟正黑體" panose="020B0604030504040204" pitchFamily="34" charset="-120"/>
                  <a:cs typeface="Arial"/>
                  <a:sym typeface="Arial"/>
                </a:rPr>
                <a:t>艘</a:t>
              </a:r>
              <a:r>
                <a:rPr lang="en-US" altLang="zh-TW" sz="1600" b="1" kern="0" dirty="0">
                  <a:solidFill>
                    <a:srgbClr val="2C3C43"/>
                  </a:solidFill>
                  <a:latin typeface="微軟正黑體" panose="020B0604030504040204" pitchFamily="34" charset="-120"/>
                  <a:cs typeface="Arial"/>
                  <a:sym typeface="Arial"/>
                </a:rPr>
                <a:t>49</a:t>
              </a:r>
              <a:r>
                <a:rPr lang="zh-TW" altLang="en-US" sz="1600" b="1" kern="0" dirty="0">
                  <a:solidFill>
                    <a:srgbClr val="2C3C43"/>
                  </a:solidFill>
                  <a:latin typeface="微軟正黑體" panose="020B0604030504040204" pitchFamily="34" charset="-120"/>
                  <a:cs typeface="Arial"/>
                  <a:sym typeface="Arial"/>
                </a:rPr>
                <a:t>噸鋼質渡輪交船</a:t>
              </a:r>
            </a:p>
          </p:txBody>
        </p:sp>
        <p:sp>
          <p:nvSpPr>
            <p:cNvPr id="36" name="文字方塊 12">
              <a:extLst>
                <a:ext uri="{FF2B5EF4-FFF2-40B4-BE49-F238E27FC236}">
                  <a16:creationId xmlns:a16="http://schemas.microsoft.com/office/drawing/2014/main" id="{9A75EA1D-2106-4560-967D-AB668A4F1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782" y="739927"/>
              <a:ext cx="1451700" cy="42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zh-TW" b="1" kern="0" dirty="0">
                  <a:latin typeface="微軟正黑體" panose="020B0604030504040204" pitchFamily="34" charset="-120"/>
                  <a:cs typeface="Arial"/>
                  <a:sym typeface="Arial"/>
                </a:rPr>
                <a:t>113</a:t>
              </a:r>
              <a:r>
                <a:rPr lang="zh-TW" altLang="en-US" b="1" kern="0" dirty="0">
                  <a:latin typeface="微軟正黑體" panose="020B0604030504040204" pitchFamily="34" charset="-120"/>
                  <a:cs typeface="Arial"/>
                  <a:sym typeface="Arial"/>
                </a:rPr>
                <a:t>年度</a:t>
              </a:r>
              <a:endParaRPr lang="en-US" altLang="zh-TW" b="1" kern="0" dirty="0">
                <a:latin typeface="微軟正黑體" panose="020B0604030504040204" pitchFamily="34" charset="-120"/>
                <a:cs typeface="Arial"/>
                <a:sym typeface="Arial"/>
              </a:endParaRPr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FE2404ED-76F9-475A-BF7F-C09011886949}"/>
              </a:ext>
            </a:extLst>
          </p:cNvPr>
          <p:cNvGrpSpPr/>
          <p:nvPr/>
        </p:nvGrpSpPr>
        <p:grpSpPr>
          <a:xfrm>
            <a:off x="1042170" y="4111224"/>
            <a:ext cx="9334580" cy="2457513"/>
            <a:chOff x="277035" y="4152007"/>
            <a:chExt cx="8496765" cy="2547540"/>
          </a:xfrm>
        </p:grpSpPr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9C9AFF2F-5F11-4C76-A20E-F19624F856AD}"/>
                </a:ext>
              </a:extLst>
            </p:cNvPr>
            <p:cNvSpPr/>
            <p:nvPr/>
          </p:nvSpPr>
          <p:spPr>
            <a:xfrm>
              <a:off x="277035" y="4210208"/>
              <a:ext cx="2489339" cy="2489339"/>
            </a:xfrm>
            <a:custGeom>
              <a:avLst/>
              <a:gdLst>
                <a:gd name="connsiteX0" fmla="*/ 0 w 2489339"/>
                <a:gd name="connsiteY0" fmla="*/ 1244670 h 2489339"/>
                <a:gd name="connsiteX1" fmla="*/ 1244670 w 2489339"/>
                <a:gd name="connsiteY1" fmla="*/ 0 h 2489339"/>
                <a:gd name="connsiteX2" fmla="*/ 2489340 w 2489339"/>
                <a:gd name="connsiteY2" fmla="*/ 1244670 h 2489339"/>
                <a:gd name="connsiteX3" fmla="*/ 1244670 w 2489339"/>
                <a:gd name="connsiteY3" fmla="*/ 2489340 h 2489339"/>
                <a:gd name="connsiteX4" fmla="*/ 0 w 2489339"/>
                <a:gd name="connsiteY4" fmla="*/ 1244670 h 248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339" h="2489339">
                  <a:moveTo>
                    <a:pt x="0" y="1244670"/>
                  </a:moveTo>
                  <a:cubicBezTo>
                    <a:pt x="0" y="557258"/>
                    <a:pt x="557258" y="0"/>
                    <a:pt x="1244670" y="0"/>
                  </a:cubicBezTo>
                  <a:cubicBezTo>
                    <a:pt x="1932082" y="0"/>
                    <a:pt x="2489340" y="557258"/>
                    <a:pt x="2489340" y="1244670"/>
                  </a:cubicBezTo>
                  <a:cubicBezTo>
                    <a:pt x="2489340" y="1932082"/>
                    <a:pt x="1932082" y="2489340"/>
                    <a:pt x="1244670" y="2489340"/>
                  </a:cubicBezTo>
                  <a:cubicBezTo>
                    <a:pt x="557258" y="2489340"/>
                    <a:pt x="0" y="1932082"/>
                    <a:pt x="0" y="1244670"/>
                  </a:cubicBez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01552" tIns="395035" rIns="501552" bIns="395035" numCol="1" spcCol="1270" anchor="ctr" anchorCtr="0">
              <a:noAutofit/>
            </a:bodyPr>
            <a:lstStyle/>
            <a:p>
              <a:pPr algn="ctr" defTabSz="1422328">
                <a:lnSpc>
                  <a:spcPts val="2667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zh-TW" altLang="en-US" sz="1900" b="1" dirty="0">
                  <a:solidFill>
                    <a:srgbClr val="92A8C8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環保效益</a:t>
              </a:r>
              <a:endParaRPr lang="en-US" altLang="zh-TW" sz="1900" b="1" dirty="0">
                <a:solidFill>
                  <a:srgbClr val="92A8C8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  <a:p>
              <a:pPr algn="ctr" defTabSz="1422328">
                <a:lnSpc>
                  <a:spcPts val="2667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zh-TW" altLang="en-US" sz="1600" dirty="0">
                  <a:solidFill>
                    <a:srgbClr val="92A8C8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有效降低每年船舶約</a:t>
              </a:r>
              <a:r>
                <a:rPr lang="en-US" altLang="en-US" sz="1600" dirty="0">
                  <a:solidFill>
                    <a:srgbClr val="92A8C8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45</a:t>
              </a:r>
              <a:r>
                <a:rPr lang="zh-TW" altLang="en-US" sz="1600" dirty="0">
                  <a:solidFill>
                    <a:srgbClr val="92A8C8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萬至</a:t>
              </a:r>
              <a:r>
                <a:rPr lang="en-US" altLang="en-US" sz="1600" dirty="0">
                  <a:solidFill>
                    <a:srgbClr val="92A8C8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50</a:t>
              </a:r>
              <a:r>
                <a:rPr lang="zh-TW" altLang="en-US" sz="1600" dirty="0">
                  <a:solidFill>
                    <a:srgbClr val="92A8C8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萬之碳排放量。</a:t>
              </a:r>
              <a:endParaRPr lang="zh-TW" altLang="en-US" sz="1600" b="1" dirty="0">
                <a:solidFill>
                  <a:srgbClr val="92A8C8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A792D5F9-754B-4BD3-929A-B575A52D656A}"/>
                </a:ext>
              </a:extLst>
            </p:cNvPr>
            <p:cNvSpPr/>
            <p:nvPr/>
          </p:nvSpPr>
          <p:spPr>
            <a:xfrm>
              <a:off x="2258304" y="4210208"/>
              <a:ext cx="2489339" cy="2489339"/>
            </a:xfrm>
            <a:custGeom>
              <a:avLst/>
              <a:gdLst>
                <a:gd name="connsiteX0" fmla="*/ 0 w 2489339"/>
                <a:gd name="connsiteY0" fmla="*/ 1244670 h 2489339"/>
                <a:gd name="connsiteX1" fmla="*/ 1244670 w 2489339"/>
                <a:gd name="connsiteY1" fmla="*/ 0 h 2489339"/>
                <a:gd name="connsiteX2" fmla="*/ 2489340 w 2489339"/>
                <a:gd name="connsiteY2" fmla="*/ 1244670 h 2489339"/>
                <a:gd name="connsiteX3" fmla="*/ 1244670 w 2489339"/>
                <a:gd name="connsiteY3" fmla="*/ 2489340 h 2489339"/>
                <a:gd name="connsiteX4" fmla="*/ 0 w 2489339"/>
                <a:gd name="connsiteY4" fmla="*/ 1244670 h 248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339" h="2489339">
                  <a:moveTo>
                    <a:pt x="0" y="1244670"/>
                  </a:moveTo>
                  <a:cubicBezTo>
                    <a:pt x="0" y="557258"/>
                    <a:pt x="557258" y="0"/>
                    <a:pt x="1244670" y="0"/>
                  </a:cubicBezTo>
                  <a:cubicBezTo>
                    <a:pt x="1932082" y="0"/>
                    <a:pt x="2489340" y="557258"/>
                    <a:pt x="2489340" y="1244670"/>
                  </a:cubicBezTo>
                  <a:cubicBezTo>
                    <a:pt x="2489340" y="1932082"/>
                    <a:pt x="1932082" y="2489340"/>
                    <a:pt x="1244670" y="2489340"/>
                  </a:cubicBezTo>
                  <a:cubicBezTo>
                    <a:pt x="557258" y="2489340"/>
                    <a:pt x="0" y="1932082"/>
                    <a:pt x="0" y="1244670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01552" tIns="395035" rIns="501552" bIns="395035" numCol="1" spcCol="1270" anchor="ctr" anchorCtr="0">
              <a:noAutofit/>
            </a:bodyPr>
            <a:lstStyle/>
            <a:p>
              <a:pPr algn="ctr" defTabSz="1422328">
                <a:lnSpc>
                  <a:spcPts val="2667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zh-TW" altLang="en-US" sz="1900" b="1" dirty="0">
                  <a:solidFill>
                    <a:srgbClr val="92A8C8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經濟效益</a:t>
              </a:r>
              <a:endParaRPr lang="en-US" altLang="zh-TW" sz="1900" b="1" dirty="0">
                <a:solidFill>
                  <a:srgbClr val="92A8C8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  <a:p>
              <a:pPr algn="ctr" defTabSz="1422328">
                <a:lnSpc>
                  <a:spcPts val="2667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zh-TW" altLang="en-US" sz="1600" dirty="0">
                  <a:solidFill>
                    <a:srgbClr val="92A8C8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大幅降低保養維修成本與故障率。</a:t>
              </a:r>
              <a:endParaRPr lang="en-US" altLang="zh-TW" sz="1600" dirty="0">
                <a:solidFill>
                  <a:srgbClr val="92A8C8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  <a:p>
              <a:pPr algn="ctr" defTabSz="1422328">
                <a:lnSpc>
                  <a:spcPts val="2667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endParaRPr lang="zh-TW" altLang="en-US" sz="1600" b="1" dirty="0">
                <a:solidFill>
                  <a:srgbClr val="92A8C8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44" name="手繪多邊形: 圖案 43">
              <a:extLst>
                <a:ext uri="{FF2B5EF4-FFF2-40B4-BE49-F238E27FC236}">
                  <a16:creationId xmlns:a16="http://schemas.microsoft.com/office/drawing/2014/main" id="{4B9FF8A1-52B4-4B87-A832-A8074B4D1178}"/>
                </a:ext>
              </a:extLst>
            </p:cNvPr>
            <p:cNvSpPr/>
            <p:nvPr/>
          </p:nvSpPr>
          <p:spPr>
            <a:xfrm>
              <a:off x="4253364" y="4152007"/>
              <a:ext cx="2522173" cy="2489339"/>
            </a:xfrm>
            <a:custGeom>
              <a:avLst/>
              <a:gdLst>
                <a:gd name="connsiteX0" fmla="*/ 0 w 2522173"/>
                <a:gd name="connsiteY0" fmla="*/ 1244670 h 2489339"/>
                <a:gd name="connsiteX1" fmla="*/ 1261087 w 2522173"/>
                <a:gd name="connsiteY1" fmla="*/ 0 h 2489339"/>
                <a:gd name="connsiteX2" fmla="*/ 2522174 w 2522173"/>
                <a:gd name="connsiteY2" fmla="*/ 1244670 h 2489339"/>
                <a:gd name="connsiteX3" fmla="*/ 1261087 w 2522173"/>
                <a:gd name="connsiteY3" fmla="*/ 2489340 h 2489339"/>
                <a:gd name="connsiteX4" fmla="*/ 0 w 2522173"/>
                <a:gd name="connsiteY4" fmla="*/ 1244670 h 248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2173" h="2489339">
                  <a:moveTo>
                    <a:pt x="0" y="1244670"/>
                  </a:moveTo>
                  <a:cubicBezTo>
                    <a:pt x="0" y="557258"/>
                    <a:pt x="564608" y="0"/>
                    <a:pt x="1261087" y="0"/>
                  </a:cubicBezTo>
                  <a:cubicBezTo>
                    <a:pt x="1957566" y="0"/>
                    <a:pt x="2522174" y="557258"/>
                    <a:pt x="2522174" y="1244670"/>
                  </a:cubicBezTo>
                  <a:cubicBezTo>
                    <a:pt x="2522174" y="1932082"/>
                    <a:pt x="1957566" y="2489340"/>
                    <a:pt x="1261087" y="2489340"/>
                  </a:cubicBezTo>
                  <a:cubicBezTo>
                    <a:pt x="564608" y="2489340"/>
                    <a:pt x="0" y="1932082"/>
                    <a:pt x="0" y="1244670"/>
                  </a:cubicBez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06361" tIns="395035" rIns="506361" bIns="395035" numCol="1" spcCol="1270" anchor="ctr" anchorCtr="0">
              <a:noAutofit/>
            </a:bodyPr>
            <a:lstStyle/>
            <a:p>
              <a:pPr algn="ctr" defTabSz="1422328">
                <a:lnSpc>
                  <a:spcPts val="2667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zh-TW" altLang="en-US" sz="1900" b="1" dirty="0">
                  <a:solidFill>
                    <a:srgbClr val="92A8C8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觀光效益</a:t>
              </a:r>
              <a:endParaRPr lang="en-US" altLang="zh-TW" sz="1900" b="1" dirty="0">
                <a:solidFill>
                  <a:srgbClr val="92A8C8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  <a:p>
              <a:pPr defTabSz="1422328">
                <a:lnSpc>
                  <a:spcPts val="2667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zh-TW" altLang="en-US" sz="1600" dirty="0">
                  <a:solidFill>
                    <a:srgbClr val="92A8C8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未來配合新闢航線及營運需求，有利船舶調度。</a:t>
              </a:r>
              <a:endParaRPr lang="zh-TW" altLang="en-US" sz="1600" b="1" dirty="0">
                <a:solidFill>
                  <a:srgbClr val="92A8C8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05F70573-9249-4A84-A958-717A0280767E}"/>
                </a:ext>
              </a:extLst>
            </p:cNvPr>
            <p:cNvSpPr/>
            <p:nvPr/>
          </p:nvSpPr>
          <p:spPr>
            <a:xfrm>
              <a:off x="6284461" y="4204059"/>
              <a:ext cx="2489339" cy="2489339"/>
            </a:xfrm>
            <a:custGeom>
              <a:avLst/>
              <a:gdLst>
                <a:gd name="connsiteX0" fmla="*/ 0 w 2489339"/>
                <a:gd name="connsiteY0" fmla="*/ 1244670 h 2489339"/>
                <a:gd name="connsiteX1" fmla="*/ 1244670 w 2489339"/>
                <a:gd name="connsiteY1" fmla="*/ 0 h 2489339"/>
                <a:gd name="connsiteX2" fmla="*/ 2489340 w 2489339"/>
                <a:gd name="connsiteY2" fmla="*/ 1244670 h 2489339"/>
                <a:gd name="connsiteX3" fmla="*/ 1244670 w 2489339"/>
                <a:gd name="connsiteY3" fmla="*/ 2489340 h 2489339"/>
                <a:gd name="connsiteX4" fmla="*/ 0 w 2489339"/>
                <a:gd name="connsiteY4" fmla="*/ 1244670 h 248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339" h="2489339">
                  <a:moveTo>
                    <a:pt x="0" y="1244670"/>
                  </a:moveTo>
                  <a:cubicBezTo>
                    <a:pt x="0" y="557258"/>
                    <a:pt x="557258" y="0"/>
                    <a:pt x="1244670" y="0"/>
                  </a:cubicBezTo>
                  <a:cubicBezTo>
                    <a:pt x="1932082" y="0"/>
                    <a:pt x="2489340" y="557258"/>
                    <a:pt x="2489340" y="1244670"/>
                  </a:cubicBezTo>
                  <a:cubicBezTo>
                    <a:pt x="2489340" y="1932082"/>
                    <a:pt x="1932082" y="2489340"/>
                    <a:pt x="1244670" y="2489340"/>
                  </a:cubicBezTo>
                  <a:cubicBezTo>
                    <a:pt x="557258" y="2489340"/>
                    <a:pt x="0" y="1932082"/>
                    <a:pt x="0" y="1244670"/>
                  </a:cubicBezTo>
                  <a:close/>
                </a:path>
              </a:pathLst>
            </a:custGeom>
            <a:solidFill>
              <a:srgbClr val="92D05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01552" tIns="395035" rIns="501552" bIns="395035" numCol="1" spcCol="1270" anchor="ctr" anchorCtr="0">
              <a:noAutofit/>
            </a:bodyPr>
            <a:lstStyle/>
            <a:p>
              <a:pPr algn="ctr" defTabSz="1422328">
                <a:lnSpc>
                  <a:spcPts val="2667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zh-TW" altLang="en-US" sz="1900" b="1" dirty="0">
                  <a:solidFill>
                    <a:srgbClr val="92A8C8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產業效益</a:t>
              </a:r>
              <a:endParaRPr lang="en-US" altLang="zh-TW" sz="1900" b="1" dirty="0">
                <a:solidFill>
                  <a:srgbClr val="92A8C8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  <a:p>
              <a:pPr defTabSz="1422328">
                <a:lnSpc>
                  <a:spcPts val="2667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</a:pPr>
              <a:r>
                <a:rPr lang="zh-TW" altLang="en-US" sz="1600" dirty="0">
                  <a:solidFill>
                    <a:srgbClr val="92A8C8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帶動產業發展，展現在地造船廠之專業技術與整合能力。</a:t>
              </a:r>
              <a:endParaRPr lang="zh-TW" altLang="en-US" sz="1600" b="1" dirty="0">
                <a:solidFill>
                  <a:srgbClr val="92A8C8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</p:txBody>
        </p:sp>
      </p:grpSp>
      <p:sp>
        <p:nvSpPr>
          <p:cNvPr id="38" name="文字方塊 21">
            <a:extLst>
              <a:ext uri="{FF2B5EF4-FFF2-40B4-BE49-F238E27FC236}">
                <a16:creationId xmlns:a16="http://schemas.microsoft.com/office/drawing/2014/main" id="{312B0FC1-AA68-441E-AC21-09199C3B4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0244" y="3472939"/>
            <a:ext cx="3250225" cy="77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defTabSz="1219170">
              <a:lnSpc>
                <a:spcPts val="2500"/>
              </a:lnSpc>
              <a:buClr>
                <a:srgbClr val="000000"/>
              </a:buClr>
            </a:pPr>
            <a:r>
              <a:rPr lang="en-US" altLang="zh-TW" sz="16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1.</a:t>
            </a:r>
            <a:r>
              <a:rPr lang="zh-TW" altLang="en-US" sz="16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第</a:t>
            </a:r>
            <a:r>
              <a:rPr lang="en-US" altLang="zh-TW" sz="16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2</a:t>
            </a:r>
            <a:r>
              <a:rPr lang="zh-TW" altLang="en-US" sz="16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艘</a:t>
            </a:r>
            <a:r>
              <a:rPr lang="en-US" altLang="zh-TW" sz="16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49</a:t>
            </a:r>
            <a:r>
              <a:rPr lang="zh-TW" altLang="en-US" sz="16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噸</a:t>
            </a:r>
            <a:r>
              <a:rPr lang="en-US" altLang="zh-TW" sz="16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FRP</a:t>
            </a:r>
            <a:r>
              <a:rPr lang="zh-TW" altLang="en-US" sz="16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渡輪交船</a:t>
            </a:r>
          </a:p>
          <a:p>
            <a:pPr defTabSz="1219170">
              <a:lnSpc>
                <a:spcPts val="2500"/>
              </a:lnSpc>
              <a:buClr>
                <a:srgbClr val="000000"/>
              </a:buClr>
            </a:pPr>
            <a:r>
              <a:rPr lang="en-US" altLang="zh-TW" sz="16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2.</a:t>
            </a:r>
            <a:r>
              <a:rPr lang="zh-TW" altLang="en-US" sz="16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第</a:t>
            </a:r>
            <a:r>
              <a:rPr lang="en-US" altLang="zh-TW" sz="16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3</a:t>
            </a:r>
            <a:r>
              <a:rPr lang="zh-TW" altLang="en-US" sz="16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艘</a:t>
            </a:r>
            <a:r>
              <a:rPr lang="en-US" altLang="zh-TW" sz="16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99</a:t>
            </a:r>
            <a:r>
              <a:rPr lang="zh-TW" altLang="en-US" sz="1600" b="1" kern="0" dirty="0">
                <a:solidFill>
                  <a:srgbClr val="2C3C43"/>
                </a:solidFill>
                <a:latin typeface="微軟正黑體" panose="020B0604030504040204" pitchFamily="34" charset="-120"/>
                <a:cs typeface="Arial"/>
                <a:sym typeface="Arial"/>
              </a:rPr>
              <a:t>噸鋼質渡輪交船</a:t>
            </a:r>
          </a:p>
        </p:txBody>
      </p:sp>
      <p:sp>
        <p:nvSpPr>
          <p:cNvPr id="40" name="標題 1">
            <a:extLst>
              <a:ext uri="{FF2B5EF4-FFF2-40B4-BE49-F238E27FC236}">
                <a16:creationId xmlns:a16="http://schemas.microsoft.com/office/drawing/2014/main" id="{12E31FAC-1EEB-67F0-5DB4-A3C5993F0B4F}"/>
              </a:ext>
            </a:extLst>
          </p:cNvPr>
          <p:cNvSpPr txBox="1">
            <a:spLocks/>
          </p:cNvSpPr>
          <p:nvPr/>
        </p:nvSpPr>
        <p:spPr>
          <a:xfrm>
            <a:off x="3760878" y="88843"/>
            <a:ext cx="5424380" cy="1143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推動渡輪電動化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58C58D4-1E5C-4D26-8CD7-E07A225DCCB2}"/>
              </a:ext>
            </a:extLst>
          </p:cNvPr>
          <p:cNvSpPr txBox="1"/>
          <p:nvPr/>
        </p:nvSpPr>
        <p:spPr>
          <a:xfrm>
            <a:off x="1703511" y="2056951"/>
            <a:ext cx="8341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zh-TW" altLang="en-US" sz="2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採購作業              履約建造                  履約建造</a:t>
            </a:r>
            <a:endParaRPr lang="zh-TW" altLang="zh-TW" sz="2800" b="1" kern="100" dirty="0"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2901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FAE5247-B33D-46FB-A080-61996D559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2424" y="6165304"/>
            <a:ext cx="1706217" cy="365125"/>
          </a:xfrm>
        </p:spPr>
        <p:txBody>
          <a:bodyPr/>
          <a:lstStyle/>
          <a:p>
            <a:fld id="{7BFD7256-1FA4-44A1-BF41-90507C88E37A}" type="slidenum">
              <a:rPr lang="en-US" altLang="zh-TW" smtClean="0"/>
              <a:pPr/>
              <a:t>12</a:t>
            </a:fld>
            <a:endParaRPr lang="en-US" altLang="zh-TW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238ED2F-B63D-4F31-B1E0-46DEE8BCB90E}"/>
              </a:ext>
            </a:extLst>
          </p:cNvPr>
          <p:cNvSpPr txBox="1"/>
          <p:nvPr/>
        </p:nvSpPr>
        <p:spPr>
          <a:xfrm>
            <a:off x="5268740" y="529062"/>
            <a:ext cx="25307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結語</a:t>
            </a:r>
            <a:endParaRPr lang="zh-TW" altLang="en-US" sz="4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B40EC6-2982-4105-916F-8FE56FE40692}"/>
              </a:ext>
            </a:extLst>
          </p:cNvPr>
          <p:cNvSpPr txBox="1"/>
          <p:nvPr/>
        </p:nvSpPr>
        <p:spPr>
          <a:xfrm>
            <a:off x="1295604" y="1523583"/>
            <a:ext cx="9600792" cy="445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3048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p"/>
              <a:tabLst>
                <a:tab pos="0" algn="l"/>
              </a:tabLst>
            </a:pP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因應</a:t>
            </a: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S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半導體產業廊帶聯外交通需求</a:t>
            </a:r>
            <a:r>
              <a:rPr lang="zh-TW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，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建構</a:t>
            </a:r>
            <a:r>
              <a:rPr lang="zh-TW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層級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式</a:t>
            </a:r>
            <a:r>
              <a:rPr lang="zh-TW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的高快速道路與地區道路網，讓產業物流順暢，推升經濟發展</a:t>
            </a:r>
            <a:endParaRPr lang="en-US" altLang="zh-TW" sz="24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Himalaya" panose="01010100010101010101" pitchFamily="2" charset="0"/>
            </a:endParaRPr>
          </a:p>
          <a:p>
            <a:pPr marL="457200" marR="3048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p"/>
              <a:tabLst>
                <a:tab pos="0" algn="l"/>
              </a:tabLst>
            </a:pP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改變以車為本思維，落實人本交通，從道路交通工程改善、教育駕駛人「停」讓與違規取締三大面向同步推動，改善行人路權</a:t>
            </a:r>
            <a:endParaRPr lang="en-US" altLang="zh-TW" sz="24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Himalaya" panose="01010100010101010101" pitchFamily="2" charset="0"/>
            </a:endParaRPr>
          </a:p>
          <a:p>
            <a:pPr marL="457200" marR="3048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p"/>
              <a:tabLst>
                <a:tab pos="0" algn="l"/>
              </a:tabLst>
            </a:pP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應用</a:t>
            </a:r>
            <a:r>
              <a:rPr lang="en-US" altLang="zh-TW" sz="2400" b="1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AIoT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建置</a:t>
            </a:r>
            <a:r>
              <a:rPr lang="zh-TW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智慧化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運輸系統</a:t>
            </a:r>
            <a:r>
              <a:rPr lang="zh-TW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，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提供</a:t>
            </a:r>
            <a:r>
              <a:rPr lang="zh-TW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更安全、有效、可靠的交通運輸系統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服務</a:t>
            </a:r>
            <a:endParaRPr lang="en-US" altLang="zh-TW" sz="24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Himalaya" panose="01010100010101010101" pitchFamily="2" charset="0"/>
            </a:endParaRPr>
          </a:p>
          <a:p>
            <a:pPr marL="457200" marR="304800" indent="-457200">
              <a:lnSpc>
                <a:spcPct val="150000"/>
              </a:lnSpc>
              <a:buFont typeface="Wingdings" panose="05000000000000000000" pitchFamily="2" charset="2"/>
              <a:buChar char="p"/>
              <a:tabLst>
                <a:tab pos="0" algn="l"/>
              </a:tabLst>
            </a:pP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推動市區</a:t>
            </a: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399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與南高屏</a:t>
            </a: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999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通勤月票，達成城鄉</a:t>
            </a:r>
            <a:r>
              <a:rPr lang="zh-TW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交通平權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Himalaya" panose="01010100010101010101" pitchFamily="2" charset="0"/>
              </a:rPr>
              <a:t>，減輕民眾通勤負擔</a:t>
            </a:r>
            <a:endParaRPr lang="en-US" altLang="zh-TW" sz="24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Himalaya" panose="01010100010101010101" pitchFamily="2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940CD66-148F-6FCD-DAF0-3CEEC19EE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507" y="694328"/>
            <a:ext cx="3856953" cy="56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28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0E78B50-C682-48D4-163F-588133BE4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"/>
            <a:ext cx="12192000" cy="685716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FAE5247-B33D-46FB-A080-61996D559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2424" y="6165304"/>
            <a:ext cx="1706217" cy="365125"/>
          </a:xfrm>
        </p:spPr>
        <p:txBody>
          <a:bodyPr/>
          <a:lstStyle/>
          <a:p>
            <a:fld id="{7BFD7256-1FA4-44A1-BF41-90507C88E37A}" type="slidenum">
              <a:rPr lang="en-US" altLang="zh-TW" smtClean="0"/>
              <a:pPr/>
              <a:t>13</a:t>
            </a:fld>
            <a:endParaRPr lang="en-US" altLang="zh-TW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238ED2F-B63D-4F31-B1E0-46DEE8BCB90E}"/>
              </a:ext>
            </a:extLst>
          </p:cNvPr>
          <p:cNvSpPr txBox="1"/>
          <p:nvPr/>
        </p:nvSpPr>
        <p:spPr>
          <a:xfrm>
            <a:off x="4871864" y="908720"/>
            <a:ext cx="33843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簡報結束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敬請指教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927288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162CDC5-9863-E402-DE55-7BD5CCF0A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0081" fontAlgn="base">
              <a:spcBef>
                <a:spcPct val="0"/>
              </a:spcBef>
              <a:spcAft>
                <a:spcPct val="0"/>
              </a:spcAft>
            </a:pPr>
            <a:fld id="{D788C9DB-C8C7-42B2-8AB9-091E15412810}" type="slidenum">
              <a:rPr lang="en-US" altLang="zh-TW" smtClean="0"/>
              <a:pPr defTabSz="800081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TW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4545E18E-6037-AE13-35E9-31EE5939F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044405"/>
              </p:ext>
            </p:extLst>
          </p:nvPr>
        </p:nvGraphicFramePr>
        <p:xfrm>
          <a:off x="6018373" y="1100215"/>
          <a:ext cx="5846689" cy="490795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128948806"/>
                    </a:ext>
                  </a:extLst>
                </a:gridCol>
                <a:gridCol w="1130806">
                  <a:extLst>
                    <a:ext uri="{9D8B030D-6E8A-4147-A177-3AD203B41FA5}">
                      <a16:colId xmlns:a16="http://schemas.microsoft.com/office/drawing/2014/main" val="2451454039"/>
                    </a:ext>
                  </a:extLst>
                </a:gridCol>
                <a:gridCol w="919843">
                  <a:extLst>
                    <a:ext uri="{9D8B030D-6E8A-4147-A177-3AD203B41FA5}">
                      <a16:colId xmlns:a16="http://schemas.microsoft.com/office/drawing/2014/main" val="220739969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85542907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995021022"/>
                    </a:ext>
                  </a:extLst>
                </a:gridCol>
                <a:gridCol w="1203752">
                  <a:extLst>
                    <a:ext uri="{9D8B030D-6E8A-4147-A177-3AD203B41FA5}">
                      <a16:colId xmlns:a16="http://schemas.microsoft.com/office/drawing/2014/main" val="1199965767"/>
                    </a:ext>
                  </a:extLst>
                </a:gridCol>
              </a:tblGrid>
              <a:tr h="6762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b="1" kern="1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項次</a:t>
                      </a:r>
                      <a:endParaRPr lang="zh-TW" sz="1300" b="1" kern="1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b="1" kern="1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道路</a:t>
                      </a:r>
                      <a:endParaRPr lang="zh-TW" sz="1300" b="1" kern="1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b="1" kern="1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主辦機關</a:t>
                      </a:r>
                      <a:endParaRPr lang="zh-TW" sz="1300" b="1" kern="1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b="1" kern="1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階段</a:t>
                      </a:r>
                      <a:endParaRPr lang="zh-TW" sz="1300" b="1" kern="1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300" b="1" kern="1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經費</a:t>
                      </a:r>
                      <a:endParaRPr lang="en-US" altLang="zh-TW" sz="1300" b="1" kern="1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300" b="1" kern="1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億</a:t>
                      </a:r>
                      <a:r>
                        <a:rPr lang="en-US" sz="1300" b="1" kern="1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300" b="1" kern="1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b="1" kern="1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預計</a:t>
                      </a:r>
                      <a:r>
                        <a:rPr lang="zh-TW" sz="1300" b="1" kern="1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完工</a:t>
                      </a:r>
                      <a:r>
                        <a:rPr lang="zh-TW" altLang="en-US" sz="1300" b="1" kern="1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lang="zh-TW" sz="1300" b="1" kern="1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881966"/>
                  </a:ext>
                </a:extLst>
              </a:tr>
              <a:tr h="626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3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國道</a:t>
                      </a:r>
                      <a:r>
                        <a:rPr lang="en-US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號高速公路</a:t>
                      </a:r>
                      <a:endParaRPr lang="zh-TW" sz="1300" b="1" kern="1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交通部高速公路局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細部設計中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1,357.9</a:t>
                      </a:r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</a:p>
                    <a:p>
                      <a:pPr algn="ctr"/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預估</a:t>
                      </a:r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預計</a:t>
                      </a:r>
                      <a:r>
                        <a:rPr lang="en-US" altLang="zh-TW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114</a:t>
                      </a:r>
                      <a:r>
                        <a:rPr lang="zh-TW" altLang="en-US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年施工、</a:t>
                      </a:r>
                      <a:r>
                        <a:rPr lang="en-US" altLang="zh-TW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119</a:t>
                      </a:r>
                      <a:r>
                        <a:rPr lang="zh-TW" altLang="en-US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年完工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464442"/>
                  </a:ext>
                </a:extLst>
              </a:tr>
              <a:tr h="576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3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3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高鐵橋下平面道路</a:t>
                      </a:r>
                      <a:r>
                        <a:rPr lang="en-US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</a:t>
                      </a:r>
                      <a:r>
                        <a:rPr lang="en-US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39</a:t>
                      </a:r>
                      <a:r>
                        <a:rPr lang="zh-TW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線延伸</a:t>
                      </a:r>
                      <a:r>
                        <a:rPr lang="en-US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300" b="1" kern="1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公路總局</a:t>
                      </a:r>
                      <a:endParaRPr lang="zh-TW" altLang="en-US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可行性研究</a:t>
                      </a:r>
                      <a:endParaRPr lang="zh-TW" altLang="en-US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206.89</a:t>
                      </a:r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</a:p>
                    <a:p>
                      <a:pPr algn="ctr"/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預估</a:t>
                      </a:r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TW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橋科優先段</a:t>
                      </a:r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(186</a:t>
                      </a:r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至</a:t>
                      </a:r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1-2)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114</a:t>
                      </a:r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年完工</a:t>
                      </a:r>
                      <a:endParaRPr lang="en-US" altLang="zh-TW" sz="13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北高雄產業園區</a:t>
                      </a:r>
                      <a:endParaRPr lang="en-US" altLang="zh-TW" sz="12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2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台</a:t>
                      </a:r>
                      <a:r>
                        <a:rPr lang="en-US" altLang="zh-TW" sz="12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zh-TW" altLang="en-US" sz="12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甲至大莊路</a:t>
                      </a:r>
                      <a:r>
                        <a:rPr lang="en-US" altLang="zh-TW" sz="12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zh-TW" sz="12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858306"/>
                  </a:ext>
                </a:extLst>
              </a:tr>
              <a:tr h="7006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3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3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洲際貨櫃車專用道</a:t>
                      </a:r>
                      <a:endParaRPr lang="zh-TW" sz="1300" b="1" kern="1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本府工務局</a:t>
                      </a:r>
                      <a:endParaRPr lang="zh-TW" altLang="en-US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細部設計</a:t>
                      </a:r>
                      <a:endParaRPr lang="zh-TW" altLang="en-US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14.04</a:t>
                      </a:r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(110.5.13</a:t>
                      </a:r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核定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預計</a:t>
                      </a:r>
                      <a:r>
                        <a:rPr lang="en-US" altLang="zh-TW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111</a:t>
                      </a:r>
                      <a:r>
                        <a:rPr lang="zh-TW" altLang="en-US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年施工、</a:t>
                      </a:r>
                      <a:r>
                        <a:rPr lang="en-US" altLang="zh-TW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112</a:t>
                      </a:r>
                      <a:r>
                        <a:rPr lang="zh-TW" altLang="en-US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年完工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287355"/>
                  </a:ext>
                </a:extLst>
              </a:tr>
              <a:tr h="6712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3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sz="13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高雄</a:t>
                      </a:r>
                      <a:r>
                        <a:rPr lang="en-US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zh-TW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屏東間東西向第二條快速公路</a:t>
                      </a:r>
                      <a:endParaRPr lang="zh-TW" sz="1300" b="1" kern="1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公路總局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綜合規劃及二階環評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642.8</a:t>
                      </a:r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</a:p>
                    <a:p>
                      <a:pPr algn="ctr"/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預估</a:t>
                      </a:r>
                      <a:r>
                        <a:rPr lang="en-US" altLang="zh-TW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預計</a:t>
                      </a:r>
                      <a:r>
                        <a:rPr lang="en-US" altLang="zh-TW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117</a:t>
                      </a:r>
                      <a:r>
                        <a:rPr lang="zh-TW" altLang="en-US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年施工、</a:t>
                      </a:r>
                      <a:r>
                        <a:rPr lang="en-US" altLang="zh-TW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122</a:t>
                      </a:r>
                      <a:r>
                        <a:rPr lang="zh-TW" altLang="en-US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年完工	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141325"/>
                  </a:ext>
                </a:extLst>
              </a:tr>
              <a:tr h="6121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3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sz="13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</a:t>
                      </a:r>
                      <a:r>
                        <a:rPr lang="en-US" altLang="zh-TW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TW" altLang="en-US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東延新威大橋</a:t>
                      </a:r>
                      <a:endParaRPr lang="zh-TW" sz="1300" b="1" kern="1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公路總局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細部設計</a:t>
                      </a:r>
                      <a:endParaRPr lang="en-US" altLang="zh-TW" sz="13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用地取得中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128.64</a:t>
                      </a:r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endParaRPr lang="en-US" altLang="zh-TW" sz="13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(110.6.28</a:t>
                      </a:r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核定</a:t>
                      </a:r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預計</a:t>
                      </a:r>
                      <a:r>
                        <a:rPr lang="en-US" altLang="zh-TW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115</a:t>
                      </a:r>
                      <a:r>
                        <a:rPr lang="zh-TW" altLang="en-US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年完工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786454"/>
                  </a:ext>
                </a:extLst>
              </a:tr>
              <a:tr h="6121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3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sz="1300" b="1" kern="1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台</a:t>
                      </a:r>
                      <a:r>
                        <a:rPr lang="en-US" altLang="zh-TW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86</a:t>
                      </a:r>
                      <a:r>
                        <a:rPr lang="zh-TW" altLang="en-US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線東延台</a:t>
                      </a:r>
                      <a:r>
                        <a:rPr lang="en-US" altLang="zh-TW" sz="1300" b="1" kern="1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sz="1300" b="1" kern="1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公路總局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綜合規劃及環評作業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99.65</a:t>
                      </a:r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億</a:t>
                      </a:r>
                      <a:endParaRPr lang="en-US" altLang="zh-TW" sz="13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(109.12.10</a:t>
                      </a:r>
                      <a:r>
                        <a:rPr lang="zh-TW" altLang="en-US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核定</a:t>
                      </a:r>
                      <a:r>
                        <a:rPr lang="en-US" altLang="zh-TW" sz="13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預計</a:t>
                      </a:r>
                      <a:r>
                        <a:rPr lang="en-US" altLang="zh-TW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118</a:t>
                      </a:r>
                      <a:r>
                        <a:rPr lang="zh-TW" altLang="en-US" sz="13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年完工</a:t>
                      </a:r>
                    </a:p>
                  </a:txBody>
                  <a:tcPr marL="24493" marR="24493" marT="24493" marB="24493" anchor="ctr">
                    <a:solidFill>
                      <a:srgbClr val="DCEB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787871"/>
                  </a:ext>
                </a:extLst>
              </a:tr>
            </a:tbl>
          </a:graphicData>
        </a:graphic>
      </p:graphicFrame>
      <p:grpSp>
        <p:nvGrpSpPr>
          <p:cNvPr id="6" name="群組 5">
            <a:extLst>
              <a:ext uri="{FF2B5EF4-FFF2-40B4-BE49-F238E27FC236}">
                <a16:creationId xmlns:a16="http://schemas.microsoft.com/office/drawing/2014/main" id="{5B703439-FD3E-F901-8212-6193CE3DE9CE}"/>
              </a:ext>
            </a:extLst>
          </p:cNvPr>
          <p:cNvGrpSpPr/>
          <p:nvPr/>
        </p:nvGrpSpPr>
        <p:grpSpPr>
          <a:xfrm>
            <a:off x="263352" y="1100215"/>
            <a:ext cx="5496391" cy="5496391"/>
            <a:chOff x="271853" y="1451181"/>
            <a:chExt cx="4640176" cy="4640176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79458EC7-1F42-CFF0-0328-D31396B6D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853" y="1451181"/>
              <a:ext cx="4640176" cy="4640176"/>
            </a:xfrm>
            <a:prstGeom prst="rect">
              <a:avLst/>
            </a:prstGeom>
          </p:spPr>
        </p:pic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id="{42DE0C02-BF26-A555-7556-42CA5FCB7075}"/>
                </a:ext>
              </a:extLst>
            </p:cNvPr>
            <p:cNvSpPr/>
            <p:nvPr/>
          </p:nvSpPr>
          <p:spPr>
            <a:xfrm>
              <a:off x="2314575" y="2524125"/>
              <a:ext cx="381000" cy="1404938"/>
            </a:xfrm>
            <a:custGeom>
              <a:avLst/>
              <a:gdLst>
                <a:gd name="connsiteX0" fmla="*/ 0 w 381000"/>
                <a:gd name="connsiteY0" fmla="*/ 0 h 1404938"/>
                <a:gd name="connsiteX1" fmla="*/ 4763 w 381000"/>
                <a:gd name="connsiteY1" fmla="*/ 190500 h 1404938"/>
                <a:gd name="connsiteX2" fmla="*/ 52388 w 381000"/>
                <a:gd name="connsiteY2" fmla="*/ 366713 h 1404938"/>
                <a:gd name="connsiteX3" fmla="*/ 180975 w 381000"/>
                <a:gd name="connsiteY3" fmla="*/ 671513 h 1404938"/>
                <a:gd name="connsiteX4" fmla="*/ 371475 w 381000"/>
                <a:gd name="connsiteY4" fmla="*/ 1057275 h 1404938"/>
                <a:gd name="connsiteX5" fmla="*/ 381000 w 381000"/>
                <a:gd name="connsiteY5" fmla="*/ 1281113 h 1404938"/>
                <a:gd name="connsiteX6" fmla="*/ 342900 w 381000"/>
                <a:gd name="connsiteY6" fmla="*/ 1404938 h 140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0" h="1404938">
                  <a:moveTo>
                    <a:pt x="0" y="0"/>
                  </a:moveTo>
                  <a:lnTo>
                    <a:pt x="4763" y="190500"/>
                  </a:lnTo>
                  <a:lnTo>
                    <a:pt x="52388" y="366713"/>
                  </a:lnTo>
                  <a:lnTo>
                    <a:pt x="180975" y="671513"/>
                  </a:lnTo>
                  <a:lnTo>
                    <a:pt x="371475" y="1057275"/>
                  </a:lnTo>
                  <a:lnTo>
                    <a:pt x="381000" y="1281113"/>
                  </a:lnTo>
                  <a:lnTo>
                    <a:pt x="342900" y="1404938"/>
                  </a:lnTo>
                </a:path>
              </a:pathLst>
            </a:custGeom>
            <a:noFill/>
            <a:ln w="635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橢圓 8" descr="2">
              <a:extLst>
                <a:ext uri="{FF2B5EF4-FFF2-40B4-BE49-F238E27FC236}">
                  <a16:creationId xmlns:a16="http://schemas.microsoft.com/office/drawing/2014/main" id="{6AF9EDF7-20C8-0CAB-4CAB-6FB750DC0AAD}"/>
                </a:ext>
              </a:extLst>
            </p:cNvPr>
            <p:cNvSpPr/>
            <p:nvPr/>
          </p:nvSpPr>
          <p:spPr>
            <a:xfrm>
              <a:off x="2238137" y="2853083"/>
              <a:ext cx="388785" cy="38878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>
                  <a:solidFill>
                    <a:schemeClr val="tx1"/>
                  </a:solidFill>
                  <a:latin typeface="+mj-ea"/>
                  <a:ea typeface="+mj-ea"/>
                </a:rPr>
                <a:t>2</a:t>
              </a:r>
              <a:endParaRPr lang="zh-TW" altLang="en-US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070F91AB-1336-5B71-C5E1-E28798B2F13D}"/>
                </a:ext>
              </a:extLst>
            </p:cNvPr>
            <p:cNvSpPr/>
            <p:nvPr/>
          </p:nvSpPr>
          <p:spPr>
            <a:xfrm>
              <a:off x="2674620" y="4099560"/>
              <a:ext cx="266700" cy="1379220"/>
            </a:xfrm>
            <a:custGeom>
              <a:avLst/>
              <a:gdLst>
                <a:gd name="connsiteX0" fmla="*/ 0 w 266700"/>
                <a:gd name="connsiteY0" fmla="*/ 0 h 1379220"/>
                <a:gd name="connsiteX1" fmla="*/ 152400 w 266700"/>
                <a:gd name="connsiteY1" fmla="*/ 228600 h 1379220"/>
                <a:gd name="connsiteX2" fmla="*/ 236220 w 266700"/>
                <a:gd name="connsiteY2" fmla="*/ 525780 h 1379220"/>
                <a:gd name="connsiteX3" fmla="*/ 198120 w 266700"/>
                <a:gd name="connsiteY3" fmla="*/ 624840 h 1379220"/>
                <a:gd name="connsiteX4" fmla="*/ 236220 w 266700"/>
                <a:gd name="connsiteY4" fmla="*/ 784860 h 1379220"/>
                <a:gd name="connsiteX5" fmla="*/ 266700 w 266700"/>
                <a:gd name="connsiteY5" fmla="*/ 929640 h 1379220"/>
                <a:gd name="connsiteX6" fmla="*/ 213360 w 266700"/>
                <a:gd name="connsiteY6" fmla="*/ 1104900 h 1379220"/>
                <a:gd name="connsiteX7" fmla="*/ 30480 w 266700"/>
                <a:gd name="connsiteY7" fmla="*/ 1379220 h 137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700" h="1379220">
                  <a:moveTo>
                    <a:pt x="0" y="0"/>
                  </a:moveTo>
                  <a:lnTo>
                    <a:pt x="152400" y="228600"/>
                  </a:lnTo>
                  <a:lnTo>
                    <a:pt x="236220" y="525780"/>
                  </a:lnTo>
                  <a:lnTo>
                    <a:pt x="198120" y="624840"/>
                  </a:lnTo>
                  <a:lnTo>
                    <a:pt x="236220" y="784860"/>
                  </a:lnTo>
                  <a:lnTo>
                    <a:pt x="266700" y="929640"/>
                  </a:lnTo>
                  <a:lnTo>
                    <a:pt x="213360" y="1104900"/>
                  </a:lnTo>
                  <a:lnTo>
                    <a:pt x="30480" y="1379220"/>
                  </a:lnTo>
                </a:path>
              </a:pathLst>
            </a:custGeom>
            <a:noFill/>
            <a:ln w="635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橢圓 10" descr="2">
              <a:extLst>
                <a:ext uri="{FF2B5EF4-FFF2-40B4-BE49-F238E27FC236}">
                  <a16:creationId xmlns:a16="http://schemas.microsoft.com/office/drawing/2014/main" id="{75B19AFE-DD92-28C9-E337-7206C960D7C3}"/>
                </a:ext>
              </a:extLst>
            </p:cNvPr>
            <p:cNvSpPr/>
            <p:nvPr/>
          </p:nvSpPr>
          <p:spPr>
            <a:xfrm>
              <a:off x="2695123" y="4444981"/>
              <a:ext cx="388785" cy="38878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>
                  <a:solidFill>
                    <a:schemeClr val="tx1"/>
                  </a:solidFill>
                  <a:latin typeface="+mj-ea"/>
                  <a:ea typeface="+mj-ea"/>
                </a:rPr>
                <a:t>1</a:t>
              </a:r>
              <a:endParaRPr lang="zh-TW" altLang="en-US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650D5AED-7B17-1E12-E858-61AC276FC9BC}"/>
                </a:ext>
              </a:extLst>
            </p:cNvPr>
            <p:cNvSpPr/>
            <p:nvPr/>
          </p:nvSpPr>
          <p:spPr>
            <a:xfrm>
              <a:off x="2286000" y="4983480"/>
              <a:ext cx="502920" cy="289560"/>
            </a:xfrm>
            <a:custGeom>
              <a:avLst/>
              <a:gdLst>
                <a:gd name="connsiteX0" fmla="*/ 502920 w 502920"/>
                <a:gd name="connsiteY0" fmla="*/ 289560 h 289560"/>
                <a:gd name="connsiteX1" fmla="*/ 335280 w 502920"/>
                <a:gd name="connsiteY1" fmla="*/ 83820 h 289560"/>
                <a:gd name="connsiteX2" fmla="*/ 266700 w 502920"/>
                <a:gd name="connsiteY2" fmla="*/ 121920 h 289560"/>
                <a:gd name="connsiteX3" fmla="*/ 190500 w 502920"/>
                <a:gd name="connsiteY3" fmla="*/ 91440 h 289560"/>
                <a:gd name="connsiteX4" fmla="*/ 76200 w 502920"/>
                <a:gd name="connsiteY4" fmla="*/ 0 h 289560"/>
                <a:gd name="connsiteX5" fmla="*/ 0 w 502920"/>
                <a:gd name="connsiteY5" fmla="*/ 38100 h 28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2920" h="289560">
                  <a:moveTo>
                    <a:pt x="502920" y="289560"/>
                  </a:moveTo>
                  <a:lnTo>
                    <a:pt x="335280" y="83820"/>
                  </a:lnTo>
                  <a:lnTo>
                    <a:pt x="266700" y="121920"/>
                  </a:lnTo>
                  <a:lnTo>
                    <a:pt x="190500" y="91440"/>
                  </a:lnTo>
                  <a:lnTo>
                    <a:pt x="76200" y="0"/>
                  </a:lnTo>
                  <a:lnTo>
                    <a:pt x="0" y="38100"/>
                  </a:lnTo>
                </a:path>
              </a:pathLst>
            </a:custGeom>
            <a:noFill/>
            <a:ln w="635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89FB4AB4-ECCF-BDD1-0AB0-E325ACFD91A8}"/>
                </a:ext>
              </a:extLst>
            </p:cNvPr>
            <p:cNvSpPr/>
            <p:nvPr/>
          </p:nvSpPr>
          <p:spPr>
            <a:xfrm>
              <a:off x="2164556" y="4836319"/>
              <a:ext cx="104775" cy="33337"/>
            </a:xfrm>
            <a:custGeom>
              <a:avLst/>
              <a:gdLst>
                <a:gd name="connsiteX0" fmla="*/ 0 w 104775"/>
                <a:gd name="connsiteY0" fmla="*/ 33337 h 33337"/>
                <a:gd name="connsiteX1" fmla="*/ 104775 w 104775"/>
                <a:gd name="connsiteY1" fmla="*/ 0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75" h="33337">
                  <a:moveTo>
                    <a:pt x="0" y="33337"/>
                  </a:moveTo>
                  <a:lnTo>
                    <a:pt x="104775" y="0"/>
                  </a:lnTo>
                </a:path>
              </a:pathLst>
            </a:custGeom>
            <a:noFill/>
            <a:ln w="635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橢圓 14" descr="2">
              <a:extLst>
                <a:ext uri="{FF2B5EF4-FFF2-40B4-BE49-F238E27FC236}">
                  <a16:creationId xmlns:a16="http://schemas.microsoft.com/office/drawing/2014/main" id="{D8BD9193-86CC-0222-C4B9-7E4CD20434F4}"/>
                </a:ext>
              </a:extLst>
            </p:cNvPr>
            <p:cNvSpPr/>
            <p:nvPr/>
          </p:nvSpPr>
          <p:spPr>
            <a:xfrm>
              <a:off x="2091525" y="5033969"/>
              <a:ext cx="388785" cy="38878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>
                  <a:solidFill>
                    <a:schemeClr val="tx1"/>
                  </a:solidFill>
                  <a:latin typeface="+mj-ea"/>
                  <a:ea typeface="+mj-ea"/>
                </a:rPr>
                <a:t>3</a:t>
              </a:r>
              <a:endParaRPr lang="zh-TW" altLang="en-US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C2528D86-874D-ADDD-B501-9FFA5355AC7E}"/>
                </a:ext>
              </a:extLst>
            </p:cNvPr>
            <p:cNvSpPr/>
            <p:nvPr/>
          </p:nvSpPr>
          <p:spPr>
            <a:xfrm>
              <a:off x="2395538" y="3781425"/>
              <a:ext cx="1495425" cy="280988"/>
            </a:xfrm>
            <a:custGeom>
              <a:avLst/>
              <a:gdLst>
                <a:gd name="connsiteX0" fmla="*/ 0 w 1495425"/>
                <a:gd name="connsiteY0" fmla="*/ 252413 h 280988"/>
                <a:gd name="connsiteX1" fmla="*/ 128587 w 1495425"/>
                <a:gd name="connsiteY1" fmla="*/ 233363 h 280988"/>
                <a:gd name="connsiteX2" fmla="*/ 285750 w 1495425"/>
                <a:gd name="connsiteY2" fmla="*/ 280988 h 280988"/>
                <a:gd name="connsiteX3" fmla="*/ 414337 w 1495425"/>
                <a:gd name="connsiteY3" fmla="*/ 214313 h 280988"/>
                <a:gd name="connsiteX4" fmla="*/ 509587 w 1495425"/>
                <a:gd name="connsiteY4" fmla="*/ 209550 h 280988"/>
                <a:gd name="connsiteX5" fmla="*/ 590550 w 1495425"/>
                <a:gd name="connsiteY5" fmla="*/ 219075 h 280988"/>
                <a:gd name="connsiteX6" fmla="*/ 747712 w 1495425"/>
                <a:gd name="connsiteY6" fmla="*/ 128588 h 280988"/>
                <a:gd name="connsiteX7" fmla="*/ 933450 w 1495425"/>
                <a:gd name="connsiteY7" fmla="*/ 42863 h 280988"/>
                <a:gd name="connsiteX8" fmla="*/ 1162050 w 1495425"/>
                <a:gd name="connsiteY8" fmla="*/ 90488 h 280988"/>
                <a:gd name="connsiteX9" fmla="*/ 1376362 w 1495425"/>
                <a:gd name="connsiteY9" fmla="*/ 80963 h 280988"/>
                <a:gd name="connsiteX10" fmla="*/ 1495425 w 1495425"/>
                <a:gd name="connsiteY10" fmla="*/ 0 h 28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5425" h="280988">
                  <a:moveTo>
                    <a:pt x="0" y="252413"/>
                  </a:moveTo>
                  <a:lnTo>
                    <a:pt x="128587" y="233363"/>
                  </a:lnTo>
                  <a:lnTo>
                    <a:pt x="285750" y="280988"/>
                  </a:lnTo>
                  <a:lnTo>
                    <a:pt x="414337" y="214313"/>
                  </a:lnTo>
                  <a:lnTo>
                    <a:pt x="509587" y="209550"/>
                  </a:lnTo>
                  <a:lnTo>
                    <a:pt x="590550" y="219075"/>
                  </a:lnTo>
                  <a:lnTo>
                    <a:pt x="747712" y="128588"/>
                  </a:lnTo>
                  <a:lnTo>
                    <a:pt x="933450" y="42863"/>
                  </a:lnTo>
                  <a:lnTo>
                    <a:pt x="1162050" y="90488"/>
                  </a:lnTo>
                  <a:lnTo>
                    <a:pt x="1376362" y="80963"/>
                  </a:lnTo>
                  <a:lnTo>
                    <a:pt x="1495425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id="{966D3306-95D3-53EA-F9F9-AF6F8B7C2AC0}"/>
                </a:ext>
              </a:extLst>
            </p:cNvPr>
            <p:cNvSpPr/>
            <p:nvPr/>
          </p:nvSpPr>
          <p:spPr>
            <a:xfrm>
              <a:off x="3588544" y="2452688"/>
              <a:ext cx="1073944" cy="690562"/>
            </a:xfrm>
            <a:custGeom>
              <a:avLst/>
              <a:gdLst>
                <a:gd name="connsiteX0" fmla="*/ 0 w 1073944"/>
                <a:gd name="connsiteY0" fmla="*/ 690562 h 690562"/>
                <a:gd name="connsiteX1" fmla="*/ 211931 w 1073944"/>
                <a:gd name="connsiteY1" fmla="*/ 676275 h 690562"/>
                <a:gd name="connsiteX2" fmla="*/ 357187 w 1073944"/>
                <a:gd name="connsiteY2" fmla="*/ 609600 h 690562"/>
                <a:gd name="connsiteX3" fmla="*/ 526256 w 1073944"/>
                <a:gd name="connsiteY3" fmla="*/ 438150 h 690562"/>
                <a:gd name="connsiteX4" fmla="*/ 690562 w 1073944"/>
                <a:gd name="connsiteY4" fmla="*/ 273843 h 690562"/>
                <a:gd name="connsiteX5" fmla="*/ 819150 w 1073944"/>
                <a:gd name="connsiteY5" fmla="*/ 195262 h 690562"/>
                <a:gd name="connsiteX6" fmla="*/ 952500 w 1073944"/>
                <a:gd name="connsiteY6" fmla="*/ 85725 h 690562"/>
                <a:gd name="connsiteX7" fmla="*/ 1073944 w 1073944"/>
                <a:gd name="connsiteY7" fmla="*/ 0 h 6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3944" h="690562">
                  <a:moveTo>
                    <a:pt x="0" y="690562"/>
                  </a:moveTo>
                  <a:lnTo>
                    <a:pt x="211931" y="676275"/>
                  </a:lnTo>
                  <a:lnTo>
                    <a:pt x="357187" y="609600"/>
                  </a:lnTo>
                  <a:lnTo>
                    <a:pt x="526256" y="438150"/>
                  </a:lnTo>
                  <a:lnTo>
                    <a:pt x="690562" y="273843"/>
                  </a:lnTo>
                  <a:lnTo>
                    <a:pt x="819150" y="195262"/>
                  </a:lnTo>
                  <a:lnTo>
                    <a:pt x="952500" y="85725"/>
                  </a:lnTo>
                  <a:lnTo>
                    <a:pt x="1073944" y="0"/>
                  </a:lnTo>
                </a:path>
              </a:pathLst>
            </a:custGeom>
            <a:noFill/>
            <a:ln w="635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橢圓 17" descr="2">
              <a:extLst>
                <a:ext uri="{FF2B5EF4-FFF2-40B4-BE49-F238E27FC236}">
                  <a16:creationId xmlns:a16="http://schemas.microsoft.com/office/drawing/2014/main" id="{E4509943-8433-6831-05CC-458775B9DEEB}"/>
                </a:ext>
              </a:extLst>
            </p:cNvPr>
            <p:cNvSpPr/>
            <p:nvPr/>
          </p:nvSpPr>
          <p:spPr>
            <a:xfrm>
              <a:off x="4200798" y="2819545"/>
              <a:ext cx="388785" cy="38878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>
                  <a:solidFill>
                    <a:schemeClr val="tx1"/>
                  </a:solidFill>
                  <a:latin typeface="+mj-ea"/>
                  <a:ea typeface="+mj-ea"/>
                </a:rPr>
                <a:t>5</a:t>
              </a:r>
              <a:endParaRPr lang="zh-TW" altLang="en-US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橢圓 18" descr="2">
              <a:extLst>
                <a:ext uri="{FF2B5EF4-FFF2-40B4-BE49-F238E27FC236}">
                  <a16:creationId xmlns:a16="http://schemas.microsoft.com/office/drawing/2014/main" id="{F78E191E-4313-0638-4696-AF8C031EC141}"/>
                </a:ext>
              </a:extLst>
            </p:cNvPr>
            <p:cNvSpPr/>
            <p:nvPr/>
          </p:nvSpPr>
          <p:spPr>
            <a:xfrm>
              <a:off x="3132892" y="3786092"/>
              <a:ext cx="388785" cy="38878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>
                  <a:solidFill>
                    <a:schemeClr val="tx1"/>
                  </a:solidFill>
                  <a:latin typeface="+mj-ea"/>
                  <a:ea typeface="+mj-ea"/>
                </a:rPr>
                <a:t>4</a:t>
              </a:r>
              <a:endParaRPr lang="zh-TW" altLang="en-US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0" name="手繪多邊形: 圖案 19">
            <a:extLst>
              <a:ext uri="{FF2B5EF4-FFF2-40B4-BE49-F238E27FC236}">
                <a16:creationId xmlns:a16="http://schemas.microsoft.com/office/drawing/2014/main" id="{A550CCEE-69A6-1D64-BDF5-EA613C3E5F91}"/>
              </a:ext>
            </a:extLst>
          </p:cNvPr>
          <p:cNvSpPr/>
          <p:nvPr/>
        </p:nvSpPr>
        <p:spPr>
          <a:xfrm>
            <a:off x="2872740" y="1379220"/>
            <a:ext cx="1211580" cy="297180"/>
          </a:xfrm>
          <a:custGeom>
            <a:avLst/>
            <a:gdLst>
              <a:gd name="connsiteX0" fmla="*/ 0 w 1211580"/>
              <a:gd name="connsiteY0" fmla="*/ 0 h 297180"/>
              <a:gd name="connsiteX1" fmla="*/ 182880 w 1211580"/>
              <a:gd name="connsiteY1" fmla="*/ 53340 h 297180"/>
              <a:gd name="connsiteX2" fmla="*/ 419100 w 1211580"/>
              <a:gd name="connsiteY2" fmla="*/ 182880 h 297180"/>
              <a:gd name="connsiteX3" fmla="*/ 617220 w 1211580"/>
              <a:gd name="connsiteY3" fmla="*/ 289560 h 297180"/>
              <a:gd name="connsiteX4" fmla="*/ 845820 w 1211580"/>
              <a:gd name="connsiteY4" fmla="*/ 281940 h 297180"/>
              <a:gd name="connsiteX5" fmla="*/ 990600 w 1211580"/>
              <a:gd name="connsiteY5" fmla="*/ 266700 h 297180"/>
              <a:gd name="connsiteX6" fmla="*/ 1211580 w 1211580"/>
              <a:gd name="connsiteY6" fmla="*/ 297180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1580" h="297180">
                <a:moveTo>
                  <a:pt x="0" y="0"/>
                </a:moveTo>
                <a:lnTo>
                  <a:pt x="182880" y="53340"/>
                </a:lnTo>
                <a:lnTo>
                  <a:pt x="419100" y="182880"/>
                </a:lnTo>
                <a:lnTo>
                  <a:pt x="617220" y="289560"/>
                </a:lnTo>
                <a:lnTo>
                  <a:pt x="845820" y="281940"/>
                </a:lnTo>
                <a:lnTo>
                  <a:pt x="990600" y="266700"/>
                </a:lnTo>
                <a:lnTo>
                  <a:pt x="1211580" y="297180"/>
                </a:lnTo>
              </a:path>
            </a:pathLst>
          </a:cu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 descr="2">
            <a:extLst>
              <a:ext uri="{FF2B5EF4-FFF2-40B4-BE49-F238E27FC236}">
                <a16:creationId xmlns:a16="http://schemas.microsoft.com/office/drawing/2014/main" id="{06A76618-2281-521D-0F9D-DE19BA5D39A9}"/>
              </a:ext>
            </a:extLst>
          </p:cNvPr>
          <p:cNvSpPr/>
          <p:nvPr/>
        </p:nvSpPr>
        <p:spPr>
          <a:xfrm>
            <a:off x="3522849" y="1129576"/>
            <a:ext cx="460524" cy="4605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+mj-ea"/>
                <a:ea typeface="+mj-ea"/>
              </a:rPr>
              <a:t>6</a:t>
            </a:r>
            <a:endParaRPr lang="zh-TW" altLang="en-US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2" name="標題 1">
            <a:extLst>
              <a:ext uri="{FF2B5EF4-FFF2-40B4-BE49-F238E27FC236}">
                <a16:creationId xmlns:a16="http://schemas.microsoft.com/office/drawing/2014/main" id="{F9040897-53FE-EFF5-502F-6DA0D31B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227" y="116632"/>
            <a:ext cx="9875520" cy="1078866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健全道路路網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9779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A4CDFDD4-7759-DAA5-5938-6BC5D2A8E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391" y="2204864"/>
            <a:ext cx="6471517" cy="3797818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FAF12FD-0AE6-0B69-8B58-50F96244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0081" fontAlgn="base">
              <a:spcBef>
                <a:spcPct val="0"/>
              </a:spcBef>
              <a:spcAft>
                <a:spcPct val="0"/>
              </a:spcAft>
            </a:pPr>
            <a:fld id="{D788C9DB-C8C7-42B2-8AB9-091E15412810}" type="slidenum">
              <a:rPr lang="en-US" altLang="zh-TW" smtClean="0"/>
              <a:pPr defTabSz="800081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TW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F67E299-9A97-0199-61B6-9F01EEC19E3A}"/>
              </a:ext>
            </a:extLst>
          </p:cNvPr>
          <p:cNvSpPr txBox="1"/>
          <p:nvPr/>
        </p:nvSpPr>
        <p:spPr>
          <a:xfrm>
            <a:off x="1271464" y="698795"/>
            <a:ext cx="964907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智慧運輸系統升級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2.0-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跨域資訊整合與智慧儀表板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B9815FA-0219-FE57-A00F-FBCD924E15F7}"/>
              </a:ext>
            </a:extLst>
          </p:cNvPr>
          <p:cNvSpPr txBox="1"/>
          <p:nvPr/>
        </p:nvSpPr>
        <p:spPr>
          <a:xfrm>
            <a:off x="335360" y="1788324"/>
            <a:ext cx="4963529" cy="453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8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建構「感知層</a:t>
            </a:r>
            <a:r>
              <a:rPr lang="en-US" altLang="zh-TW" sz="28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28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網路層</a:t>
            </a:r>
            <a:r>
              <a:rPr lang="en-US" altLang="zh-TW" sz="28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28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應用層」</a:t>
            </a:r>
            <a:r>
              <a:rPr lang="en-US" altLang="zh-TW" sz="28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AIOT</a:t>
            </a:r>
            <a:r>
              <a:rPr lang="zh-TW" altLang="en-US" sz="28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物聯網架構，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發展智慧運輸服務平台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即時蒐集多元數據資訊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透過智慧儀表板進行監控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主場館演唱會活動疏運約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小時完成</a:t>
            </a:r>
          </a:p>
        </p:txBody>
      </p:sp>
    </p:spTree>
    <p:extLst>
      <p:ext uri="{BB962C8B-B14F-4D97-AF65-F5344CB8AC3E}">
        <p14:creationId xmlns:p14="http://schemas.microsoft.com/office/powerpoint/2010/main" val="4017971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圖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132" y="3668213"/>
            <a:ext cx="3423242" cy="300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文字方塊 15"/>
          <p:cNvSpPr txBox="1">
            <a:spLocks noChangeArrowheads="1"/>
          </p:cNvSpPr>
          <p:nvPr/>
        </p:nvSpPr>
        <p:spPr bwMode="auto">
          <a:xfrm>
            <a:off x="2574011" y="6230425"/>
            <a:ext cx="2062871" cy="400110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改造前  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5C0F7B3-5530-323C-731A-C783AA64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803698"/>
            <a:ext cx="9875520" cy="358390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zh-TW" altLang="en-US" sz="4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" panose="020B0604020202020204" pitchFamily="34" charset="0"/>
              </a:rPr>
              <a:t>改善行人路權</a:t>
            </a:r>
            <a:br>
              <a:rPr kumimoji="0" lang="en-US" altLang="zh-TW" sz="4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" panose="020B0604020202020204" pitchFamily="34" charset="0"/>
              </a:rPr>
            </a:br>
            <a:endParaRPr lang="zh-TW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FFC4FD8-8647-D344-BA4A-3D94CE0FA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82" y="1005250"/>
            <a:ext cx="10248301" cy="2532675"/>
          </a:xfrm>
        </p:spPr>
        <p:txBody>
          <a:bodyPr>
            <a:normAutofit lnSpcReduction="10000"/>
          </a:bodyPr>
          <a:lstStyle/>
          <a:p>
            <a:pPr>
              <a:buClrTx/>
              <a:buFont typeface="Wingdings" panose="05000000000000000000" pitchFamily="2" charset="2"/>
              <a:buChar char="u"/>
            </a:pPr>
            <a:r>
              <a:rPr lang="zh-TW" altLang="en-US" sz="2800" dirty="0">
                <a:solidFill>
                  <a:schemeClr val="tx1"/>
                </a:solidFill>
              </a:rPr>
              <a:t>放大型小綠人</a:t>
            </a:r>
            <a:r>
              <a:rPr lang="en-US" altLang="zh-TW" sz="2800" dirty="0">
                <a:solidFill>
                  <a:schemeClr val="tx1"/>
                </a:solidFill>
              </a:rPr>
              <a:t>150</a:t>
            </a:r>
            <a:r>
              <a:rPr lang="zh-TW" altLang="en-US" sz="2800" dirty="0">
                <a:solidFill>
                  <a:schemeClr val="tx1"/>
                </a:solidFill>
              </a:rPr>
              <a:t>處</a:t>
            </a:r>
            <a:endParaRPr lang="en-US" altLang="zh-TW" sz="2800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u"/>
            </a:pPr>
            <a:r>
              <a:rPr lang="zh-TW" altLang="en-US" sz="2800" dirty="0">
                <a:solidFill>
                  <a:schemeClr val="tx1"/>
                </a:solidFill>
              </a:rPr>
              <a:t>行人專用號誌</a:t>
            </a:r>
            <a:r>
              <a:rPr lang="en-US" altLang="zh-TW" sz="2800" dirty="0">
                <a:solidFill>
                  <a:schemeClr val="tx1"/>
                </a:solidFill>
              </a:rPr>
              <a:t>40</a:t>
            </a:r>
            <a:r>
              <a:rPr lang="zh-TW" altLang="en-US" sz="2800" dirty="0">
                <a:solidFill>
                  <a:schemeClr val="tx1"/>
                </a:solidFill>
              </a:rPr>
              <a:t>處、行人早開</a:t>
            </a:r>
            <a:r>
              <a:rPr lang="en-US" altLang="zh-TW" sz="2800" dirty="0">
                <a:solidFill>
                  <a:schemeClr val="tx1"/>
                </a:solidFill>
              </a:rPr>
              <a:t>300</a:t>
            </a:r>
            <a:r>
              <a:rPr lang="zh-TW" altLang="en-US" sz="2800" dirty="0">
                <a:solidFill>
                  <a:schemeClr val="tx1"/>
                </a:solidFill>
              </a:rPr>
              <a:t>處</a:t>
            </a:r>
            <a:endParaRPr lang="en-US" altLang="zh-TW" sz="2800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u"/>
            </a:pPr>
            <a:r>
              <a:rPr lang="zh-TW" altLang="en-US" sz="2800" dirty="0">
                <a:solidFill>
                  <a:schemeClr val="tx1"/>
                </a:solidFill>
              </a:rPr>
              <a:t>延長行人綠燈秒數</a:t>
            </a:r>
            <a:r>
              <a:rPr lang="en-US" altLang="zh-TW" sz="2800" dirty="0">
                <a:solidFill>
                  <a:schemeClr val="tx1"/>
                </a:solidFill>
              </a:rPr>
              <a:t>630</a:t>
            </a:r>
            <a:r>
              <a:rPr lang="zh-TW" altLang="en-US" sz="2800" dirty="0">
                <a:solidFill>
                  <a:schemeClr val="tx1"/>
                </a:solidFill>
              </a:rPr>
              <a:t>處</a:t>
            </a:r>
            <a:r>
              <a:rPr lang="en-US" altLang="zh-TW" sz="2800" dirty="0">
                <a:solidFill>
                  <a:schemeClr val="tx1"/>
                </a:solidFill>
              </a:rPr>
              <a:t>(0.8</a:t>
            </a:r>
            <a:r>
              <a:rPr lang="zh-TW" altLang="en-US" sz="2800" dirty="0">
                <a:solidFill>
                  <a:schemeClr val="tx1"/>
                </a:solidFill>
              </a:rPr>
              <a:t>公尺</a:t>
            </a:r>
            <a:r>
              <a:rPr lang="en-US" altLang="zh-TW" sz="2800" dirty="0">
                <a:solidFill>
                  <a:schemeClr val="tx1"/>
                </a:solidFill>
              </a:rPr>
              <a:t>/</a:t>
            </a:r>
            <a:r>
              <a:rPr lang="zh-TW" altLang="en-US" sz="2800" dirty="0">
                <a:solidFill>
                  <a:schemeClr val="tx1"/>
                </a:solidFill>
              </a:rPr>
              <a:t>秒</a:t>
            </a:r>
            <a:r>
              <a:rPr lang="en-US" altLang="zh-TW" sz="2800" dirty="0">
                <a:solidFill>
                  <a:schemeClr val="tx1"/>
                </a:solidFill>
              </a:rPr>
              <a:t>)</a:t>
            </a:r>
          </a:p>
          <a:p>
            <a:pPr>
              <a:buClrTx/>
              <a:buFont typeface="Wingdings" panose="05000000000000000000" pitchFamily="2" charset="2"/>
              <a:buChar char="u"/>
            </a:pPr>
            <a:r>
              <a:rPr lang="zh-TW" altLang="en-US" sz="2800" dirty="0">
                <a:solidFill>
                  <a:schemeClr val="tx1"/>
                </a:solidFill>
              </a:rPr>
              <a:t>標線型人行道</a:t>
            </a:r>
            <a:r>
              <a:rPr lang="en-US" altLang="zh-TW" sz="2800" dirty="0">
                <a:solidFill>
                  <a:schemeClr val="tx1"/>
                </a:solidFill>
              </a:rPr>
              <a:t>57</a:t>
            </a:r>
            <a:r>
              <a:rPr lang="zh-TW" altLang="en-US" sz="2800" dirty="0">
                <a:solidFill>
                  <a:schemeClr val="tx1"/>
                </a:solidFill>
              </a:rPr>
              <a:t>處</a:t>
            </a:r>
            <a:endParaRPr lang="en-US" altLang="zh-TW" sz="2800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u"/>
            </a:pPr>
            <a:r>
              <a:rPr lang="zh-TW" altLang="en-US" sz="2800" dirty="0">
                <a:solidFill>
                  <a:schemeClr val="tx1"/>
                </a:solidFill>
              </a:rPr>
              <a:t>行人庇護島及路口行穿線退縮</a:t>
            </a:r>
            <a:endParaRPr lang="en-US" altLang="zh-TW" sz="2800" dirty="0">
              <a:solidFill>
                <a:schemeClr val="tx1"/>
              </a:solidFill>
            </a:endParaRPr>
          </a:p>
          <a:p>
            <a:pPr marL="45720" indent="0">
              <a:buClrTx/>
              <a:buNone/>
            </a:pP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560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723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73707" indent="-259118">
              <a:defRPr kumimoji="1" sz="1723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036472" indent="-207294">
              <a:defRPr kumimoji="1" sz="1723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451061" indent="-207294">
              <a:defRPr kumimoji="1" sz="1723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865650" indent="-207294">
              <a:defRPr kumimoji="1" sz="1723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280239" indent="-207294" defTabSz="827739" eaLnBrk="0" fontAlgn="base" hangingPunct="0">
              <a:spcBef>
                <a:spcPct val="0"/>
              </a:spcBef>
              <a:spcAft>
                <a:spcPct val="0"/>
              </a:spcAft>
              <a:defRPr kumimoji="1" sz="1723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694828" indent="-207294" defTabSz="827739" eaLnBrk="0" fontAlgn="base" hangingPunct="0">
              <a:spcBef>
                <a:spcPct val="0"/>
              </a:spcBef>
              <a:spcAft>
                <a:spcPct val="0"/>
              </a:spcAft>
              <a:defRPr kumimoji="1" sz="1723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109417" indent="-207294" defTabSz="827739" eaLnBrk="0" fontAlgn="base" hangingPunct="0">
              <a:spcBef>
                <a:spcPct val="0"/>
              </a:spcBef>
              <a:spcAft>
                <a:spcPct val="0"/>
              </a:spcAft>
              <a:defRPr kumimoji="1" sz="1723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524006" indent="-207294" defTabSz="827739" eaLnBrk="0" fontAlgn="base" hangingPunct="0">
              <a:spcBef>
                <a:spcPct val="0"/>
              </a:spcBef>
              <a:spcAft>
                <a:spcPct val="0"/>
              </a:spcAft>
              <a:defRPr kumimoji="1" sz="1723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ClrTx/>
              <a:buSzTx/>
            </a:pPr>
            <a:fld id="{EA608BED-761B-4EEE-A7A5-6293CD8C9700}" type="slidenum">
              <a:rPr kumimoji="0" lang="zh-TW" altLang="en-US" sz="1088">
                <a:latin typeface="Calibri" panose="020F0502020204030204" pitchFamily="34" charset="0"/>
                <a:ea typeface="Galdeano"/>
              </a:rPr>
              <a:pPr algn="ctr">
                <a:buClrTx/>
                <a:buSzTx/>
              </a:pPr>
              <a:t>4</a:t>
            </a:fld>
            <a:endParaRPr kumimoji="0" lang="en-US" altLang="zh-TW" sz="1088">
              <a:latin typeface="Calibri" panose="020F0502020204030204" pitchFamily="34" charset="0"/>
              <a:ea typeface="Galdeano"/>
            </a:endParaRPr>
          </a:p>
        </p:txBody>
      </p:sp>
      <p:pic>
        <p:nvPicPr>
          <p:cNvPr id="25608" name="Picture 2" descr="C:\Users\00200\Downloads\DSC073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0934" y="3741630"/>
            <a:ext cx="4275453" cy="285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向右箭號 19"/>
          <p:cNvSpPr/>
          <p:nvPr/>
        </p:nvSpPr>
        <p:spPr>
          <a:xfrm>
            <a:off x="4691391" y="5151080"/>
            <a:ext cx="906914" cy="583017"/>
          </a:xfrm>
          <a:prstGeom prst="rightArrow">
            <a:avLst>
              <a:gd name="adj1" fmla="val 50000"/>
              <a:gd name="adj2" fmla="val 57559"/>
            </a:avLst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8979">
              <a:defRPr/>
            </a:pPr>
            <a:endParaRPr lang="zh-TW" altLang="en-US" sz="1632"/>
          </a:p>
        </p:txBody>
      </p:sp>
      <p:sp>
        <p:nvSpPr>
          <p:cNvPr id="23" name="文字方塊 22"/>
          <p:cNvSpPr txBox="1"/>
          <p:nvPr/>
        </p:nvSpPr>
        <p:spPr>
          <a:xfrm>
            <a:off x="9184907" y="6117467"/>
            <a:ext cx="954107" cy="400110"/>
          </a:xfrm>
          <a:prstGeom prst="rect">
            <a:avLst/>
          </a:prstGeom>
          <a:solidFill>
            <a:schemeClr val="bg1">
              <a:lumMod val="85000"/>
              <a:alpha val="50196"/>
            </a:schemeClr>
          </a:solidFill>
        </p:spPr>
        <p:txBody>
          <a:bodyPr wrap="none">
            <a:spAutoFit/>
          </a:bodyPr>
          <a:lstStyle/>
          <a:p>
            <a:pPr defTabSz="828979">
              <a:defRPr/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改造後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E31FAC-1EEB-67F0-5DB4-A3C5993F0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07" y="165128"/>
            <a:ext cx="10665675" cy="1224136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高雄市區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399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通勤月票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C62BD43F-2689-5552-79ED-245D61088A5E}"/>
              </a:ext>
            </a:extLst>
          </p:cNvPr>
          <p:cNvGrpSpPr/>
          <p:nvPr/>
        </p:nvGrpSpPr>
        <p:grpSpPr>
          <a:xfrm>
            <a:off x="6466224" y="1983139"/>
            <a:ext cx="5061972" cy="4609802"/>
            <a:chOff x="5902061" y="1363484"/>
            <a:chExt cx="5061972" cy="4609802"/>
          </a:xfrm>
        </p:grpSpPr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0B0D77F3-730B-80D8-88A5-A468E5914FF2}"/>
                </a:ext>
              </a:extLst>
            </p:cNvPr>
            <p:cNvSpPr/>
            <p:nvPr/>
          </p:nvSpPr>
          <p:spPr>
            <a:xfrm>
              <a:off x="7041456" y="1611938"/>
              <a:ext cx="3641454" cy="3833763"/>
            </a:xfrm>
            <a:prstGeom prst="ellipse">
              <a:avLst/>
            </a:prstGeom>
            <a:noFill/>
            <a:ln>
              <a:solidFill>
                <a:srgbClr val="009999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75667ED9-CA81-AA4A-D56F-F65F487901EC}"/>
                </a:ext>
              </a:extLst>
            </p:cNvPr>
            <p:cNvGrpSpPr/>
            <p:nvPr/>
          </p:nvGrpSpPr>
          <p:grpSpPr>
            <a:xfrm>
              <a:off x="7914299" y="2765363"/>
              <a:ext cx="1729815" cy="1743412"/>
              <a:chOff x="3973916" y="4202573"/>
              <a:chExt cx="1191293" cy="1231889"/>
            </a:xfrm>
          </p:grpSpPr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E7A88ECF-05DE-F770-E0CD-A7617C72F239}"/>
                  </a:ext>
                </a:extLst>
              </p:cNvPr>
              <p:cNvSpPr/>
              <p:nvPr/>
            </p:nvSpPr>
            <p:spPr>
              <a:xfrm>
                <a:off x="3973916" y="4202573"/>
                <a:ext cx="1191293" cy="1231889"/>
              </a:xfrm>
              <a:prstGeom prst="ellipse">
                <a:avLst/>
              </a:prstGeom>
              <a:ln w="76200">
                <a:solidFill>
                  <a:srgbClr val="00808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pic>
            <p:nvPicPr>
              <p:cNvPr id="35" name="圖片 34">
                <a:extLst>
                  <a:ext uri="{FF2B5EF4-FFF2-40B4-BE49-F238E27FC236}">
                    <a16:creationId xmlns:a16="http://schemas.microsoft.com/office/drawing/2014/main" id="{8E9AA530-6606-D5A4-198C-BCDFA49BD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0544" y="4426215"/>
                <a:ext cx="814412" cy="660537"/>
              </a:xfrm>
              <a:prstGeom prst="rect">
                <a:avLst/>
              </a:prstGeom>
            </p:spPr>
          </p:pic>
        </p:grp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4994CF0B-3520-DB26-E994-A4D541C48508}"/>
                </a:ext>
              </a:extLst>
            </p:cNvPr>
            <p:cNvGrpSpPr/>
            <p:nvPr/>
          </p:nvGrpSpPr>
          <p:grpSpPr>
            <a:xfrm>
              <a:off x="5902061" y="2940045"/>
              <a:ext cx="2020463" cy="1389864"/>
              <a:chOff x="2836227" y="2270477"/>
              <a:chExt cx="2020463" cy="1389864"/>
            </a:xfrm>
          </p:grpSpPr>
          <p:sp>
            <p:nvSpPr>
              <p:cNvPr id="30" name="矩形: 圓角 29">
                <a:extLst>
                  <a:ext uri="{FF2B5EF4-FFF2-40B4-BE49-F238E27FC236}">
                    <a16:creationId xmlns:a16="http://schemas.microsoft.com/office/drawing/2014/main" id="{1DCECDC1-3C6D-20E3-6F33-5FF58F47D200}"/>
                  </a:ext>
                </a:extLst>
              </p:cNvPr>
              <p:cNvSpPr/>
              <p:nvPr/>
            </p:nvSpPr>
            <p:spPr>
              <a:xfrm>
                <a:off x="3128693" y="2270477"/>
                <a:ext cx="1488639" cy="1389864"/>
              </a:xfrm>
              <a:prstGeom prst="roundRect">
                <a:avLst/>
              </a:prstGeom>
              <a:ln w="38100">
                <a:solidFill>
                  <a:srgbClr val="00808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pic>
            <p:nvPicPr>
              <p:cNvPr id="31" name="Picture 2" descr="台灣鐵路- 维基百科，自由的百科全书">
                <a:extLst>
                  <a:ext uri="{FF2B5EF4-FFF2-40B4-BE49-F238E27FC236}">
                    <a16:creationId xmlns:a16="http://schemas.microsoft.com/office/drawing/2014/main" id="{290BADE7-3D18-5126-BFEA-6B38479858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7465" y="2653971"/>
                <a:ext cx="496973" cy="4947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1D3AAA40-9F2D-B278-C246-30AC4E99C152}"/>
                  </a:ext>
                </a:extLst>
              </p:cNvPr>
              <p:cNvSpPr txBox="1"/>
              <p:nvPr/>
            </p:nvSpPr>
            <p:spPr>
              <a:xfrm>
                <a:off x="2836227" y="2339848"/>
                <a:ext cx="202046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台鐵</a:t>
                </a:r>
                <a:r>
                  <a:rPr lang="en-US" altLang="zh-TW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</a:t>
                </a: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公路客運</a:t>
                </a:r>
                <a:endParaRPr lang="zh-TW" altLang="en-US" sz="1400" dirty="0"/>
              </a:p>
            </p:txBody>
          </p:sp>
          <p:pic>
            <p:nvPicPr>
              <p:cNvPr id="33" name="Picture 12" descr="交通部公路總局- 维基百科，自由的百科全书">
                <a:extLst>
                  <a:ext uri="{FF2B5EF4-FFF2-40B4-BE49-F238E27FC236}">
                    <a16:creationId xmlns:a16="http://schemas.microsoft.com/office/drawing/2014/main" id="{B6BBD0C1-57FD-13CB-E7C1-3ED5AD7404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9887" y="3219411"/>
                <a:ext cx="1072128" cy="3823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35A399D7-8DC6-0350-4921-88177028E18A}"/>
                </a:ext>
              </a:extLst>
            </p:cNvPr>
            <p:cNvGrpSpPr/>
            <p:nvPr/>
          </p:nvGrpSpPr>
          <p:grpSpPr>
            <a:xfrm>
              <a:off x="8338131" y="4750932"/>
              <a:ext cx="868394" cy="1222354"/>
              <a:chOff x="3847353" y="4200334"/>
              <a:chExt cx="868394" cy="1222354"/>
            </a:xfrm>
          </p:grpSpPr>
          <p:sp>
            <p:nvSpPr>
              <p:cNvPr id="25" name="矩形: 圓角 24">
                <a:extLst>
                  <a:ext uri="{FF2B5EF4-FFF2-40B4-BE49-F238E27FC236}">
                    <a16:creationId xmlns:a16="http://schemas.microsoft.com/office/drawing/2014/main" id="{CD0FDF06-6657-1A36-E8CA-FA3AF6D0A23B}"/>
                  </a:ext>
                </a:extLst>
              </p:cNvPr>
              <p:cNvSpPr/>
              <p:nvPr/>
            </p:nvSpPr>
            <p:spPr>
              <a:xfrm>
                <a:off x="3847353" y="4200335"/>
                <a:ext cx="868394" cy="89579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 dirty="0"/>
              </a:p>
            </p:txBody>
          </p:sp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1E10E67D-0BF9-2A2D-AB5A-6CEEF5DA0DA6}"/>
                  </a:ext>
                </a:extLst>
              </p:cNvPr>
              <p:cNvSpPr txBox="1"/>
              <p:nvPr/>
            </p:nvSpPr>
            <p:spPr>
              <a:xfrm>
                <a:off x="3928612" y="4200334"/>
                <a:ext cx="717810" cy="7500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15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台南</a:t>
                </a:r>
                <a:endParaRPr lang="zh-TW" altLang="en-US" sz="1500" dirty="0"/>
              </a:p>
            </p:txBody>
          </p:sp>
          <p:pic>
            <p:nvPicPr>
              <p:cNvPr id="27" name="Picture 10" descr="大台南公車- Google Play 應用程式">
                <a:extLst>
                  <a:ext uri="{FF2B5EF4-FFF2-40B4-BE49-F238E27FC236}">
                    <a16:creationId xmlns:a16="http://schemas.microsoft.com/office/drawing/2014/main" id="{B5A794EE-9B54-434B-ADBC-2BC2ADAECB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0478" y="4489788"/>
                <a:ext cx="499379" cy="5027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90001F85-F2C2-AC81-E795-89ED97EBF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7726" y="5154928"/>
                <a:ext cx="267760" cy="267760"/>
              </a:xfrm>
              <a:prstGeom prst="rect">
                <a:avLst/>
              </a:prstGeom>
            </p:spPr>
          </p:pic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E897D4B7-5137-EF7E-7471-D735711E55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4918" y="5132235"/>
                <a:ext cx="284769" cy="284769"/>
              </a:xfrm>
              <a:prstGeom prst="rect">
                <a:avLst/>
              </a:prstGeom>
            </p:spPr>
          </p:pic>
        </p:grp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EFE3BF3B-66C7-03EA-0FFC-B41A8070CD4B}"/>
                </a:ext>
              </a:extLst>
            </p:cNvPr>
            <p:cNvGrpSpPr/>
            <p:nvPr/>
          </p:nvGrpSpPr>
          <p:grpSpPr>
            <a:xfrm>
              <a:off x="9952431" y="3016599"/>
              <a:ext cx="1011602" cy="1241909"/>
              <a:chOff x="5436957" y="4843188"/>
              <a:chExt cx="1011602" cy="1241909"/>
            </a:xfrm>
          </p:grpSpPr>
          <p:grpSp>
            <p:nvGrpSpPr>
              <p:cNvPr id="19" name="群組 18">
                <a:extLst>
                  <a:ext uri="{FF2B5EF4-FFF2-40B4-BE49-F238E27FC236}">
                    <a16:creationId xmlns:a16="http://schemas.microsoft.com/office/drawing/2014/main" id="{166875C6-F232-318E-5544-D87EA070646F}"/>
                  </a:ext>
                </a:extLst>
              </p:cNvPr>
              <p:cNvGrpSpPr/>
              <p:nvPr/>
            </p:nvGrpSpPr>
            <p:grpSpPr>
              <a:xfrm>
                <a:off x="5436957" y="4843188"/>
                <a:ext cx="1011602" cy="949194"/>
                <a:chOff x="6443916" y="4500845"/>
                <a:chExt cx="1397946" cy="1544561"/>
              </a:xfrm>
            </p:grpSpPr>
            <p:sp>
              <p:nvSpPr>
                <p:cNvPr id="23" name="矩形: 圓角 22">
                  <a:extLst>
                    <a:ext uri="{FF2B5EF4-FFF2-40B4-BE49-F238E27FC236}">
                      <a16:creationId xmlns:a16="http://schemas.microsoft.com/office/drawing/2014/main" id="{E40E3292-E6F4-C710-DBAC-70F80CB66369}"/>
                    </a:ext>
                  </a:extLst>
                </p:cNvPr>
                <p:cNvSpPr/>
                <p:nvPr/>
              </p:nvSpPr>
              <p:spPr>
                <a:xfrm>
                  <a:off x="6443916" y="4500845"/>
                  <a:ext cx="1397946" cy="1544561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rgbClr val="33CC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350"/>
                </a:p>
              </p:txBody>
            </p:sp>
            <p:sp>
              <p:nvSpPr>
                <p:cNvPr id="24" name="文字方塊 23">
                  <a:extLst>
                    <a:ext uri="{FF2B5EF4-FFF2-40B4-BE49-F238E27FC236}">
                      <a16:creationId xmlns:a16="http://schemas.microsoft.com/office/drawing/2014/main" id="{429FD7C6-E944-ECCF-D71B-7C431EEEF16B}"/>
                    </a:ext>
                  </a:extLst>
                </p:cNvPr>
                <p:cNvSpPr txBox="1"/>
                <p:nvPr/>
              </p:nvSpPr>
              <p:spPr>
                <a:xfrm>
                  <a:off x="6559041" y="4500845"/>
                  <a:ext cx="1210078" cy="7026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sz="15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屏東</a:t>
                  </a:r>
                  <a:endParaRPr lang="zh-TW" altLang="en-US" sz="1500" dirty="0"/>
                </a:p>
              </p:txBody>
            </p:sp>
          </p:grpSp>
          <p:pic>
            <p:nvPicPr>
              <p:cNvPr id="20" name="Picture 2" descr="交通旅遊處-首長介紹">
                <a:extLst>
                  <a:ext uri="{FF2B5EF4-FFF2-40B4-BE49-F238E27FC236}">
                    <a16:creationId xmlns:a16="http://schemas.microsoft.com/office/drawing/2014/main" id="{BE23FFF4-F81E-E0B9-94C1-9E5FC49FAC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03" t="50465" r="55619" b="18416"/>
              <a:stretch/>
            </p:blipFill>
            <p:spPr bwMode="auto">
              <a:xfrm>
                <a:off x="5441973" y="5099664"/>
                <a:ext cx="903703" cy="6575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圖片 20">
                <a:extLst>
                  <a:ext uri="{FF2B5EF4-FFF2-40B4-BE49-F238E27FC236}">
                    <a16:creationId xmlns:a16="http://schemas.microsoft.com/office/drawing/2014/main" id="{EF8AE3FD-E19D-FEB9-71E8-B2A310DA7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7995" y="5817337"/>
                <a:ext cx="267760" cy="267760"/>
              </a:xfrm>
              <a:prstGeom prst="rect">
                <a:avLst/>
              </a:prstGeom>
            </p:spPr>
          </p:pic>
          <p:pic>
            <p:nvPicPr>
              <p:cNvPr id="22" name="圖片 21">
                <a:extLst>
                  <a:ext uri="{FF2B5EF4-FFF2-40B4-BE49-F238E27FC236}">
                    <a16:creationId xmlns:a16="http://schemas.microsoft.com/office/drawing/2014/main" id="{16F52EA3-63A7-7FD9-5DDE-45B1FCCD96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2667" y="5775904"/>
                <a:ext cx="284769" cy="284769"/>
              </a:xfrm>
              <a:prstGeom prst="rect">
                <a:avLst/>
              </a:prstGeom>
            </p:spPr>
          </p:pic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04B380D4-88C1-B796-2A65-52282D938F63}"/>
                </a:ext>
              </a:extLst>
            </p:cNvPr>
            <p:cNvGrpSpPr/>
            <p:nvPr/>
          </p:nvGrpSpPr>
          <p:grpSpPr>
            <a:xfrm>
              <a:off x="7912851" y="1363484"/>
              <a:ext cx="1718954" cy="1301484"/>
              <a:chOff x="5575749" y="3837277"/>
              <a:chExt cx="1718954" cy="1301484"/>
            </a:xfrm>
          </p:grpSpPr>
          <p:sp>
            <p:nvSpPr>
              <p:cNvPr id="11" name="矩形: 圓角 10">
                <a:extLst>
                  <a:ext uri="{FF2B5EF4-FFF2-40B4-BE49-F238E27FC236}">
                    <a16:creationId xmlns:a16="http://schemas.microsoft.com/office/drawing/2014/main" id="{F901D669-1A1F-9C91-406F-ACED733E6BD6}"/>
                  </a:ext>
                </a:extLst>
              </p:cNvPr>
              <p:cNvSpPr/>
              <p:nvPr/>
            </p:nvSpPr>
            <p:spPr>
              <a:xfrm>
                <a:off x="5923069" y="3837277"/>
                <a:ext cx="1050653" cy="1041016"/>
              </a:xfrm>
              <a:prstGeom prst="roundRect">
                <a:avLst/>
              </a:prstGeom>
              <a:ln w="38100">
                <a:solidFill>
                  <a:srgbClr val="00808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 dirty="0"/>
              </a:p>
            </p:txBody>
          </p:sp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68E44B01-98F3-A5EF-CD9D-0B2A42DCEA19}"/>
                  </a:ext>
                </a:extLst>
              </p:cNvPr>
              <p:cNvSpPr txBox="1"/>
              <p:nvPr/>
            </p:nvSpPr>
            <p:spPr>
              <a:xfrm>
                <a:off x="5575749" y="3848599"/>
                <a:ext cx="1718954" cy="4742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15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高雄</a:t>
                </a:r>
                <a:endParaRPr lang="zh-TW" altLang="en-US" sz="1500" dirty="0"/>
              </a:p>
            </p:txBody>
          </p:sp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0220B900-08B3-6B78-5FB7-8E4FD1DA4A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1009" y="4898048"/>
                <a:ext cx="221047" cy="221047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472FEBDD-0AA7-5E86-4B92-6CEB43260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2885" y="4883509"/>
                <a:ext cx="242657" cy="242657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A1FACB88-3148-8D16-6EC2-3F4C652887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4379" y="4850824"/>
                <a:ext cx="268271" cy="268271"/>
              </a:xfrm>
              <a:prstGeom prst="rect">
                <a:avLst/>
              </a:prstGeom>
            </p:spPr>
          </p:pic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AD7547C9-3F37-35A7-FD46-7390B2AE3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2812" y="4854600"/>
                <a:ext cx="284161" cy="284161"/>
              </a:xfrm>
              <a:prstGeom prst="rect">
                <a:avLst/>
              </a:prstGeom>
            </p:spPr>
          </p:pic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686C1DC4-B2B0-2299-1E16-F42303E5B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2473" y="4841397"/>
                <a:ext cx="284769" cy="284769"/>
              </a:xfrm>
              <a:prstGeom prst="rect">
                <a:avLst/>
              </a:prstGeom>
            </p:spPr>
          </p:pic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04B8757E-FCE5-C759-1EAB-E9C0F9F68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6883" y="4134463"/>
                <a:ext cx="545378" cy="654453"/>
              </a:xfrm>
              <a:prstGeom prst="rect">
                <a:avLst/>
              </a:prstGeom>
            </p:spPr>
          </p:pic>
        </p:grp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40C34689-EF18-88BB-8E5A-35F6CD8B5A85}"/>
              </a:ext>
            </a:extLst>
          </p:cNvPr>
          <p:cNvGrpSpPr/>
          <p:nvPr/>
        </p:nvGrpSpPr>
        <p:grpSpPr>
          <a:xfrm>
            <a:off x="4756141" y="2131017"/>
            <a:ext cx="1580562" cy="2674621"/>
            <a:chOff x="3390082" y="3260316"/>
            <a:chExt cx="1580562" cy="2674621"/>
          </a:xfrm>
        </p:grpSpPr>
        <p:pic>
          <p:nvPicPr>
            <p:cNvPr id="37" name="Picture 977">
              <a:extLst>
                <a:ext uri="{FF2B5EF4-FFF2-40B4-BE49-F238E27FC236}">
                  <a16:creationId xmlns:a16="http://schemas.microsoft.com/office/drawing/2014/main" id="{497D007F-AF8E-A136-7801-2343D5C0D6F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90082" y="3260316"/>
              <a:ext cx="1580562" cy="2674621"/>
            </a:xfrm>
            <a:prstGeom prst="rect">
              <a:avLst/>
            </a:prstGeom>
            <a:noFill/>
          </p:spPr>
        </p:pic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BE5AF8D2-F3A0-75EF-ECA2-E0BB62482C9D}"/>
                </a:ext>
              </a:extLst>
            </p:cNvPr>
            <p:cNvGrpSpPr/>
            <p:nvPr/>
          </p:nvGrpSpPr>
          <p:grpSpPr>
            <a:xfrm>
              <a:off x="3614677" y="3348371"/>
              <a:ext cx="867069" cy="2000869"/>
              <a:chOff x="172629" y="939829"/>
              <a:chExt cx="1906200" cy="5251246"/>
            </a:xfrm>
          </p:grpSpPr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17EB9718-8E24-84B4-C42D-4BCD4C32DC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511"/>
              <a:stretch/>
            </p:blipFill>
            <p:spPr>
              <a:xfrm>
                <a:off x="172629" y="939829"/>
                <a:ext cx="1906200" cy="2801333"/>
              </a:xfrm>
              <a:prstGeom prst="rect">
                <a:avLst/>
              </a:prstGeom>
            </p:spPr>
          </p:pic>
          <p:pic>
            <p:nvPicPr>
              <p:cNvPr id="40" name="圖片 39">
                <a:extLst>
                  <a:ext uri="{FF2B5EF4-FFF2-40B4-BE49-F238E27FC236}">
                    <a16:creationId xmlns:a16="http://schemas.microsoft.com/office/drawing/2014/main" id="{D0641411-DAA6-5823-D754-E21AF4F165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057"/>
              <a:stretch/>
            </p:blipFill>
            <p:spPr>
              <a:xfrm>
                <a:off x="172629" y="3737667"/>
                <a:ext cx="1906200" cy="2453408"/>
              </a:xfrm>
              <a:prstGeom prst="rect">
                <a:avLst/>
              </a:prstGeom>
            </p:spPr>
          </p:pic>
        </p:grpSp>
      </p:grpSp>
      <p:pic>
        <p:nvPicPr>
          <p:cNvPr id="41" name="圖片 40">
            <a:extLst>
              <a:ext uri="{FF2B5EF4-FFF2-40B4-BE49-F238E27FC236}">
                <a16:creationId xmlns:a16="http://schemas.microsoft.com/office/drawing/2014/main" id="{D52E0B58-FF2C-AC0A-6A5D-484E8B24EF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03667">
            <a:off x="5092607" y="5229502"/>
            <a:ext cx="1380298" cy="861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979">
            <a:extLst>
              <a:ext uri="{FF2B5EF4-FFF2-40B4-BE49-F238E27FC236}">
                <a16:creationId xmlns:a16="http://schemas.microsoft.com/office/drawing/2014/main" id="{9D56258D-6663-B053-969E-1612768339B1}"/>
              </a:ext>
            </a:extLst>
          </p:cNvPr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30428">
            <a:off x="4863754" y="4568659"/>
            <a:ext cx="1488639" cy="13540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1A5FD772-5C22-E6A4-9A6C-2DEB03C4B95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612">
                        <a14:foregroundMark x1="31224" y1="25918" x2="65714" y2="27755"/>
                        <a14:foregroundMark x1="90612" y1="25306" x2="90612" y2="253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8834" y="1360950"/>
            <a:ext cx="525424" cy="602197"/>
          </a:xfrm>
          <a:prstGeom prst="rect">
            <a:avLst/>
          </a:prstGeom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D7F9A0F3-9C17-4A86-4CE3-3DAC0199506D}"/>
              </a:ext>
            </a:extLst>
          </p:cNvPr>
          <p:cNvSpPr txBox="1"/>
          <p:nvPr/>
        </p:nvSpPr>
        <p:spPr>
          <a:xfrm>
            <a:off x="8078214" y="1454450"/>
            <a:ext cx="3760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SzPts val="4000"/>
              <a:buNone/>
              <a:defRPr sz="1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solidFill>
                  <a:srgbClr val="0070C0"/>
                </a:solidFill>
                <a:sym typeface="Candara"/>
              </a:rPr>
              <a:t>購票</a:t>
            </a:r>
            <a:r>
              <a:rPr lang="en-US" altLang="zh-TW" dirty="0">
                <a:solidFill>
                  <a:srgbClr val="0070C0"/>
                </a:solidFill>
                <a:sym typeface="Candara"/>
              </a:rPr>
              <a:t>/</a:t>
            </a:r>
            <a:r>
              <a:rPr lang="zh-TW" altLang="en-US" dirty="0">
                <a:solidFill>
                  <a:srgbClr val="0070C0"/>
                </a:solidFill>
                <a:sym typeface="Candara"/>
              </a:rPr>
              <a:t>查詢</a:t>
            </a:r>
            <a:r>
              <a:rPr lang="en-US" altLang="zh-TW" dirty="0">
                <a:solidFill>
                  <a:srgbClr val="0070C0"/>
                </a:solidFill>
                <a:sym typeface="Candara"/>
              </a:rPr>
              <a:t>/</a:t>
            </a:r>
            <a:r>
              <a:rPr lang="zh-TW" altLang="en-US" dirty="0">
                <a:solidFill>
                  <a:srgbClr val="0070C0"/>
                </a:solidFill>
                <a:sym typeface="Candara"/>
              </a:rPr>
              <a:t>付款</a:t>
            </a:r>
            <a:r>
              <a:rPr lang="en-US" altLang="zh-TW" dirty="0">
                <a:solidFill>
                  <a:srgbClr val="0070C0"/>
                </a:solidFill>
                <a:sym typeface="Candara"/>
              </a:rPr>
              <a:t>/</a:t>
            </a:r>
            <a:r>
              <a:rPr lang="zh-TW" altLang="en-US" dirty="0">
                <a:solidFill>
                  <a:srgbClr val="0070C0"/>
                </a:solidFill>
                <a:sym typeface="Candara"/>
              </a:rPr>
              <a:t>搭乘整合式服務</a:t>
            </a:r>
            <a:endParaRPr lang="en-US" altLang="zh-TW" dirty="0">
              <a:solidFill>
                <a:srgbClr val="0070C0"/>
              </a:solidFill>
              <a:sym typeface="Candara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F6E953C0-A0E0-BC5F-A207-019D7AC93AF3}"/>
              </a:ext>
            </a:extLst>
          </p:cNvPr>
          <p:cNvSpPr txBox="1"/>
          <p:nvPr/>
        </p:nvSpPr>
        <p:spPr>
          <a:xfrm>
            <a:off x="4550206" y="1475575"/>
            <a:ext cx="2985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zh-TW" altLang="en-US" sz="1800" b="1" i="0" u="none" strike="noStrike" cap="none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實體卡與</a:t>
            </a:r>
            <a:r>
              <a:rPr lang="en-US" altLang="zh-TW" sz="1800" b="1" i="0" u="none" strike="noStrike" cap="none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QR</a:t>
            </a:r>
            <a:r>
              <a:rPr lang="zh-TW" altLang="en-US" sz="1800" b="1" i="0" u="none" strike="noStrike" cap="none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併行</a:t>
            </a:r>
            <a:r>
              <a:rPr lang="zh-TW" altLang="en-US" sz="1800" b="1" dirty="0">
                <a:solidFill>
                  <a:srgbClr val="0070C0"/>
                </a:solidFill>
                <a:latin typeface="Poiret One" panose="00000500000000000000" pitchFamily="2" charset="0"/>
                <a:ea typeface="微軟正黑體" panose="020B0604030504040204" pitchFamily="34" charset="-120"/>
              </a:rPr>
              <a:t> </a:t>
            </a:r>
            <a:r>
              <a:rPr lang="zh-TW" altLang="en-US" sz="1800" b="1" i="0" u="none" strike="noStrike" cap="none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多元選擇</a:t>
            </a: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ECDB9EC8-F6C5-61D1-3CDD-8F093A3EA6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612">
                        <a14:foregroundMark x1="31224" y1="25918" x2="65714" y2="27755"/>
                        <a14:foregroundMark x1="90612" y1="25306" x2="90612" y2="253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3036" y="1329218"/>
            <a:ext cx="525424" cy="602197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28D65D9D-008A-D71D-5C0D-4CECFAA8CFF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7222" y="2142203"/>
            <a:ext cx="3725489" cy="3725489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16E29E17-9778-C3CD-FA77-6C252F75341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612">
                        <a14:foregroundMark x1="31224" y1="25918" x2="65714" y2="27755"/>
                        <a14:foregroundMark x1="90612" y1="25306" x2="90612" y2="253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904" y="1418287"/>
            <a:ext cx="525424" cy="602197"/>
          </a:xfrm>
          <a:prstGeom prst="rect">
            <a:avLst/>
          </a:prstGeom>
        </p:spPr>
      </p:pic>
      <p:sp>
        <p:nvSpPr>
          <p:cNvPr id="49" name="文字方塊 48">
            <a:extLst>
              <a:ext uri="{FF2B5EF4-FFF2-40B4-BE49-F238E27FC236}">
                <a16:creationId xmlns:a16="http://schemas.microsoft.com/office/drawing/2014/main" id="{CE579579-5B28-2B5C-CC6E-14028B38A12C}"/>
              </a:ext>
            </a:extLst>
          </p:cNvPr>
          <p:cNvSpPr txBox="1"/>
          <p:nvPr/>
        </p:nvSpPr>
        <p:spPr>
          <a:xfrm>
            <a:off x="860421" y="1512565"/>
            <a:ext cx="2985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altLang="zh-TW" sz="1800" b="1" i="0" u="none" strike="noStrike" cap="none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4/27</a:t>
            </a:r>
            <a:r>
              <a:rPr lang="zh-TW" altLang="en-US" sz="1800" b="1" i="0" u="none" strike="noStrike" cap="none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開賣</a:t>
            </a:r>
            <a:r>
              <a:rPr lang="en-US" altLang="zh-TW" sz="1800" b="1" i="0" u="none" strike="noStrike" cap="none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399</a:t>
            </a:r>
            <a:r>
              <a:rPr lang="zh-TW" altLang="en-US" sz="1800" b="1" i="0" u="none" strike="noStrike" cap="none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月票</a:t>
            </a:r>
          </a:p>
        </p:txBody>
      </p:sp>
      <p:grpSp>
        <p:nvGrpSpPr>
          <p:cNvPr id="50" name="Google Shape;211;p18">
            <a:extLst>
              <a:ext uri="{FF2B5EF4-FFF2-40B4-BE49-F238E27FC236}">
                <a16:creationId xmlns:a16="http://schemas.microsoft.com/office/drawing/2014/main" id="{61319D95-6E64-ED15-2CC2-F765C8A8BDE6}"/>
              </a:ext>
            </a:extLst>
          </p:cNvPr>
          <p:cNvGrpSpPr/>
          <p:nvPr/>
        </p:nvGrpSpPr>
        <p:grpSpPr>
          <a:xfrm>
            <a:off x="6094178" y="1724449"/>
            <a:ext cx="1788472" cy="875866"/>
            <a:chOff x="8315948" y="1039823"/>
            <a:chExt cx="1383711" cy="600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1" name="Google Shape;212;p18">
              <a:extLst>
                <a:ext uri="{FF2B5EF4-FFF2-40B4-BE49-F238E27FC236}">
                  <a16:creationId xmlns:a16="http://schemas.microsoft.com/office/drawing/2014/main" id="{4BD9B595-E6F2-BC8A-FA6B-5CEC808668A8}"/>
                </a:ext>
              </a:extLst>
            </p:cNvPr>
            <p:cNvGrpSpPr/>
            <p:nvPr/>
          </p:nvGrpSpPr>
          <p:grpSpPr>
            <a:xfrm>
              <a:off x="8315948" y="1086229"/>
              <a:ext cx="1020868" cy="554434"/>
              <a:chOff x="8330696" y="1430124"/>
              <a:chExt cx="1020868" cy="554434"/>
            </a:xfrm>
          </p:grpSpPr>
          <p:sp>
            <p:nvSpPr>
              <p:cNvPr id="53" name="Google Shape;213;p18">
                <a:extLst>
                  <a:ext uri="{FF2B5EF4-FFF2-40B4-BE49-F238E27FC236}">
                    <a16:creationId xmlns:a16="http://schemas.microsoft.com/office/drawing/2014/main" id="{E2A053D8-3DAB-9A56-720A-3685A88D0D6B}"/>
                  </a:ext>
                </a:extLst>
              </p:cNvPr>
              <p:cNvSpPr/>
              <p:nvPr/>
            </p:nvSpPr>
            <p:spPr>
              <a:xfrm>
                <a:off x="8364296" y="1500447"/>
                <a:ext cx="987268" cy="484111"/>
              </a:xfrm>
              <a:prstGeom prst="flowChartTerminator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altLang="zh-TW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ndara"/>
                    <a:ea typeface="Candara"/>
                    <a:cs typeface="Candara"/>
                    <a:sym typeface="Candara"/>
                  </a:rPr>
                  <a:t>5</a:t>
                </a:r>
                <a:r>
                  <a:rPr lang="zh-TW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ndara"/>
                    <a:ea typeface="Candara"/>
                    <a:cs typeface="Candara"/>
                    <a:sym typeface="Candara"/>
                  </a:rPr>
                  <a:t>成選擇</a:t>
                </a:r>
                <a:r>
                  <a:rPr lang="en-US" altLang="zh-TW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ndara"/>
                    <a:ea typeface="Candara"/>
                    <a:cs typeface="Candara"/>
                    <a:sym typeface="Candara"/>
                  </a:rPr>
                  <a:t>QR</a:t>
                </a:r>
                <a:r>
                  <a:rPr lang="en-US" altLang="zh-TW" sz="2000" b="1" i="0" u="none" strike="noStrike" cap="none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ndara"/>
                    <a:ea typeface="Candara"/>
                    <a:cs typeface="Candara"/>
                    <a:sym typeface="Candara"/>
                  </a:rPr>
                  <a:t>!</a:t>
                </a:r>
                <a:endParaRPr sz="2000" b="1" i="0" u="none" strike="noStrike" cap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/>
                  <a:ea typeface="Candara"/>
                  <a:cs typeface="Candara"/>
                  <a:sym typeface="Candara"/>
                </a:endParaRPr>
              </a:p>
            </p:txBody>
          </p:sp>
          <p:sp>
            <p:nvSpPr>
              <p:cNvPr id="54" name="Google Shape;214;p18">
                <a:extLst>
                  <a:ext uri="{FF2B5EF4-FFF2-40B4-BE49-F238E27FC236}">
                    <a16:creationId xmlns:a16="http://schemas.microsoft.com/office/drawing/2014/main" id="{7674EFA0-DE35-7D72-F384-84C94B047CE3}"/>
                  </a:ext>
                </a:extLst>
              </p:cNvPr>
              <p:cNvSpPr/>
              <p:nvPr/>
            </p:nvSpPr>
            <p:spPr>
              <a:xfrm rot="9485082" flipV="1">
                <a:off x="8330696" y="1430124"/>
                <a:ext cx="259811" cy="180619"/>
              </a:xfrm>
              <a:prstGeom prst="triangle">
                <a:avLst>
                  <a:gd name="adj" fmla="val 5287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ndara"/>
                  <a:ea typeface="Candara"/>
                  <a:cs typeface="Candara"/>
                  <a:sym typeface="Candara"/>
                </a:endParaRPr>
              </a:p>
            </p:txBody>
          </p:sp>
        </p:grpSp>
        <p:sp>
          <p:nvSpPr>
            <p:cNvPr id="52" name="Google Shape;215;p18">
              <a:extLst>
                <a:ext uri="{FF2B5EF4-FFF2-40B4-BE49-F238E27FC236}">
                  <a16:creationId xmlns:a16="http://schemas.microsoft.com/office/drawing/2014/main" id="{83F1E477-40C8-8480-DBB9-6FEBA91E99ED}"/>
                </a:ext>
              </a:extLst>
            </p:cNvPr>
            <p:cNvSpPr/>
            <p:nvPr/>
          </p:nvSpPr>
          <p:spPr>
            <a:xfrm>
              <a:off x="8484262" y="1039823"/>
              <a:ext cx="1215397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06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0081" fontAlgn="base">
              <a:spcBef>
                <a:spcPct val="0"/>
              </a:spcBef>
              <a:spcAft>
                <a:spcPct val="0"/>
              </a:spcAft>
            </a:pPr>
            <a:fld id="{D788C9DB-C8C7-42B2-8AB9-091E15412810}" type="slidenum">
              <a:rPr lang="en-US" altLang="zh-TW" smtClean="0"/>
              <a:pPr defTabSz="800081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zh-TW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DC81D837-A1BD-B5D1-CCB8-C37B216C1074}"/>
              </a:ext>
            </a:extLst>
          </p:cNvPr>
          <p:cNvSpPr txBox="1">
            <a:spLocks/>
          </p:cNvSpPr>
          <p:nvPr/>
        </p:nvSpPr>
        <p:spPr>
          <a:xfrm>
            <a:off x="1487488" y="381559"/>
            <a:ext cx="8910437" cy="875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200" b="1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400" dirty="0"/>
              <a:t>高南屏全區</a:t>
            </a:r>
            <a:r>
              <a:rPr lang="en-US" altLang="zh-TW" sz="4400" dirty="0"/>
              <a:t>999</a:t>
            </a:r>
            <a:r>
              <a:rPr lang="zh-TW" altLang="en-US" sz="4400" dirty="0"/>
              <a:t>月票方案 七月上路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10C95CCD-194F-A68B-F6CD-0A2B54FCE014}"/>
              </a:ext>
            </a:extLst>
          </p:cNvPr>
          <p:cNvSpPr txBox="1"/>
          <p:nvPr/>
        </p:nvSpPr>
        <p:spPr>
          <a:xfrm>
            <a:off x="551384" y="1228013"/>
            <a:ext cx="8087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b="1" i="0" u="none" strike="noStrike" cap="none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2400" b="0" dirty="0">
                <a:solidFill>
                  <a:schemeClr val="tx1"/>
                </a:solidFill>
                <a:sym typeface="Microsoft JhengHei"/>
              </a:rPr>
              <a:t>▶</a:t>
            </a:r>
            <a:r>
              <a:rPr lang="zh-TW" altLang="en-US" sz="2400" b="0" dirty="0">
                <a:solidFill>
                  <a:schemeClr val="tx1"/>
                </a:solidFill>
                <a:sym typeface="Microsoft JhengHei"/>
              </a:rPr>
              <a:t>以台鐵為主幹，串聯高南屏三縣市地方公共運輸服務</a:t>
            </a:r>
            <a:endParaRPr lang="en-US" altLang="zh-TW" sz="2400" b="0" dirty="0">
              <a:solidFill>
                <a:schemeClr val="tx1"/>
              </a:solidFill>
              <a:sym typeface="Microsoft JhengHei"/>
            </a:endParaRPr>
          </a:p>
          <a:p>
            <a:r>
              <a:rPr lang="en-US" altLang="zh-TW" sz="2400" b="0" dirty="0">
                <a:solidFill>
                  <a:schemeClr val="tx1"/>
                </a:solidFill>
                <a:sym typeface="Microsoft JhengHei"/>
              </a:rPr>
              <a:t>▶</a:t>
            </a:r>
            <a:r>
              <a:rPr lang="zh-TW" altLang="en-US" sz="2400" b="0" dirty="0">
                <a:solidFill>
                  <a:schemeClr val="tx1"/>
                </a:solidFill>
                <a:sym typeface="Microsoft JhengHei"/>
              </a:rPr>
              <a:t>照顧南部民眾通勤通學，滿足南部生活圈公共運輸需求</a:t>
            </a:r>
            <a:endParaRPr lang="en-US" altLang="zh-TW" sz="2400" b="0" dirty="0">
              <a:solidFill>
                <a:schemeClr val="tx1"/>
              </a:solidFill>
              <a:sym typeface="Microsoft JhengHei"/>
            </a:endParaRP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56892A64-432C-F8B7-BCFA-5CF6F0A121B7}"/>
              </a:ext>
            </a:extLst>
          </p:cNvPr>
          <p:cNvGrpSpPr/>
          <p:nvPr/>
        </p:nvGrpSpPr>
        <p:grpSpPr>
          <a:xfrm>
            <a:off x="6744072" y="2276872"/>
            <a:ext cx="5007205" cy="3846075"/>
            <a:chOff x="3383726" y="2377753"/>
            <a:chExt cx="5007205" cy="3846075"/>
          </a:xfrm>
        </p:grpSpPr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6921723E-A228-9BE6-241D-525920A9AF4C}"/>
                </a:ext>
              </a:extLst>
            </p:cNvPr>
            <p:cNvGrpSpPr/>
            <p:nvPr/>
          </p:nvGrpSpPr>
          <p:grpSpPr>
            <a:xfrm>
              <a:off x="4008287" y="2377753"/>
              <a:ext cx="3925154" cy="3846075"/>
              <a:chOff x="1695929" y="2365281"/>
              <a:chExt cx="3925154" cy="3846075"/>
            </a:xfrm>
          </p:grpSpPr>
          <p:grpSp>
            <p:nvGrpSpPr>
              <p:cNvPr id="8" name="群組 7">
                <a:extLst>
                  <a:ext uri="{FF2B5EF4-FFF2-40B4-BE49-F238E27FC236}">
                    <a16:creationId xmlns:a16="http://schemas.microsoft.com/office/drawing/2014/main" id="{24A42D02-BDE7-66F0-589A-7B68FEC695D0}"/>
                  </a:ext>
                </a:extLst>
              </p:cNvPr>
              <p:cNvGrpSpPr/>
              <p:nvPr/>
            </p:nvGrpSpPr>
            <p:grpSpPr>
              <a:xfrm>
                <a:off x="3261556" y="2365281"/>
                <a:ext cx="757714" cy="790997"/>
                <a:chOff x="2112497" y="1981323"/>
                <a:chExt cx="757714" cy="790997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" name="橢圓 8">
                  <a:extLst>
                    <a:ext uri="{FF2B5EF4-FFF2-40B4-BE49-F238E27FC236}">
                      <a16:creationId xmlns:a16="http://schemas.microsoft.com/office/drawing/2014/main" id="{12D23BFD-088D-C8B1-6467-D3FEA168190F}"/>
                    </a:ext>
                  </a:extLst>
                </p:cNvPr>
                <p:cNvSpPr/>
                <p:nvPr/>
              </p:nvSpPr>
              <p:spPr>
                <a:xfrm>
                  <a:off x="2112497" y="1981323"/>
                  <a:ext cx="757714" cy="790997"/>
                </a:xfrm>
                <a:prstGeom prst="ellipse">
                  <a:avLst/>
                </a:prstGeom>
                <a:ln w="76200">
                  <a:solidFill>
                    <a:srgbClr val="FFC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pic>
              <p:nvPicPr>
                <p:cNvPr id="10" name="Picture 10" descr="大台南公車- Google Play 應用程式">
                  <a:extLst>
                    <a:ext uri="{FF2B5EF4-FFF2-40B4-BE49-F238E27FC236}">
                      <a16:creationId xmlns:a16="http://schemas.microsoft.com/office/drawing/2014/main" id="{E56C1748-A55E-9325-3A6E-2184F6386E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78377" y="2026144"/>
                  <a:ext cx="650056" cy="6544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" name="群組 10">
                <a:extLst>
                  <a:ext uri="{FF2B5EF4-FFF2-40B4-BE49-F238E27FC236}">
                    <a16:creationId xmlns:a16="http://schemas.microsoft.com/office/drawing/2014/main" id="{00600319-96F4-D710-3E60-7485700BCFD3}"/>
                  </a:ext>
                </a:extLst>
              </p:cNvPr>
              <p:cNvGrpSpPr/>
              <p:nvPr/>
            </p:nvGrpSpPr>
            <p:grpSpPr>
              <a:xfrm>
                <a:off x="4681733" y="3154431"/>
                <a:ext cx="939350" cy="790997"/>
                <a:chOff x="2878234" y="1986498"/>
                <a:chExt cx="939350" cy="790997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" name="橢圓 11">
                  <a:extLst>
                    <a:ext uri="{FF2B5EF4-FFF2-40B4-BE49-F238E27FC236}">
                      <a16:creationId xmlns:a16="http://schemas.microsoft.com/office/drawing/2014/main" id="{26A0362C-3F43-62BD-A674-323580F4296A}"/>
                    </a:ext>
                  </a:extLst>
                </p:cNvPr>
                <p:cNvSpPr/>
                <p:nvPr/>
              </p:nvSpPr>
              <p:spPr>
                <a:xfrm>
                  <a:off x="3022767" y="1986498"/>
                  <a:ext cx="757714" cy="790997"/>
                </a:xfrm>
                <a:prstGeom prst="ellipse">
                  <a:avLst/>
                </a:prstGeom>
                <a:ln w="76200">
                  <a:solidFill>
                    <a:srgbClr val="FFC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pic>
              <p:nvPicPr>
                <p:cNvPr id="13" name="Picture 2" descr="交通旅遊處-首長介紹">
                  <a:extLst>
                    <a:ext uri="{FF2B5EF4-FFF2-40B4-BE49-F238E27FC236}">
                      <a16:creationId xmlns:a16="http://schemas.microsoft.com/office/drawing/2014/main" id="{00F378C6-7551-2947-B234-F0E1187140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403" t="50465" r="55619" b="18416"/>
                <a:stretch/>
              </p:blipFill>
              <p:spPr bwMode="auto">
                <a:xfrm>
                  <a:off x="2878234" y="2040267"/>
                  <a:ext cx="939350" cy="6834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C8D167F0-0718-EB5E-BB41-811C422E1DC3}"/>
                  </a:ext>
                </a:extLst>
              </p:cNvPr>
              <p:cNvGrpSpPr/>
              <p:nvPr/>
            </p:nvGrpSpPr>
            <p:grpSpPr>
              <a:xfrm>
                <a:off x="1695929" y="3037877"/>
                <a:ext cx="757714" cy="790997"/>
                <a:chOff x="1149429" y="1995089"/>
                <a:chExt cx="757714" cy="790997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" name="橢圓 14">
                  <a:extLst>
                    <a:ext uri="{FF2B5EF4-FFF2-40B4-BE49-F238E27FC236}">
                      <a16:creationId xmlns:a16="http://schemas.microsoft.com/office/drawing/2014/main" id="{8BDD9171-7117-525B-5EC9-4B19FBE8919F}"/>
                    </a:ext>
                  </a:extLst>
                </p:cNvPr>
                <p:cNvSpPr/>
                <p:nvPr/>
              </p:nvSpPr>
              <p:spPr>
                <a:xfrm>
                  <a:off x="1149429" y="1995089"/>
                  <a:ext cx="757714" cy="790997"/>
                </a:xfrm>
                <a:prstGeom prst="ellipse">
                  <a:avLst/>
                </a:prstGeom>
                <a:ln w="76200">
                  <a:solidFill>
                    <a:srgbClr val="FFC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pic>
              <p:nvPicPr>
                <p:cNvPr id="16" name="圖片 15">
                  <a:extLst>
                    <a:ext uri="{FF2B5EF4-FFF2-40B4-BE49-F238E27FC236}">
                      <a16:creationId xmlns:a16="http://schemas.microsoft.com/office/drawing/2014/main" id="{447C8268-A06B-BD62-D980-0F18D3C866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9933" y="2026145"/>
                  <a:ext cx="545378" cy="654453"/>
                </a:xfrm>
                <a:prstGeom prst="rect">
                  <a:avLst/>
                </a:prstGeom>
              </p:spPr>
            </p:pic>
          </p:grpSp>
          <p:grpSp>
            <p:nvGrpSpPr>
              <p:cNvPr id="17" name="群組 16">
                <a:extLst>
                  <a:ext uri="{FF2B5EF4-FFF2-40B4-BE49-F238E27FC236}">
                    <a16:creationId xmlns:a16="http://schemas.microsoft.com/office/drawing/2014/main" id="{535293AA-30F0-8D5D-5497-F8BE89A5549E}"/>
                  </a:ext>
                </a:extLst>
              </p:cNvPr>
              <p:cNvGrpSpPr/>
              <p:nvPr/>
            </p:nvGrpSpPr>
            <p:grpSpPr>
              <a:xfrm>
                <a:off x="2248592" y="3524865"/>
                <a:ext cx="2711265" cy="2686491"/>
                <a:chOff x="4429764" y="3075861"/>
                <a:chExt cx="2711265" cy="2686491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8" name="橢圓 17">
                  <a:extLst>
                    <a:ext uri="{FF2B5EF4-FFF2-40B4-BE49-F238E27FC236}">
                      <a16:creationId xmlns:a16="http://schemas.microsoft.com/office/drawing/2014/main" id="{DFC40316-BDAF-00D3-09A2-FBA3F21338B9}"/>
                    </a:ext>
                  </a:extLst>
                </p:cNvPr>
                <p:cNvSpPr/>
                <p:nvPr/>
              </p:nvSpPr>
              <p:spPr>
                <a:xfrm>
                  <a:off x="4429764" y="3075861"/>
                  <a:ext cx="2711265" cy="2686491"/>
                </a:xfrm>
                <a:prstGeom prst="ellipse">
                  <a:avLst/>
                </a:prstGeom>
                <a:ln w="76200">
                  <a:solidFill>
                    <a:srgbClr val="00808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pic>
              <p:nvPicPr>
                <p:cNvPr id="19" name="圖片 18">
                  <a:extLst>
                    <a:ext uri="{FF2B5EF4-FFF2-40B4-BE49-F238E27FC236}">
                      <a16:creationId xmlns:a16="http://schemas.microsoft.com/office/drawing/2014/main" id="{4267DDAE-7A01-C9C1-ED69-330C12B804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26366" y="3285219"/>
                  <a:ext cx="2082320" cy="227030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6C61CDF0-A748-AAAD-CF4D-B2E4A20BC23C}"/>
                </a:ext>
              </a:extLst>
            </p:cNvPr>
            <p:cNvGrpSpPr/>
            <p:nvPr/>
          </p:nvGrpSpPr>
          <p:grpSpPr>
            <a:xfrm>
              <a:off x="3383726" y="4413521"/>
              <a:ext cx="757714" cy="790997"/>
              <a:chOff x="2591242" y="3508633"/>
              <a:chExt cx="757714" cy="790997"/>
            </a:xfrm>
          </p:grpSpPr>
          <p:sp>
            <p:nvSpPr>
              <p:cNvPr id="45" name="橢圓 44">
                <a:extLst>
                  <a:ext uri="{FF2B5EF4-FFF2-40B4-BE49-F238E27FC236}">
                    <a16:creationId xmlns:a16="http://schemas.microsoft.com/office/drawing/2014/main" id="{4528CB9A-F133-9BAC-3911-DB10F652FB1B}"/>
                  </a:ext>
                </a:extLst>
              </p:cNvPr>
              <p:cNvSpPr/>
              <p:nvPr/>
            </p:nvSpPr>
            <p:spPr>
              <a:xfrm>
                <a:off x="2591242" y="3508633"/>
                <a:ext cx="757714" cy="790997"/>
              </a:xfrm>
              <a:prstGeom prst="ellipse">
                <a:avLst/>
              </a:prstGeom>
              <a:ln w="762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pic>
            <p:nvPicPr>
              <p:cNvPr id="46" name="Picture 2" descr="台灣鐵路- 维基百科，自由的百科全书">
                <a:extLst>
                  <a:ext uri="{FF2B5EF4-FFF2-40B4-BE49-F238E27FC236}">
                    <a16:creationId xmlns:a16="http://schemas.microsoft.com/office/drawing/2014/main" id="{5BECA04A-1715-9D6B-48C0-9EE351534F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1612" y="3656748"/>
                <a:ext cx="496973" cy="4947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群組 50">
              <a:extLst>
                <a:ext uri="{FF2B5EF4-FFF2-40B4-BE49-F238E27FC236}">
                  <a16:creationId xmlns:a16="http://schemas.microsoft.com/office/drawing/2014/main" id="{9E47F406-B07F-7938-D100-EF69A8BDBFB5}"/>
                </a:ext>
              </a:extLst>
            </p:cNvPr>
            <p:cNvGrpSpPr/>
            <p:nvPr/>
          </p:nvGrpSpPr>
          <p:grpSpPr>
            <a:xfrm>
              <a:off x="7633217" y="4561636"/>
              <a:ext cx="757714" cy="790997"/>
              <a:chOff x="8361580" y="3508633"/>
              <a:chExt cx="757714" cy="790997"/>
            </a:xfrm>
          </p:grpSpPr>
          <p:pic>
            <p:nvPicPr>
              <p:cNvPr id="49" name="Picture 12" descr="交通部公路總局- 维基百科，自由的百科全书">
                <a:extLst>
                  <a:ext uri="{FF2B5EF4-FFF2-40B4-BE49-F238E27FC236}">
                    <a16:creationId xmlns:a16="http://schemas.microsoft.com/office/drawing/2014/main" id="{1444D2E6-C712-D255-3184-8E1987E814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7968" y="3746695"/>
                <a:ext cx="644937" cy="402385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橢圓 49">
                <a:extLst>
                  <a:ext uri="{FF2B5EF4-FFF2-40B4-BE49-F238E27FC236}">
                    <a16:creationId xmlns:a16="http://schemas.microsoft.com/office/drawing/2014/main" id="{FF6286DD-A4B4-B285-1BC9-F06ECC3E46B1}"/>
                  </a:ext>
                </a:extLst>
              </p:cNvPr>
              <p:cNvSpPr/>
              <p:nvPr/>
            </p:nvSpPr>
            <p:spPr>
              <a:xfrm>
                <a:off x="8361580" y="3508633"/>
                <a:ext cx="757714" cy="790997"/>
              </a:xfrm>
              <a:prstGeom prst="ellipse">
                <a:avLst/>
              </a:prstGeom>
              <a:noFill/>
              <a:ln w="762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</p:grpSp>
      </p:grpSp>
      <p:graphicFrame>
        <p:nvGraphicFramePr>
          <p:cNvPr id="54" name="表格 53">
            <a:extLst>
              <a:ext uri="{FF2B5EF4-FFF2-40B4-BE49-F238E27FC236}">
                <a16:creationId xmlns:a16="http://schemas.microsoft.com/office/drawing/2014/main" id="{A8FA702F-8204-0F69-2382-4D891A022AA0}"/>
              </a:ext>
            </a:extLst>
          </p:cNvPr>
          <p:cNvGraphicFramePr>
            <a:graphicFrameLocks noGrp="1"/>
          </p:cNvGraphicFramePr>
          <p:nvPr/>
        </p:nvGraphicFramePr>
        <p:xfrm>
          <a:off x="692369" y="2424449"/>
          <a:ext cx="5819360" cy="23089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7098">
                  <a:extLst>
                    <a:ext uri="{9D8B030D-6E8A-4147-A177-3AD203B41FA5}">
                      <a16:colId xmlns:a16="http://schemas.microsoft.com/office/drawing/2014/main" val="320719227"/>
                    </a:ext>
                  </a:extLst>
                </a:gridCol>
                <a:gridCol w="680048">
                  <a:extLst>
                    <a:ext uri="{9D8B030D-6E8A-4147-A177-3AD203B41FA5}">
                      <a16:colId xmlns:a16="http://schemas.microsoft.com/office/drawing/2014/main" val="3874731912"/>
                    </a:ext>
                  </a:extLst>
                </a:gridCol>
                <a:gridCol w="3552214">
                  <a:extLst>
                    <a:ext uri="{9D8B030D-6E8A-4147-A177-3AD203B41FA5}">
                      <a16:colId xmlns:a16="http://schemas.microsoft.com/office/drawing/2014/main" val="1149710822"/>
                    </a:ext>
                  </a:extLst>
                </a:gridCol>
              </a:tblGrid>
              <a:tr h="399637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zh-TW" sz="1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方案</a:t>
                      </a:r>
                      <a:endParaRPr lang="zh-TW" sz="18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zh-TW" sz="1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售價</a:t>
                      </a:r>
                      <a:endParaRPr lang="zh-TW" sz="18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zh-TW" sz="1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內容</a:t>
                      </a:r>
                      <a:endParaRPr lang="zh-TW" sz="18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433651"/>
                  </a:ext>
                </a:extLst>
              </a:tr>
              <a:tr h="1909268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南高屏全區</a:t>
                      </a:r>
                      <a:br>
                        <a:rPr lang="en-US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通勤方案</a:t>
                      </a:r>
                    </a:p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(7</a:t>
                      </a: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月份推出</a:t>
                      </a:r>
                      <a:r>
                        <a:rPr lang="en-US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8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sz="18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999</a:t>
                      </a:r>
                      <a:endParaRPr lang="zh-TW" sz="180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100"/>
                        </a:lnSpc>
                      </a:pP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不限次數搭乘</a:t>
                      </a:r>
                    </a:p>
                    <a:p>
                      <a:pPr marL="342900" lvl="0" indent="-342900" algn="just">
                        <a:lnSpc>
                          <a:spcPts val="2100"/>
                        </a:lnSpc>
                        <a:buFont typeface="Wingdings" panose="05000000000000000000" pitchFamily="2" charset="2"/>
                        <a:buChar char=""/>
                      </a:pP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高雄市轄運具</a:t>
                      </a:r>
                      <a:r>
                        <a:rPr lang="en-US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同上</a:t>
                      </a:r>
                      <a:r>
                        <a:rPr lang="en-US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lvl="0" indent="-342900" algn="just">
                        <a:lnSpc>
                          <a:spcPts val="2100"/>
                        </a:lnSpc>
                        <a:buFont typeface="Wingdings" panose="05000000000000000000" pitchFamily="2" charset="2"/>
                        <a:buChar char=""/>
                      </a:pP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台南市公車、</a:t>
                      </a:r>
                      <a:r>
                        <a:rPr lang="en-US" sz="1800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YouBike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lvl="0" indent="-342900" algn="just">
                        <a:lnSpc>
                          <a:spcPts val="2100"/>
                        </a:lnSpc>
                        <a:buFont typeface="Wingdings" panose="05000000000000000000" pitchFamily="2" charset="2"/>
                        <a:buChar char=""/>
                      </a:pP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屏東市公車、</a:t>
                      </a:r>
                      <a:r>
                        <a:rPr lang="en-US" sz="1800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YouBike</a:t>
                      </a:r>
                      <a:endParaRPr lang="zh-TW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lvl="0" indent="-342900" algn="just">
                        <a:lnSpc>
                          <a:spcPts val="2100"/>
                        </a:lnSpc>
                        <a:buFont typeface="Wingdings" panose="05000000000000000000" pitchFamily="2" charset="2"/>
                        <a:buChar char=""/>
                      </a:pP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中央轄管運具</a:t>
                      </a:r>
                      <a:r>
                        <a:rPr lang="en-US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南高屏區間之台鐵、公路客運、國道客運等</a:t>
                      </a:r>
                      <a:r>
                        <a:rPr lang="en-US" sz="18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800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8521351"/>
                  </a:ext>
                </a:extLst>
              </a:tr>
            </a:tbl>
          </a:graphicData>
        </a:graphic>
      </p:graphicFrame>
      <p:pic>
        <p:nvPicPr>
          <p:cNvPr id="55" name="圖片 54">
            <a:extLst>
              <a:ext uri="{FF2B5EF4-FFF2-40B4-BE49-F238E27FC236}">
                <a16:creationId xmlns:a16="http://schemas.microsoft.com/office/drawing/2014/main" id="{E3880FE0-937F-7F1A-4990-AD46F442AA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75" y="4937116"/>
            <a:ext cx="2013281" cy="1761982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BDCC1DD6-8CBA-61D4-45AA-EB57F6916944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2279479" y="5076161"/>
            <a:ext cx="3759809" cy="32387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59544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E31FAC-1EEB-67F0-5DB4-A3C5993F0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451930"/>
            <a:ext cx="9875520" cy="1178492"/>
          </a:xfrm>
        </p:spPr>
        <p:txBody>
          <a:bodyPr>
            <a:noAutofit/>
          </a:bodyPr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YouBike2.0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TW" b="1" u="sng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E1A4286-F394-6094-7737-B38FC63C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0081" fontAlgn="base">
              <a:spcBef>
                <a:spcPct val="0"/>
              </a:spcBef>
              <a:spcAft>
                <a:spcPct val="0"/>
              </a:spcAft>
            </a:pPr>
            <a:fld id="{D788C9DB-C8C7-42B2-8AB9-091E15412810}" type="slidenum">
              <a:rPr lang="en-US" altLang="zh-TW" smtClean="0"/>
              <a:pPr defTabSz="800081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zh-TW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37613C9-127C-BE73-200D-93CE22EBF089}"/>
              </a:ext>
            </a:extLst>
          </p:cNvPr>
          <p:cNvSpPr txBox="1"/>
          <p:nvPr/>
        </p:nvSpPr>
        <p:spPr>
          <a:xfrm>
            <a:off x="4799856" y="1321340"/>
            <a:ext cx="690612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u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啟用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1,200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站，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9,890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輛車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u"/>
            </a:pP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u"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月累計突破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3,000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萬使用人次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u"/>
            </a:pP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u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熱門場站前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50名分佈與捷運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系統緊密結合，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YouBike2.0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與公共運輸之旅運模式已成形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u"/>
            </a:pP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u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</a:t>
            </a:r>
            <a:r>
              <a:rPr lang="en-US" altLang="zh-TW" sz="28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Youbike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與公共運輸，構建城市低碳通勤路網</a:t>
            </a:r>
          </a:p>
          <a:p>
            <a:pPr marL="457200" indent="-457200" algn="just">
              <a:buFont typeface="Wingdings" panose="05000000000000000000" pitchFamily="2" charset="2"/>
              <a:buChar char="u"/>
            </a:pP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u"/>
            </a:pPr>
            <a:endParaRPr lang="en-US" altLang="zh-TW" sz="2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5903006-B265-1E47-E8CB-B86CC6703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84" y="1321341"/>
            <a:ext cx="3240360" cy="510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07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E31FAC-1EEB-67F0-5DB4-A3C5993F0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844" y="285203"/>
            <a:ext cx="7617296" cy="887809"/>
          </a:xfrm>
        </p:spPr>
        <p:txBody>
          <a:bodyPr>
            <a:normAutofit/>
          </a:bodyPr>
          <a:lstStyle/>
          <a:p>
            <a:r>
              <a:rPr lang="zh-TW" altLang="zh-TW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公車式小黃</a:t>
            </a:r>
            <a:r>
              <a:rPr lang="zh-TW" altLang="en-US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服務</a:t>
            </a:r>
            <a:r>
              <a:rPr lang="zh-TW" altLang="zh-TW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偏</a:t>
            </a:r>
            <a:r>
              <a:rPr lang="zh-TW" altLang="en-US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鄉</a:t>
            </a:r>
            <a:r>
              <a:rPr lang="zh-TW" altLang="zh-TW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交通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EFFF60C1-5BD1-7A17-1410-2CE7454C179C}"/>
              </a:ext>
            </a:extLst>
          </p:cNvPr>
          <p:cNvGrpSpPr/>
          <p:nvPr/>
        </p:nvGrpSpPr>
        <p:grpSpPr>
          <a:xfrm>
            <a:off x="-96687" y="1265265"/>
            <a:ext cx="12054123" cy="595045"/>
            <a:chOff x="674260" y="2326719"/>
            <a:chExt cx="11482971" cy="635000"/>
          </a:xfrm>
        </p:grpSpPr>
        <p:pic>
          <p:nvPicPr>
            <p:cNvPr id="10" name="Pentagon 11">
              <a:extLst>
                <a:ext uri="{FF2B5EF4-FFF2-40B4-BE49-F238E27FC236}">
                  <a16:creationId xmlns:a16="http://schemas.microsoft.com/office/drawing/2014/main" id="{3D1761EB-54D1-DA78-849D-E1ED2BDC3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4260" y="2369581"/>
              <a:ext cx="5712389" cy="592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Pentagon 12">
              <a:extLst>
                <a:ext uri="{FF2B5EF4-FFF2-40B4-BE49-F238E27FC236}">
                  <a16:creationId xmlns:a16="http://schemas.microsoft.com/office/drawing/2014/main" id="{3EA56BB4-617E-A522-3EAF-0154B92331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509" y="2326719"/>
              <a:ext cx="11387722" cy="414553"/>
            </a:xfrm>
            <a:prstGeom prst="homePlate">
              <a:avLst>
                <a:gd name="adj" fmla="val 51672"/>
              </a:avLst>
            </a:prstGeom>
            <a:gradFill rotWithShape="1">
              <a:gsLst>
                <a:gs pos="0">
                  <a:srgbClr val="59B0E5"/>
                </a:gs>
                <a:gs pos="100000">
                  <a:srgbClr val="1F88C8"/>
                </a:gs>
              </a:gsLst>
              <a:lin ang="2700000" scaled="1"/>
            </a:gradFill>
            <a:ln w="254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Calibri" pitchFamily="34" charset="0"/>
                <a:buAutoNum type="arabicPeriod"/>
                <a:tabLst/>
                <a:defRPr/>
              </a:pPr>
              <a:endParaRPr kumimoji="0" lang="zh-TW" altLang="zh-CN" sz="18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3D62961A-3AD0-71AE-AF4F-7BE5D2975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6056" y="2335662"/>
              <a:ext cx="1412650" cy="39579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110</a:t>
              </a: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年</a:t>
              </a:r>
            </a:p>
          </p:txBody>
        </p:sp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35A03712-9BB2-F5FB-BC74-6C788E6763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6763" y="2342095"/>
              <a:ext cx="1290323" cy="39579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109</a:t>
              </a: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年</a:t>
              </a:r>
            </a:p>
          </p:txBody>
        </p:sp>
      </p:grpSp>
      <p:sp>
        <p:nvSpPr>
          <p:cNvPr id="8" name="箭號: 五邊形 7">
            <a:extLst>
              <a:ext uri="{FF2B5EF4-FFF2-40B4-BE49-F238E27FC236}">
                <a16:creationId xmlns:a16="http://schemas.microsoft.com/office/drawing/2014/main" id="{E14B8DA5-EC6B-9D73-3324-3D439922D0A8}"/>
              </a:ext>
            </a:extLst>
          </p:cNvPr>
          <p:cNvSpPr/>
          <p:nvPr/>
        </p:nvSpPr>
        <p:spPr>
          <a:xfrm>
            <a:off x="6712609" y="1278507"/>
            <a:ext cx="5231934" cy="366032"/>
          </a:xfrm>
          <a:prstGeom prst="homePlate">
            <a:avLst/>
          </a:prstGeom>
          <a:solidFill>
            <a:srgbClr val="E64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113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~114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  <p:sp>
        <p:nvSpPr>
          <p:cNvPr id="9" name="Line 15">
            <a:extLst>
              <a:ext uri="{FF2B5EF4-FFF2-40B4-BE49-F238E27FC236}">
                <a16:creationId xmlns:a16="http://schemas.microsoft.com/office/drawing/2014/main" id="{3D0B70F5-CA54-7A01-3E70-906B080A2F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84828" y="1689374"/>
            <a:ext cx="0" cy="809006"/>
          </a:xfrm>
          <a:prstGeom prst="line">
            <a:avLst/>
          </a:prstGeom>
          <a:noFill/>
          <a:ln w="19050" cap="rnd">
            <a:solidFill>
              <a:schemeClr val="accent1">
                <a:lumMod val="7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18" name="Google Shape;435;p6">
            <a:extLst>
              <a:ext uri="{FF2B5EF4-FFF2-40B4-BE49-F238E27FC236}">
                <a16:creationId xmlns:a16="http://schemas.microsoft.com/office/drawing/2014/main" id="{98E70282-C933-B937-3367-B6AAAA3AA209}"/>
              </a:ext>
            </a:extLst>
          </p:cNvPr>
          <p:cNvSpPr/>
          <p:nvPr/>
        </p:nvSpPr>
        <p:spPr>
          <a:xfrm>
            <a:off x="210870" y="5552736"/>
            <a:ext cx="3915684" cy="843419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完成旗美地區公車式小黃路線建置，提升偏鄉公共運輸涵蓋率</a:t>
            </a:r>
          </a:p>
        </p:txBody>
      </p:sp>
      <p:sp>
        <p:nvSpPr>
          <p:cNvPr id="19" name="Google Shape;435;p6">
            <a:extLst>
              <a:ext uri="{FF2B5EF4-FFF2-40B4-BE49-F238E27FC236}">
                <a16:creationId xmlns:a16="http://schemas.microsoft.com/office/drawing/2014/main" id="{D3DEAA2B-46BD-0CEA-58A4-090647DFC8CA}"/>
              </a:ext>
            </a:extLst>
          </p:cNvPr>
          <p:cNvSpPr/>
          <p:nvPr/>
        </p:nvSpPr>
        <p:spPr>
          <a:xfrm>
            <a:off x="1137510" y="4487894"/>
            <a:ext cx="4597632" cy="1024597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1.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路線滾動檢討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+mn-cs"/>
              <a:sym typeface="Microsoft JhengHe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tabLst/>
              <a:defRPr/>
            </a:pPr>
            <a:r>
              <a:rPr lang="en-US" altLang="zh-TW" sz="2000" b="1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2.</a:t>
            </a:r>
            <a:r>
              <a:rPr lang="zh-TW" altLang="en-US" sz="2000" b="1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結合義大醫院快速通關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，推出原民區轉診就醫預約交通接駁服務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+mn-cs"/>
              <a:sym typeface="Microsoft JhengHei"/>
            </a:endParaRPr>
          </a:p>
        </p:txBody>
      </p:sp>
      <p:pic>
        <p:nvPicPr>
          <p:cNvPr id="23" name="Picture 2" descr="C:\Users\alice910311\Desktop\旗山.jpg">
            <a:extLst>
              <a:ext uri="{FF2B5EF4-FFF2-40B4-BE49-F238E27FC236}">
                <a16:creationId xmlns:a16="http://schemas.microsoft.com/office/drawing/2014/main" id="{5B510D73-25DD-2805-A130-861B73FD2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156" t="24916" r="8311"/>
          <a:stretch>
            <a:fillRect/>
          </a:stretch>
        </p:blipFill>
        <p:spPr bwMode="auto">
          <a:xfrm>
            <a:off x="6067149" y="5644512"/>
            <a:ext cx="1361523" cy="85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" descr="C:\Users\alice910311\Desktop\旗山.jpg">
            <a:extLst>
              <a:ext uri="{FF2B5EF4-FFF2-40B4-BE49-F238E27FC236}">
                <a16:creationId xmlns:a16="http://schemas.microsoft.com/office/drawing/2014/main" id="{6C3EBCC5-37D4-AD39-DA85-4A1932182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35901"/>
          <a:stretch>
            <a:fillRect/>
          </a:stretch>
        </p:blipFill>
        <p:spPr bwMode="auto">
          <a:xfrm>
            <a:off x="4223792" y="5592735"/>
            <a:ext cx="1746119" cy="839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16BE0DE-F9AB-9212-82E7-BDEF09EF40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45603"/>
            <a:ext cx="1207501" cy="905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39C475E3-441D-E6D5-C2FF-C9253A33A9E7}"/>
              </a:ext>
            </a:extLst>
          </p:cNvPr>
          <p:cNvSpPr/>
          <p:nvPr/>
        </p:nvSpPr>
        <p:spPr>
          <a:xfrm>
            <a:off x="7743405" y="5552736"/>
            <a:ext cx="3609179" cy="10446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公車式小黃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幸福共享高雄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GO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提供偏遠地區更彈性共享交通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建立社區參與機制</a:t>
            </a:r>
          </a:p>
        </p:txBody>
      </p:sp>
      <p:sp>
        <p:nvSpPr>
          <p:cNvPr id="31" name="Google Shape;435;p6">
            <a:extLst>
              <a:ext uri="{FF2B5EF4-FFF2-40B4-BE49-F238E27FC236}">
                <a16:creationId xmlns:a16="http://schemas.microsoft.com/office/drawing/2014/main" id="{0647C0DF-FD9B-6916-18F7-AEADF2DD99DE}"/>
              </a:ext>
            </a:extLst>
          </p:cNvPr>
          <p:cNvSpPr/>
          <p:nvPr/>
        </p:nvSpPr>
        <p:spPr>
          <a:xfrm>
            <a:off x="2351584" y="3573016"/>
            <a:ext cx="4597632" cy="786963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tabLst/>
              <a:defRPr/>
            </a:pPr>
            <a:r>
              <a:rPr lang="zh-TW" altLang="en-US" sz="2000" b="1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服務再升級，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推出幸福共享高雄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GO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，以美濃生活圈為服務區域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+mn-cs"/>
              <a:sym typeface="Microsoft JhengHei"/>
            </a:endParaRPr>
          </a:p>
        </p:txBody>
      </p:sp>
      <p:sp>
        <p:nvSpPr>
          <p:cNvPr id="33" name="Google Shape;435;p6">
            <a:extLst>
              <a:ext uri="{FF2B5EF4-FFF2-40B4-BE49-F238E27FC236}">
                <a16:creationId xmlns:a16="http://schemas.microsoft.com/office/drawing/2014/main" id="{91C0C66F-839B-1005-7442-CD5556290BBD}"/>
              </a:ext>
            </a:extLst>
          </p:cNvPr>
          <p:cNvSpPr/>
          <p:nvPr/>
        </p:nvSpPr>
        <p:spPr>
          <a:xfrm>
            <a:off x="4223792" y="2493192"/>
            <a:ext cx="4597632" cy="895318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1.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幸福共享高雄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GO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，擴大服務杉林區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+mn-cs"/>
              <a:sym typeface="Microsoft JhengHe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tabLst/>
              <a:defRPr/>
            </a:pPr>
            <a:r>
              <a:rPr lang="en-US" altLang="zh-TW" sz="2000" b="1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2.</a:t>
            </a:r>
            <a:r>
              <a:rPr lang="zh-TW" altLang="en-US" sz="2000" b="1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規劃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高雄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GO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擴大服務</a:t>
            </a:r>
            <a:r>
              <a:rPr lang="zh-TW" altLang="en-US" sz="2000" b="1" dirty="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六龜及內門區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+mn-cs"/>
              <a:sym typeface="Microsoft JhengHei"/>
            </a:endParaRPr>
          </a:p>
        </p:txBody>
      </p:sp>
      <p:sp>
        <p:nvSpPr>
          <p:cNvPr id="34" name="Google Shape;435;p6">
            <a:extLst>
              <a:ext uri="{FF2B5EF4-FFF2-40B4-BE49-F238E27FC236}">
                <a16:creationId xmlns:a16="http://schemas.microsoft.com/office/drawing/2014/main" id="{43126C39-E544-39E4-7E46-7DF5DBCE690B}"/>
              </a:ext>
            </a:extLst>
          </p:cNvPr>
          <p:cNvSpPr/>
          <p:nvPr/>
        </p:nvSpPr>
        <p:spPr>
          <a:xfrm>
            <a:off x="5807968" y="1947085"/>
            <a:ext cx="3672408" cy="43206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完成旗美全區幸福共享高雄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Microsoft JhengHei"/>
              </a:rPr>
              <a:t>GO</a:t>
            </a:r>
          </a:p>
        </p:txBody>
      </p:sp>
      <p:sp>
        <p:nvSpPr>
          <p:cNvPr id="35" name="Line 15">
            <a:extLst>
              <a:ext uri="{FF2B5EF4-FFF2-40B4-BE49-F238E27FC236}">
                <a16:creationId xmlns:a16="http://schemas.microsoft.com/office/drawing/2014/main" id="{F662F288-0FC3-2BB9-B754-E18C41AF514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9785" y="1652102"/>
            <a:ext cx="0" cy="285828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3F721B75-C5FC-3726-AF98-3D20416A8D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755" y="1850536"/>
            <a:ext cx="3880126" cy="1566534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51978280-2605-2E81-342C-6A2B092345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214" y="4553959"/>
            <a:ext cx="1491369" cy="839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Line 15">
            <a:extLst>
              <a:ext uri="{FF2B5EF4-FFF2-40B4-BE49-F238E27FC236}">
                <a16:creationId xmlns:a16="http://schemas.microsoft.com/office/drawing/2014/main" id="{8E57ACFB-93B7-55DA-319F-359A3BCEE6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376" y="1714035"/>
            <a:ext cx="0" cy="3784827"/>
          </a:xfrm>
          <a:prstGeom prst="line">
            <a:avLst/>
          </a:prstGeom>
          <a:noFill/>
          <a:ln w="19050" cap="rnd">
            <a:solidFill>
              <a:schemeClr val="accent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C7F08E8C-FC0E-0D54-D482-69B12E05E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083" y="1273613"/>
            <a:ext cx="1471019" cy="369332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111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年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C2D78500-1621-7747-99CE-418920B63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880" y="1273613"/>
            <a:ext cx="147101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112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年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8D8A8FAD-ED79-B168-7FC9-D20DD80AFF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2517518"/>
            <a:ext cx="1367556" cy="91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ine 15">
            <a:extLst>
              <a:ext uri="{FF2B5EF4-FFF2-40B4-BE49-F238E27FC236}">
                <a16:creationId xmlns:a16="http://schemas.microsoft.com/office/drawing/2014/main" id="{CD5FBBA1-A482-2E47-3BD7-285CD077BA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68712" y="1650569"/>
            <a:ext cx="0" cy="2812144"/>
          </a:xfrm>
          <a:prstGeom prst="line">
            <a:avLst/>
          </a:prstGeom>
          <a:noFill/>
          <a:ln w="19050" cap="rnd">
            <a:solidFill>
              <a:schemeClr val="tx2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0" name="Line 15">
            <a:extLst>
              <a:ext uri="{FF2B5EF4-FFF2-40B4-BE49-F238E27FC236}">
                <a16:creationId xmlns:a16="http://schemas.microsoft.com/office/drawing/2014/main" id="{F6E5BD43-E3D8-2708-BE36-45299E9037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6554" y="1668813"/>
            <a:ext cx="0" cy="1887043"/>
          </a:xfrm>
          <a:prstGeom prst="line">
            <a:avLst/>
          </a:prstGeom>
          <a:noFill/>
          <a:ln w="19050" cap="rnd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EC65DDC-6048-BD6D-DF8E-09D9CC00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6440" y="6224367"/>
            <a:ext cx="1706217" cy="365125"/>
          </a:xfrm>
        </p:spPr>
        <p:txBody>
          <a:bodyPr/>
          <a:lstStyle/>
          <a:p>
            <a:pPr defTabSz="800081" fontAlgn="base">
              <a:spcBef>
                <a:spcPct val="0"/>
              </a:spcBef>
              <a:spcAft>
                <a:spcPct val="0"/>
              </a:spcAft>
            </a:pPr>
            <a:fld id="{D788C9DB-C8C7-42B2-8AB9-091E15412810}" type="slidenum">
              <a:rPr lang="en-US" altLang="zh-TW" smtClean="0"/>
              <a:pPr defTabSz="800081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23F67C0-6DC6-F0BB-5B3E-1AC24EC8758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3"/>
          <a:stretch/>
        </p:blipFill>
        <p:spPr>
          <a:xfrm>
            <a:off x="9516082" y="1973235"/>
            <a:ext cx="2462955" cy="345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97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0F43607-032D-65CA-D35C-06373522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6360" y="6237312"/>
            <a:ext cx="1706217" cy="365125"/>
          </a:xfrm>
        </p:spPr>
        <p:txBody>
          <a:bodyPr/>
          <a:lstStyle/>
          <a:p>
            <a:pPr defTabSz="800081" fontAlgn="base">
              <a:spcBef>
                <a:spcPct val="0"/>
              </a:spcBef>
              <a:spcAft>
                <a:spcPct val="0"/>
              </a:spcAft>
            </a:pPr>
            <a:fld id="{D788C9DB-C8C7-42B2-8AB9-091E15412810}" type="slidenum">
              <a:rPr lang="en-US" altLang="zh-TW" smtClean="0"/>
              <a:pPr defTabSz="800081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TW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136DC3C-7E05-50DC-462F-1594E20BB65E}"/>
              </a:ext>
            </a:extLst>
          </p:cNvPr>
          <p:cNvSpPr txBox="1"/>
          <p:nvPr/>
        </p:nvSpPr>
        <p:spPr>
          <a:xfrm>
            <a:off x="2141344" y="481982"/>
            <a:ext cx="71524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4400" b="1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太陽能電子紙智慧型站牌</a:t>
            </a:r>
            <a:r>
              <a:rPr lang="zh-TW" altLang="en-US" sz="4400" b="1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E5A4DDC-589B-3DD3-8BA9-B772A4EE7766}"/>
              </a:ext>
            </a:extLst>
          </p:cNvPr>
          <p:cNvSpPr txBox="1"/>
          <p:nvPr/>
        </p:nvSpPr>
        <p:spPr>
          <a:xfrm>
            <a:off x="322210" y="1599530"/>
            <a:ext cx="505370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lvl="1" indent="-268288" defTabSz="914354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設置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太陽能電子紙智慧型站牌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即時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公車動態及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路線資訊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改善申請用電問題，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讓民眾即時掌握公車到站資訊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lvl="1" indent="-268288" defTabSz="914354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lvl="1" indent="-268288" defTabSz="914354"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年預計再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設置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座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太陽能電子紙智慧型站牌及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35</a:t>
            </a:r>
            <a:r>
              <a:rPr lang="zh-TW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座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附掛式電子紙智慧型面板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4700D60-C81C-B42A-92E8-D99776E906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0" t="6083" r="23507"/>
          <a:stretch/>
        </p:blipFill>
        <p:spPr>
          <a:xfrm>
            <a:off x="5717572" y="1711268"/>
            <a:ext cx="2926628" cy="360999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346A6A7-D39D-809B-3542-AD892A7A2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6" r="26066"/>
          <a:stretch/>
        </p:blipFill>
        <p:spPr bwMode="auto">
          <a:xfrm>
            <a:off x="8904312" y="1578819"/>
            <a:ext cx="2909125" cy="37003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B707103-C730-60EF-8723-6859C2CB205F}"/>
              </a:ext>
            </a:extLst>
          </p:cNvPr>
          <p:cNvSpPr txBox="1"/>
          <p:nvPr/>
        </p:nvSpPr>
        <p:spPr>
          <a:xfrm>
            <a:off x="5925574" y="5310105"/>
            <a:ext cx="2592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年度電子紙智慧型站牌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1E3BF5F-386C-966B-55F2-92F9E7EC4470}"/>
              </a:ext>
            </a:extLst>
          </p:cNvPr>
          <p:cNvSpPr txBox="1"/>
          <p:nvPr/>
        </p:nvSpPr>
        <p:spPr>
          <a:xfrm>
            <a:off x="8783841" y="5298947"/>
            <a:ext cx="3207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112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年度電子紙智慧型站牌示意圖</a:t>
            </a:r>
          </a:p>
        </p:txBody>
      </p:sp>
    </p:spTree>
    <p:extLst>
      <p:ext uri="{BB962C8B-B14F-4D97-AF65-F5344CB8AC3E}">
        <p14:creationId xmlns:p14="http://schemas.microsoft.com/office/powerpoint/2010/main" val="2611163064"/>
      </p:ext>
    </p:extLst>
  </p:cSld>
  <p:clrMapOvr>
    <a:masterClrMapping/>
  </p:clrMapOvr>
</p:sld>
</file>

<file path=ppt/theme/theme1.xml><?xml version="1.0" encoding="utf-8"?>
<a:theme xmlns:a="http://schemas.openxmlformats.org/drawingml/2006/main" name="基礎">
  <a:themeElements>
    <a:clrScheme name="基礎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基礎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基礎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基礎</Template>
  <TotalTime>22913</TotalTime>
  <Words>1723</Words>
  <Application>Microsoft Office PowerPoint</Application>
  <PresentationFormat>寬螢幕</PresentationFormat>
  <Paragraphs>209</Paragraphs>
  <Slides>13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4" baseType="lpstr">
      <vt:lpstr>Microsoft YaHei UI</vt:lpstr>
      <vt:lpstr>Microsoft JhengHei</vt:lpstr>
      <vt:lpstr>Microsoft JhengHei</vt:lpstr>
      <vt:lpstr>新細明體</vt:lpstr>
      <vt:lpstr>Arial</vt:lpstr>
      <vt:lpstr>Calibri</vt:lpstr>
      <vt:lpstr>Candara</vt:lpstr>
      <vt:lpstr>Corbel</vt:lpstr>
      <vt:lpstr>Poiret One</vt:lpstr>
      <vt:lpstr>Wingdings</vt:lpstr>
      <vt:lpstr>基礎</vt:lpstr>
      <vt:lpstr>PowerPoint 簡報</vt:lpstr>
      <vt:lpstr>健全道路路網</vt:lpstr>
      <vt:lpstr>PowerPoint 簡報</vt:lpstr>
      <vt:lpstr>改善行人路權 </vt:lpstr>
      <vt:lpstr>高雄市區399通勤月票</vt:lpstr>
      <vt:lpstr>PowerPoint 簡報</vt:lpstr>
      <vt:lpstr>YouBike2.0  </vt:lpstr>
      <vt:lpstr>公車式小黃服務偏鄉交通</vt:lpstr>
      <vt:lpstr>PowerPoint 簡報</vt:lpstr>
      <vt:lpstr>規劃興建停車場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00700</dc:creator>
  <cp:lastModifiedBy>00000 TBKC</cp:lastModifiedBy>
  <cp:revision>1243</cp:revision>
  <cp:lastPrinted>2023-05-12T00:48:45Z</cp:lastPrinted>
  <dcterms:created xsi:type="dcterms:W3CDTF">2018-02-07T01:36:56Z</dcterms:created>
  <dcterms:modified xsi:type="dcterms:W3CDTF">2023-05-12T00:49:08Z</dcterms:modified>
</cp:coreProperties>
</file>