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1276" r:id="rId4"/>
    <p:sldId id="3295" r:id="rId5"/>
    <p:sldId id="396" r:id="rId6"/>
    <p:sldId id="397" r:id="rId7"/>
    <p:sldId id="3297" r:id="rId8"/>
    <p:sldId id="3303" r:id="rId9"/>
    <p:sldId id="3306" r:id="rId10"/>
    <p:sldId id="1393" r:id="rId11"/>
    <p:sldId id="1285" r:id="rId12"/>
    <p:sldId id="3307" r:id="rId13"/>
    <p:sldId id="1301" r:id="rId14"/>
    <p:sldId id="3308" r:id="rId15"/>
    <p:sldId id="3299" r:id="rId16"/>
    <p:sldId id="3300" r:id="rId17"/>
    <p:sldId id="3298" r:id="rId18"/>
    <p:sldId id="289" r:id="rId19"/>
  </p:sldIdLst>
  <p:sldSz cx="12192000" cy="6858000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31859C"/>
    <a:srgbClr val="FFFFCC"/>
    <a:srgbClr val="F30BB6"/>
    <a:srgbClr val="00EE6C"/>
    <a:srgbClr val="CC0066"/>
    <a:srgbClr val="B69D6A"/>
    <a:srgbClr val="FFFF99"/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383" autoAdjust="0"/>
    <p:restoredTop sz="64137" autoAdjust="0"/>
  </p:normalViewPr>
  <p:slideViewPr>
    <p:cSldViewPr>
      <p:cViewPr varScale="1">
        <p:scale>
          <a:sx n="52" d="100"/>
          <a:sy n="52" d="100"/>
        </p:scale>
        <p:origin x="1594" y="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50" y="5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0062\OneDrive\&#26700;&#38754;\&#24037;&#20316;\112\0409\&#26032;&#22686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Sheet1!$U$3</c:f>
              <c:strCache>
                <c:ptCount val="1"/>
                <c:pt idx="0">
                  <c:v>工程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Sheet1!$U$4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3-43CC-B064-309D5618FB7F}"/>
            </c:ext>
          </c:extLst>
        </c:ser>
        <c:ser>
          <c:idx val="1"/>
          <c:order val="1"/>
          <c:tx>
            <c:strRef>
              <c:f>Sheet1!$V$3</c:f>
              <c:strCache>
                <c:ptCount val="1"/>
                <c:pt idx="0">
                  <c:v>雇工購料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Sheet1!$V$4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3-43CC-B064-309D5618FB7F}"/>
            </c:ext>
          </c:extLst>
        </c:ser>
        <c:ser>
          <c:idx val="2"/>
          <c:order val="2"/>
          <c:tx>
            <c:strRef>
              <c:f>Sheet1!$W$3</c:f>
              <c:strCache>
                <c:ptCount val="1"/>
                <c:pt idx="0">
                  <c:v>行銷推廣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Sheet1!$W$4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3-43CC-B064-309D5618FB7F}"/>
            </c:ext>
          </c:extLst>
        </c:ser>
        <c:ser>
          <c:idx val="3"/>
          <c:order val="3"/>
          <c:tx>
            <c:strRef>
              <c:f>Sheet1!$X$3</c:f>
              <c:strCache>
                <c:ptCount val="1"/>
                <c:pt idx="0">
                  <c:v>規劃設計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Sheet1!$X$4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A3-43CC-B064-309D5618FB7F}"/>
            </c:ext>
          </c:extLst>
        </c:ser>
        <c:ser>
          <c:idx val="4"/>
          <c:order val="4"/>
          <c:tx>
            <c:strRef>
              <c:f>Sheet1!$Y$3</c:f>
              <c:strCache>
                <c:ptCount val="1"/>
                <c:pt idx="0">
                  <c:v>生態保育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Sheet1!$Y$4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3-43CC-B064-309D5618FB7F}"/>
            </c:ext>
          </c:extLst>
        </c:ser>
        <c:ser>
          <c:idx val="5"/>
          <c:order val="5"/>
          <c:tx>
            <c:strRef>
              <c:f>Sheet1!$Z$3</c:f>
              <c:strCache>
                <c:ptCount val="1"/>
                <c:pt idx="0">
                  <c:v>文化保存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Sheet1!$Z$4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A3-43CC-B064-309D5618FB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417519"/>
        <c:axId val="819407439"/>
      </c:barChart>
      <c:catAx>
        <c:axId val="819417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9407439"/>
        <c:crosses val="autoZero"/>
        <c:auto val="1"/>
        <c:lblAlgn val="ctr"/>
        <c:lblOffset val="100"/>
        <c:noMultiLvlLbl val="0"/>
      </c:catAx>
      <c:valAx>
        <c:axId val="8194074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941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9" y="0"/>
            <a:ext cx="2950263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368" y="0"/>
            <a:ext cx="2950263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92B7FB-9033-47D0-976B-E6761965B89D}" type="datetimeFigureOut">
              <a:rPr lang="zh-TW" altLang="en-US"/>
              <a:pPr>
                <a:defRPr/>
              </a:pPr>
              <a:t>2023/5/3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9" y="9440900"/>
            <a:ext cx="2950263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368" y="9440900"/>
            <a:ext cx="2950263" cy="49688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ECE5968F-5242-4EC2-AE91-2FA7590C9E0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9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9" y="0"/>
            <a:ext cx="2950263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68" y="0"/>
            <a:ext cx="2950263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6F199D-FDAF-4E89-AF6B-B28735EF470E}" type="datetimeFigureOut">
              <a:rPr lang="zh-TW" altLang="en-US"/>
              <a:pPr>
                <a:defRPr/>
              </a:pPr>
              <a:t>2023/5/3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216" y="4721227"/>
            <a:ext cx="5444806" cy="447198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9" y="9440900"/>
            <a:ext cx="2950263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68" y="9440900"/>
            <a:ext cx="2950263" cy="49688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B5E49674-7F54-41D9-941B-DB0038A9FE3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26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" y="79320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70" indent="-28571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877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028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179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330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48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63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783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407E914-86E0-48BE-B062-BACF09E542D4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kumimoji="0" lang="en-US" altLang="zh-TW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3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504825"/>
            <a:ext cx="6623050" cy="3725863"/>
          </a:xfrm>
        </p:spPr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C4508-844A-4530-8182-8DDECFA27234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39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49674-7F54-41D9-941B-DB0038A9FE3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26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5176-42C5-47F1-A05D-A1815E5115C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25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9674-7F54-41D9-941B-DB0038A9FE33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0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49674-7F54-41D9-941B-DB0038A9FE33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66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5176-42C5-47F1-A05D-A1815E5115C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594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5176-42C5-47F1-A05D-A1815E5115C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80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5176-42C5-47F1-A05D-A1815E5115C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333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70" indent="-28571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877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028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179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330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48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63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783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28AF0D3-7DD8-4D8C-A46F-163C496FF3FF}" type="slidenum">
              <a:rPr kumimoji="0" lang="en-US" altLang="zh-TW" smtClean="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kumimoji="0" lang="en-US" altLang="zh-TW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8" y="744538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8" y="4721243"/>
            <a:ext cx="6624637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sz="1600" b="1" dirty="0">
                <a:solidFill>
                  <a:srgbClr val="CC0066"/>
                </a:solidFill>
                <a:ea typeface="標楷體" panose="03000509000000000000" pitchFamily="65" charset="-120"/>
              </a:rPr>
              <a:t>    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32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70" indent="-28571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877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028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179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330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48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63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783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4F3E158-B578-457F-B61D-259B2A3C5D4A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kumimoji="0" lang="en-US" altLang="zh-TW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5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870" indent="-285719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2877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028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179" indent="-228576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330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48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8632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5783" indent="-2285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CD1C015-6D4F-4EF1-9229-59C35DFF2B7F}" type="slidenum">
              <a:rPr kumimoji="0" lang="zh-TW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kumimoji="0" lang="en-US" altLang="zh-TW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7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38EE3-822C-435D-BD03-6EE0ED70445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53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38EE3-822C-435D-BD03-6EE0ED70445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83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49674-7F54-41D9-941B-DB0038A9FE33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60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49674-7F54-41D9-941B-DB0038A9FE33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476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71B5C-6073-4B07-8934-E5D6CE23354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83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49674-7F54-41D9-941B-DB0038A9FE33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01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DBADA-1013-4BE0-B729-A218EE07E2F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060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549E-6C1A-4956-9DAC-6F782DB9970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5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408257" y="1847273"/>
            <a:ext cx="2644071" cy="1955772"/>
          </a:xfrm>
          <a:custGeom>
            <a:avLst/>
            <a:gdLst>
              <a:gd name="connsiteX0" fmla="*/ 0 w 2644070"/>
              <a:gd name="connsiteY0" fmla="*/ 0 h 1955772"/>
              <a:gd name="connsiteX1" fmla="*/ 2644070 w 2644070"/>
              <a:gd name="connsiteY1" fmla="*/ 0 h 1955772"/>
              <a:gd name="connsiteX2" fmla="*/ 2644070 w 2644070"/>
              <a:gd name="connsiteY2" fmla="*/ 1955772 h 1955772"/>
              <a:gd name="connsiteX3" fmla="*/ 0 w 2644070"/>
              <a:gd name="connsiteY3" fmla="*/ 1955772 h 19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0" h="1955772">
                <a:moveTo>
                  <a:pt x="0" y="0"/>
                </a:moveTo>
                <a:lnTo>
                  <a:pt x="2644070" y="0"/>
                </a:lnTo>
                <a:lnTo>
                  <a:pt x="2644070" y="1955772"/>
                </a:lnTo>
                <a:lnTo>
                  <a:pt x="0" y="1955772"/>
                </a:ln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4226222" y="4100945"/>
            <a:ext cx="2644071" cy="1955772"/>
          </a:xfrm>
          <a:custGeom>
            <a:avLst/>
            <a:gdLst>
              <a:gd name="connsiteX0" fmla="*/ 0 w 2644070"/>
              <a:gd name="connsiteY0" fmla="*/ 0 h 1955772"/>
              <a:gd name="connsiteX1" fmla="*/ 2644070 w 2644070"/>
              <a:gd name="connsiteY1" fmla="*/ 0 h 1955772"/>
              <a:gd name="connsiteX2" fmla="*/ 2644070 w 2644070"/>
              <a:gd name="connsiteY2" fmla="*/ 1955772 h 1955772"/>
              <a:gd name="connsiteX3" fmla="*/ 0 w 2644070"/>
              <a:gd name="connsiteY3" fmla="*/ 1955772 h 19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0" h="1955772">
                <a:moveTo>
                  <a:pt x="0" y="0"/>
                </a:moveTo>
                <a:lnTo>
                  <a:pt x="2644070" y="0"/>
                </a:lnTo>
                <a:lnTo>
                  <a:pt x="2644070" y="1955772"/>
                </a:lnTo>
                <a:lnTo>
                  <a:pt x="0" y="1955772"/>
                </a:ln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9AA4-6658-405F-808C-ADA60C60A2B3}" type="datetime1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2040-782F-47F5-8010-6D7E7A564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6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C9F9C-9605-4390-BFED-5614BD31E97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7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CB59-D0C6-402F-8E15-FC2B6BE0098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12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8A35-7152-4D78-A2D4-F3E65687FF2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97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9426-4284-4FDB-90E8-1F055D3F19D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85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91B8E-C7CF-4CF8-8338-FEAE5D16B87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9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6613-0E7A-4C28-8AB5-360CF51C5EE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870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532B4-071F-42B7-AD5A-0E8D6C740E8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407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1A86E-0E30-4B91-A1FB-BFF3362E755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288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0DBC020-4AE4-495E-95E2-87EFC6D446D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27.sv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3191B13-DA0E-494A-B97E-55299ABEA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0"/>
            <a:ext cx="12192000" cy="6858000"/>
          </a:xfrm>
          <a:prstGeom prst="rect">
            <a:avLst/>
          </a:prstGeom>
        </p:spPr>
      </p:pic>
      <p:sp>
        <p:nvSpPr>
          <p:cNvPr id="11266" name="標題 1"/>
          <p:cNvSpPr>
            <a:spLocks noGrp="1"/>
          </p:cNvSpPr>
          <p:nvPr>
            <p:ph type="ctrTitle"/>
          </p:nvPr>
        </p:nvSpPr>
        <p:spPr>
          <a:xfrm>
            <a:off x="2071030" y="2975125"/>
            <a:ext cx="8049940" cy="981541"/>
          </a:xfrm>
          <a:noFill/>
        </p:spPr>
        <p:txBody>
          <a:bodyPr/>
          <a:lstStyle/>
          <a:p>
            <a:pPr eaLnBrk="1" hangingPunct="1"/>
            <a:r>
              <a:rPr lang="zh-TW" altLang="en-US" sz="7200" b="1" dirty="0">
                <a:ln w="1905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高雄市政府農業局</a:t>
            </a:r>
            <a:br>
              <a:rPr lang="en-US" altLang="zh-TW" sz="7200" b="1" dirty="0">
                <a:ln w="1905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</a:br>
            <a:r>
              <a:rPr lang="zh-TW" altLang="en-US" sz="7200" b="1" dirty="0">
                <a:ln w="1905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工作報告</a:t>
            </a:r>
            <a:endParaRPr lang="zh-TW" altLang="en-US" sz="7200" b="1" dirty="0">
              <a:ln w="190500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248128" y="5326126"/>
            <a:ext cx="4310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plastic"/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b="1" dirty="0">
                <a:ln w="1270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報告人：局長  張 清 榮</a:t>
            </a:r>
            <a:endParaRPr kumimoji="0" lang="en-US" altLang="zh-TW" sz="2800" b="1" dirty="0">
              <a:ln w="127000"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12424" y="5849346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112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72064" y="566607"/>
            <a:ext cx="607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高雄市議會第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屆第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次定期大會</a:t>
            </a:r>
            <a:b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農林部門業務報告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B3C0B17-C4E6-4500-8CAE-5DE12C599C25}"/>
              </a:ext>
            </a:extLst>
          </p:cNvPr>
          <p:cNvSpPr txBox="1">
            <a:spLocks/>
          </p:cNvSpPr>
          <p:nvPr/>
        </p:nvSpPr>
        <p:spPr bwMode="auto">
          <a:xfrm>
            <a:off x="2077956" y="2978035"/>
            <a:ext cx="8049940" cy="9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7200" b="1" dirty="0">
                <a:ln w="101600">
                  <a:solidFill>
                    <a:schemeClr val="bg1"/>
                  </a:solidFill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高雄市政府農業局</a:t>
            </a:r>
            <a:br>
              <a:rPr kumimoji="0" lang="en-US" altLang="zh-TW" sz="7200" b="1" dirty="0">
                <a:ln w="101600">
                  <a:solidFill>
                    <a:schemeClr val="bg1"/>
                  </a:solidFill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</a:br>
            <a:r>
              <a:rPr kumimoji="0" lang="zh-TW" altLang="en-US" sz="7200" b="1" dirty="0">
                <a:ln w="101600">
                  <a:solidFill>
                    <a:schemeClr val="bg1"/>
                  </a:solidFill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工作報告</a:t>
            </a:r>
            <a:endParaRPr kumimoji="0" lang="zh-TW" altLang="en-US" sz="7200" b="1" dirty="0">
              <a:ln w="101600">
                <a:solidFill>
                  <a:schemeClr val="bg1"/>
                </a:solidFill>
              </a:ln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3034794-052C-4606-BF49-01D89FF08ABA}"/>
              </a:ext>
            </a:extLst>
          </p:cNvPr>
          <p:cNvSpPr txBox="1">
            <a:spLocks/>
          </p:cNvSpPr>
          <p:nvPr/>
        </p:nvSpPr>
        <p:spPr bwMode="auto">
          <a:xfrm>
            <a:off x="2085978" y="2985069"/>
            <a:ext cx="8049940" cy="9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kumimoji="0" lang="zh-TW" altLang="en-US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高雄市政府農業局</a:t>
            </a:r>
            <a:br>
              <a:rPr kumimoji="0" lang="en-US" altLang="zh-TW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</a:br>
            <a:r>
              <a:rPr kumimoji="0" lang="zh-TW" altLang="en-US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工作報告</a:t>
            </a:r>
            <a:endParaRPr kumimoji="0" lang="zh-TW" altLang="en-US" sz="7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B42F0C3-EFBD-4755-A11E-2F679D6E6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128" y="5338855"/>
            <a:ext cx="4310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plastic"/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b="1" dirty="0">
                <a:ln w="7620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報告人：局長  張 清 榮</a:t>
            </a:r>
            <a:endParaRPr kumimoji="0" lang="en-US" altLang="zh-TW" sz="2800" b="1" dirty="0">
              <a:ln w="76200"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EC9768C-69D0-4A62-93F3-49A9A06B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128" y="5336070"/>
            <a:ext cx="4310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plastic"/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報告人：局長  張 清 榮</a:t>
            </a:r>
            <a:endParaRPr kumimoji="0" lang="en-US" altLang="zh-TW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951584D6-6AD3-4F7B-3DC1-B6DD5C5D3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491" y="474327"/>
            <a:ext cx="6937733" cy="39627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4200"/>
              </a:lnSpc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7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62BC393F-1A64-430E-9894-8E34AA5FED13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文字方塊 169">
            <a:extLst>
              <a:ext uri="{FF2B5EF4-FFF2-40B4-BE49-F238E27FC236}">
                <a16:creationId xmlns:a16="http://schemas.microsoft.com/office/drawing/2014/main" id="{34030D84-ED04-8863-637F-465049A0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215" y="624203"/>
            <a:ext cx="691276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buFont typeface="Arial" panose="020B0604020202020204" pitchFamily="34" charset="0"/>
              <a:buNone/>
              <a:defRPr sz="32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r>
              <a:rPr lang="zh-TW" altLang="en-US" sz="4800" b="1" dirty="0">
                <a:solidFill>
                  <a:schemeClr val="bg1"/>
                </a:solidFill>
                <a:cs typeface="Arial Unicode MS" panose="020B0604020202020204" pitchFamily="34" charset="-120"/>
              </a:rPr>
              <a:t>推廣</a:t>
            </a:r>
            <a:r>
              <a:rPr lang="zh-TW" altLang="en-US" sz="7200" b="1" dirty="0">
                <a:solidFill>
                  <a:schemeClr val="bg1"/>
                </a:solidFill>
                <a:cs typeface="Arial Unicode MS" panose="020B0604020202020204" pitchFamily="34" charset="-120"/>
              </a:rPr>
              <a:t>農產業保險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  <p:sp>
        <p:nvSpPr>
          <p:cNvPr id="2" name="文字方塊 169">
            <a:extLst>
              <a:ext uri="{FF2B5EF4-FFF2-40B4-BE49-F238E27FC236}">
                <a16:creationId xmlns:a16="http://schemas.microsoft.com/office/drawing/2014/main" id="{DEC0AF8F-9743-F16B-7FB5-FD5EAA08B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338" y="4732634"/>
            <a:ext cx="722532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項保險、</a:t>
            </a:r>
            <a:r>
              <a:rPr lang="en-US" altLang="zh-TW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種農產業</a:t>
            </a:r>
            <a:endParaRPr lang="en-US" altLang="zh-TW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4EECD30E-203A-67B5-D17D-B5F0004C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8251">
            <a:off x="5200712" y="880839"/>
            <a:ext cx="523033" cy="7064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FCD7CD9-7A9C-26D1-951E-7604A71D8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76" y="203068"/>
            <a:ext cx="4800757" cy="6561529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66B1A96C-6C9A-1D81-0692-D782FEB7F10B}"/>
              </a:ext>
            </a:extLst>
          </p:cNvPr>
          <p:cNvSpPr/>
          <p:nvPr/>
        </p:nvSpPr>
        <p:spPr>
          <a:xfrm>
            <a:off x="3131921" y="2084640"/>
            <a:ext cx="1475315" cy="667069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FF0000"/>
            </a:solidFill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4769A0A-DB86-78BF-8217-5E945947D71F}"/>
              </a:ext>
            </a:extLst>
          </p:cNvPr>
          <p:cNvSpPr txBox="1"/>
          <p:nvPr/>
        </p:nvSpPr>
        <p:spPr>
          <a:xfrm>
            <a:off x="5796109" y="3709033"/>
            <a:ext cx="6219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減少災害損失、保障農民收入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815A1E9-3AB8-924A-ADE0-FEF5C2C3F7D2}"/>
              </a:ext>
            </a:extLst>
          </p:cNvPr>
          <p:cNvSpPr txBox="1"/>
          <p:nvPr/>
        </p:nvSpPr>
        <p:spPr>
          <a:xfrm>
            <a:off x="5712555" y="1732181"/>
            <a:ext cx="42578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*投保件數增加</a:t>
            </a:r>
            <a:r>
              <a:rPr lang="en-US" altLang="zh-TW" sz="6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en-US" altLang="zh-TW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FD5964-AB62-D81D-B439-34436FC351E0}"/>
              </a:ext>
            </a:extLst>
          </p:cNvPr>
          <p:cNvSpPr txBox="1"/>
          <p:nvPr/>
        </p:nvSpPr>
        <p:spPr>
          <a:xfrm>
            <a:off x="5736464" y="2585333"/>
            <a:ext cx="62919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*面積擴大</a:t>
            </a:r>
            <a:r>
              <a:rPr lang="en-US" altLang="zh-TW" sz="6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DF38DD3-5DA8-F98F-5E41-499FC302800D}"/>
              </a:ext>
            </a:extLst>
          </p:cNvPr>
          <p:cNvSpPr txBox="1"/>
          <p:nvPr/>
        </p:nvSpPr>
        <p:spPr>
          <a:xfrm>
            <a:off x="5252723" y="5440996"/>
            <a:ext cx="67885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/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收入保險類：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水稻、香蕉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/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災害損失類：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水稻、香蕉、番石榴、荔枝、棗、    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芒果、木瓜、梨、蓮霧、蜂</a:t>
            </a:r>
            <a:endParaRPr lang="zh-TW" altLang="en-US" sz="2400" b="1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A606FEF-A054-3A25-4D1C-383953562E3B}"/>
              </a:ext>
            </a:extLst>
          </p:cNvPr>
          <p:cNvGrpSpPr/>
          <p:nvPr/>
        </p:nvGrpSpPr>
        <p:grpSpPr>
          <a:xfrm>
            <a:off x="5674223" y="1674467"/>
            <a:ext cx="6297552" cy="88199"/>
            <a:chOff x="0" y="4689287"/>
            <a:chExt cx="4998720" cy="54000"/>
          </a:xfrm>
        </p:grpSpPr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467A0C4D-2FF7-B462-8798-2DA46E88A0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716287"/>
              <a:ext cx="499872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A01BD1F1-C06A-A312-3162-4D35F28A84DD}"/>
                </a:ext>
              </a:extLst>
            </p:cNvPr>
            <p:cNvSpPr/>
            <p:nvPr/>
          </p:nvSpPr>
          <p:spPr>
            <a:xfrm>
              <a:off x="4944720" y="4689287"/>
              <a:ext cx="54000" cy="54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69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9D6FF4C-2AFE-AC1B-8A34-5FB64BFFE571}"/>
              </a:ext>
            </a:extLst>
          </p:cNvPr>
          <p:cNvSpPr/>
          <p:nvPr/>
        </p:nvSpPr>
        <p:spPr>
          <a:xfrm>
            <a:off x="4737321" y="1875335"/>
            <a:ext cx="6759278" cy="4837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3C34F9-EA93-B874-5CA9-1ECB2BDE43B0}"/>
              </a:ext>
            </a:extLst>
          </p:cNvPr>
          <p:cNvSpPr/>
          <p:nvPr/>
        </p:nvSpPr>
        <p:spPr>
          <a:xfrm>
            <a:off x="866409" y="1877991"/>
            <a:ext cx="3575388" cy="4837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856640" y="6492876"/>
            <a:ext cx="263352" cy="365125"/>
          </a:xfrm>
        </p:spPr>
        <p:txBody>
          <a:bodyPr/>
          <a:lstStyle/>
          <a:p>
            <a:pPr>
              <a:defRPr/>
            </a:pPr>
            <a:fld id="{B55D2040-782F-47F5-8010-6D7E7A5642F8}" type="slidenum">
              <a:rPr lang="zh-CN" altLang="en-US" sz="105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11</a:t>
            </a:fld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6">
            <a:extLst>
              <a:ext uri="{FF2B5EF4-FFF2-40B4-BE49-F238E27FC236}">
                <a16:creationId xmlns:a16="http://schemas.microsoft.com/office/drawing/2014/main" id="{357A73A6-D85E-4829-9BD9-3125DA85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6917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4200"/>
              </a:lnSpc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F47F079-7420-17D5-606C-80B483D8A508}"/>
              </a:ext>
            </a:extLst>
          </p:cNvPr>
          <p:cNvSpPr txBox="1"/>
          <p:nvPr/>
        </p:nvSpPr>
        <p:spPr>
          <a:xfrm>
            <a:off x="1606585" y="2804262"/>
            <a:ext cx="261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-1" dirty="0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導入新式整合型豬舍或相關設施</a:t>
            </a:r>
            <a:endParaRPr lang="en-US" altLang="zh-TW" sz="2000" b="1" spc="-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C2D518-C6B3-3D5D-090D-08248B6419A0}"/>
              </a:ext>
            </a:extLst>
          </p:cNvPr>
          <p:cNvSpPr txBox="1"/>
          <p:nvPr/>
        </p:nvSpPr>
        <p:spPr>
          <a:xfrm>
            <a:off x="1514614" y="3789307"/>
            <a:ext cx="2614273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</a:rPr>
              <a:t>改變飼養模式</a:t>
            </a:r>
            <a:endParaRPr lang="en-US" altLang="zh-TW" sz="3000" b="1" spc="-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F374E49-5EA3-372C-4508-F3B03EEB907B}"/>
              </a:ext>
            </a:extLst>
          </p:cNvPr>
          <p:cNvCxnSpPr>
            <a:cxnSpLocks/>
          </p:cNvCxnSpPr>
          <p:nvPr/>
        </p:nvCxnSpPr>
        <p:spPr>
          <a:xfrm>
            <a:off x="1344070" y="3682957"/>
            <a:ext cx="273570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F28F18D-C581-A1AE-8D61-9E9122C659F3}"/>
              </a:ext>
            </a:extLst>
          </p:cNvPr>
          <p:cNvCxnSpPr>
            <a:cxnSpLocks/>
          </p:cNvCxnSpPr>
          <p:nvPr/>
        </p:nvCxnSpPr>
        <p:spPr>
          <a:xfrm>
            <a:off x="1340108" y="5086072"/>
            <a:ext cx="273966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BB3884A-663B-4977-53B5-DD343E6D853D}"/>
              </a:ext>
            </a:extLst>
          </p:cNvPr>
          <p:cNvSpPr txBox="1"/>
          <p:nvPr/>
        </p:nvSpPr>
        <p:spPr>
          <a:xfrm>
            <a:off x="1594474" y="4377939"/>
            <a:ext cx="2614273" cy="477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900" b="1" spc="-1" dirty="0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異地多地批次分齡飼養</a:t>
            </a:r>
            <a:endParaRPr lang="en-US" altLang="zh-TW" sz="1900" b="1" spc="-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EE6F24B-B2AB-F042-B00A-BDE5F6479E84}"/>
              </a:ext>
            </a:extLst>
          </p:cNvPr>
          <p:cNvSpPr txBox="1"/>
          <p:nvPr/>
        </p:nvSpPr>
        <p:spPr>
          <a:xfrm>
            <a:off x="1539719" y="2160658"/>
            <a:ext cx="2730957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</a:rPr>
              <a:t>更新硬體設施</a:t>
            </a:r>
            <a:endParaRPr lang="en-US" altLang="zh-TW" sz="3000" b="1" spc="-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C617289-8ED7-B2C5-385F-9FB8AB11CD15}"/>
              </a:ext>
            </a:extLst>
          </p:cNvPr>
          <p:cNvSpPr txBox="1"/>
          <p:nvPr/>
        </p:nvSpPr>
        <p:spPr>
          <a:xfrm>
            <a:off x="1502700" y="5127494"/>
            <a:ext cx="2614273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</a:rPr>
              <a:t>提升管理效率</a:t>
            </a:r>
            <a:endParaRPr lang="en-US" altLang="zh-TW" sz="3000" b="1" spc="-1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B95A276-50D0-6A0F-93CA-2AA3F2C7DACA}"/>
              </a:ext>
            </a:extLst>
          </p:cNvPr>
          <p:cNvSpPr txBox="1"/>
          <p:nvPr/>
        </p:nvSpPr>
        <p:spPr>
          <a:xfrm>
            <a:off x="1609519" y="5822702"/>
            <a:ext cx="2614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100" b="1" spc="-1" dirty="0">
                <a:solidFill>
                  <a:schemeClr val="accent6">
                    <a:lumMod val="50000"/>
                  </a:schemeClr>
                </a:solidFill>
                <a:latin typeface="微軟正黑體"/>
                <a:ea typeface="微軟正黑體"/>
              </a:rPr>
              <a:t>導入自動化省工設備</a:t>
            </a:r>
            <a:endParaRPr lang="en-US" altLang="zh-TW" sz="2100" b="1" spc="-1" dirty="0">
              <a:solidFill>
                <a:schemeClr val="accent6">
                  <a:lumMod val="50000"/>
                </a:schemeClr>
              </a:solidFill>
              <a:latin typeface="微軟正黑體"/>
              <a:ea typeface="微軟正黑體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458CF991-34ED-8CC9-8E32-C92FAAFCC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20" y="3454473"/>
            <a:ext cx="2573955" cy="1731997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A7EC7709-49D8-C722-2E7A-A13CF3B33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75" y="4862437"/>
            <a:ext cx="2573954" cy="1731997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2F43DB59-2375-B6D7-57B0-FDB2172FC7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78" y="2001923"/>
            <a:ext cx="2573955" cy="1731216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772CFFA0-EBFB-DAD8-E5B5-C9BB9E62F28E}"/>
              </a:ext>
            </a:extLst>
          </p:cNvPr>
          <p:cNvSpPr txBox="1"/>
          <p:nvPr/>
        </p:nvSpPr>
        <p:spPr>
          <a:xfrm>
            <a:off x="8396476" y="2150238"/>
            <a:ext cx="303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邀集輔導團隊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場次說明會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6E5556D-6BCD-0333-82CB-05399E96710C}"/>
              </a:ext>
            </a:extLst>
          </p:cNvPr>
          <p:cNvSpPr txBox="1"/>
          <p:nvPr/>
        </p:nvSpPr>
        <p:spPr>
          <a:xfrm>
            <a:off x="5274875" y="3898045"/>
            <a:ext cx="227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聯合團隊驗收分享改善成果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B56CF2D-CE15-C5C6-1767-E8415A08C62B}"/>
              </a:ext>
            </a:extLst>
          </p:cNvPr>
          <p:cNvSpPr txBox="1"/>
          <p:nvPr/>
        </p:nvSpPr>
        <p:spPr>
          <a:xfrm>
            <a:off x="7549519" y="5261747"/>
            <a:ext cx="3539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補助通過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138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補助金額 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9,162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483E07DC-C45A-DD0F-B0DF-832C5AD4E897}"/>
              </a:ext>
            </a:extLst>
          </p:cNvPr>
          <p:cNvCxnSpPr>
            <a:cxnSpLocks/>
          </p:cNvCxnSpPr>
          <p:nvPr/>
        </p:nvCxnSpPr>
        <p:spPr>
          <a:xfrm>
            <a:off x="7206233" y="3131221"/>
            <a:ext cx="265749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4777AFA8-03FF-4C19-8F0D-ECFADC2E5AAE}"/>
              </a:ext>
            </a:extLst>
          </p:cNvPr>
          <p:cNvCxnSpPr>
            <a:cxnSpLocks/>
          </p:cNvCxnSpPr>
          <p:nvPr/>
        </p:nvCxnSpPr>
        <p:spPr>
          <a:xfrm>
            <a:off x="9862816" y="3126240"/>
            <a:ext cx="908" cy="328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ECCD4641-0AB0-6CA9-09C3-A7F981426C46}"/>
              </a:ext>
            </a:extLst>
          </p:cNvPr>
          <p:cNvCxnSpPr>
            <a:cxnSpLocks/>
          </p:cNvCxnSpPr>
          <p:nvPr/>
        </p:nvCxnSpPr>
        <p:spPr>
          <a:xfrm flipH="1">
            <a:off x="6342137" y="4752461"/>
            <a:ext cx="2284983" cy="51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8792ADA2-6569-4385-86DE-A635D894CB89}"/>
              </a:ext>
            </a:extLst>
          </p:cNvPr>
          <p:cNvCxnSpPr>
            <a:cxnSpLocks/>
          </p:cNvCxnSpPr>
          <p:nvPr/>
        </p:nvCxnSpPr>
        <p:spPr>
          <a:xfrm>
            <a:off x="6342137" y="4752461"/>
            <a:ext cx="0" cy="26071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圖形 65" descr="時鐘">
            <a:extLst>
              <a:ext uri="{FF2B5EF4-FFF2-40B4-BE49-F238E27FC236}">
                <a16:creationId xmlns:a16="http://schemas.microsoft.com/office/drawing/2014/main" id="{F0C39B99-DAA8-B257-7C29-327F9CB7D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273" y="5278166"/>
            <a:ext cx="527986" cy="527986"/>
          </a:xfrm>
          <a:prstGeom prst="rect">
            <a:avLst/>
          </a:prstGeom>
        </p:spPr>
      </p:pic>
      <p:pic>
        <p:nvPicPr>
          <p:cNvPr id="69" name="圖形 68" descr="住家">
            <a:extLst>
              <a:ext uri="{FF2B5EF4-FFF2-40B4-BE49-F238E27FC236}">
                <a16:creationId xmlns:a16="http://schemas.microsoft.com/office/drawing/2014/main" id="{6D31F6C3-1A41-35E8-78B9-476E454E9F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075" y="2238846"/>
            <a:ext cx="553163" cy="553163"/>
          </a:xfrm>
          <a:prstGeom prst="rect">
            <a:avLst/>
          </a:prstGeom>
        </p:spPr>
      </p:pic>
      <p:pic>
        <p:nvPicPr>
          <p:cNvPr id="71" name="圖形 70" descr="豬">
            <a:extLst>
              <a:ext uri="{FF2B5EF4-FFF2-40B4-BE49-F238E27FC236}">
                <a16:creationId xmlns:a16="http://schemas.microsoft.com/office/drawing/2014/main" id="{3CCD9844-D5BF-93C8-2CAF-4D24DD3BB3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962" y="3823202"/>
            <a:ext cx="611273" cy="64782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96A8ECB-C295-0683-79EA-6CE95C514BCF}"/>
              </a:ext>
            </a:extLst>
          </p:cNvPr>
          <p:cNvSpPr txBox="1"/>
          <p:nvPr/>
        </p:nvSpPr>
        <p:spPr>
          <a:xfrm>
            <a:off x="287467" y="385259"/>
            <a:ext cx="10231134" cy="643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協助養豬產業轉型 提升永續競爭力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AF6823E-65DE-CBFB-DF8E-603392A23A4E}"/>
              </a:ext>
            </a:extLst>
          </p:cNvPr>
          <p:cNvSpPr txBox="1"/>
          <p:nvPr/>
        </p:nvSpPr>
        <p:spPr>
          <a:xfrm>
            <a:off x="335360" y="954408"/>
            <a:ext cx="10231134" cy="590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辦理養豬場導入新式整合型設施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</a:t>
            </a:r>
          </a:p>
        </p:txBody>
      </p:sp>
    </p:spTree>
    <p:extLst>
      <p:ext uri="{BB962C8B-B14F-4D97-AF65-F5344CB8AC3E}">
        <p14:creationId xmlns:p14="http://schemas.microsoft.com/office/powerpoint/2010/main" val="103061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871681-1323-4429-1B1B-AFDF3B230F37}"/>
              </a:ext>
            </a:extLst>
          </p:cNvPr>
          <p:cNvSpPr/>
          <p:nvPr/>
        </p:nvSpPr>
        <p:spPr>
          <a:xfrm>
            <a:off x="4363613" y="269966"/>
            <a:ext cx="3666482" cy="6337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20AE45-4A28-74C2-7FDA-63F15D737C2E}"/>
              </a:ext>
            </a:extLst>
          </p:cNvPr>
          <p:cNvSpPr/>
          <p:nvPr/>
        </p:nvSpPr>
        <p:spPr>
          <a:xfrm>
            <a:off x="8139545" y="2437848"/>
            <a:ext cx="3868190" cy="20608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AE2180E-6D77-83FB-253A-17847ABB8D53}"/>
              </a:ext>
            </a:extLst>
          </p:cNvPr>
          <p:cNvSpPr txBox="1"/>
          <p:nvPr/>
        </p:nvSpPr>
        <p:spPr>
          <a:xfrm>
            <a:off x="8196032" y="253609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達成目標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01C4703-5E70-44D8-7E73-D8774B2C5AF0}"/>
              </a:ext>
            </a:extLst>
          </p:cNvPr>
          <p:cNvSpPr txBox="1"/>
          <p:nvPr/>
        </p:nvSpPr>
        <p:spPr>
          <a:xfrm>
            <a:off x="8390041" y="3378279"/>
            <a:ext cx="3598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◆捕蜂捉蛇緊急處置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◆外來入侵種綠鬣蜥移除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強化宣導增加民眾對獼猴的認識</a:t>
            </a:r>
          </a:p>
          <a:p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4D3631-6EBE-9712-3EE1-0F3B4B75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3391"/>
            <a:ext cx="3924662" cy="68613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3EEEE9-05EB-5DF3-B8C0-22D2753F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11" y="1"/>
            <a:ext cx="153236" cy="68613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D1AB068-9D9B-4C5C-8A8E-41FB5C5C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940" y="3907"/>
            <a:ext cx="77368" cy="6852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34D944-0CAF-21F1-AA48-B2687AEAB327}"/>
              </a:ext>
            </a:extLst>
          </p:cNvPr>
          <p:cNvSpPr txBox="1"/>
          <p:nvPr/>
        </p:nvSpPr>
        <p:spPr>
          <a:xfrm>
            <a:off x="428319" y="427733"/>
            <a:ext cx="369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野生動物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危害處置  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5313E0D-C064-C4F3-87C8-EE5D6E0F982C}"/>
              </a:ext>
            </a:extLst>
          </p:cNvPr>
          <p:cNvCxnSpPr/>
          <p:nvPr/>
        </p:nvCxnSpPr>
        <p:spPr>
          <a:xfrm>
            <a:off x="131181" y="2185477"/>
            <a:ext cx="36945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30466B8-D113-8CDF-A5D9-A7221EB87F45}"/>
              </a:ext>
            </a:extLst>
          </p:cNvPr>
          <p:cNvSpPr txBox="1"/>
          <p:nvPr/>
        </p:nvSpPr>
        <p:spPr>
          <a:xfrm>
            <a:off x="277232" y="5214895"/>
            <a:ext cx="402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解決民眾捕蜂捉蛇需求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處理外來種移除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減少獼猴滋擾之人猴衝突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26CE7FC-C07D-0157-0DD2-65914C984CBC}"/>
              </a:ext>
            </a:extLst>
          </p:cNvPr>
          <p:cNvCxnSpPr>
            <a:cxnSpLocks/>
          </p:cNvCxnSpPr>
          <p:nvPr/>
        </p:nvCxnSpPr>
        <p:spPr>
          <a:xfrm>
            <a:off x="4641934" y="3788423"/>
            <a:ext cx="30543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DB10880-BE1C-06BD-5698-85B434967634}"/>
              </a:ext>
            </a:extLst>
          </p:cNvPr>
          <p:cNvSpPr txBox="1"/>
          <p:nvPr/>
        </p:nvSpPr>
        <p:spPr>
          <a:xfrm>
            <a:off x="4340448" y="250354"/>
            <a:ext cx="323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捕蜂捉蛇</a:t>
            </a:r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(111</a:t>
            </a: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年累計</a:t>
            </a:r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7988137-D06E-AB2A-AF8C-27F9E4B5B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155" y="823452"/>
            <a:ext cx="27019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蜂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5,229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巢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蛇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3,355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隻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BE950A5-7748-FF55-02B4-5AC77ED6E4DF}"/>
              </a:ext>
            </a:extLst>
          </p:cNvPr>
          <p:cNvSpPr txBox="1"/>
          <p:nvPr/>
        </p:nvSpPr>
        <p:spPr>
          <a:xfrm>
            <a:off x="4641934" y="1247584"/>
            <a:ext cx="2346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spc="-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◆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移除數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837A816-41D4-4DE7-22E3-BAF9A7CD7887}"/>
              </a:ext>
            </a:extLst>
          </p:cNvPr>
          <p:cNvSpPr txBox="1"/>
          <p:nvPr/>
        </p:nvSpPr>
        <p:spPr>
          <a:xfrm>
            <a:off x="4306571" y="2089510"/>
            <a:ext cx="3362055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0025">
              <a:lnSpc>
                <a:spcPct val="150000"/>
              </a:lnSpc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b="1" spc="-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 ◆</a:t>
            </a:r>
            <a:r>
              <a:rPr lang="zh-TW" altLang="en-US" sz="2400" b="1" spc="-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處理</a:t>
            </a:r>
            <a:r>
              <a:rPr kumimoji="1"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時效</a:t>
            </a:r>
            <a:endParaRPr kumimoji="1" lang="en-US" altLang="zh-TW" sz="2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E241B2D-BFC1-BAE5-438F-6F0F18436AF3}"/>
              </a:ext>
            </a:extLst>
          </p:cNvPr>
          <p:cNvSpPr txBox="1"/>
          <p:nvPr/>
        </p:nvSpPr>
        <p:spPr>
          <a:xfrm>
            <a:off x="4833849" y="2770851"/>
            <a:ext cx="336205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1600">
              <a:lnSpc>
                <a:spcPts val="2600"/>
              </a:lnSpc>
              <a:defRPr/>
            </a:pP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捕蜂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kumimoji="1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內摘除</a:t>
            </a:r>
            <a:endParaRPr kumimoji="1"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055EAC3-1F5D-D577-C343-3E17232FAFE8}"/>
              </a:ext>
            </a:extLst>
          </p:cNvPr>
          <p:cNvSpPr txBox="1"/>
          <p:nvPr/>
        </p:nvSpPr>
        <p:spPr>
          <a:xfrm>
            <a:off x="4833849" y="3180048"/>
            <a:ext cx="474542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025" indent="-201600" algn="just">
              <a:lnSpc>
                <a:spcPts val="2600"/>
              </a:lnSpc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捉蛇</a:t>
            </a: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  </a:t>
            </a:r>
            <a:r>
              <a:rPr kumimoji="1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內抵達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54B81F7-57A3-DC81-214B-93AB2C6DDD36}"/>
              </a:ext>
            </a:extLst>
          </p:cNvPr>
          <p:cNvSpPr txBox="1"/>
          <p:nvPr/>
        </p:nvSpPr>
        <p:spPr>
          <a:xfrm>
            <a:off x="4387616" y="4051197"/>
            <a:ext cx="299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綠鬣蜥</a:t>
            </a:r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(111</a:t>
            </a: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年累計</a:t>
            </a:r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7E12190-56CA-952C-9B31-AC4364457DC0}"/>
              </a:ext>
            </a:extLst>
          </p:cNvPr>
          <p:cNvSpPr txBox="1"/>
          <p:nvPr/>
        </p:nvSpPr>
        <p:spPr>
          <a:xfrm>
            <a:off x="4747562" y="4640385"/>
            <a:ext cx="3006061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indent="-2095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spc="-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◆</a:t>
            </a:r>
            <a:r>
              <a:rPr lang="zh-TW" altLang="en-US" sz="2000" b="1" spc="-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 </a:t>
            </a: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日公告</a:t>
            </a:r>
            <a:endParaRPr kumimoji="1"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45BEF17-84A2-877D-EE39-02096E802FDF}"/>
              </a:ext>
            </a:extLst>
          </p:cNvPr>
          <p:cNvSpPr txBox="1"/>
          <p:nvPr/>
        </p:nvSpPr>
        <p:spPr>
          <a:xfrm>
            <a:off x="4970910" y="5077411"/>
            <a:ext cx="2837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有害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生態環境、人畜安全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之虞之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原非我國原生種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陸域野生動物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10ABFC3-CCED-6F18-65E7-D4020DBE523B}"/>
              </a:ext>
            </a:extLst>
          </p:cNvPr>
          <p:cNvSpPr txBox="1"/>
          <p:nvPr/>
        </p:nvSpPr>
        <p:spPr>
          <a:xfrm>
            <a:off x="4715609" y="6006576"/>
            <a:ext cx="3001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spc="-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◆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移除數</a:t>
            </a:r>
            <a:r>
              <a:rPr lang="zh-TW" altLang="en-US" b="1" spc="-1" dirty="0">
                <a:latin typeface="微軟正黑體" panose="020B0604030504040204" pitchFamily="34" charset="-120"/>
                <a:ea typeface="微軟正黑體" panose="020B0604030504040204" pitchFamily="34" charset="-120"/>
                <a:cs typeface="DejaVu Sans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5,052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隻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7751946-7994-D3A4-B997-2D69ADD03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7" y="258097"/>
            <a:ext cx="3853478" cy="206239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D991E0A-847E-2C92-D076-E60B7DEF7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5" y="2485409"/>
            <a:ext cx="3342090" cy="250600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29294C1-D2BD-9A64-6926-727ED9AB4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00" y="4640385"/>
            <a:ext cx="3868190" cy="20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接连接符 2">
            <a:extLst>
              <a:ext uri="{FF2B5EF4-FFF2-40B4-BE49-F238E27FC236}">
                <a16:creationId xmlns:a16="http://schemas.microsoft.com/office/drawing/2014/main" id="{0B10CD9F-D319-479C-B44C-AAD54203A086}"/>
              </a:ext>
            </a:extLst>
          </p:cNvPr>
          <p:cNvCxnSpPr>
            <a:cxnSpLocks/>
          </p:cNvCxnSpPr>
          <p:nvPr/>
        </p:nvCxnSpPr>
        <p:spPr>
          <a:xfrm flipV="1">
            <a:off x="608280" y="4849633"/>
            <a:ext cx="10975439" cy="49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投影片編號版面配置區 3">
            <a:extLst>
              <a:ext uri="{FF2B5EF4-FFF2-40B4-BE49-F238E27FC236}">
                <a16:creationId xmlns:a16="http://schemas.microsoft.com/office/drawing/2014/main" id="{3F1A11FA-68D1-420B-895E-CB88C5B5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B55D2040-782F-47F5-8010-6D7E7A5642F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170522-624E-91EB-EAA6-0C0E0F121963}"/>
              </a:ext>
            </a:extLst>
          </p:cNvPr>
          <p:cNvSpPr/>
          <p:nvPr/>
        </p:nvSpPr>
        <p:spPr>
          <a:xfrm>
            <a:off x="3755232" y="1574949"/>
            <a:ext cx="283730" cy="2790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71E1ED80-47D1-A1B7-1DA7-7DEEAE113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294" y="1572832"/>
            <a:ext cx="260217" cy="281659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3273D3A7-E3DF-7CF4-0326-3B5BFF01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076" y="1558340"/>
            <a:ext cx="288439" cy="28165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5FF92A9-BA48-19F1-D747-35B761643838}"/>
              </a:ext>
            </a:extLst>
          </p:cNvPr>
          <p:cNvSpPr/>
          <p:nvPr/>
        </p:nvSpPr>
        <p:spPr>
          <a:xfrm>
            <a:off x="1540487" y="1416177"/>
            <a:ext cx="288439" cy="3011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9E33E8-8CE0-53C1-2F72-AC6639341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0" y="1617030"/>
            <a:ext cx="2501010" cy="312727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3783A1B-F368-1189-B9E9-F5555C6179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77" y="1621181"/>
            <a:ext cx="2488498" cy="312727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BB51D76-73EC-D829-2850-75F7CDB72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80" y="1627452"/>
            <a:ext cx="2464152" cy="309104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0BC1647-A29A-B78E-DF7E-B475F06F15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21" y="1629099"/>
            <a:ext cx="2417213" cy="3116182"/>
          </a:xfrm>
          <a:prstGeom prst="rect">
            <a:avLst/>
          </a:prstGeom>
        </p:spPr>
      </p:pic>
      <p:sp>
        <p:nvSpPr>
          <p:cNvPr id="11" name="矩形 6">
            <a:extLst>
              <a:ext uri="{FF2B5EF4-FFF2-40B4-BE49-F238E27FC236}">
                <a16:creationId xmlns:a16="http://schemas.microsoft.com/office/drawing/2014/main" id="{F6866518-B326-2D02-7112-30DB8509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12192000" cy="14272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4200"/>
              </a:lnSpc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7C4C2E-897F-3A92-FAF9-C18A599C915A}"/>
              </a:ext>
            </a:extLst>
          </p:cNvPr>
          <p:cNvSpPr txBox="1"/>
          <p:nvPr/>
        </p:nvSpPr>
        <p:spPr>
          <a:xfrm>
            <a:off x="1101877" y="291278"/>
            <a:ext cx="9988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多面向協助</a:t>
            </a:r>
            <a:r>
              <a:rPr kumimoji="1" lang="en-US" altLang="zh-TW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1"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改善農業缺工問題</a:t>
            </a:r>
            <a:endParaRPr lang="zh-CN" altLang="en-US" sz="5400" b="1" dirty="0">
              <a:solidFill>
                <a:prstClr val="white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D12894A7-642B-2E1B-C37B-D4BFB533A638}"/>
              </a:ext>
            </a:extLst>
          </p:cNvPr>
          <p:cNvGrpSpPr/>
          <p:nvPr/>
        </p:nvGrpSpPr>
        <p:grpSpPr>
          <a:xfrm>
            <a:off x="479376" y="5280393"/>
            <a:ext cx="11469974" cy="1404979"/>
            <a:chOff x="502160" y="5385795"/>
            <a:chExt cx="11469974" cy="140497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8785A29-A102-45E1-9C17-4C035A912EF3}"/>
                </a:ext>
              </a:extLst>
            </p:cNvPr>
            <p:cNvSpPr/>
            <p:nvPr/>
          </p:nvSpPr>
          <p:spPr>
            <a:xfrm>
              <a:off x="9445981" y="5552626"/>
              <a:ext cx="2087575" cy="2151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FDA1273-ADC4-4117-B912-5C3B805A5F1C}"/>
                </a:ext>
              </a:extLst>
            </p:cNvPr>
            <p:cNvSpPr/>
            <p:nvPr/>
          </p:nvSpPr>
          <p:spPr>
            <a:xfrm>
              <a:off x="3694248" y="5536673"/>
              <a:ext cx="2162355" cy="2311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86D1F4E-48A7-4C3F-9AEA-EA228498BD29}"/>
                </a:ext>
              </a:extLst>
            </p:cNvPr>
            <p:cNvSpPr/>
            <p:nvPr/>
          </p:nvSpPr>
          <p:spPr>
            <a:xfrm>
              <a:off x="6551739" y="5529991"/>
              <a:ext cx="1982662" cy="2417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79C8B99B-0F63-46AD-92DC-BA7EF5FED37A}"/>
                </a:ext>
              </a:extLst>
            </p:cNvPr>
            <p:cNvSpPr/>
            <p:nvPr/>
          </p:nvSpPr>
          <p:spPr>
            <a:xfrm>
              <a:off x="804609" y="5537122"/>
              <a:ext cx="2160240" cy="2081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0AEF4E2-1C79-400B-BD57-052D02CEE155}"/>
                </a:ext>
              </a:extLst>
            </p:cNvPr>
            <p:cNvSpPr/>
            <p:nvPr/>
          </p:nvSpPr>
          <p:spPr>
            <a:xfrm>
              <a:off x="3180132" y="5852055"/>
              <a:ext cx="3221270" cy="938719"/>
            </a:xfrm>
            <a:prstGeom prst="rect">
              <a:avLst/>
            </a:prstGeom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執行派工</a:t>
              </a:r>
              <a:r>
                <a:rPr lang="zh-TW" altLang="en-US" sz="20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18,886</a:t>
              </a:r>
              <a:r>
                <a:rPr lang="zh-TW" altLang="en-US" sz="20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人次</a:t>
              </a:r>
              <a:endPara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農業技術團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團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在職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人數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97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人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7B0684FC-6C8E-431F-B35F-CF0DFDCCEC1D}"/>
                </a:ext>
              </a:extLst>
            </p:cNvPr>
            <p:cNvSpPr/>
            <p:nvPr/>
          </p:nvSpPr>
          <p:spPr>
            <a:xfrm>
              <a:off x="6397122" y="5814882"/>
              <a:ext cx="2592288" cy="938719"/>
            </a:xfrm>
            <a:prstGeom prst="rect">
              <a:avLst/>
            </a:prstGeom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執行派工 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994</a:t>
              </a: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人次</a:t>
              </a:r>
              <a:endPara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機械團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代耕面積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371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公頃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AEF4E2-1C79-400B-BD57-052D02CEE155}"/>
                </a:ext>
              </a:extLst>
            </p:cNvPr>
            <p:cNvSpPr/>
            <p:nvPr/>
          </p:nvSpPr>
          <p:spPr>
            <a:xfrm>
              <a:off x="704927" y="5852055"/>
              <a:ext cx="2359603" cy="938719"/>
            </a:xfrm>
            <a:prstGeom prst="rect">
              <a:avLst/>
            </a:prstGeom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執行派工</a:t>
              </a:r>
              <a:r>
                <a:rPr lang="zh-TW" altLang="en-US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8,762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人次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好農無限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LINE@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人力活化團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團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91DCEA6-5290-9A1F-CACE-D8C1FB5398F0}"/>
                </a:ext>
              </a:extLst>
            </p:cNvPr>
            <p:cNvSpPr/>
            <p:nvPr/>
          </p:nvSpPr>
          <p:spPr>
            <a:xfrm>
              <a:off x="9300903" y="5805865"/>
              <a:ext cx="2570369" cy="938719"/>
            </a:xfrm>
            <a:prstGeom prst="rect">
              <a:avLst/>
            </a:prstGeom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累計核給</a:t>
              </a: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135</a:t>
              </a: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</a:t>
              </a:r>
              <a:endParaRPr lang="en-US" altLang="zh-TW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外勞外展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78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 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2200"/>
                </a:lnSpc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酪農業外勞 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57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名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FB0E154-0AFB-9EC9-4DF3-F81E3477BDDF}"/>
                </a:ext>
              </a:extLst>
            </p:cNvPr>
            <p:cNvSpPr txBox="1"/>
            <p:nvPr/>
          </p:nvSpPr>
          <p:spPr>
            <a:xfrm>
              <a:off x="502160" y="5385795"/>
              <a:ext cx="2705800" cy="40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初階勞動力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B821E9F-193C-1A78-3920-79C283BE5A2A}"/>
                </a:ext>
              </a:extLst>
            </p:cNvPr>
            <p:cNvSpPr txBox="1"/>
            <p:nvPr/>
          </p:nvSpPr>
          <p:spPr>
            <a:xfrm>
              <a:off x="3175852" y="5395945"/>
              <a:ext cx="3221270" cy="40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高階勞動力 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0E7DC66-DE34-CF7C-2E62-309888883904}"/>
                </a:ext>
              </a:extLst>
            </p:cNvPr>
            <p:cNvSpPr txBox="1"/>
            <p:nvPr/>
          </p:nvSpPr>
          <p:spPr>
            <a:xfrm>
              <a:off x="6515116" y="5404962"/>
              <a:ext cx="2055907" cy="40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機械代耕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25FA780-A473-0AA9-97FF-EB3D37E70F69}"/>
                </a:ext>
              </a:extLst>
            </p:cNvPr>
            <p:cNvSpPr txBox="1"/>
            <p:nvPr/>
          </p:nvSpPr>
          <p:spPr>
            <a:xfrm>
              <a:off x="8862731" y="5416477"/>
              <a:ext cx="3109403" cy="409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農業外籍移工</a:t>
              </a:r>
              <a:endPara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6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62853BA4-F8EE-E49E-8E2D-6ADCFFB2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175" y="-15529"/>
            <a:ext cx="12226349" cy="11855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4200"/>
              </a:lnSpc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871681-1323-4429-1B1B-AFDF3B230F37}"/>
              </a:ext>
            </a:extLst>
          </p:cNvPr>
          <p:cNvSpPr/>
          <p:nvPr/>
        </p:nvSpPr>
        <p:spPr>
          <a:xfrm>
            <a:off x="4151783" y="1266760"/>
            <a:ext cx="3569695" cy="540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75E0A83-CD41-68CC-9827-672E46FCAE2C}"/>
              </a:ext>
            </a:extLst>
          </p:cNvPr>
          <p:cNvSpPr txBox="1"/>
          <p:nvPr/>
        </p:nvSpPr>
        <p:spPr>
          <a:xfrm>
            <a:off x="355414" y="3965916"/>
            <a:ext cx="37818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第三屆 農村領航獎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6B523AC-91E2-5BCE-B06C-61DE6A13609D}"/>
              </a:ext>
            </a:extLst>
          </p:cNvPr>
          <p:cNvSpPr txBox="1"/>
          <p:nvPr/>
        </p:nvSpPr>
        <p:spPr>
          <a:xfrm>
            <a:off x="432723" y="4485895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全國最多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3E2C433-B4AB-0816-C775-5E8AD0229B8F}"/>
              </a:ext>
            </a:extLst>
          </p:cNvPr>
          <p:cNvCxnSpPr>
            <a:cxnSpLocks/>
          </p:cNvCxnSpPr>
          <p:nvPr/>
        </p:nvCxnSpPr>
        <p:spPr>
          <a:xfrm>
            <a:off x="4612047" y="3429000"/>
            <a:ext cx="26522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50F099F-EE1C-FC3E-6243-AA09AA1A4532}"/>
              </a:ext>
            </a:extLst>
          </p:cNvPr>
          <p:cNvCxnSpPr>
            <a:cxnSpLocks/>
          </p:cNvCxnSpPr>
          <p:nvPr/>
        </p:nvCxnSpPr>
        <p:spPr>
          <a:xfrm>
            <a:off x="4660814" y="4869160"/>
            <a:ext cx="26522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67E5174-44AA-E648-66E7-5715BD5CC371}"/>
              </a:ext>
            </a:extLst>
          </p:cNvPr>
          <p:cNvSpPr txBox="1"/>
          <p:nvPr/>
        </p:nvSpPr>
        <p:spPr>
          <a:xfrm>
            <a:off x="4438895" y="207719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計畫經費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7DE020D-33AE-636F-5A3F-56C9A38087B0}"/>
              </a:ext>
            </a:extLst>
          </p:cNvPr>
          <p:cNvSpPr txBox="1"/>
          <p:nvPr/>
        </p:nvSpPr>
        <p:spPr>
          <a:xfrm>
            <a:off x="4871864" y="2650153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4,338</a:t>
            </a:r>
            <a:r>
              <a:rPr lang="en-US" altLang="zh-TW" sz="3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</a:p>
        </p:txBody>
      </p:sp>
      <p:pic>
        <p:nvPicPr>
          <p:cNvPr id="12" name="圖片 11" descr="一張含有 文字, 地毯, 地板, 傢俱 的圖片&#10;&#10;自動產生的描述">
            <a:extLst>
              <a:ext uri="{FF2B5EF4-FFF2-40B4-BE49-F238E27FC236}">
                <a16:creationId xmlns:a16="http://schemas.microsoft.com/office/drawing/2014/main" id="{9951601F-D4F5-217A-3185-D0ABBAE91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32691" r="26449" b="29849"/>
          <a:stretch/>
        </p:blipFill>
        <p:spPr>
          <a:xfrm>
            <a:off x="187958" y="1254035"/>
            <a:ext cx="3868190" cy="2682392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E3C54731-D7D4-748A-73E6-554C8783E298}"/>
              </a:ext>
            </a:extLst>
          </p:cNvPr>
          <p:cNvSpPr txBox="1"/>
          <p:nvPr/>
        </p:nvSpPr>
        <p:spPr>
          <a:xfrm>
            <a:off x="4503987" y="365375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提案社區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23F1793-0D5F-17FA-980E-1BC3AA2E76D9}"/>
              </a:ext>
            </a:extLst>
          </p:cNvPr>
          <p:cNvSpPr txBox="1"/>
          <p:nvPr/>
        </p:nvSpPr>
        <p:spPr>
          <a:xfrm>
            <a:off x="4587331" y="52059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提案件數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E872940A-27DA-414A-9299-63BA5554E88D}"/>
              </a:ext>
            </a:extLst>
          </p:cNvPr>
          <p:cNvSpPr txBox="1"/>
          <p:nvPr/>
        </p:nvSpPr>
        <p:spPr>
          <a:xfrm>
            <a:off x="6023992" y="573325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77</a:t>
            </a:r>
            <a:r>
              <a:rPr lang="en-US" altLang="zh-TW" sz="3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1AD0C5A-2B2B-0CAF-D145-474E9761CF82}"/>
              </a:ext>
            </a:extLst>
          </p:cNvPr>
          <p:cNvSpPr txBox="1"/>
          <p:nvPr/>
        </p:nvSpPr>
        <p:spPr>
          <a:xfrm>
            <a:off x="6023992" y="4221088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32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個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1DECE86-ED48-69A6-BD1C-60C38C28E553}"/>
              </a:ext>
            </a:extLst>
          </p:cNvPr>
          <p:cNvSpPr txBox="1"/>
          <p:nvPr/>
        </p:nvSpPr>
        <p:spPr>
          <a:xfrm>
            <a:off x="4295800" y="1361830"/>
            <a:ext cx="3252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400" b="1" dirty="0"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 農再計畫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766FB04-956B-FCDA-4311-086B43791B3E}"/>
              </a:ext>
            </a:extLst>
          </p:cNvPr>
          <p:cNvSpPr/>
          <p:nvPr/>
        </p:nvSpPr>
        <p:spPr>
          <a:xfrm>
            <a:off x="3426239" y="3364564"/>
            <a:ext cx="68313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80656E63-EDA0-9D03-B592-E618F9AC251F}"/>
              </a:ext>
            </a:extLst>
          </p:cNvPr>
          <p:cNvGraphicFramePr>
            <a:graphicFrameLocks/>
          </p:cNvGraphicFramePr>
          <p:nvPr/>
        </p:nvGraphicFramePr>
        <p:xfrm>
          <a:off x="7850150" y="2281140"/>
          <a:ext cx="4194342" cy="453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圖片 17">
            <a:extLst>
              <a:ext uri="{FF2B5EF4-FFF2-40B4-BE49-F238E27FC236}">
                <a16:creationId xmlns:a16="http://schemas.microsoft.com/office/drawing/2014/main" id="{EE4DBD74-2573-5820-EE2F-2DF95DED21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938"/>
          <a:stretch/>
        </p:blipFill>
        <p:spPr>
          <a:xfrm>
            <a:off x="7592326" y="1373887"/>
            <a:ext cx="4784191" cy="7874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6777910-80B3-215D-7FD3-A9909FF2A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073223"/>
            <a:ext cx="395008" cy="39500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4DC5E71-2F29-721F-BCF4-E0E72E139847}"/>
              </a:ext>
            </a:extLst>
          </p:cNvPr>
          <p:cNvSpPr txBox="1"/>
          <p:nvPr/>
        </p:nvSpPr>
        <p:spPr>
          <a:xfrm>
            <a:off x="887580" y="204019"/>
            <a:ext cx="11737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打造高雄 莊園農村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 青銀共榮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C34AD48-902A-51BC-9155-72F0165BA008}"/>
              </a:ext>
            </a:extLst>
          </p:cNvPr>
          <p:cNvSpPr txBox="1"/>
          <p:nvPr/>
        </p:nvSpPr>
        <p:spPr>
          <a:xfrm>
            <a:off x="366238" y="5477743"/>
            <a:ext cx="33457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第二屆 金牌農村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9BB46C-19F7-5502-E388-FFF6700493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" y="5585050"/>
            <a:ext cx="395008" cy="39500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463FF75-9281-4F7F-CDBF-B04ED7636156}"/>
              </a:ext>
            </a:extLst>
          </p:cNvPr>
          <p:cNvSpPr txBox="1"/>
          <p:nvPr/>
        </p:nvSpPr>
        <p:spPr>
          <a:xfrm>
            <a:off x="2422050" y="59903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六都唯一</a:t>
            </a:r>
            <a:endParaRPr lang="en-US" altLang="zh-TW" sz="2400" b="1" dirty="0">
              <a:solidFill>
                <a:srgbClr val="FF000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金牌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AEE172F-451E-AB23-24B4-860783A89C95}"/>
              </a:ext>
            </a:extLst>
          </p:cNvPr>
          <p:cNvSpPr txBox="1"/>
          <p:nvPr/>
        </p:nvSpPr>
        <p:spPr>
          <a:xfrm>
            <a:off x="119336" y="4941168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曾渝媗、潘怡禎、陳坤成、張博仁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B0EB2E1-8699-D418-C0C5-B55E5AB1A88A}"/>
              </a:ext>
            </a:extLst>
          </p:cNvPr>
          <p:cNvSpPr txBox="1"/>
          <p:nvPr/>
        </p:nvSpPr>
        <p:spPr>
          <a:xfrm>
            <a:off x="152629" y="520598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糖廠社區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A4048A4-E455-576B-301F-987BB65FCCBA}"/>
              </a:ext>
            </a:extLst>
          </p:cNvPr>
          <p:cNvSpPr txBox="1"/>
          <p:nvPr/>
        </p:nvSpPr>
        <p:spPr>
          <a:xfrm>
            <a:off x="1160741" y="520598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新發社區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21184E9-A24A-15F5-1628-488972332F1B}"/>
              </a:ext>
            </a:extLst>
          </p:cNvPr>
          <p:cNvSpPr txBox="1"/>
          <p:nvPr/>
        </p:nvSpPr>
        <p:spPr>
          <a:xfrm>
            <a:off x="2168853" y="520598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新港社區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A8F57E7-992F-ECF5-3EF6-3F29F3C8D2D4}"/>
              </a:ext>
            </a:extLst>
          </p:cNvPr>
          <p:cNvSpPr txBox="1"/>
          <p:nvPr/>
        </p:nvSpPr>
        <p:spPr>
          <a:xfrm>
            <a:off x="3176965" y="520598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百大青農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352C753-6BE5-6EFD-83CC-717D608DBEBA}"/>
              </a:ext>
            </a:extLst>
          </p:cNvPr>
          <p:cNvSpPr txBox="1"/>
          <p:nvPr/>
        </p:nvSpPr>
        <p:spPr>
          <a:xfrm>
            <a:off x="119336" y="6192306"/>
            <a:ext cx="24288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永安區新港社區</a:t>
            </a:r>
            <a:endParaRPr lang="en-US" altLang="zh-TW" sz="2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73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871681-1323-4429-1B1B-AFDF3B230F37}"/>
              </a:ext>
            </a:extLst>
          </p:cNvPr>
          <p:cNvSpPr/>
          <p:nvPr/>
        </p:nvSpPr>
        <p:spPr>
          <a:xfrm>
            <a:off x="4363613" y="269966"/>
            <a:ext cx="3666482" cy="6327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20AE45-4A28-74C2-7FDA-63F15D737C2E}"/>
              </a:ext>
            </a:extLst>
          </p:cNvPr>
          <p:cNvSpPr/>
          <p:nvPr/>
        </p:nvSpPr>
        <p:spPr>
          <a:xfrm>
            <a:off x="8149185" y="2532504"/>
            <a:ext cx="3868190" cy="20608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88BCF8D-5E98-BDCC-D297-2EB82F8816E5}"/>
              </a:ext>
            </a:extLst>
          </p:cNvPr>
          <p:cNvSpPr/>
          <p:nvPr/>
        </p:nvSpPr>
        <p:spPr>
          <a:xfrm>
            <a:off x="8139545" y="4737953"/>
            <a:ext cx="3868190" cy="1849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3E2C433-B4AB-0816-C775-5E8AD0229B8F}"/>
              </a:ext>
            </a:extLst>
          </p:cNvPr>
          <p:cNvCxnSpPr>
            <a:cxnSpLocks/>
          </p:cNvCxnSpPr>
          <p:nvPr/>
        </p:nvCxnSpPr>
        <p:spPr>
          <a:xfrm>
            <a:off x="4584571" y="2479508"/>
            <a:ext cx="30543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2017A2-2490-F7E9-5571-5C62BA620768}"/>
              </a:ext>
            </a:extLst>
          </p:cNvPr>
          <p:cNvSpPr txBox="1"/>
          <p:nvPr/>
        </p:nvSpPr>
        <p:spPr>
          <a:xfrm>
            <a:off x="4573129" y="2752583"/>
            <a:ext cx="307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動物疾病檢診服務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2BF187D-708F-FDA0-7933-0A4FB2A5C25E}"/>
              </a:ext>
            </a:extLst>
          </p:cNvPr>
          <p:cNvSpPr txBox="1"/>
          <p:nvPr/>
        </p:nvSpPr>
        <p:spPr>
          <a:xfrm>
            <a:off x="4608696" y="4894925"/>
            <a:ext cx="305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動物用藥安全體系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67E5174-44AA-E648-66E7-5715BD5CC371}"/>
              </a:ext>
            </a:extLst>
          </p:cNvPr>
          <p:cNvSpPr txBox="1"/>
          <p:nvPr/>
        </p:nvSpPr>
        <p:spPr>
          <a:xfrm>
            <a:off x="4311570" y="443268"/>
            <a:ext cx="380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重大動物疾病防疫監測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7DE020D-33AE-636F-5A3F-56C9A38087B0}"/>
              </a:ext>
            </a:extLst>
          </p:cNvPr>
          <p:cNvSpPr txBox="1"/>
          <p:nvPr/>
        </p:nvSpPr>
        <p:spPr>
          <a:xfrm>
            <a:off x="4594123" y="1018756"/>
            <a:ext cx="3385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豬                        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2,553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  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鳥禽                          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604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牛、羊、鹿         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3,196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055C5E1-52CB-FFAE-3C4C-886195CEDF5C}"/>
              </a:ext>
            </a:extLst>
          </p:cNvPr>
          <p:cNvSpPr txBox="1"/>
          <p:nvPr/>
        </p:nvSpPr>
        <p:spPr>
          <a:xfrm>
            <a:off x="4663421" y="5367493"/>
            <a:ext cx="3066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牧場藥物殘留抽檢    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43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動物用生物藥品抽驗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批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1DC785C-1FF9-E230-AAE7-AC3A6A872D03}"/>
              </a:ext>
            </a:extLst>
          </p:cNvPr>
          <p:cNvSpPr txBox="1"/>
          <p:nvPr/>
        </p:nvSpPr>
        <p:spPr>
          <a:xfrm>
            <a:off x="4699604" y="3347137"/>
            <a:ext cx="3385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動物病例         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1,374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例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水質檢驗  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11,068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項次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AE2180E-6D77-83FB-253A-17847ABB8D53}"/>
              </a:ext>
            </a:extLst>
          </p:cNvPr>
          <p:cNvSpPr txBox="1"/>
          <p:nvPr/>
        </p:nvSpPr>
        <p:spPr>
          <a:xfrm>
            <a:off x="8196032" y="259705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達成目標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01C4703-5E70-44D8-7E73-D8774B2C5AF0}"/>
              </a:ext>
            </a:extLst>
          </p:cNvPr>
          <p:cNvSpPr txBox="1"/>
          <p:nvPr/>
        </p:nvSpPr>
        <p:spPr>
          <a:xfrm>
            <a:off x="8174503" y="3368038"/>
            <a:ext cx="393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阻絕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非洲豬瘟、牛結節疹、口蹄疫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防堵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禽流感、豬瘟、狂犬病、結核病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動物健康與人類食安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6F32C1A-987E-DE58-5664-843679F23A4F}"/>
              </a:ext>
            </a:extLst>
          </p:cNvPr>
          <p:cNvSpPr txBox="1"/>
          <p:nvPr/>
        </p:nvSpPr>
        <p:spPr>
          <a:xfrm>
            <a:off x="8195904" y="4881167"/>
            <a:ext cx="3737478" cy="154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109.06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台澎馬地區獲世界動物衛生組織認定為</a:t>
            </a:r>
            <a:r>
              <a:rPr lang="zh-TW" altLang="en-US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不施打疫苗之口蹄疫非疫區</a:t>
            </a:r>
          </a:p>
          <a:p>
            <a:pPr marL="92075" indent="-92075">
              <a:lnSpc>
                <a:spcPct val="120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*亞洲僅我國及日本為</a:t>
            </a:r>
            <a:r>
              <a:rPr lang="zh-TW" altLang="en-US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非洲豬瘟非疫區</a:t>
            </a:r>
          </a:p>
          <a:p>
            <a:pPr marL="92075" indent="-92075">
              <a:lnSpc>
                <a:spcPct val="120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*配合中央完成</a:t>
            </a:r>
            <a:r>
              <a:rPr lang="zh-TW" altLang="en-US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清除古典豬瘟全國哨兵豬試驗計畫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，本市試驗豬隻均未檢出古典豬瘟病原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60B2FC5-9022-2FB4-BBC5-7960A4A5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545" y="280443"/>
            <a:ext cx="3864163" cy="210619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54D3631-6EBE-9712-3EE1-0F3B4B75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3391"/>
            <a:ext cx="3924662" cy="68613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3EEEE9-05EB-5DF3-B8C0-22D2753F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11" y="1"/>
            <a:ext cx="153236" cy="68613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D1AB068-9D9B-4C5C-8A8E-41FB5C5C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940" y="3907"/>
            <a:ext cx="77368" cy="6852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34D944-0CAF-21F1-AA48-B2687AEAB327}"/>
              </a:ext>
            </a:extLst>
          </p:cNvPr>
          <p:cNvSpPr txBox="1"/>
          <p:nvPr/>
        </p:nvSpPr>
        <p:spPr>
          <a:xfrm>
            <a:off x="94749" y="605891"/>
            <a:ext cx="372409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維護動物健康 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人畜防疫一體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5313E0D-C064-C4F3-87C8-EE5D6E0F982C}"/>
              </a:ext>
            </a:extLst>
          </p:cNvPr>
          <p:cNvCxnSpPr/>
          <p:nvPr/>
        </p:nvCxnSpPr>
        <p:spPr>
          <a:xfrm>
            <a:off x="131181" y="2185477"/>
            <a:ext cx="36945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88F4A3BE-61FE-6F36-1E6E-EB9258EE9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2319005"/>
            <a:ext cx="3584478" cy="2389652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30466B8-D113-8CDF-A5D9-A7221EB87F45}"/>
              </a:ext>
            </a:extLst>
          </p:cNvPr>
          <p:cNvSpPr txBox="1"/>
          <p:nvPr/>
        </p:nvSpPr>
        <p:spPr>
          <a:xfrm>
            <a:off x="205681" y="5013176"/>
            <a:ext cx="402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強化動物檢診即時掌控疫情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強化重大動物疾病防疫監測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建立動物用藥安全體系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26CE7FC-C07D-0157-0DD2-65914C984CBC}"/>
              </a:ext>
            </a:extLst>
          </p:cNvPr>
          <p:cNvCxnSpPr>
            <a:cxnSpLocks/>
          </p:cNvCxnSpPr>
          <p:nvPr/>
        </p:nvCxnSpPr>
        <p:spPr>
          <a:xfrm>
            <a:off x="4680228" y="4616033"/>
            <a:ext cx="30543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5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D871681-1323-4429-1B1B-AFDF3B230F37}"/>
              </a:ext>
            </a:extLst>
          </p:cNvPr>
          <p:cNvSpPr/>
          <p:nvPr/>
        </p:nvSpPr>
        <p:spPr>
          <a:xfrm>
            <a:off x="4363613" y="262584"/>
            <a:ext cx="3666482" cy="6346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3E2C433-B4AB-0816-C775-5E8AD0229B8F}"/>
              </a:ext>
            </a:extLst>
          </p:cNvPr>
          <p:cNvCxnSpPr>
            <a:cxnSpLocks/>
          </p:cNvCxnSpPr>
          <p:nvPr/>
        </p:nvCxnSpPr>
        <p:spPr>
          <a:xfrm>
            <a:off x="4724945" y="2396790"/>
            <a:ext cx="30543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2017A2-2490-F7E9-5571-5C62BA620768}"/>
              </a:ext>
            </a:extLst>
          </p:cNvPr>
          <p:cNvSpPr txBox="1"/>
          <p:nvPr/>
        </p:nvSpPr>
        <p:spPr>
          <a:xfrm>
            <a:off x="4581334" y="2603871"/>
            <a:ext cx="307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用心教育推廣絕育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2BF187D-708F-FDA0-7933-0A4FB2A5C25E}"/>
              </a:ext>
            </a:extLst>
          </p:cNvPr>
          <p:cNvSpPr txBox="1"/>
          <p:nvPr/>
        </p:nvSpPr>
        <p:spPr>
          <a:xfrm>
            <a:off x="4601153" y="4650249"/>
            <a:ext cx="305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妥適處理流浪動物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67E5174-44AA-E648-66E7-5715BD5CC371}"/>
              </a:ext>
            </a:extLst>
          </p:cNvPr>
          <p:cNvSpPr txBox="1"/>
          <p:nvPr/>
        </p:nvSpPr>
        <p:spPr>
          <a:xfrm>
            <a:off x="4529291" y="356178"/>
            <a:ext cx="380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陽光溫馨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燕巢動物關愛園區 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AE2180E-6D77-83FB-253A-17847ABB8D53}"/>
              </a:ext>
            </a:extLst>
          </p:cNvPr>
          <p:cNvSpPr txBox="1"/>
          <p:nvPr/>
        </p:nvSpPr>
        <p:spPr>
          <a:xfrm>
            <a:off x="8196032" y="265801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達成目標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01C4703-5E70-44D8-7E73-D8774B2C5AF0}"/>
              </a:ext>
            </a:extLst>
          </p:cNvPr>
          <p:cNvSpPr txBox="1"/>
          <p:nvPr/>
        </p:nvSpPr>
        <p:spPr>
          <a:xfrm>
            <a:off x="8174503" y="3429000"/>
            <a:ext cx="393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阻絕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非洲豬瘟、牛結節疹、口蹄疫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防堵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禽流感、豬瘟、狂犬病、結核病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動物健康與人類食安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6F32C1A-987E-DE58-5664-843679F23A4F}"/>
              </a:ext>
            </a:extLst>
          </p:cNvPr>
          <p:cNvSpPr txBox="1"/>
          <p:nvPr/>
        </p:nvSpPr>
        <p:spPr>
          <a:xfrm>
            <a:off x="8195904" y="4759247"/>
            <a:ext cx="3737478" cy="154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109.06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台澎馬地區獲世界動物衛生組織認定為不施打疫苗之口蹄疫非疫區</a:t>
            </a:r>
          </a:p>
          <a:p>
            <a:pPr marL="92075" indent="-92075">
              <a:lnSpc>
                <a:spcPct val="120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*亞洲僅我國及日本為非洲豬瘟非疫區</a:t>
            </a:r>
          </a:p>
          <a:p>
            <a:pPr marL="92075" indent="-92075">
              <a:lnSpc>
                <a:spcPct val="120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*配合中央完成清除古典豬瘟全國哨兵豬試驗計畫，本市試驗豬隻均未檢出古典豬瘟病原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4D3631-6EBE-9712-3EE1-0F3B4B75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4208"/>
            <a:ext cx="3924662" cy="6862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34D944-0CAF-21F1-AA48-B2687AEAB327}"/>
              </a:ext>
            </a:extLst>
          </p:cNvPr>
          <p:cNvSpPr txBox="1"/>
          <p:nvPr/>
        </p:nvSpPr>
        <p:spPr>
          <a:xfrm>
            <a:off x="65852" y="728511"/>
            <a:ext cx="3877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友善動物  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提升整體動物福利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5313E0D-C064-C4F3-87C8-EE5D6E0F982C}"/>
              </a:ext>
            </a:extLst>
          </p:cNvPr>
          <p:cNvCxnSpPr/>
          <p:nvPr/>
        </p:nvCxnSpPr>
        <p:spPr>
          <a:xfrm>
            <a:off x="131181" y="2185477"/>
            <a:ext cx="36945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30466B8-D113-8CDF-A5D9-A7221EB87F45}"/>
              </a:ext>
            </a:extLst>
          </p:cNvPr>
          <p:cNvSpPr txBox="1"/>
          <p:nvPr/>
        </p:nvSpPr>
        <p:spPr>
          <a:xfrm>
            <a:off x="146707" y="5025922"/>
            <a:ext cx="4024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教育宣導 深耕校園 巡迴偏鄉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遊蕩犬隻減量 推動認養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移除人犬衝突浪犬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26CE7FC-C07D-0157-0DD2-65914C984CBC}"/>
              </a:ext>
            </a:extLst>
          </p:cNvPr>
          <p:cNvCxnSpPr>
            <a:cxnSpLocks/>
          </p:cNvCxnSpPr>
          <p:nvPr/>
        </p:nvCxnSpPr>
        <p:spPr>
          <a:xfrm>
            <a:off x="4724945" y="4539552"/>
            <a:ext cx="30543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08B52CED-981D-5886-ABFB-5D6D0CB44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7" y="2588021"/>
            <a:ext cx="3722492" cy="214102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807C376-56CA-A54E-B2CB-62A5F37980EA}"/>
              </a:ext>
            </a:extLst>
          </p:cNvPr>
          <p:cNvSpPr txBox="1"/>
          <p:nvPr/>
        </p:nvSpPr>
        <p:spPr>
          <a:xfrm>
            <a:off x="4525489" y="1667229"/>
            <a:ext cx="3054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犬貓認養 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2,188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隻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E03799A-09D8-C486-E180-A62FCA2399E7}"/>
              </a:ext>
            </a:extLst>
          </p:cNvPr>
          <p:cNvSpPr txBox="1"/>
          <p:nvPr/>
        </p:nvSpPr>
        <p:spPr>
          <a:xfrm>
            <a:off x="4940027" y="5184886"/>
            <a:ext cx="274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業者推動認養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移置浪犬 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380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隻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FFDDE95-1E19-9185-4E16-CD2158A4397B}"/>
              </a:ext>
            </a:extLst>
          </p:cNvPr>
          <p:cNvSpPr txBox="1"/>
          <p:nvPr/>
        </p:nvSpPr>
        <p:spPr>
          <a:xfrm>
            <a:off x="4962333" y="3132551"/>
            <a:ext cx="2816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宣導教育 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64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場</a:t>
            </a: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偏鄉絕育 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21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場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AD52B0E-3123-CD98-B724-F6370A42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11" y="1"/>
            <a:ext cx="153236" cy="68613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9246F6C-7689-58F0-121D-90BE1563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940" y="3907"/>
            <a:ext cx="77368" cy="6852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D63342-9643-9F2E-A0A0-83B4797693E3}"/>
              </a:ext>
            </a:extLst>
          </p:cNvPr>
          <p:cNvSpPr/>
          <p:nvPr/>
        </p:nvSpPr>
        <p:spPr>
          <a:xfrm>
            <a:off x="8229551" y="2604911"/>
            <a:ext cx="3820787" cy="20608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F9DB44-F62C-FDB2-9D95-B20E983F7359}"/>
              </a:ext>
            </a:extLst>
          </p:cNvPr>
          <p:cNvSpPr/>
          <p:nvPr/>
        </p:nvSpPr>
        <p:spPr>
          <a:xfrm>
            <a:off x="8229550" y="4759335"/>
            <a:ext cx="3820787" cy="18494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6B9F69A-AB44-8BC9-0A10-0E8186D3F34C}"/>
              </a:ext>
            </a:extLst>
          </p:cNvPr>
          <p:cNvSpPr txBox="1"/>
          <p:nvPr/>
        </p:nvSpPr>
        <p:spPr>
          <a:xfrm>
            <a:off x="8348432" y="272913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達成目標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632DD6C-E4A9-0DAC-8BBF-9074516D472D}"/>
              </a:ext>
            </a:extLst>
          </p:cNvPr>
          <p:cNvSpPr txBox="1"/>
          <p:nvPr/>
        </p:nvSpPr>
        <p:spPr>
          <a:xfrm>
            <a:off x="8351322" y="3523897"/>
            <a:ext cx="360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優化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友善動物生活環境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多元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宣導教育、動物認養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遊蕩犬管控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CEBA9B4-2B02-D840-1B30-7D9B78E449C8}"/>
              </a:ext>
            </a:extLst>
          </p:cNvPr>
          <p:cNvSpPr txBox="1"/>
          <p:nvPr/>
        </p:nvSpPr>
        <p:spPr>
          <a:xfrm>
            <a:off x="8263830" y="4952287"/>
            <a:ext cx="3781464" cy="13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*全國第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個試辦公部門</a:t>
            </a:r>
            <a:r>
              <a:rPr lang="zh-TW" altLang="en-US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「員工寵物友善日」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，帶動全市友善動物職場風氣。</a:t>
            </a:r>
            <a:endParaRPr lang="en-US" altLang="zh-TW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2075" indent="-92075">
              <a:lnSpc>
                <a:spcPct val="1200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*「吹狗螺音樂節」獲</a:t>
            </a:r>
            <a:r>
              <a:rPr lang="en-US" altLang="zh-TW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日本優良設計獎</a:t>
            </a:r>
            <a:endParaRPr lang="en-US" altLang="zh-TW" sz="1400" b="1" u="sng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2075" indent="-92075">
              <a:lnSpc>
                <a:spcPct val="1200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1400" b="1" u="sng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海線浪犬熱區動物管制暨調查專案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，以家訪落實飼主責任，絕育移置浪犬減少人犬衝突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B67E59F7-870F-CA42-7E19-9D4738A1C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32" y="270243"/>
            <a:ext cx="3805262" cy="2200435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1CC5DD4C-5502-2205-92D6-E8A3EB6149C8}"/>
              </a:ext>
            </a:extLst>
          </p:cNvPr>
          <p:cNvSpPr txBox="1"/>
          <p:nvPr/>
        </p:nvSpPr>
        <p:spPr>
          <a:xfrm>
            <a:off x="7275250" y="2066107"/>
            <a:ext cx="887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925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>
            <a:extLst>
              <a:ext uri="{FF2B5EF4-FFF2-40B4-BE49-F238E27FC236}">
                <a16:creationId xmlns:a16="http://schemas.microsoft.com/office/drawing/2014/main" id="{801C4703-5E70-44D8-7E73-D8774B2C5AF0}"/>
              </a:ext>
            </a:extLst>
          </p:cNvPr>
          <p:cNvSpPr txBox="1"/>
          <p:nvPr/>
        </p:nvSpPr>
        <p:spPr>
          <a:xfrm>
            <a:off x="8174503" y="3429000"/>
            <a:ext cx="393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阻絕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非洲豬瘟、牛結節疹、口蹄疫</a:t>
            </a:r>
          </a:p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防堵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禽流感、豬瘟、狂犬病、結核病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動物健康與人類食安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6F32C1A-987E-DE58-5664-843679F23A4F}"/>
              </a:ext>
            </a:extLst>
          </p:cNvPr>
          <p:cNvSpPr txBox="1"/>
          <p:nvPr/>
        </p:nvSpPr>
        <p:spPr>
          <a:xfrm>
            <a:off x="8195904" y="4759247"/>
            <a:ext cx="3737478" cy="154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109.06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台澎馬地區獲世界動物衛生組織認定為不施打疫苗之口蹄疫非疫區</a:t>
            </a:r>
          </a:p>
          <a:p>
            <a:pPr marL="92075" indent="-92075">
              <a:lnSpc>
                <a:spcPct val="120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*亞洲僅我國及日本為非洲豬瘟非疫區</a:t>
            </a:r>
          </a:p>
          <a:p>
            <a:pPr marL="92075" indent="-92075">
              <a:lnSpc>
                <a:spcPct val="120000"/>
              </a:lnSpc>
              <a:spcBef>
                <a:spcPts val="6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*配合中央完成清除古典豬瘟全國哨兵豬試驗計畫，本市試驗豬隻均未檢出古典豬瘟病原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4D3631-6EBE-9712-3EE1-0F3B4B75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4208"/>
            <a:ext cx="3924662" cy="6862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34D944-0CAF-21F1-AA48-B2687AEAB327}"/>
              </a:ext>
            </a:extLst>
          </p:cNvPr>
          <p:cNvSpPr txBox="1"/>
          <p:nvPr/>
        </p:nvSpPr>
        <p:spPr>
          <a:xfrm>
            <a:off x="110198" y="1966278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endParaRPr lang="en-US" altLang="zh-TW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補助機動性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完善補助審查機制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5313E0D-C064-C4F3-87C8-EE5D6E0F982C}"/>
              </a:ext>
            </a:extLst>
          </p:cNvPr>
          <p:cNvCxnSpPr/>
          <p:nvPr/>
        </p:nvCxnSpPr>
        <p:spPr>
          <a:xfrm>
            <a:off x="110198" y="4274602"/>
            <a:ext cx="36945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AD52B0E-3123-CD98-B724-F6370A42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11" y="1"/>
            <a:ext cx="153236" cy="68613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9246F6C-7689-58F0-121D-90BE1563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940" y="3907"/>
            <a:ext cx="77368" cy="6852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5F28567-13CF-0B7C-EFC3-C269FE0168EC}"/>
              </a:ext>
            </a:extLst>
          </p:cNvPr>
          <p:cNvSpPr txBox="1"/>
          <p:nvPr/>
        </p:nvSpPr>
        <p:spPr>
          <a:xfrm>
            <a:off x="4580964" y="141706"/>
            <a:ext cx="6480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000" b="1" spc="-13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defRPr>
            </a:lvl1pPr>
          </a:lstStyle>
          <a:p>
            <a:pPr algn="ctr"/>
            <a:r>
              <a:rPr lang="zh-TW" altLang="zh-TW" sz="5400" dirty="0"/>
              <a:t>高雄市各類農業補助申請及核發辦法</a:t>
            </a:r>
            <a:endParaRPr lang="zh-TW" altLang="en-US" sz="5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1FB2830-E7AF-E74D-8B07-601A441FC012}"/>
              </a:ext>
            </a:extLst>
          </p:cNvPr>
          <p:cNvSpPr txBox="1"/>
          <p:nvPr/>
        </p:nvSpPr>
        <p:spPr>
          <a:xfrm>
            <a:off x="6186219" y="3062025"/>
            <a:ext cx="3894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000" b="1" spc="-13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defRPr>
            </a:lvl1pPr>
          </a:lstStyle>
          <a:p>
            <a:r>
              <a:rPr lang="zh-TW" altLang="zh-TW" sz="3600" dirty="0"/>
              <a:t>農業補助審查小組</a:t>
            </a:r>
            <a:endParaRPr lang="zh-TW" altLang="en-US" sz="3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73C4DF2-D99C-DBCF-A30A-0CE2DEF8917E}"/>
              </a:ext>
            </a:extLst>
          </p:cNvPr>
          <p:cNvSpPr txBox="1"/>
          <p:nvPr/>
        </p:nvSpPr>
        <p:spPr>
          <a:xfrm>
            <a:off x="6115274" y="3696799"/>
            <a:ext cx="3894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000" b="1" spc="-13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設置委員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至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r>
              <a:rPr lang="zh-TW" altLang="en-US" dirty="0">
                <a:solidFill>
                  <a:srgbClr val="FF0000"/>
                </a:solidFill>
              </a:rPr>
              <a:t>人</a:t>
            </a:r>
            <a:r>
              <a:rPr lang="en-US" altLang="zh-TW" dirty="0">
                <a:solidFill>
                  <a:srgbClr val="FF0000"/>
                </a:solidFill>
              </a:rPr>
              <a:t>-</a:t>
            </a:r>
            <a:r>
              <a:rPr lang="zh-TW" altLang="zh-TW" dirty="0">
                <a:solidFill>
                  <a:srgbClr val="FF0000"/>
                </a:solidFill>
              </a:rPr>
              <a:t>學者專家人數不得少於委員總人數三分之一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5F10C6E-B7C8-56B8-3D07-6DC745B3B9F4}"/>
              </a:ext>
            </a:extLst>
          </p:cNvPr>
          <p:cNvSpPr txBox="1"/>
          <p:nvPr/>
        </p:nvSpPr>
        <p:spPr>
          <a:xfrm>
            <a:off x="9227652" y="5774313"/>
            <a:ext cx="2207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 spc="-13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defRPr>
            </a:lvl1pPr>
          </a:lstStyle>
          <a:p>
            <a:pPr algn="ctr"/>
            <a:r>
              <a:rPr lang="zh-TW" altLang="zh-TW" sz="3600" u="sng" dirty="0"/>
              <a:t>補助比率</a:t>
            </a:r>
            <a:endParaRPr lang="zh-TW" altLang="en-US" sz="3600" u="sng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1824ABA-6438-8F8C-7EE1-496855B02DEC}"/>
              </a:ext>
            </a:extLst>
          </p:cNvPr>
          <p:cNvSpPr txBox="1"/>
          <p:nvPr/>
        </p:nvSpPr>
        <p:spPr>
          <a:xfrm>
            <a:off x="4785840" y="5818052"/>
            <a:ext cx="1944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3600" b="1" spc="-13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defRPr>
            </a:lvl1pPr>
          </a:lstStyle>
          <a:p>
            <a:r>
              <a:rPr lang="zh-TW" altLang="zh-TW" u="sng" dirty="0"/>
              <a:t>新增項目</a:t>
            </a:r>
            <a:endParaRPr lang="zh-TW" altLang="en-US" u="sng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3C7FEA-281A-F138-ABC4-37FEB178D8B9}"/>
              </a:ext>
            </a:extLst>
          </p:cNvPr>
          <p:cNvSpPr txBox="1"/>
          <p:nvPr/>
        </p:nvSpPr>
        <p:spPr>
          <a:xfrm>
            <a:off x="6958324" y="5779248"/>
            <a:ext cx="2088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3600" b="1" spc="-135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defRPr>
            </a:lvl1pPr>
          </a:lstStyle>
          <a:p>
            <a:r>
              <a:rPr lang="zh-TW" altLang="zh-TW" u="sng" dirty="0"/>
              <a:t>補助上限</a:t>
            </a:r>
            <a:endParaRPr lang="zh-TW" altLang="en-US" u="sng" dirty="0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42BFF4F-35AC-E2A4-B13E-C4CA84513E5A}"/>
              </a:ext>
            </a:extLst>
          </p:cNvPr>
          <p:cNvSpPr/>
          <p:nvPr/>
        </p:nvSpPr>
        <p:spPr>
          <a:xfrm>
            <a:off x="5919585" y="2904711"/>
            <a:ext cx="4285714" cy="15841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B1512BC-DF7A-46A1-D000-A07780918406}"/>
              </a:ext>
            </a:extLst>
          </p:cNvPr>
          <p:cNvSpPr txBox="1"/>
          <p:nvPr/>
        </p:nvSpPr>
        <p:spPr>
          <a:xfrm>
            <a:off x="7821324" y="1918806"/>
            <a:ext cx="1692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增設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E163DDF-9CAB-C2E2-A9C2-F999472FAABC}"/>
              </a:ext>
            </a:extLst>
          </p:cNvPr>
          <p:cNvCxnSpPr>
            <a:cxnSpLocks/>
          </p:cNvCxnSpPr>
          <p:nvPr/>
        </p:nvCxnSpPr>
        <p:spPr>
          <a:xfrm>
            <a:off x="7968340" y="1926726"/>
            <a:ext cx="0" cy="75799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AE3852DB-4CB7-9351-285D-DEB59B123329}"/>
              </a:ext>
            </a:extLst>
          </p:cNvPr>
          <p:cNvCxnSpPr>
            <a:cxnSpLocks/>
          </p:cNvCxnSpPr>
          <p:nvPr/>
        </p:nvCxnSpPr>
        <p:spPr>
          <a:xfrm>
            <a:off x="7967635" y="4759247"/>
            <a:ext cx="0" cy="75799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2956126-B2C2-8FF9-A122-D0896EE5C3EF}"/>
              </a:ext>
            </a:extLst>
          </p:cNvPr>
          <p:cNvSpPr txBox="1"/>
          <p:nvPr/>
        </p:nvSpPr>
        <p:spPr>
          <a:xfrm>
            <a:off x="7606267" y="4773422"/>
            <a:ext cx="3126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專案審查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92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862CB3-9971-4EB1-B3B7-9F905C6B9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5A3B2C6-06D8-4B7B-92A3-5BD7199A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205" y="2204865"/>
            <a:ext cx="6552728" cy="16557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533400" indent="-5334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簡報完畢</a:t>
            </a:r>
            <a:endParaRPr kumimoji="0" lang="en-US" altLang="zh-TW" sz="7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533400" indent="-5334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敬請指教</a:t>
            </a:r>
          </a:p>
        </p:txBody>
      </p:sp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2F557E1D-75FF-49DC-9EE4-CB2F6CDF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B55D2040-782F-47F5-8010-6D7E7A5642F8}" type="slidenum">
              <a:rPr lang="zh-CN" altLang="en-US" smtClean="0">
                <a:solidFill>
                  <a:schemeClr val="bg1"/>
                </a:solidFill>
              </a:rPr>
              <a:pPr/>
              <a:t>18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15380" y="3212975"/>
            <a:ext cx="11161240" cy="1362075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1" lang="zh-TW" altLang="en-US" sz="8800" dirty="0">
                <a:ln w="1905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介紹本局各單位主管</a:t>
            </a:r>
            <a:br>
              <a:rPr lang="zh-TW" altLang="en-US" sz="8800" dirty="0">
                <a:ln w="1905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endParaRPr lang="zh-TW" altLang="en-US" sz="8800" dirty="0">
              <a:ln w="190500">
                <a:solidFill>
                  <a:schemeClr val="tx2">
                    <a:lumMod val="20000"/>
                    <a:lumOff val="80000"/>
                  </a:schemeClr>
                </a:solidFill>
              </a:ln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7F7CC282-4A1F-4775-AF81-53EEE49E419C}"/>
              </a:ext>
            </a:extLst>
          </p:cNvPr>
          <p:cNvSpPr txBox="1">
            <a:spLocks/>
          </p:cNvSpPr>
          <p:nvPr/>
        </p:nvSpPr>
        <p:spPr bwMode="auto">
          <a:xfrm>
            <a:off x="515380" y="3155222"/>
            <a:ext cx="1116124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8800" dirty="0">
                <a:ln w="101600">
                  <a:solidFill>
                    <a:schemeClr val="bg1"/>
                  </a:solidFill>
                </a:ln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介紹本局各單位主管</a:t>
            </a:r>
            <a:br>
              <a:rPr kumimoji="0" lang="zh-TW" altLang="en-US" sz="8800" dirty="0">
                <a:ln w="101600">
                  <a:solidFill>
                    <a:schemeClr val="bg1"/>
                  </a:solidFill>
                </a:ln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endParaRPr kumimoji="0" lang="zh-TW" altLang="en-US" sz="8800" dirty="0">
              <a:ln w="101600">
                <a:solidFill>
                  <a:schemeClr val="bg1"/>
                </a:solidFill>
              </a:ln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CFF88917-D09E-436B-A7A2-6C629BC12281}"/>
              </a:ext>
            </a:extLst>
          </p:cNvPr>
          <p:cNvSpPr txBox="1">
            <a:spLocks/>
          </p:cNvSpPr>
          <p:nvPr/>
        </p:nvSpPr>
        <p:spPr bwMode="auto">
          <a:xfrm>
            <a:off x="515380" y="3212976"/>
            <a:ext cx="1116124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8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介紹本局各單位主管</a:t>
            </a:r>
            <a:br>
              <a:rPr kumimoji="0" lang="zh-TW" altLang="en-US" sz="8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endParaRPr kumimoji="0" lang="zh-TW" altLang="en-US" sz="8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F3C6CAF-B3D4-412C-9664-ADDFB4369E24}" type="slidenum">
              <a:rPr kumimoji="0" lang="zh-TW" altLang="en-US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eaLnBrk="1" hangingPunct="1"/>
              <a:t>3</a:t>
            </a:fld>
            <a:endParaRPr kumimoji="0" lang="en-US" altLang="zh-TW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6D94DFD-8CD1-488E-ACC6-EA605DB945C8}"/>
              </a:ext>
            </a:extLst>
          </p:cNvPr>
          <p:cNvSpPr/>
          <p:nvPr/>
        </p:nvSpPr>
        <p:spPr>
          <a:xfrm>
            <a:off x="1660312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398A338-3821-43E0-99D5-905231009F67}"/>
              </a:ext>
            </a:extLst>
          </p:cNvPr>
          <p:cNvSpPr/>
          <p:nvPr/>
        </p:nvSpPr>
        <p:spPr>
          <a:xfrm>
            <a:off x="1660312" y="1782864"/>
            <a:ext cx="8900184" cy="1070073"/>
          </a:xfrm>
          <a:prstGeom prst="roundRect">
            <a:avLst>
              <a:gd name="adj" fmla="val 501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1944FBB-24BA-4985-927F-8C356062D760}"/>
              </a:ext>
            </a:extLst>
          </p:cNvPr>
          <p:cNvSpPr txBox="1"/>
          <p:nvPr/>
        </p:nvSpPr>
        <p:spPr>
          <a:xfrm>
            <a:off x="4581780" y="202071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副局長　王正一</a:t>
            </a: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9B53F3E5-6988-48BF-A2BC-A469D3362B45}"/>
              </a:ext>
            </a:extLst>
          </p:cNvPr>
          <p:cNvSpPr/>
          <p:nvPr/>
        </p:nvSpPr>
        <p:spPr>
          <a:xfrm>
            <a:off x="2402164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0899FD0B-5FF2-452C-8AE6-699EFF7B591E}"/>
              </a:ext>
            </a:extLst>
          </p:cNvPr>
          <p:cNvSpPr/>
          <p:nvPr/>
        </p:nvSpPr>
        <p:spPr>
          <a:xfrm>
            <a:off x="3143565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395A49DC-4829-4494-A093-CE2FFFDD800B}"/>
              </a:ext>
            </a:extLst>
          </p:cNvPr>
          <p:cNvSpPr/>
          <p:nvPr/>
        </p:nvSpPr>
        <p:spPr>
          <a:xfrm>
            <a:off x="3885417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E1039603-430F-4D59-AC8B-674D13AEFFB7}"/>
              </a:ext>
            </a:extLst>
          </p:cNvPr>
          <p:cNvSpPr/>
          <p:nvPr/>
        </p:nvSpPr>
        <p:spPr>
          <a:xfrm>
            <a:off x="4627150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90DA123E-F416-4CB0-A26C-DBBCA2BB6E49}"/>
              </a:ext>
            </a:extLst>
          </p:cNvPr>
          <p:cNvSpPr/>
          <p:nvPr/>
        </p:nvSpPr>
        <p:spPr>
          <a:xfrm>
            <a:off x="5369002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3DE50B30-2084-40ED-A3F9-7BDD06C26499}"/>
              </a:ext>
            </a:extLst>
          </p:cNvPr>
          <p:cNvSpPr/>
          <p:nvPr/>
        </p:nvSpPr>
        <p:spPr>
          <a:xfrm>
            <a:off x="6110403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F46BC701-974D-450C-812B-877C322D210B}"/>
              </a:ext>
            </a:extLst>
          </p:cNvPr>
          <p:cNvSpPr/>
          <p:nvPr/>
        </p:nvSpPr>
        <p:spPr>
          <a:xfrm>
            <a:off x="6852255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3384614E-7704-4066-96A3-950F728B5701}"/>
              </a:ext>
            </a:extLst>
          </p:cNvPr>
          <p:cNvSpPr/>
          <p:nvPr/>
        </p:nvSpPr>
        <p:spPr>
          <a:xfrm>
            <a:off x="7593647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AF2A7A00-FBC2-459A-BB1C-CF0ACEA86B2D}"/>
              </a:ext>
            </a:extLst>
          </p:cNvPr>
          <p:cNvSpPr/>
          <p:nvPr/>
        </p:nvSpPr>
        <p:spPr>
          <a:xfrm>
            <a:off x="8335499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A2EBAAE8-4766-4216-B030-50CBE8AB3D15}"/>
              </a:ext>
            </a:extLst>
          </p:cNvPr>
          <p:cNvSpPr/>
          <p:nvPr/>
        </p:nvSpPr>
        <p:spPr>
          <a:xfrm>
            <a:off x="9076900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4C135E6B-1B9A-4A27-9EAD-68AAA393DAF3}"/>
              </a:ext>
            </a:extLst>
          </p:cNvPr>
          <p:cNvSpPr/>
          <p:nvPr/>
        </p:nvSpPr>
        <p:spPr>
          <a:xfrm>
            <a:off x="9818752" y="2852937"/>
            <a:ext cx="741744" cy="3121309"/>
          </a:xfrm>
          <a:prstGeom prst="roundRect">
            <a:avLst>
              <a:gd name="adj" fmla="val 639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38E8B9AA-6920-4622-BE06-245AF4226CB6}"/>
              </a:ext>
            </a:extLst>
          </p:cNvPr>
          <p:cNvSpPr/>
          <p:nvPr/>
        </p:nvSpPr>
        <p:spPr>
          <a:xfrm>
            <a:off x="1660312" y="712791"/>
            <a:ext cx="8900184" cy="1070073"/>
          </a:xfrm>
          <a:prstGeom prst="roundRect">
            <a:avLst>
              <a:gd name="adj" fmla="val 5016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9567B872-2DC6-4AD0-8DF7-87D35843CDCA}"/>
              </a:ext>
            </a:extLst>
          </p:cNvPr>
          <p:cNvSpPr txBox="1"/>
          <p:nvPr/>
        </p:nvSpPr>
        <p:spPr>
          <a:xfrm>
            <a:off x="9780193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處長　葉坤松</a:t>
            </a: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473589E0-60D1-471A-A2D1-DA82BF9F8133}"/>
              </a:ext>
            </a:extLst>
          </p:cNvPr>
          <p:cNvSpPr txBox="1"/>
          <p:nvPr/>
        </p:nvSpPr>
        <p:spPr>
          <a:xfrm>
            <a:off x="10110635" y="3679020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動物保護處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EB53BCAC-F83F-471C-8BA6-7736C29BE6C9}"/>
              </a:ext>
            </a:extLst>
          </p:cNvPr>
          <p:cNvSpPr txBox="1"/>
          <p:nvPr/>
        </p:nvSpPr>
        <p:spPr>
          <a:xfrm>
            <a:off x="9021755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王國津</a:t>
            </a: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814C5611-567E-4262-828A-C84333FFA74B}"/>
              </a:ext>
            </a:extLst>
          </p:cNvPr>
          <p:cNvSpPr txBox="1"/>
          <p:nvPr/>
        </p:nvSpPr>
        <p:spPr>
          <a:xfrm>
            <a:off x="9352082" y="3679020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農務管理科</a:t>
            </a: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FBC86ACD-72CF-4AE7-8F79-76962EF1483A}"/>
              </a:ext>
            </a:extLst>
          </p:cNvPr>
          <p:cNvSpPr txBox="1"/>
          <p:nvPr/>
        </p:nvSpPr>
        <p:spPr>
          <a:xfrm>
            <a:off x="8279669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林鄉薰</a:t>
            </a: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3573FAD3-945F-4513-B2DC-7B0434357597}"/>
              </a:ext>
            </a:extLst>
          </p:cNvPr>
          <p:cNvSpPr txBox="1"/>
          <p:nvPr/>
        </p:nvSpPr>
        <p:spPr>
          <a:xfrm>
            <a:off x="8610008" y="3679020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行銷輔導科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C01E9C1-7061-475C-9C27-AD54C5C51E93}"/>
              </a:ext>
            </a:extLst>
          </p:cNvPr>
          <p:cNvSpPr txBox="1"/>
          <p:nvPr/>
        </p:nvSpPr>
        <p:spPr>
          <a:xfrm>
            <a:off x="7539367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許銘彰</a:t>
            </a: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C7B4BE0D-C298-46AC-BBBE-AE974779CE32}"/>
              </a:ext>
            </a:extLst>
          </p:cNvPr>
          <p:cNvSpPr txBox="1"/>
          <p:nvPr/>
        </p:nvSpPr>
        <p:spPr>
          <a:xfrm>
            <a:off x="7869711" y="3679020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畜產管理科</a:t>
            </a: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4E7177DD-4796-402B-B3F8-C42EDB2428E1}"/>
              </a:ext>
            </a:extLst>
          </p:cNvPr>
          <p:cNvSpPr txBox="1"/>
          <p:nvPr/>
        </p:nvSpPr>
        <p:spPr>
          <a:xfrm>
            <a:off x="6780796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張韻萍</a:t>
            </a: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3E61E17A-790D-44D2-9C44-BB43312A18B2}"/>
              </a:ext>
            </a:extLst>
          </p:cNvPr>
          <p:cNvSpPr txBox="1"/>
          <p:nvPr/>
        </p:nvSpPr>
        <p:spPr>
          <a:xfrm>
            <a:off x="7127454" y="3251067"/>
            <a:ext cx="46166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植物防疫及生態保育科</a:t>
            </a: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60BB41C2-3B4A-49C3-86C3-8A1616F89DD7}"/>
              </a:ext>
            </a:extLst>
          </p:cNvPr>
          <p:cNvSpPr txBox="1"/>
          <p:nvPr/>
        </p:nvSpPr>
        <p:spPr>
          <a:xfrm>
            <a:off x="6038680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胡志銘</a:t>
            </a: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211C5B1E-4FA1-4B77-B3CA-28862EF09379}"/>
              </a:ext>
            </a:extLst>
          </p:cNvPr>
          <p:cNvSpPr txBox="1"/>
          <p:nvPr/>
        </p:nvSpPr>
        <p:spPr>
          <a:xfrm>
            <a:off x="6384033" y="3506341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批發市場管理科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E13F1296-A4F1-46A6-9D9F-CAA498E5F0BD}"/>
              </a:ext>
            </a:extLst>
          </p:cNvPr>
          <p:cNvSpPr txBox="1"/>
          <p:nvPr/>
        </p:nvSpPr>
        <p:spPr>
          <a:xfrm>
            <a:off x="5330846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方啟峰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8B76E9CA-95EC-42AA-9DC3-A97E170F2067}"/>
              </a:ext>
            </a:extLst>
          </p:cNvPr>
          <p:cNvSpPr txBox="1"/>
          <p:nvPr/>
        </p:nvSpPr>
        <p:spPr>
          <a:xfrm>
            <a:off x="5661187" y="3679020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農村發展科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CCA9207E-D4A9-433D-982B-44478DFA7BCD}"/>
              </a:ext>
            </a:extLst>
          </p:cNvPr>
          <p:cNvSpPr txBox="1"/>
          <p:nvPr/>
        </p:nvSpPr>
        <p:spPr>
          <a:xfrm>
            <a:off x="4572270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科長　黃群中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FCF62D56-C859-4E5C-A7FE-C57CD05ED096}"/>
              </a:ext>
            </a:extLst>
          </p:cNvPr>
          <p:cNvSpPr txBox="1"/>
          <p:nvPr/>
        </p:nvSpPr>
        <p:spPr>
          <a:xfrm>
            <a:off x="4902631" y="3679020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農民組織科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31AA5323-18E2-485D-9E48-64C7B1DCA4EE}"/>
              </a:ext>
            </a:extLst>
          </p:cNvPr>
          <p:cNvSpPr txBox="1"/>
          <p:nvPr/>
        </p:nvSpPr>
        <p:spPr>
          <a:xfrm>
            <a:off x="3830259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主任　曾麗蓉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D4BB6924-0C83-45E0-A68E-EF9831FB1733}"/>
              </a:ext>
            </a:extLst>
          </p:cNvPr>
          <p:cNvSpPr txBox="1"/>
          <p:nvPr/>
        </p:nvSpPr>
        <p:spPr>
          <a:xfrm>
            <a:off x="4160506" y="3861048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會計室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C2AA68B8-4EBA-4DED-92E6-2FE7BA3B7E0C}"/>
              </a:ext>
            </a:extLst>
          </p:cNvPr>
          <p:cNvSpPr txBox="1"/>
          <p:nvPr/>
        </p:nvSpPr>
        <p:spPr>
          <a:xfrm>
            <a:off x="3089776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主任　林蓮秀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E081BF95-FCE0-45AD-8E99-40B936E9E394}"/>
              </a:ext>
            </a:extLst>
          </p:cNvPr>
          <p:cNvSpPr txBox="1"/>
          <p:nvPr/>
        </p:nvSpPr>
        <p:spPr>
          <a:xfrm>
            <a:off x="3420213" y="3863370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</a:t>
            </a: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5FE3F10F-4FC6-4773-94B2-A7288BE9470C}"/>
              </a:ext>
            </a:extLst>
          </p:cNvPr>
          <p:cNvSpPr txBox="1"/>
          <p:nvPr/>
        </p:nvSpPr>
        <p:spPr>
          <a:xfrm>
            <a:off x="2331374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主任　李莉青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C21A178A-674F-4A2E-AD5C-E73F7ECE8CE0}"/>
              </a:ext>
            </a:extLst>
          </p:cNvPr>
          <p:cNvSpPr txBox="1"/>
          <p:nvPr/>
        </p:nvSpPr>
        <p:spPr>
          <a:xfrm>
            <a:off x="2661655" y="3863370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政風室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971A6FBC-CE3E-4083-80E0-3BA7043BB6C7}"/>
              </a:ext>
            </a:extLst>
          </p:cNvPr>
          <p:cNvSpPr txBox="1"/>
          <p:nvPr/>
        </p:nvSpPr>
        <p:spPr>
          <a:xfrm>
            <a:off x="1589291" y="3525976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主任　歐陽毅</a:t>
            </a: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CC1DC759-C4D2-4309-BE3A-0D602012C121}"/>
              </a:ext>
            </a:extLst>
          </p:cNvPr>
          <p:cNvSpPr txBox="1"/>
          <p:nvPr/>
        </p:nvSpPr>
        <p:spPr>
          <a:xfrm>
            <a:off x="1919542" y="3863370"/>
            <a:ext cx="492443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秘書室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1B8FCEA1-950F-4447-8764-078239E11FAD}"/>
              </a:ext>
            </a:extLst>
          </p:cNvPr>
          <p:cNvSpPr txBox="1"/>
          <p:nvPr/>
        </p:nvSpPr>
        <p:spPr>
          <a:xfrm>
            <a:off x="4286826" y="894595"/>
            <a:ext cx="364715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局長　張清榮</a:t>
            </a:r>
          </a:p>
        </p:txBody>
      </p:sp>
    </p:spTree>
    <p:extLst>
      <p:ext uri="{BB962C8B-B14F-4D97-AF65-F5344CB8AC3E}">
        <p14:creationId xmlns:p14="http://schemas.microsoft.com/office/powerpoint/2010/main" val="34277807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46327CEC-7A81-0CC5-947E-C916AA01D919}"/>
              </a:ext>
            </a:extLst>
          </p:cNvPr>
          <p:cNvSpPr/>
          <p:nvPr/>
        </p:nvSpPr>
        <p:spPr>
          <a:xfrm rot="10800000">
            <a:off x="6808520" y="-3758"/>
            <a:ext cx="5439759" cy="6861758"/>
          </a:xfrm>
          <a:prstGeom prst="rec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26000">
                <a:schemeClr val="bg1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DB22C6-854C-3975-0A3D-CB3493C88C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440" y="2946740"/>
            <a:ext cx="559250" cy="646332"/>
          </a:xfrm>
          <a:prstGeom prst="roundRect">
            <a:avLst>
              <a:gd name="adj" fmla="val 9001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DB6AEB-A8FD-A177-93D9-CAE76AF95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98" y="2959221"/>
            <a:ext cx="2036839" cy="646027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0DF4D5A-DA3D-6E75-998D-297ACC369388}"/>
              </a:ext>
            </a:extLst>
          </p:cNvPr>
          <p:cNvSpPr txBox="1"/>
          <p:nvPr/>
        </p:nvSpPr>
        <p:spPr>
          <a:xfrm>
            <a:off x="2136801" y="647390"/>
            <a:ext cx="30975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TW" altLang="en-US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智慧城市創新應用獎</a:t>
            </a:r>
            <a:endParaRPr lang="en-US" altLang="zh-TW" sz="2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FBEC12B-F69F-A92D-1745-D5EEC7B475CA}"/>
              </a:ext>
            </a:extLst>
          </p:cNvPr>
          <p:cNvSpPr txBox="1"/>
          <p:nvPr/>
        </p:nvSpPr>
        <p:spPr>
          <a:xfrm>
            <a:off x="4343054" y="2244165"/>
            <a:ext cx="2496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世界資訊科技大會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r>
              <a:rPr lang="zh-TW" altLang="en-US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數位機會包容獎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BECABD2-5FA8-E1DD-B202-E25072F06D4D}"/>
              </a:ext>
            </a:extLst>
          </p:cNvPr>
          <p:cNvSpPr txBox="1"/>
          <p:nvPr/>
        </p:nvSpPr>
        <p:spPr>
          <a:xfrm>
            <a:off x="768816" y="2256053"/>
            <a:ext cx="3589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Gartner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政府數位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/>
            <a:r>
              <a:rPr lang="zh-TW" altLang="en-US" sz="2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創新服務獎亞太區首獎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0640F17F-742A-0EAE-152C-01E90D46A9BD}"/>
              </a:ext>
            </a:extLst>
          </p:cNvPr>
          <p:cNvSpPr txBox="1">
            <a:spLocks/>
          </p:cNvSpPr>
          <p:nvPr/>
        </p:nvSpPr>
        <p:spPr>
          <a:xfrm>
            <a:off x="6525058" y="334799"/>
            <a:ext cx="4893060" cy="92371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>
              <a:defRPr sz="4500" b="0" i="0">
                <a:solidFill>
                  <a:schemeClr val="bg1"/>
                </a:solidFill>
                <a:latin typeface="Noto Sans CJK JP Medium"/>
                <a:ea typeface="+mj-ea"/>
                <a:cs typeface="Noto Sans CJK JP Medium"/>
              </a:defRPr>
            </a:lvl1pPr>
          </a:lstStyle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7000" b="1" dirty="0">
                <a:gradFill>
                  <a:gsLst>
                    <a:gs pos="74000">
                      <a:srgbClr val="002060"/>
                    </a:gs>
                    <a:gs pos="53000">
                      <a:schemeClr val="accent5">
                        <a:lumMod val="75000"/>
                      </a:schemeClr>
                    </a:gs>
                    <a:gs pos="42000">
                      <a:srgbClr val="002060"/>
                    </a:gs>
                  </a:gsLst>
                  <a:lin ang="5400000" scaled="0"/>
                </a:gra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高雄農來訊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E0885D61-CAF9-62A7-E1FE-DFA9E3B7FA6D}"/>
              </a:ext>
            </a:extLst>
          </p:cNvPr>
          <p:cNvSpPr txBox="1">
            <a:spLocks/>
          </p:cNvSpPr>
          <p:nvPr/>
        </p:nvSpPr>
        <p:spPr>
          <a:xfrm>
            <a:off x="6602501" y="1128802"/>
            <a:ext cx="6331226" cy="92371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>
              <a:defRPr sz="4500" b="0" i="0">
                <a:solidFill>
                  <a:schemeClr val="bg1"/>
                </a:solidFill>
                <a:latin typeface="Noto Sans CJK JP Medium"/>
                <a:ea typeface="+mj-ea"/>
                <a:cs typeface="Noto Sans CJK JP Medium"/>
              </a:defRPr>
            </a:lvl1pPr>
          </a:lstStyle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i="1" dirty="0">
                <a:gradFill>
                  <a:gsLst>
                    <a:gs pos="74000">
                      <a:srgbClr val="002060"/>
                    </a:gs>
                    <a:gs pos="53000">
                      <a:schemeClr val="accent5">
                        <a:lumMod val="75000"/>
                      </a:schemeClr>
                    </a:gs>
                    <a:gs pos="42000">
                      <a:srgbClr val="002060"/>
                    </a:gs>
                  </a:gsLst>
                  <a:lin ang="5400000" scaled="0"/>
                </a:gra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讓農民一手掌握 產銷重要資訊</a:t>
            </a: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EFACF18-A6E7-00A2-B869-C690493BD354}"/>
              </a:ext>
            </a:extLst>
          </p:cNvPr>
          <p:cNvGrpSpPr/>
          <p:nvPr/>
        </p:nvGrpSpPr>
        <p:grpSpPr>
          <a:xfrm>
            <a:off x="6475137" y="1699566"/>
            <a:ext cx="5597527" cy="103546"/>
            <a:chOff x="4664127" y="2350104"/>
            <a:chExt cx="4479873" cy="54000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97688DAE-86A7-509A-0E32-4DFEEB43BAF3}"/>
                </a:ext>
              </a:extLst>
            </p:cNvPr>
            <p:cNvCxnSpPr>
              <a:cxnSpLocks/>
            </p:cNvCxnSpPr>
            <p:nvPr/>
          </p:nvCxnSpPr>
          <p:spPr>
            <a:xfrm>
              <a:off x="4704080" y="2378725"/>
              <a:ext cx="4439920" cy="2157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35E92465-BFC0-F162-21EC-3BEC06FE2333}"/>
                </a:ext>
              </a:extLst>
            </p:cNvPr>
            <p:cNvSpPr/>
            <p:nvPr/>
          </p:nvSpPr>
          <p:spPr>
            <a:xfrm>
              <a:off x="4664127" y="2350104"/>
              <a:ext cx="54000" cy="5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4977B460-F36A-F311-27D2-412DC83A496B}"/>
              </a:ext>
            </a:extLst>
          </p:cNvPr>
          <p:cNvGrpSpPr/>
          <p:nvPr/>
        </p:nvGrpSpPr>
        <p:grpSpPr>
          <a:xfrm>
            <a:off x="304949" y="3887074"/>
            <a:ext cx="6297552" cy="88199"/>
            <a:chOff x="0" y="4689287"/>
            <a:chExt cx="4998720" cy="54000"/>
          </a:xfrm>
        </p:grpSpPr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85D76D50-24FE-1699-3DAE-E2B110E4BD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716287"/>
              <a:ext cx="4998720" cy="0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A77D768C-5506-C41E-CCF7-DF3C57C49091}"/>
                </a:ext>
              </a:extLst>
            </p:cNvPr>
            <p:cNvSpPr/>
            <p:nvPr/>
          </p:nvSpPr>
          <p:spPr>
            <a:xfrm>
              <a:off x="4944720" y="4689287"/>
              <a:ext cx="54000" cy="54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69" name="圖片 68">
            <a:extLst>
              <a:ext uri="{FF2B5EF4-FFF2-40B4-BE49-F238E27FC236}">
                <a16:creationId xmlns:a16="http://schemas.microsoft.com/office/drawing/2014/main" id="{66E9A0D4-FF0F-4D94-98B0-9CEE5DBD8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370" y="331365"/>
            <a:ext cx="688292" cy="688292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B5A61FB4-5B7C-1C91-5336-6DAE966458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882" y="255380"/>
            <a:ext cx="1037035" cy="952842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C499F239-9261-049A-76F2-5F30CCCC0A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000" y="1081683"/>
            <a:ext cx="626183" cy="723417"/>
          </a:xfrm>
          <a:prstGeom prst="rect">
            <a:avLst/>
          </a:prstGeom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0A4B3D2D-014D-BEB3-FF71-D314FC6696F9}"/>
              </a:ext>
            </a:extLst>
          </p:cNvPr>
          <p:cNvSpPr txBox="1"/>
          <p:nvPr/>
        </p:nvSpPr>
        <p:spPr>
          <a:xfrm>
            <a:off x="2150238" y="283624"/>
            <a:ext cx="1224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964F4E6E-CD3E-FE54-B768-43C437CBD230}"/>
              </a:ext>
            </a:extLst>
          </p:cNvPr>
          <p:cNvSpPr txBox="1"/>
          <p:nvPr/>
        </p:nvSpPr>
        <p:spPr>
          <a:xfrm>
            <a:off x="843693" y="1880407"/>
            <a:ext cx="1074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27B1CD27-C897-E911-78C1-7F3509F3AD88}"/>
              </a:ext>
            </a:extLst>
          </p:cNvPr>
          <p:cNvSpPr txBox="1"/>
          <p:nvPr/>
        </p:nvSpPr>
        <p:spPr>
          <a:xfrm>
            <a:off x="4422454" y="1880407"/>
            <a:ext cx="115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2FD2E70-A91B-ACFD-83ED-1BE5883C7A25}"/>
              </a:ext>
            </a:extLst>
          </p:cNvPr>
          <p:cNvSpPr/>
          <p:nvPr/>
        </p:nvSpPr>
        <p:spPr>
          <a:xfrm>
            <a:off x="762818" y="4272647"/>
            <a:ext cx="2289921" cy="584775"/>
          </a:xfrm>
          <a:prstGeom prst="rect">
            <a:avLst/>
          </a:prstGeom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產銷預測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8778B3A9-76CF-4CAF-A874-5B010AB1940B}"/>
              </a:ext>
            </a:extLst>
          </p:cNvPr>
          <p:cNvSpPr txBox="1"/>
          <p:nvPr/>
        </p:nvSpPr>
        <p:spPr>
          <a:xfrm>
            <a:off x="652051" y="5113500"/>
            <a:ext cx="244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/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三大類 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產銷決策輔助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247C86D-8BAA-D496-8445-15A567960978}"/>
              </a:ext>
            </a:extLst>
          </p:cNvPr>
          <p:cNvGrpSpPr/>
          <p:nvPr/>
        </p:nvGrpSpPr>
        <p:grpSpPr>
          <a:xfrm>
            <a:off x="661889" y="5431796"/>
            <a:ext cx="2289921" cy="810738"/>
            <a:chOff x="249288" y="6066655"/>
            <a:chExt cx="2437390" cy="810738"/>
          </a:xfrm>
        </p:grpSpPr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5A9214EA-4AAA-1F11-0AF3-47515F39E86C}"/>
                </a:ext>
              </a:extLst>
            </p:cNvPr>
            <p:cNvSpPr txBox="1"/>
            <p:nvPr/>
          </p:nvSpPr>
          <p:spPr>
            <a:xfrm>
              <a:off x="254151" y="6066655"/>
              <a:ext cx="24211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3663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市場選擇 </a:t>
              </a: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哪裡賣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D51A15E1-5D5C-38C2-3AC3-1799C4A7884B}"/>
                </a:ext>
              </a:extLst>
            </p:cNvPr>
            <p:cNvSpPr txBox="1"/>
            <p:nvPr/>
          </p:nvSpPr>
          <p:spPr>
            <a:xfrm>
              <a:off x="249288" y="6303253"/>
              <a:ext cx="24373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3663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產期調節 </a:t>
              </a: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何時種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5B92550A-B178-29B2-D96F-1E371A078ECB}"/>
                </a:ext>
              </a:extLst>
            </p:cNvPr>
            <p:cNvSpPr txBox="1"/>
            <p:nvPr/>
          </p:nvSpPr>
          <p:spPr>
            <a:xfrm>
              <a:off x="250746" y="6538839"/>
              <a:ext cx="23496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3663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替代作物 </a:t>
              </a: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種甚麼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72" name="圖片 71">
            <a:extLst>
              <a:ext uri="{FF2B5EF4-FFF2-40B4-BE49-F238E27FC236}">
                <a16:creationId xmlns:a16="http://schemas.microsoft.com/office/drawing/2014/main" id="{E7E5E72D-49B2-37EA-E161-0F54C69654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93" y="4491917"/>
            <a:ext cx="181727" cy="214405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D8738078-158B-C6BB-6B52-162BA7B61056}"/>
              </a:ext>
            </a:extLst>
          </p:cNvPr>
          <p:cNvGrpSpPr/>
          <p:nvPr/>
        </p:nvGrpSpPr>
        <p:grpSpPr>
          <a:xfrm>
            <a:off x="3737230" y="4234033"/>
            <a:ext cx="3364181" cy="1158711"/>
            <a:chOff x="2430123" y="4516866"/>
            <a:chExt cx="3364181" cy="1158711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94B0DD9-C4F7-BC9E-5807-7EC266F3B5E3}"/>
                </a:ext>
              </a:extLst>
            </p:cNvPr>
            <p:cNvSpPr/>
            <p:nvPr/>
          </p:nvSpPr>
          <p:spPr>
            <a:xfrm>
              <a:off x="2586397" y="4516866"/>
              <a:ext cx="3207907" cy="584775"/>
            </a:xfrm>
            <a:prstGeom prst="rect">
              <a:avLst/>
            </a:prstGeom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智慧防災</a:t>
              </a:r>
              <a:endPara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74AEF674-DDE2-1F3E-0067-64FCDC00B4C8}"/>
                </a:ext>
              </a:extLst>
            </p:cNvPr>
            <p:cNvSpPr txBox="1"/>
            <p:nvPr/>
          </p:nvSpPr>
          <p:spPr>
            <a:xfrm>
              <a:off x="2652525" y="4967691"/>
              <a:ext cx="273670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62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種農作物</a:t>
              </a:r>
              <a:endPara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534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種預警條件及復耕建議</a:t>
              </a:r>
              <a:endPara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F6652018-9B5F-F52A-1CFD-C0B4279EA808}"/>
                </a:ext>
              </a:extLst>
            </p:cNvPr>
            <p:cNvSpPr txBox="1"/>
            <p:nvPr/>
          </p:nvSpPr>
          <p:spPr>
            <a:xfrm>
              <a:off x="2638773" y="5305401"/>
              <a:ext cx="28219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A9FCEE10-1865-96E8-22C0-6FD6A1DDC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0123" y="4719861"/>
              <a:ext cx="193430" cy="214405"/>
            </a:xfrm>
            <a:prstGeom prst="rect">
              <a:avLst/>
            </a:prstGeom>
          </p:spPr>
        </p:pic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58EAC7FD-01FA-2678-B961-C6BE296A8141}"/>
              </a:ext>
            </a:extLst>
          </p:cNvPr>
          <p:cNvGrpSpPr/>
          <p:nvPr/>
        </p:nvGrpSpPr>
        <p:grpSpPr>
          <a:xfrm>
            <a:off x="3774453" y="5597329"/>
            <a:ext cx="3364182" cy="857689"/>
            <a:chOff x="4308165" y="5607932"/>
            <a:chExt cx="3364182" cy="85768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9858D32-7B13-2E77-75B8-3245EC61056E}"/>
                </a:ext>
              </a:extLst>
            </p:cNvPr>
            <p:cNvSpPr/>
            <p:nvPr/>
          </p:nvSpPr>
          <p:spPr>
            <a:xfrm>
              <a:off x="4464440" y="5607932"/>
              <a:ext cx="3207907" cy="584775"/>
            </a:xfrm>
            <a:prstGeom prst="rect">
              <a:avLst/>
            </a:prstGeom>
            <a:ln w="9525">
              <a:noFill/>
            </a:ln>
          </p:spPr>
          <p:txBody>
            <a:bodyPr wrap="square" anchor="ctr" anchorCtr="0">
              <a:spAutoFit/>
            </a:bodyPr>
            <a:lstStyle/>
            <a:p>
              <a:r>
                <a:rPr lang="zh-TW" altLang="en-US" sz="3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智慧產銷</a:t>
              </a:r>
              <a:endPara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21F71036-8D73-5771-90BD-FA9BE65A5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165" y="5810928"/>
              <a:ext cx="193430" cy="214405"/>
            </a:xfrm>
            <a:prstGeom prst="rect">
              <a:avLst/>
            </a:prstGeom>
          </p:spPr>
        </p:pic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E42E893F-0B90-54BC-7E4C-4E9CCA4FD722}"/>
                </a:ext>
              </a:extLst>
            </p:cNvPr>
            <p:cNvSpPr txBox="1"/>
            <p:nvPr/>
          </p:nvSpPr>
          <p:spPr>
            <a:xfrm>
              <a:off x="4490071" y="6065511"/>
              <a:ext cx="26938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354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蔬果產銷分析</a:t>
              </a:r>
              <a:endPara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96BFEC75-815C-C5DA-1BAC-734DCE8EC4DE}"/>
              </a:ext>
            </a:extLst>
          </p:cNvPr>
          <p:cNvSpPr txBox="1"/>
          <p:nvPr/>
        </p:nvSpPr>
        <p:spPr>
          <a:xfrm>
            <a:off x="727717" y="4755373"/>
            <a:ext cx="2325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看風水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種植風險評估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1CF3C3-61DD-D8F7-4147-B9BA50F1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230" y="1880285"/>
            <a:ext cx="688292" cy="6882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ADA6262-8E1E-E0D5-3975-1D0C56A92B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4" y="1918907"/>
            <a:ext cx="688292" cy="68829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2C81D5C-5664-C55F-FE53-350B0097D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6547" y="1963176"/>
            <a:ext cx="4769154" cy="48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6">
            <a:extLst>
              <a:ext uri="{FF2B5EF4-FFF2-40B4-BE49-F238E27FC236}">
                <a16:creationId xmlns:a16="http://schemas.microsoft.com/office/drawing/2014/main" id="{CE225689-C510-A280-0F60-C086F9FE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8193"/>
            <a:ext cx="12226349" cy="24598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4200"/>
              </a:lnSpc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object 5"/>
          <p:cNvSpPr txBox="1">
            <a:spLocks noGrp="1"/>
          </p:cNvSpPr>
          <p:nvPr>
            <p:ph type="title"/>
          </p:nvPr>
        </p:nvSpPr>
        <p:spPr>
          <a:xfrm>
            <a:off x="120135" y="480163"/>
            <a:ext cx="9433048" cy="92371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kumimoji="1" lang="zh-TW" altLang="en-US" sz="6600" b="1" dirty="0">
                <a:gradFill>
                  <a:gsLst>
                    <a:gs pos="74000">
                      <a:srgbClr val="002060"/>
                    </a:gs>
                    <a:gs pos="53000">
                      <a:schemeClr val="accent5">
                        <a:lumMod val="75000"/>
                      </a:schemeClr>
                    </a:gs>
                    <a:gs pos="42000">
                      <a:srgbClr val="002060"/>
                    </a:gs>
                  </a:gsLst>
                  <a:lin ang="5400000" scaled="0"/>
                </a:gra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高雄智慧農場推動成效</a:t>
            </a:r>
            <a:endParaRPr kumimoji="1" sz="6600" b="1" dirty="0">
              <a:gradFill>
                <a:gsLst>
                  <a:gs pos="74000">
                    <a:srgbClr val="002060"/>
                  </a:gs>
                  <a:gs pos="53000">
                    <a:schemeClr val="accent5">
                      <a:lumMod val="75000"/>
                    </a:schemeClr>
                  </a:gs>
                  <a:gs pos="42000">
                    <a:srgbClr val="002060"/>
                  </a:gs>
                </a:gsLst>
                <a:lin ang="5400000" scaled="0"/>
              </a:gra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05" name="圖片 104">
            <a:extLst>
              <a:ext uri="{FF2B5EF4-FFF2-40B4-BE49-F238E27FC236}">
                <a16:creationId xmlns:a16="http://schemas.microsoft.com/office/drawing/2014/main" id="{195BF84A-EFEC-EACE-40C4-4C76CEEB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1" y="257269"/>
            <a:ext cx="4857662" cy="3216933"/>
          </a:xfrm>
          <a:prstGeom prst="rect">
            <a:avLst/>
          </a:prstGeom>
        </p:spPr>
      </p:pic>
      <p:sp>
        <p:nvSpPr>
          <p:cNvPr id="117" name="object 5">
            <a:extLst>
              <a:ext uri="{FF2B5EF4-FFF2-40B4-BE49-F238E27FC236}">
                <a16:creationId xmlns:a16="http://schemas.microsoft.com/office/drawing/2014/main" id="{0E07802A-2511-A951-4CBB-99CAF832EAF9}"/>
              </a:ext>
            </a:extLst>
          </p:cNvPr>
          <p:cNvSpPr txBox="1">
            <a:spLocks/>
          </p:cNvSpPr>
          <p:nvPr/>
        </p:nvSpPr>
        <p:spPr>
          <a:xfrm>
            <a:off x="468240" y="1358534"/>
            <a:ext cx="5893771" cy="92371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>
              <a:defRPr sz="4500" b="0" i="0">
                <a:solidFill>
                  <a:schemeClr val="bg1"/>
                </a:solidFill>
                <a:latin typeface="Noto Sans CJK JP Medium"/>
                <a:ea typeface="+mj-ea"/>
                <a:cs typeface="Noto Sans CJK JP Medium"/>
              </a:defRPr>
            </a:lvl1pPr>
          </a:lstStyle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50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</a:t>
            </a:r>
            <a:r>
              <a:rPr lang="zh-TW" altLang="en-US" sz="5000" b="1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大</a:t>
            </a:r>
            <a:r>
              <a:rPr lang="zh-TW" altLang="en-US" sz="5000" b="1" dirty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推動面向</a:t>
            </a:r>
          </a:p>
        </p:txBody>
      </p:sp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00EAC7D0-45E8-2F86-6CB7-369F15FCE70F}"/>
              </a:ext>
            </a:extLst>
          </p:cNvPr>
          <p:cNvGrpSpPr/>
          <p:nvPr/>
        </p:nvGrpSpPr>
        <p:grpSpPr>
          <a:xfrm>
            <a:off x="317064" y="2713805"/>
            <a:ext cx="9019295" cy="149212"/>
            <a:chOff x="-798400" y="2350104"/>
            <a:chExt cx="5516527" cy="54000"/>
          </a:xfrm>
        </p:grpSpPr>
        <p:cxnSp>
          <p:nvCxnSpPr>
            <p:cNvPr id="120" name="直線接點 119">
              <a:extLst>
                <a:ext uri="{FF2B5EF4-FFF2-40B4-BE49-F238E27FC236}">
                  <a16:creationId xmlns:a16="http://schemas.microsoft.com/office/drawing/2014/main" id="{28F33B37-E9B3-4C48-5DBD-E9E7BA2F8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798400" y="2377104"/>
              <a:ext cx="5502480" cy="162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76BEEC0C-8EEB-6104-137F-1A6E38B62FE5}"/>
                </a:ext>
              </a:extLst>
            </p:cNvPr>
            <p:cNvSpPr/>
            <p:nvPr/>
          </p:nvSpPr>
          <p:spPr>
            <a:xfrm>
              <a:off x="4664127" y="2350104"/>
              <a:ext cx="54000" cy="54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09DBDC3A-AABF-DCB6-5C42-C7171C2CF495}"/>
              </a:ext>
            </a:extLst>
          </p:cNvPr>
          <p:cNvSpPr txBox="1"/>
          <p:nvPr/>
        </p:nvSpPr>
        <p:spPr>
          <a:xfrm>
            <a:off x="385316" y="2201450"/>
            <a:ext cx="4144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間民間廠商共同投入輔導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CE77224-0D94-095C-413F-02C5C2A34D28}"/>
              </a:ext>
            </a:extLst>
          </p:cNvPr>
          <p:cNvGrpSpPr/>
          <p:nvPr/>
        </p:nvGrpSpPr>
        <p:grpSpPr>
          <a:xfrm>
            <a:off x="6433336" y="4585539"/>
            <a:ext cx="2240825" cy="1410253"/>
            <a:chOff x="4776161" y="4153872"/>
            <a:chExt cx="2240825" cy="1410253"/>
          </a:xfrm>
        </p:grpSpPr>
        <p:sp>
          <p:nvSpPr>
            <p:cNvPr id="129" name="文字方塊 128">
              <a:extLst>
                <a:ext uri="{FF2B5EF4-FFF2-40B4-BE49-F238E27FC236}">
                  <a16:creationId xmlns:a16="http://schemas.microsoft.com/office/drawing/2014/main" id="{36A671E6-37F9-96C1-3615-44029D6F68DE}"/>
                </a:ext>
              </a:extLst>
            </p:cNvPr>
            <p:cNvSpPr txBox="1"/>
            <p:nvPr/>
          </p:nvSpPr>
          <p:spPr>
            <a:xfrm>
              <a:off x="4776161" y="4153872"/>
              <a:ext cx="21488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輔導面積</a:t>
              </a:r>
            </a:p>
          </p:txBody>
        </p:sp>
        <p:sp>
          <p:nvSpPr>
            <p:cNvPr id="146" name="文字方塊 145">
              <a:extLst>
                <a:ext uri="{FF2B5EF4-FFF2-40B4-BE49-F238E27FC236}">
                  <a16:creationId xmlns:a16="http://schemas.microsoft.com/office/drawing/2014/main" id="{72FED033-7E16-99B7-609C-D83CF141B60F}"/>
                </a:ext>
              </a:extLst>
            </p:cNvPr>
            <p:cNvSpPr txBox="1"/>
            <p:nvPr/>
          </p:nvSpPr>
          <p:spPr>
            <a:xfrm>
              <a:off x="4891664" y="4779295"/>
              <a:ext cx="212532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5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532</a:t>
              </a:r>
              <a:r>
                <a:rPr lang="zh-TW" altLang="en-US" sz="36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8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公頃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E49DBA34-4E8F-636B-B660-02D91979F48A}"/>
              </a:ext>
            </a:extLst>
          </p:cNvPr>
          <p:cNvGrpSpPr/>
          <p:nvPr/>
        </p:nvGrpSpPr>
        <p:grpSpPr>
          <a:xfrm>
            <a:off x="250551" y="4626452"/>
            <a:ext cx="3135079" cy="2122867"/>
            <a:chOff x="-166599" y="4061368"/>
            <a:chExt cx="3135079" cy="2122867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585CF879-5368-EC02-146B-6E584167C293}"/>
                </a:ext>
              </a:extLst>
            </p:cNvPr>
            <p:cNvGrpSpPr/>
            <p:nvPr/>
          </p:nvGrpSpPr>
          <p:grpSpPr>
            <a:xfrm>
              <a:off x="-166599" y="4061368"/>
              <a:ext cx="3056177" cy="2122867"/>
              <a:chOff x="-159045" y="4069423"/>
              <a:chExt cx="3056177" cy="2122867"/>
            </a:xfrm>
          </p:grpSpPr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7A69C285-58DA-CBA0-0659-D41FB23FF522}"/>
                  </a:ext>
                </a:extLst>
              </p:cNvPr>
              <p:cNvSpPr txBox="1"/>
              <p:nvPr/>
            </p:nvSpPr>
            <p:spPr>
              <a:xfrm>
                <a:off x="-159045" y="4069423"/>
                <a:ext cx="305617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建置農</a:t>
                </a:r>
                <a:r>
                  <a:rPr lang="en-US" altLang="zh-TW" sz="3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3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牧</a:t>
                </a:r>
                <a:r>
                  <a:rPr lang="en-US" altLang="zh-TW" sz="3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36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場</a:t>
                </a:r>
              </a:p>
            </p:txBody>
          </p:sp>
          <p:sp>
            <p:nvSpPr>
              <p:cNvPr id="145" name="文字方塊 144">
                <a:extLst>
                  <a:ext uri="{FF2B5EF4-FFF2-40B4-BE49-F238E27FC236}">
                    <a16:creationId xmlns:a16="http://schemas.microsoft.com/office/drawing/2014/main" id="{C7B022B0-A8D9-1EA5-65E6-21A1DEFCC683}"/>
                  </a:ext>
                </a:extLst>
              </p:cNvPr>
              <p:cNvSpPr txBox="1"/>
              <p:nvPr/>
            </p:nvSpPr>
            <p:spPr>
              <a:xfrm>
                <a:off x="613250" y="4643056"/>
                <a:ext cx="155525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4500" b="1" dirty="0"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45</a:t>
                </a:r>
                <a:r>
                  <a:rPr lang="zh-TW" altLang="en-US" sz="3600" b="1" dirty="0"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800" b="1" dirty="0">
                    <a:solidFill>
                      <a:srgbClr val="FF0000"/>
                    </a:solidFill>
                    <a:effectLst>
                      <a:glow rad="63500">
                        <a:schemeClr val="bg1"/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場</a:t>
                </a:r>
              </a:p>
            </p:txBody>
          </p:sp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645D7059-FE11-A79A-FD39-84F0E88C3B6E}"/>
                  </a:ext>
                </a:extLst>
              </p:cNvPr>
              <p:cNvSpPr txBox="1"/>
              <p:nvPr/>
            </p:nvSpPr>
            <p:spPr>
              <a:xfrm>
                <a:off x="161817" y="5458429"/>
                <a:ext cx="13786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嘉豐畜牧場</a:t>
                </a:r>
              </a:p>
            </p:txBody>
          </p:sp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9351E3A2-2A81-4231-EB6A-9393768F0AA6}"/>
                  </a:ext>
                </a:extLst>
              </p:cNvPr>
              <p:cNvSpPr txBox="1"/>
              <p:nvPr/>
            </p:nvSpPr>
            <p:spPr>
              <a:xfrm>
                <a:off x="1490254" y="5456028"/>
                <a:ext cx="1210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美濃農會</a:t>
                </a:r>
              </a:p>
            </p:txBody>
          </p:sp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444EA8D9-13FB-3732-3756-1E744D8E21AF}"/>
                  </a:ext>
                </a:extLst>
              </p:cNvPr>
              <p:cNvSpPr txBox="1"/>
              <p:nvPr/>
            </p:nvSpPr>
            <p:spPr>
              <a:xfrm>
                <a:off x="164298" y="5822958"/>
                <a:ext cx="2178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百賢農場</a:t>
                </a:r>
              </a:p>
            </p:txBody>
          </p:sp>
        </p:grpSp>
        <p:sp>
          <p:nvSpPr>
            <p:cNvPr id="152" name="文字方塊 151">
              <a:extLst>
                <a:ext uri="{FF2B5EF4-FFF2-40B4-BE49-F238E27FC236}">
                  <a16:creationId xmlns:a16="http://schemas.microsoft.com/office/drawing/2014/main" id="{78783AF5-DD7F-36EF-C366-B83A3BB191CA}"/>
                </a:ext>
              </a:extLst>
            </p:cNvPr>
            <p:cNvSpPr txBox="1"/>
            <p:nvPr/>
          </p:nvSpPr>
          <p:spPr>
            <a:xfrm>
              <a:off x="1451072" y="5811064"/>
              <a:ext cx="15174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斯布特芽田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5C53895-0922-82FD-AA96-61AC62DB5AFA}"/>
              </a:ext>
            </a:extLst>
          </p:cNvPr>
          <p:cNvGrpSpPr/>
          <p:nvPr/>
        </p:nvGrpSpPr>
        <p:grpSpPr>
          <a:xfrm>
            <a:off x="3438791" y="4626452"/>
            <a:ext cx="2739003" cy="2088450"/>
            <a:chOff x="2101327" y="4153872"/>
            <a:chExt cx="2739003" cy="2088450"/>
          </a:xfrm>
        </p:grpSpPr>
        <p:sp>
          <p:nvSpPr>
            <p:cNvPr id="128" name="文字方塊 127">
              <a:extLst>
                <a:ext uri="{FF2B5EF4-FFF2-40B4-BE49-F238E27FC236}">
                  <a16:creationId xmlns:a16="http://schemas.microsoft.com/office/drawing/2014/main" id="{CBB79CED-3BD7-6873-4B83-382EE248766D}"/>
                </a:ext>
              </a:extLst>
            </p:cNvPr>
            <p:cNvSpPr txBox="1"/>
            <p:nvPr/>
          </p:nvSpPr>
          <p:spPr>
            <a:xfrm>
              <a:off x="2101327" y="4153872"/>
              <a:ext cx="24982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生產類別</a:t>
              </a:r>
            </a:p>
          </p:txBody>
        </p:sp>
        <p:sp>
          <p:nvSpPr>
            <p:cNvPr id="153" name="文字方塊 152">
              <a:extLst>
                <a:ext uri="{FF2B5EF4-FFF2-40B4-BE49-F238E27FC236}">
                  <a16:creationId xmlns:a16="http://schemas.microsoft.com/office/drawing/2014/main" id="{301D2A80-6BA8-BE98-CA10-D3470B4CA9FE}"/>
                </a:ext>
              </a:extLst>
            </p:cNvPr>
            <p:cNvSpPr txBox="1"/>
            <p:nvPr/>
          </p:nvSpPr>
          <p:spPr>
            <a:xfrm>
              <a:off x="2696041" y="4738382"/>
              <a:ext cx="155525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5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25</a:t>
              </a:r>
              <a:r>
                <a:rPr lang="zh-TW" altLang="en-US" sz="36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8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</a:t>
              </a:r>
            </a:p>
          </p:txBody>
        </p:sp>
        <p:sp>
          <p:nvSpPr>
            <p:cNvPr id="154" name="文字方塊 153">
              <a:extLst>
                <a:ext uri="{FF2B5EF4-FFF2-40B4-BE49-F238E27FC236}">
                  <a16:creationId xmlns:a16="http://schemas.microsoft.com/office/drawing/2014/main" id="{CEE742FF-E88B-376E-8077-F61C6200EE9D}"/>
                </a:ext>
              </a:extLst>
            </p:cNvPr>
            <p:cNvSpPr txBox="1"/>
            <p:nvPr/>
          </p:nvSpPr>
          <p:spPr>
            <a:xfrm>
              <a:off x="2391256" y="5508868"/>
              <a:ext cx="24346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水稻、番石榴、蜜棗</a:t>
              </a:r>
            </a:p>
          </p:txBody>
        </p:sp>
        <p:sp>
          <p:nvSpPr>
            <p:cNvPr id="155" name="文字方塊 154">
              <a:extLst>
                <a:ext uri="{FF2B5EF4-FFF2-40B4-BE49-F238E27FC236}">
                  <a16:creationId xmlns:a16="http://schemas.microsoft.com/office/drawing/2014/main" id="{618E47F6-E0E3-D13E-4B62-B9C4BCF26A30}"/>
                </a:ext>
              </a:extLst>
            </p:cNvPr>
            <p:cNvSpPr txBox="1"/>
            <p:nvPr/>
          </p:nvSpPr>
          <p:spPr>
            <a:xfrm>
              <a:off x="2405660" y="5872990"/>
              <a:ext cx="24346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鳳梨、玉荷包、芽菜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FC55C9A-95A1-77F3-4D4D-95BC9193B17B}"/>
              </a:ext>
            </a:extLst>
          </p:cNvPr>
          <p:cNvGrpSpPr/>
          <p:nvPr/>
        </p:nvGrpSpPr>
        <p:grpSpPr>
          <a:xfrm>
            <a:off x="9078399" y="4555071"/>
            <a:ext cx="2704344" cy="1388725"/>
            <a:chOff x="6753021" y="4020448"/>
            <a:chExt cx="2704344" cy="1388725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F40B5E3A-F1C2-814C-105B-1599D514097C}"/>
                </a:ext>
              </a:extLst>
            </p:cNvPr>
            <p:cNvSpPr txBox="1"/>
            <p:nvPr/>
          </p:nvSpPr>
          <p:spPr>
            <a:xfrm>
              <a:off x="6753021" y="4020448"/>
              <a:ext cx="27043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今年再增加</a:t>
              </a: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8E5C70A-ADD7-A3A9-3FE5-2AD7A0EC7FC8}"/>
                </a:ext>
              </a:extLst>
            </p:cNvPr>
            <p:cNvSpPr txBox="1"/>
            <p:nvPr/>
          </p:nvSpPr>
          <p:spPr>
            <a:xfrm>
              <a:off x="7390790" y="4624343"/>
              <a:ext cx="155525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5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67</a:t>
              </a:r>
              <a:r>
                <a:rPr lang="en-US" altLang="zh-TW" sz="2800" b="1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zh-TW" altLang="en-US" sz="28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7F8F0312-58D9-F700-B243-C90F4FC26968}"/>
              </a:ext>
            </a:extLst>
          </p:cNvPr>
          <p:cNvSpPr/>
          <p:nvPr/>
        </p:nvSpPr>
        <p:spPr>
          <a:xfrm rot="2702203">
            <a:off x="5907516" y="4051312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3BA5E48-DB46-5730-6351-CBC2F7728376}"/>
              </a:ext>
            </a:extLst>
          </p:cNvPr>
          <p:cNvSpPr txBox="1"/>
          <p:nvPr/>
        </p:nvSpPr>
        <p:spPr>
          <a:xfrm>
            <a:off x="385316" y="3037542"/>
            <a:ext cx="260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感控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9AEE11E-87F8-F502-216D-6A777D30F816}"/>
              </a:ext>
            </a:extLst>
          </p:cNvPr>
          <p:cNvSpPr txBox="1"/>
          <p:nvPr/>
        </p:nvSpPr>
        <p:spPr>
          <a:xfrm>
            <a:off x="3315864" y="3011976"/>
            <a:ext cx="260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環控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BCAE7F7-2A49-5B85-331F-02C647312119}"/>
              </a:ext>
            </a:extLst>
          </p:cNvPr>
          <p:cNvSpPr txBox="1"/>
          <p:nvPr/>
        </p:nvSpPr>
        <p:spPr>
          <a:xfrm>
            <a:off x="6218792" y="3037112"/>
            <a:ext cx="260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C2B2AE-834B-E9BB-29BC-691B2A917616}"/>
              </a:ext>
            </a:extLst>
          </p:cNvPr>
          <p:cNvSpPr txBox="1"/>
          <p:nvPr/>
        </p:nvSpPr>
        <p:spPr>
          <a:xfrm>
            <a:off x="9014733" y="3009179"/>
            <a:ext cx="260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23B592F-91C8-4AD6-A38A-5A2A322B16C5}"/>
              </a:ext>
            </a:extLst>
          </p:cNvPr>
          <p:cNvSpPr txBox="1"/>
          <p:nvPr/>
        </p:nvSpPr>
        <p:spPr>
          <a:xfrm>
            <a:off x="211225" y="3819716"/>
            <a:ext cx="2904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溫度、濕度、導電度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26AD28F-C8EB-2AF3-513F-F9B6F60F6AA2}"/>
              </a:ext>
            </a:extLst>
          </p:cNvPr>
          <p:cNvSpPr txBox="1"/>
          <p:nvPr/>
        </p:nvSpPr>
        <p:spPr>
          <a:xfrm>
            <a:off x="3149859" y="3819151"/>
            <a:ext cx="2904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風扇、灑水、調節日照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25D6136-11DA-765C-3CBC-B6E512A33EBF}"/>
              </a:ext>
            </a:extLst>
          </p:cNvPr>
          <p:cNvSpPr txBox="1"/>
          <p:nvPr/>
        </p:nvSpPr>
        <p:spPr>
          <a:xfrm>
            <a:off x="6282505" y="3815602"/>
            <a:ext cx="2462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選果機、植保機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2315CBF-9B8F-90AC-0531-60F03219A263}"/>
              </a:ext>
            </a:extLst>
          </p:cNvPr>
          <p:cNvSpPr txBox="1"/>
          <p:nvPr/>
        </p:nvSpPr>
        <p:spPr>
          <a:xfrm>
            <a:off x="8734311" y="3832289"/>
            <a:ext cx="3142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田區人力、成本控管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F444E45-A5BD-757A-9B26-C8CCB5BB820F}"/>
              </a:ext>
            </a:extLst>
          </p:cNvPr>
          <p:cNvSpPr txBox="1"/>
          <p:nvPr/>
        </p:nvSpPr>
        <p:spPr>
          <a:xfrm>
            <a:off x="9693564" y="5907971"/>
            <a:ext cx="181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預計增加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</a:p>
        </p:txBody>
      </p:sp>
    </p:spTree>
    <p:extLst>
      <p:ext uri="{BB962C8B-B14F-4D97-AF65-F5344CB8AC3E}">
        <p14:creationId xmlns:p14="http://schemas.microsoft.com/office/powerpoint/2010/main" val="273674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>
            <a:extLst>
              <a:ext uri="{FF2B5EF4-FFF2-40B4-BE49-F238E27FC236}">
                <a16:creationId xmlns:a16="http://schemas.microsoft.com/office/drawing/2014/main" id="{9AC74345-DCBD-4105-A60D-7F85F7AFD6EE}"/>
              </a:ext>
            </a:extLst>
          </p:cNvPr>
          <p:cNvSpPr/>
          <p:nvPr/>
        </p:nvSpPr>
        <p:spPr>
          <a:xfrm>
            <a:off x="164725" y="2262436"/>
            <a:ext cx="6008343" cy="43605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63CFFE-4BE6-BBA2-A537-2E868D53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A58-C45C-4257-BCD5-8013E7A9370B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26DFDC7A-044D-0316-F72F-87F814D3FAE6}"/>
              </a:ext>
            </a:extLst>
          </p:cNvPr>
          <p:cNvSpPr txBox="1"/>
          <p:nvPr/>
        </p:nvSpPr>
        <p:spPr>
          <a:xfrm>
            <a:off x="290225" y="234970"/>
            <a:ext cx="116115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600" b="1" u="sng" dirty="0">
                <a:gradFill>
                  <a:gsLst>
                    <a:gs pos="74000">
                      <a:srgbClr val="002060"/>
                    </a:gs>
                    <a:gs pos="53000">
                      <a:schemeClr val="accent5">
                        <a:lumMod val="75000"/>
                      </a:schemeClr>
                    </a:gs>
                    <a:gs pos="42000">
                      <a:srgbClr val="002060"/>
                    </a:gs>
                  </a:gsLst>
                  <a:lin ang="5400000" scaled="0"/>
                </a:gra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高雄植醫來幫忙 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正式上線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(LINE ID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@khpp)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17E6E52-BFA0-A10D-29FA-7D73FBF64CE4}"/>
              </a:ext>
            </a:extLst>
          </p:cNvPr>
          <p:cNvSpPr txBox="1"/>
          <p:nvPr/>
        </p:nvSpPr>
        <p:spPr>
          <a:xfrm>
            <a:off x="0" y="1371814"/>
            <a:ext cx="49699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線上服務</a:t>
            </a:r>
            <a:r>
              <a:rPr lang="en-US" altLang="zh-TW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DAC3B07-966F-2E1E-CC8A-07C0534E929B}"/>
              </a:ext>
            </a:extLst>
          </p:cNvPr>
          <p:cNvSpPr txBox="1"/>
          <p:nvPr/>
        </p:nvSpPr>
        <p:spPr>
          <a:xfrm>
            <a:off x="822515" y="229101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註冊會員至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4/12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已達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708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0581F606-48A6-7E21-DB56-7B825BCE63DE}"/>
              </a:ext>
            </a:extLst>
          </p:cNvPr>
          <p:cNvSpPr txBox="1"/>
          <p:nvPr/>
        </p:nvSpPr>
        <p:spPr>
          <a:xfrm>
            <a:off x="797828" y="3118807"/>
            <a:ext cx="6696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年下半年提供診斷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D7584139-11D3-4717-1F0D-0ACDFF289BD5}"/>
              </a:ext>
            </a:extLst>
          </p:cNvPr>
          <p:cNvSpPr txBox="1"/>
          <p:nvPr/>
        </p:nvSpPr>
        <p:spPr>
          <a:xfrm>
            <a:off x="773380" y="3907003"/>
            <a:ext cx="635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諮詢者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人次。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FF8C7BE-50C8-F9B9-4CB1-31F067B999D5}"/>
              </a:ext>
            </a:extLst>
          </p:cNvPr>
          <p:cNvSpPr txBox="1"/>
          <p:nvPr/>
        </p:nvSpPr>
        <p:spPr>
          <a:xfrm>
            <a:off x="753636" y="4725550"/>
            <a:ext cx="635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輔導面積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公頃。</a:t>
            </a: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4C25533C-B0A2-B707-90A4-143D87B262CB}"/>
              </a:ext>
            </a:extLst>
          </p:cNvPr>
          <p:cNvSpPr txBox="1"/>
          <p:nvPr/>
        </p:nvSpPr>
        <p:spPr>
          <a:xfrm>
            <a:off x="763092" y="5389937"/>
            <a:ext cx="6350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提供農藥販賣業者資訊及分布地圖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鍵即可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導航前往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75" name="圖片 74">
            <a:extLst>
              <a:ext uri="{FF2B5EF4-FFF2-40B4-BE49-F238E27FC236}">
                <a16:creationId xmlns:a16="http://schemas.microsoft.com/office/drawing/2014/main" id="{3E68BCE4-AA7A-DDB2-A8EB-F3EB2365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65" y="1682597"/>
            <a:ext cx="5623776" cy="4927717"/>
          </a:xfrm>
          <a:prstGeom prst="rect">
            <a:avLst/>
          </a:prstGeom>
        </p:spPr>
      </p:pic>
      <p:pic>
        <p:nvPicPr>
          <p:cNvPr id="77" name="圖形 76" descr="時鐘">
            <a:extLst>
              <a:ext uri="{FF2B5EF4-FFF2-40B4-BE49-F238E27FC236}">
                <a16:creationId xmlns:a16="http://schemas.microsoft.com/office/drawing/2014/main" id="{9EDE2830-7387-F8C4-9827-D385AB35D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477" y="2445571"/>
            <a:ext cx="527986" cy="527986"/>
          </a:xfrm>
          <a:prstGeom prst="rect">
            <a:avLst/>
          </a:prstGeom>
        </p:spPr>
      </p:pic>
      <p:pic>
        <p:nvPicPr>
          <p:cNvPr id="78" name="圖形 77" descr="時鐘">
            <a:extLst>
              <a:ext uri="{FF2B5EF4-FFF2-40B4-BE49-F238E27FC236}">
                <a16:creationId xmlns:a16="http://schemas.microsoft.com/office/drawing/2014/main" id="{ED267932-B67E-D3A4-DBEF-B642C470E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477" y="3270018"/>
            <a:ext cx="527986" cy="527986"/>
          </a:xfrm>
          <a:prstGeom prst="rect">
            <a:avLst/>
          </a:prstGeom>
        </p:spPr>
      </p:pic>
      <p:pic>
        <p:nvPicPr>
          <p:cNvPr id="79" name="圖形 78" descr="時鐘">
            <a:extLst>
              <a:ext uri="{FF2B5EF4-FFF2-40B4-BE49-F238E27FC236}">
                <a16:creationId xmlns:a16="http://schemas.microsoft.com/office/drawing/2014/main" id="{40AB1CCD-BC2A-C7BC-A5D9-3192887B7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56" y="4121056"/>
            <a:ext cx="527986" cy="527986"/>
          </a:xfrm>
          <a:prstGeom prst="rect">
            <a:avLst/>
          </a:prstGeom>
        </p:spPr>
      </p:pic>
      <p:pic>
        <p:nvPicPr>
          <p:cNvPr id="80" name="圖形 79" descr="時鐘">
            <a:extLst>
              <a:ext uri="{FF2B5EF4-FFF2-40B4-BE49-F238E27FC236}">
                <a16:creationId xmlns:a16="http://schemas.microsoft.com/office/drawing/2014/main" id="{169CE5F8-3A37-4213-365D-50714A5A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56" y="4875203"/>
            <a:ext cx="527986" cy="527986"/>
          </a:xfrm>
          <a:prstGeom prst="rect">
            <a:avLst/>
          </a:prstGeom>
        </p:spPr>
      </p:pic>
      <p:pic>
        <p:nvPicPr>
          <p:cNvPr id="81" name="圖形 80" descr="時鐘">
            <a:extLst>
              <a:ext uri="{FF2B5EF4-FFF2-40B4-BE49-F238E27FC236}">
                <a16:creationId xmlns:a16="http://schemas.microsoft.com/office/drawing/2014/main" id="{F1BE4E32-8ABB-DBF7-9168-0C44E8E4F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087" y="5653930"/>
            <a:ext cx="527986" cy="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07E45A1E-01FE-1269-3E1F-CB31878A16BA}"/>
              </a:ext>
            </a:extLst>
          </p:cNvPr>
          <p:cNvCxnSpPr>
            <a:cxnSpLocks/>
          </p:cNvCxnSpPr>
          <p:nvPr/>
        </p:nvCxnSpPr>
        <p:spPr>
          <a:xfrm>
            <a:off x="11424592" y="1942307"/>
            <a:ext cx="0" cy="482135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extLst>
              <a:ext uri="{FF2B5EF4-FFF2-40B4-BE49-F238E27FC236}">
                <a16:creationId xmlns:a16="http://schemas.microsoft.com/office/drawing/2014/main" id="{746E56D6-C1C4-0D1C-36E9-5964394CC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7" b="98333" l="4417" r="90000">
                        <a14:foregroundMark x1="19667" y1="12222" x2="16000" y2="95333"/>
                        <a14:foregroundMark x1="7750" y1="19556" x2="4417" y2="36000"/>
                        <a14:foregroundMark x1="4417" y1="36000" x2="11667" y2="84111"/>
                        <a14:foregroundMark x1="11667" y1="84111" x2="17167" y2="93889"/>
                        <a14:foregroundMark x1="17167" y1="93889" x2="25917" y2="94000"/>
                        <a14:foregroundMark x1="25917" y1="94000" x2="40750" y2="93222"/>
                        <a14:foregroundMark x1="40750" y1="93222" x2="59667" y2="66222"/>
                        <a14:foregroundMark x1="59667" y1="66222" x2="73250" y2="61778"/>
                        <a14:foregroundMark x1="42917" y1="93111" x2="36333" y2="98444"/>
                        <a14:foregroundMark x1="5083" y1="97556" x2="10833" y2="87778"/>
                        <a14:foregroundMark x1="19500" y1="15556" x2="32750" y2="12556"/>
                        <a14:foregroundMark x1="32750" y1="12556" x2="36667" y2="16111"/>
                        <a14:foregroundMark x1="17250" y1="13556" x2="26750" y2="7667"/>
                        <a14:foregroundMark x1="26750" y1="7667" x2="27083" y2="7889"/>
                        <a14:foregroundMark x1="6333" y1="19667" x2="24167" y2="13333"/>
                        <a14:foregroundMark x1="24167" y1="13333" x2="35167" y2="20444"/>
                        <a14:foregroundMark x1="35167" y1="20444" x2="41417" y2="55667"/>
                        <a14:foregroundMark x1="41417" y1="55667" x2="41417" y2="56000"/>
                        <a14:foregroundMark x1="37500" y1="16889" x2="40167" y2="48556"/>
                        <a14:foregroundMark x1="35750" y1="26778" x2="32167" y2="6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32"/>
          <a:stretch/>
        </p:blipFill>
        <p:spPr>
          <a:xfrm>
            <a:off x="6151173" y="2245191"/>
            <a:ext cx="4106955" cy="380893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65FBF91-BDB4-869A-1473-9B8FCC877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98590" l="625" r="98280">
                        <a14:foregroundMark x1="39436" y1="50411" x2="42299" y2="58637"/>
                        <a14:foregroundMark x1="38536" y1="47826" x2="39436" y2="50411"/>
                        <a14:foregroundMark x1="37722" y1="45487" x2="38536" y2="47826"/>
                        <a14:foregroundMark x1="42299" y1="58637" x2="46912" y2="92244"/>
                        <a14:foregroundMark x1="50977" y1="57227" x2="88507" y2="82491"/>
                        <a14:foregroundMark x1="62002" y1="59459" x2="90070" y2="73090"/>
                        <a14:foregroundMark x1="90070" y1="73090" x2="95465" y2="82491"/>
                        <a14:foregroundMark x1="95465" y1="82491" x2="86396" y2="93302"/>
                        <a14:foregroundMark x1="86396" y1="93302" x2="70915" y2="82374"/>
                        <a14:foregroundMark x1="70915" y1="82374" x2="59343" y2="64865"/>
                        <a14:foregroundMark x1="57858" y1="71680" x2="88898" y2="88014"/>
                        <a14:foregroundMark x1="88898" y1="88014" x2="95465" y2="78378"/>
                        <a14:foregroundMark x1="95465" y1="78378" x2="86161" y2="72150"/>
                        <a14:foregroundMark x1="86161" y1="72150" x2="85066" y2="71915"/>
                        <a14:foregroundMark x1="56059" y1="74031" x2="67240" y2="78261"/>
                        <a14:foregroundMark x1="67240" y1="78261" x2="91947" y2="97297"/>
                        <a14:foregroundMark x1="91947" y1="97297" x2="98358" y2="82256"/>
                        <a14:foregroundMark x1="98358" y1="82256" x2="98124" y2="73443"/>
                        <a14:foregroundMark x1="98202" y1="96827" x2="80844" y2="98707"/>
                        <a14:foregroundMark x1="40344" y1="46181" x2="42142" y2="44653"/>
                        <a14:backgroundMark x1="27600" y1="11516" x2="91165" y2="42891"/>
                        <a14:backgroundMark x1="91165" y1="42891" x2="92807" y2="45006"/>
                        <a14:backgroundMark x1="86552" y1="62515" x2="98202" y2="63690"/>
                        <a14:backgroundMark x1="34949" y1="71680" x2="31509" y2="94712"/>
                        <a14:backgroundMark x1="32369" y1="68860" x2="27443" y2="93184"/>
                        <a14:backgroundMark x1="36435" y1="95652" x2="25958" y2="79906"/>
                        <a14:backgroundMark x1="25958" y1="79906" x2="36357" y2="77673"/>
                        <a14:backgroundMark x1="36357" y1="77673" x2="39719" y2="91774"/>
                        <a14:backgroundMark x1="39719" y1="91774" x2="33933" y2="94477"/>
                        <a14:backgroundMark x1="33933" y1="52056" x2="31509" y2="66157"/>
                        <a14:backgroundMark x1="31509" y1="66157" x2="23065" y2="82374"/>
                        <a14:backgroundMark x1="23065" y1="82374" x2="22909" y2="98355"/>
                        <a14:backgroundMark x1="48944" y1="72973" x2="50039" y2="87897"/>
                        <a14:backgroundMark x1="50039" y1="87897" x2="50117" y2="88014"/>
                        <a14:backgroundMark x1="33542" y1="30787" x2="38311" y2="36663"/>
                        <a14:backgroundMark x1="5551" y1="33608" x2="78" y2="46769"/>
                        <a14:backgroundMark x1="88507" y1="60635" x2="99765" y2="65805"/>
                        <a14:backgroundMark x1="92103" y1="65217" x2="96951" y2="66510"/>
                        <a14:backgroundMark x1="33542" y1="76616" x2="41126" y2="86722"/>
                        <a14:backgroundMark x1="41126" y1="86722" x2="41830" y2="99295"/>
                        <a14:backgroundMark x1="41830" y1="99295" x2="41908" y2="99412"/>
                        <a14:backgroundMark x1="24159" y1="82961" x2="21110" y2="99882"/>
                        <a14:backgroundMark x1="48944" y1="98472" x2="48944" y2="98472"/>
                        <a14:backgroundMark x1="95152" y1="67098" x2="95152" y2="67098"/>
                        <a14:backgroundMark x1="94918" y1="67568" x2="95778" y2="67098"/>
                        <a14:backgroundMark x1="36435" y1="71798" x2="42924" y2="82961"/>
                        <a14:backgroundMark x1="42924" y1="82961" x2="42611" y2="86251"/>
                        <a14:backgroundMark x1="32838" y1="50059" x2="37373" y2="51234"/>
                        <a14:backgroundMark x1="37217" y1="64395" x2="37217" y2="64395"/>
                        <a14:backgroundMark x1="37686" y1="63807" x2="37686" y2="63807"/>
                        <a14:backgroundMark x1="67475" y1="90717" x2="77170" y2="99412"/>
                        <a14:backgroundMark x1="33620" y1="49471" x2="33620" y2="49471"/>
                        <a14:backgroundMark x1="69977" y1="90717" x2="77873" y2="99882"/>
                        <a14:backgroundMark x1="71384" y1="92009" x2="76857" y2="99412"/>
                        <a14:backgroundMark x1="35809" y1="31845" x2="22518" y2="44888"/>
                        <a14:backgroundMark x1="22518" y1="44888" x2="11102" y2="72855"/>
                        <a14:backgroundMark x1="11102" y1="72855" x2="10711" y2="79083"/>
                        <a14:backgroundMark x1="40031" y1="40776" x2="26974" y2="54054"/>
                        <a14:backgroundMark x1="30102" y1="35370" x2="10868" y2="83314"/>
                        <a14:backgroundMark x1="19703" y1="31257" x2="10321" y2="85311"/>
                        <a14:backgroundMark x1="10321" y1="85311" x2="10321" y2="85311"/>
                        <a14:backgroundMark x1="16106" y1="28320" x2="30493" y2="84489"/>
                        <a14:backgroundMark x1="25880" y1="43126" x2="11572" y2="92479"/>
                        <a14:backgroundMark x1="11572" y1="92479" x2="9382" y2="92832"/>
                        <a14:backgroundMark x1="7819" y1="42186" x2="8600" y2="96122"/>
                        <a14:backgroundMark x1="8600" y1="96122" x2="8991" y2="94242"/>
                        <a14:backgroundMark x1="6333" y1="37955" x2="4769" y2="94947"/>
                        <a14:backgroundMark x1="4769" y1="94947" x2="5160" y2="96945"/>
                        <a14:backgroundMark x1="14386" y1="41128" x2="10164" y2="88602"/>
                        <a14:backgroundMark x1="10164" y1="88602" x2="10164" y2="88602"/>
                        <a14:backgroundMark x1="9382" y1="39013" x2="8600" y2="82491"/>
                        <a14:backgroundMark x1="11102" y1="42421" x2="10164" y2="54407"/>
                        <a14:backgroundMark x1="10164" y1="54407" x2="13526" y2="64277"/>
                        <a14:backgroundMark x1="13526" y1="64277" x2="14152" y2="64042"/>
                        <a14:backgroundMark x1="13448" y1="50646" x2="8913" y2="57932"/>
                        <a14:backgroundMark x1="8913" y1="57932" x2="4691" y2="69683"/>
                        <a14:backgroundMark x1="4691" y1="69683" x2="1016" y2="62985"/>
                        <a14:backgroundMark x1="1016" y1="62985" x2="2658" y2="56052"/>
                        <a14:backgroundMark x1="12979" y1="41951" x2="14308" y2="59224"/>
                        <a14:backgroundMark x1="14308" y1="59224" x2="14308" y2="57814"/>
                        <a14:backgroundMark x1="11806" y1="44301" x2="13604" y2="56404"/>
                        <a14:backgroundMark x1="2658" y1="61810" x2="1955" y2="83901"/>
                        <a14:backgroundMark x1="1955" y1="83901" x2="1955" y2="83901"/>
                        <a14:backgroundMark x1="4613" y1="66745" x2="1486" y2="79436"/>
                        <a14:backgroundMark x1="1486" y1="79436" x2="1564" y2="77321"/>
                        <a14:backgroundMark x1="5708" y1="63455" x2="938" y2="76381"/>
                        <a14:backgroundMark x1="938" y1="76381" x2="1095" y2="70740"/>
                        <a14:backgroundMark x1="56294" y1="43831" x2="85848" y2="54289"/>
                        <a14:backgroundMark x1="85848" y1="54289" x2="89836" y2="58637"/>
                        <a14:backgroundMark x1="37764" y1="72033" x2="39484" y2="74266"/>
                        <a14:backgroundMark x1="37373" y1="51469" x2="37373" y2="51469"/>
                        <a14:backgroundMark x1="30884" y1="41598" x2="26661" y2="57227"/>
                        <a14:backgroundMark x1="33073" y1="41951" x2="30884" y2="56639"/>
                        <a14:backgroundMark x1="37608" y1="47826" x2="37608" y2="47826"/>
                        <a14:backgroundMark x1="38311" y1="50411" x2="38311" y2="50411"/>
                        <a14:backgroundMark x1="41360" y1="71680" x2="41360" y2="71680"/>
                        <a14:backgroundMark x1="66224" y1="86839" x2="79281" y2="9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521092"/>
            <a:ext cx="3859761" cy="2568146"/>
          </a:xfrm>
          <a:prstGeom prst="rect">
            <a:avLst/>
          </a:prstGeom>
        </p:spPr>
      </p:pic>
      <p:sp>
        <p:nvSpPr>
          <p:cNvPr id="25" name="矩形 6">
            <a:extLst>
              <a:ext uri="{FF2B5EF4-FFF2-40B4-BE49-F238E27FC236}">
                <a16:creationId xmlns:a16="http://schemas.microsoft.com/office/drawing/2014/main" id="{17FF6323-7D30-4A6C-DC7A-B56B3A4C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99" y="1737681"/>
            <a:ext cx="6955661" cy="525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ts val="4200"/>
              </a:lnSpc>
              <a:defRPr/>
            </a:pP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CF94977-0D19-0A4D-6129-55693C06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1B8E-C7CF-4CF8-8338-FEAE5D16B873}" type="slidenum">
              <a:rPr lang="zh-TW" altLang="en-US" smtClean="0"/>
              <a:pPr/>
              <a:t>7</a:t>
            </a:fld>
            <a:endParaRPr lang="en-US" altLang="zh-TW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DDD4E54-F701-A5F4-655E-8E84C3E177DC}"/>
              </a:ext>
            </a:extLst>
          </p:cNvPr>
          <p:cNvSpPr txBox="1"/>
          <p:nvPr/>
        </p:nvSpPr>
        <p:spPr>
          <a:xfrm>
            <a:off x="740990" y="1677197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 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1,700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 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訂約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8FA460D-1A26-80B7-A133-6D68F3CDE693}"/>
              </a:ext>
            </a:extLst>
          </p:cNvPr>
          <p:cNvSpPr txBox="1"/>
          <p:nvPr/>
        </p:nvSpPr>
        <p:spPr>
          <a:xfrm>
            <a:off x="824944" y="2595212"/>
            <a:ext cx="1978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檢驗快速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050E5A6-7D02-581D-2DB3-20CCD9E4686F}"/>
              </a:ext>
            </a:extLst>
          </p:cNvPr>
          <p:cNvSpPr txBox="1"/>
          <p:nvPr/>
        </p:nvSpPr>
        <p:spPr>
          <a:xfrm>
            <a:off x="824944" y="3753825"/>
            <a:ext cx="1978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準確性高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84E41AB-1023-FA0E-17EC-6B4E422B77E3}"/>
              </a:ext>
            </a:extLst>
          </p:cNvPr>
          <p:cNvSpPr txBox="1"/>
          <p:nvPr/>
        </p:nvSpPr>
        <p:spPr>
          <a:xfrm>
            <a:off x="824944" y="4940115"/>
            <a:ext cx="3825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月上線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A1751C1-7006-F29A-EC54-232620BC7FFD}"/>
              </a:ext>
            </a:extLst>
          </p:cNvPr>
          <p:cNvSpPr txBox="1"/>
          <p:nvPr/>
        </p:nvSpPr>
        <p:spPr>
          <a:xfrm>
            <a:off x="824944" y="3083698"/>
            <a:ext cx="4724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10分鐘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198種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農藥檢驗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AB483A4-8EF9-1339-9430-CC3F23FFDF27}"/>
              </a:ext>
            </a:extLst>
          </p:cNvPr>
          <p:cNvSpPr txBox="1"/>
          <p:nvPr/>
        </p:nvSpPr>
        <p:spPr>
          <a:xfrm>
            <a:off x="824944" y="5401656"/>
            <a:ext cx="5912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月底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完成認證  檢驗量能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CF1E5CDB-9572-CEF1-E69C-193087CF1F21}"/>
              </a:ext>
            </a:extLst>
          </p:cNvPr>
          <p:cNvSpPr txBox="1">
            <a:spLocks/>
          </p:cNvSpPr>
          <p:nvPr/>
        </p:nvSpPr>
        <p:spPr>
          <a:xfrm>
            <a:off x="479376" y="615891"/>
            <a:ext cx="13465496" cy="92371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>
              <a:defRPr sz="4500" b="0" i="0">
                <a:solidFill>
                  <a:schemeClr val="bg1"/>
                </a:solidFill>
                <a:latin typeface="Noto Sans CJK JP Medium"/>
                <a:ea typeface="+mj-ea"/>
                <a:cs typeface="Noto Sans CJK JP Medium"/>
              </a:defRPr>
            </a:lvl1pPr>
          </a:lstStyle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4000" b="1" dirty="0">
                <a:gradFill>
                  <a:gsLst>
                    <a:gs pos="74000">
                      <a:srgbClr val="002060"/>
                    </a:gs>
                    <a:gs pos="53000">
                      <a:schemeClr val="accent5">
                        <a:lumMod val="75000"/>
                      </a:schemeClr>
                    </a:gs>
                    <a:gs pos="42000">
                      <a:srgbClr val="002060"/>
                    </a:gs>
                  </a:gsLst>
                  <a:lin ang="5400000" scaled="0"/>
                </a:gra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鳳山果菜市場 蔬菜農業殘留檢驗</a:t>
            </a:r>
            <a:endParaRPr lang="en-US" altLang="zh-TW" sz="4000" b="1" dirty="0">
              <a:gradFill>
                <a:gsLst>
                  <a:gs pos="74000">
                    <a:srgbClr val="002060"/>
                  </a:gs>
                  <a:gs pos="53000">
                    <a:schemeClr val="accent5">
                      <a:lumMod val="75000"/>
                    </a:schemeClr>
                  </a:gs>
                  <a:gs pos="42000">
                    <a:srgbClr val="002060"/>
                  </a:gs>
                </a:gsLst>
                <a:lin ang="5400000" scaled="0"/>
              </a:gradFill>
              <a:effectLst>
                <a:glow rad="1016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gradFill>
                  <a:gsLst>
                    <a:gs pos="74000">
                      <a:srgbClr val="002060"/>
                    </a:gs>
                    <a:gs pos="53000">
                      <a:schemeClr val="accent5">
                        <a:lumMod val="75000"/>
                      </a:schemeClr>
                    </a:gs>
                    <a:gs pos="42000">
                      <a:srgbClr val="002060"/>
                    </a:gs>
                  </a:gsLst>
                  <a:lin ang="5400000" scaled="0"/>
                </a:gradFill>
                <a:effectLst>
                  <a:glow rad="1016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質譜儀設置推動案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80F7AB5B-AB43-D320-A209-02BE7AE5BC03}"/>
              </a:ext>
            </a:extLst>
          </p:cNvPr>
          <p:cNvCxnSpPr/>
          <p:nvPr/>
        </p:nvCxnSpPr>
        <p:spPr>
          <a:xfrm>
            <a:off x="4679456" y="6077985"/>
            <a:ext cx="751254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3F3D9AC-7574-F80C-97A4-F16151EA2065}"/>
              </a:ext>
            </a:extLst>
          </p:cNvPr>
          <p:cNvSpPr txBox="1"/>
          <p:nvPr/>
        </p:nvSpPr>
        <p:spPr>
          <a:xfrm>
            <a:off x="824944" y="4246586"/>
            <a:ext cx="5382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定性定量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，超標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哪個農藥，殘留多少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C15C4097-D7D9-7D2D-74E9-D6D9DFE78A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0" y="2770292"/>
            <a:ext cx="193430" cy="214405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1E6DBBA2-FF83-5521-B154-9F63427210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55" y="3933632"/>
            <a:ext cx="193430" cy="214405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6C733F55-3EF6-40D7-E907-B80A8E7C58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55" y="5128133"/>
            <a:ext cx="193430" cy="214405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E5BC1944-239B-9BBF-15AF-383ED4B7E7A7}"/>
              </a:ext>
            </a:extLst>
          </p:cNvPr>
          <p:cNvSpPr/>
          <p:nvPr/>
        </p:nvSpPr>
        <p:spPr>
          <a:xfrm>
            <a:off x="87086" y="87086"/>
            <a:ext cx="12032343" cy="6676571"/>
          </a:xfrm>
          <a:prstGeom prst="rect">
            <a:avLst/>
          </a:prstGeom>
          <a:noFill/>
          <a:ln w="1809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56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extLst>
              <a:ext uri="{FF2B5EF4-FFF2-40B4-BE49-F238E27FC236}">
                <a16:creationId xmlns:a16="http://schemas.microsoft.com/office/drawing/2014/main" id="{4C442CF8-A20D-E511-FF51-EBB925E3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4208"/>
            <a:ext cx="3924662" cy="6862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F71FCAE-8DAE-9615-B00C-9174989424A6}"/>
              </a:ext>
            </a:extLst>
          </p:cNvPr>
          <p:cNvSpPr/>
          <p:nvPr/>
        </p:nvSpPr>
        <p:spPr>
          <a:xfrm>
            <a:off x="4300553" y="2250302"/>
            <a:ext cx="3983753" cy="44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75E0A83-CD41-68CC-9827-672E46FCAE2C}"/>
              </a:ext>
            </a:extLst>
          </p:cNvPr>
          <p:cNvSpPr txBox="1"/>
          <p:nvPr/>
        </p:nvSpPr>
        <p:spPr>
          <a:xfrm>
            <a:off x="1117480" y="3676157"/>
            <a:ext cx="328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食農教育法</a:t>
            </a:r>
            <a:b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推動及成效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8ECB5B0-D18D-D49A-D06E-C196967D49C2}"/>
              </a:ext>
            </a:extLst>
          </p:cNvPr>
          <p:cNvSpPr txBox="1"/>
          <p:nvPr/>
        </p:nvSpPr>
        <p:spPr>
          <a:xfrm>
            <a:off x="266675" y="5363255"/>
            <a:ext cx="3926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食農教育深根校園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推動地產地消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在地食材推廣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7B2709-94E6-4FBF-715F-95D47BA9A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8" b="39024" l="45981" r="94534">
                        <a14:foregroundMark x1="56431" y1="6220" x2="56431" y2="6220"/>
                        <a14:foregroundMark x1="59486" y1="5854" x2="59486" y2="5854"/>
                        <a14:foregroundMark x1="65434" y1="3537" x2="65434" y2="3537"/>
                        <a14:foregroundMark x1="67846" y1="1829" x2="67846" y2="1829"/>
                        <a14:foregroundMark x1="78457" y1="5366" x2="78457" y2="5366"/>
                        <a14:foregroundMark x1="74116" y1="1098" x2="74116" y2="1098"/>
                        <a14:foregroundMark x1="92926" y1="18537" x2="92926" y2="18537"/>
                        <a14:foregroundMark x1="86174" y1="21951" x2="86174" y2="21951"/>
                        <a14:foregroundMark x1="94534" y1="20122" x2="94534" y2="20122"/>
                        <a14:foregroundMark x1="79743" y1="35976" x2="79743" y2="35976"/>
                        <a14:foregroundMark x1="80225" y1="25976" x2="80225" y2="25976"/>
                        <a14:foregroundMark x1="67846" y1="22317" x2="67846" y2="22317"/>
                        <a14:foregroundMark x1="70900" y1="18171" x2="70900" y2="18171"/>
                        <a14:foregroundMark x1="64309" y1="15610" x2="64309" y2="15610"/>
                        <a14:foregroundMark x1="72347" y1="18049" x2="72347" y2="18049"/>
                        <a14:foregroundMark x1="68006" y1="20000" x2="68006" y2="20000"/>
                        <a14:foregroundMark x1="68328" y1="18171" x2="68328" y2="18171"/>
                        <a14:foregroundMark x1="62862" y1="20366" x2="62862" y2="20366"/>
                        <a14:foregroundMark x1="55949" y1="22927" x2="55949" y2="22927"/>
                        <a14:foregroundMark x1="51125" y1="25366" x2="51125" y2="25366"/>
                        <a14:foregroundMark x1="54019" y1="30244" x2="54019" y2="30244"/>
                        <a14:foregroundMark x1="60611" y1="35122" x2="60611" y2="35122"/>
                        <a14:foregroundMark x1="61736" y1="29512" x2="61736" y2="29512"/>
                        <a14:foregroundMark x1="67363" y1="32927" x2="67363" y2="32927"/>
                        <a14:foregroundMark x1="66399" y1="36707" x2="66399" y2="36707"/>
                        <a14:foregroundMark x1="76367" y1="36220" x2="76367" y2="36220"/>
                        <a14:foregroundMark x1="74277" y1="38537" x2="74277" y2="38537"/>
                        <a14:foregroundMark x1="63505" y1="37561" x2="63505" y2="37561"/>
                        <a14:foregroundMark x1="77653" y1="33780" x2="77653" y2="33780"/>
                        <a14:foregroundMark x1="55466" y1="24146" x2="55466" y2="24146"/>
                        <a14:foregroundMark x1="47910" y1="18780" x2="47910" y2="18780"/>
                        <a14:foregroundMark x1="48875" y1="17927" x2="48875" y2="17927"/>
                        <a14:foregroundMark x1="49678" y1="15488" x2="49678" y2="15488"/>
                        <a14:foregroundMark x1="45981" y1="16463" x2="45981" y2="16463"/>
                        <a14:foregroundMark x1="71543" y1="13049" x2="71543" y2="13049"/>
                        <a14:foregroundMark x1="68006" y1="13049" x2="68006" y2="13049"/>
                        <a14:foregroundMark x1="76688" y1="15244" x2="76688" y2="15244"/>
                        <a14:foregroundMark x1="75402" y1="25000" x2="75402" y2="25000"/>
                        <a14:foregroundMark x1="64630" y1="25000" x2="64630" y2="25000"/>
                        <a14:foregroundMark x1="61736" y1="8659" x2="61736" y2="8659"/>
                        <a14:foregroundMark x1="57717" y1="5000" x2="57717" y2="5000"/>
                        <a14:foregroundMark x1="55145" y1="8537" x2="55145" y2="8537"/>
                        <a14:foregroundMark x1="74920" y1="8049" x2="74920" y2="8049"/>
                        <a14:foregroundMark x1="80707" y1="5122" x2="80707" y2="5122"/>
                        <a14:foregroundMark x1="75402" y1="3293" x2="75402" y2="3293"/>
                        <a14:foregroundMark x1="63183" y1="4512" x2="63183" y2="4512"/>
                        <a14:foregroundMark x1="60932" y1="3171" x2="60932" y2="3171"/>
                        <a14:foregroundMark x1="74437" y1="3537" x2="74437" y2="3537"/>
                        <a14:foregroundMark x1="84244" y1="7073" x2="84244" y2="7073"/>
                        <a14:foregroundMark x1="86495" y1="9878" x2="86495" y2="9878"/>
                        <a14:foregroundMark x1="69132" y1="39024" x2="69132" y2="39024"/>
                        <a14:foregroundMark x1="75884" y1="37317" x2="75884" y2="37317"/>
                        <a14:foregroundMark x1="74598" y1="35488" x2="74598" y2="35488"/>
                        <a14:foregroundMark x1="64309" y1="29268" x2="64309" y2="29268"/>
                        <a14:foregroundMark x1="53376" y1="30610" x2="53376" y2="30610"/>
                        <a14:foregroundMark x1="80064" y1="28537" x2="80064" y2="28537"/>
                        <a14:foregroundMark x1="75723" y1="29390" x2="75723" y2="29390"/>
                        <a14:foregroundMark x1="75723" y1="30976" x2="86174" y2="27317"/>
                        <a14:foregroundMark x1="85209" y1="33049" x2="92122" y2="20976"/>
                        <a14:foregroundMark x1="92122" y1="20976" x2="91801" y2="18171"/>
                        <a14:foregroundMark x1="61897" y1="11585" x2="53537" y2="23049"/>
                        <a14:foregroundMark x1="53537" y1="23049" x2="58682" y2="29390"/>
                        <a14:foregroundMark x1="58682" y1="29390" x2="65434" y2="31341"/>
                        <a14:foregroundMark x1="67524" y1="12927" x2="66238" y2="24146"/>
                        <a14:foregroundMark x1="66238" y1="24146" x2="70418" y2="24268"/>
                        <a14:foregroundMark x1="72830" y1="23537" x2="77814" y2="21463"/>
                        <a14:foregroundMark x1="68810" y1="18415" x2="68810" y2="18415"/>
                        <a14:foregroundMark x1="69453" y1="21585" x2="69453" y2="21585"/>
                        <a14:foregroundMark x1="69132" y1="20244" x2="69132" y2="20244"/>
                        <a14:foregroundMark x1="71383" y1="26341" x2="71383" y2="26341"/>
                        <a14:foregroundMark x1="60611" y1="15122" x2="57235" y2="20976"/>
                        <a14:foregroundMark x1="57235" y1="20976" x2="57878" y2="27317"/>
                        <a14:foregroundMark x1="57878" y1="27317" x2="74116" y2="31098"/>
                        <a14:foregroundMark x1="74116" y1="31098" x2="87138" y2="21220"/>
                        <a14:foregroundMark x1="87138" y1="21220" x2="81029" y2="11829"/>
                        <a14:foregroundMark x1="81029" y1="11829" x2="61897" y2="8659"/>
                        <a14:foregroundMark x1="61897" y1="8659" x2="48714" y2="11098"/>
                        <a14:foregroundMark x1="48714" y1="11098" x2="46302" y2="20000"/>
                        <a14:foregroundMark x1="46302" y1="20000" x2="57717" y2="33537"/>
                        <a14:foregroundMark x1="57717" y1="33537" x2="67524" y2="36463"/>
                        <a14:foregroundMark x1="68489" y1="35976" x2="72990" y2="36098"/>
                        <a14:foregroundMark x1="70740" y1="30366" x2="70740" y2="34390"/>
                        <a14:foregroundMark x1="59325" y1="15610" x2="62540" y2="26220"/>
                        <a14:foregroundMark x1="62540" y1="26220" x2="79582" y2="24878"/>
                        <a14:foregroundMark x1="79582" y1="24878" x2="76367" y2="15244"/>
                        <a14:foregroundMark x1="76367" y1="15244" x2="67846" y2="17683"/>
                        <a14:foregroundMark x1="67846" y1="17683" x2="77331" y2="24756"/>
                        <a14:foregroundMark x1="77331" y1="24756" x2="79421" y2="17195"/>
                        <a14:foregroundMark x1="79421" y1="17195" x2="64952" y2="17317"/>
                        <a14:foregroundMark x1="64952" y1="17317" x2="62058" y2="23659"/>
                        <a14:foregroundMark x1="62058" y1="23659" x2="74920" y2="20000"/>
                        <a14:foregroundMark x1="74920" y1="20000" x2="68971" y2="14268"/>
                        <a14:foregroundMark x1="68971" y1="14268" x2="59325" y2="18780"/>
                        <a14:foregroundMark x1="59325" y1="18780" x2="59003" y2="21829"/>
                        <a14:foregroundMark x1="74598" y1="10976" x2="85531" y2="20854"/>
                        <a14:foregroundMark x1="85531" y1="20854" x2="85209" y2="26829"/>
                        <a14:foregroundMark x1="85209" y1="26829" x2="75402" y2="28659"/>
                        <a14:foregroundMark x1="75402" y1="28659" x2="64791" y2="28537"/>
                        <a14:foregroundMark x1="64791" y1="28537" x2="58842" y2="23537"/>
                        <a14:foregroundMark x1="58842" y1="23537" x2="57556" y2="16585"/>
                        <a14:foregroundMark x1="57556" y1="16585" x2="63666" y2="12561"/>
                        <a14:foregroundMark x1="63666" y1="12561" x2="72347" y2="10732"/>
                        <a14:foregroundMark x1="51608" y1="11585" x2="58360" y2="16220"/>
                        <a14:foregroundMark x1="49196" y1="10244" x2="49196" y2="10244"/>
                        <a14:foregroundMark x1="48553" y1="9878" x2="48553" y2="9878"/>
                        <a14:foregroundMark x1="48392" y1="10366" x2="48392" y2="10366"/>
                        <a14:foregroundMark x1="48392" y1="10366" x2="49035" y2="16341"/>
                        <a14:foregroundMark x1="54823" y1="12317" x2="62058" y2="18780"/>
                        <a14:foregroundMark x1="62379" y1="12805" x2="74277" y2="10488"/>
                        <a14:foregroundMark x1="74277" y1="10488" x2="74277" y2="10488"/>
                        <a14:foregroundMark x1="91158" y1="12195" x2="77492" y2="14756"/>
                        <a14:foregroundMark x1="77492" y1="14756" x2="77331" y2="14878"/>
                        <a14:foregroundMark x1="87299" y1="12317" x2="91961" y2="10854"/>
                        <a14:foregroundMark x1="81190" y1="14878" x2="83280" y2="22317"/>
                        <a14:foregroundMark x1="83280" y1="22317" x2="77492" y2="27195"/>
                        <a14:foregroundMark x1="77492" y1="27195" x2="74116" y2="28537"/>
                        <a14:foregroundMark x1="71061" y1="36585" x2="71222" y2="38902"/>
                        <a14:foregroundMark x1="71222" y1="38902" x2="71222" y2="38902"/>
                        <a14:foregroundMark x1="70418" y1="37927" x2="70418" y2="37927"/>
                        <a14:foregroundMark x1="70579" y1="37927" x2="70740" y2="38902"/>
                        <a14:foregroundMark x1="49357" y1="19268" x2="49357" y2="19268"/>
                        <a14:foregroundMark x1="62862" y1="12317" x2="71061" y2="10366"/>
                        <a14:foregroundMark x1="71061" y1="10366" x2="71383" y2="10366"/>
                        <a14:foregroundMark x1="75884" y1="12439" x2="75884" y2="12439"/>
                        <a14:foregroundMark x1="76367" y1="12073" x2="79421" y2="14634"/>
                        <a14:foregroundMark x1="81994" y1="20976" x2="81029" y2="24024"/>
                        <a14:foregroundMark x1="91158" y1="10732" x2="92122" y2="10366"/>
                        <a14:foregroundMark x1="92926" y1="10244" x2="92926" y2="10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78" t="1" b="59161"/>
          <a:stretch/>
        </p:blipFill>
        <p:spPr>
          <a:xfrm>
            <a:off x="266675" y="150783"/>
            <a:ext cx="3517715" cy="338597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C8C1DB9-385F-B101-179F-D3D6101940AD}"/>
              </a:ext>
            </a:extLst>
          </p:cNvPr>
          <p:cNvPicPr/>
          <p:nvPr/>
        </p:nvPicPr>
        <p:blipFill rotWithShape="1">
          <a:blip r:embed="rId5"/>
          <a:srcRect r="64782" b="11378"/>
          <a:stretch/>
        </p:blipFill>
        <p:spPr>
          <a:xfrm>
            <a:off x="89845" y="3601021"/>
            <a:ext cx="1069698" cy="1321565"/>
          </a:xfrm>
          <a:prstGeom prst="rect">
            <a:avLst/>
          </a:prstGeom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1A712B6-EF5E-3369-EFD3-F7681A7DFD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4" y="207960"/>
            <a:ext cx="3969894" cy="2203610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31A771A1-4D1E-5ECF-F1A6-158ECD9B4046}"/>
              </a:ext>
            </a:extLst>
          </p:cNvPr>
          <p:cNvSpPr txBox="1"/>
          <p:nvPr/>
        </p:nvSpPr>
        <p:spPr>
          <a:xfrm>
            <a:off x="4251070" y="3911060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30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六大目標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5364527-46EF-F091-4DAC-8D5231D9164B}"/>
              </a:ext>
            </a:extLst>
          </p:cNvPr>
          <p:cNvSpPr txBox="1"/>
          <p:nvPr/>
        </p:nvSpPr>
        <p:spPr>
          <a:xfrm>
            <a:off x="4259074" y="4401649"/>
            <a:ext cx="3262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農業與環境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農業生產與安全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飲食習慣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飲食文化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飲食消費與生活型態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飲食與健康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C827116-617E-6552-29C7-D643F635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11" y="1"/>
            <a:ext cx="153236" cy="68613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BB221D5-A1B9-8BF6-D718-D2987F59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321" y="5317"/>
            <a:ext cx="77368" cy="68526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53B94F61-7D67-7DA1-0F4B-530D66599CB0}"/>
              </a:ext>
            </a:extLst>
          </p:cNvPr>
          <p:cNvCxnSpPr/>
          <p:nvPr/>
        </p:nvCxnSpPr>
        <p:spPr>
          <a:xfrm>
            <a:off x="89845" y="5229200"/>
            <a:ext cx="36945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0838AC87-ABA6-E1EE-6898-DABC520C6675}"/>
              </a:ext>
            </a:extLst>
          </p:cNvPr>
          <p:cNvSpPr txBox="1"/>
          <p:nvPr/>
        </p:nvSpPr>
        <p:spPr>
          <a:xfrm>
            <a:off x="8328716" y="43253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目前推動成效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C342048-03BE-207F-8F21-6A5927970BA5}"/>
              </a:ext>
            </a:extLst>
          </p:cNvPr>
          <p:cNvSpPr txBox="1"/>
          <p:nvPr/>
        </p:nvSpPr>
        <p:spPr>
          <a:xfrm>
            <a:off x="8328716" y="103956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食農教育深耕校園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56DAB1A-FFB7-A459-085B-F7FFE280C178}"/>
              </a:ext>
            </a:extLst>
          </p:cNvPr>
          <p:cNvSpPr txBox="1"/>
          <p:nvPr/>
        </p:nvSpPr>
        <p:spPr>
          <a:xfrm>
            <a:off x="8331313" y="268310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推動地產地消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B60853A-B45C-64D6-2A01-5A5F39BA3453}"/>
              </a:ext>
            </a:extLst>
          </p:cNvPr>
          <p:cNvSpPr txBox="1"/>
          <p:nvPr/>
        </p:nvSpPr>
        <p:spPr>
          <a:xfrm>
            <a:off x="8358472" y="461513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在地食材推廣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F5B8119-E428-5F68-0AC9-C936332E3F64}"/>
              </a:ext>
            </a:extLst>
          </p:cNvPr>
          <p:cNvSpPr txBox="1"/>
          <p:nvPr/>
        </p:nvSpPr>
        <p:spPr>
          <a:xfrm>
            <a:off x="8470776" y="1512065"/>
            <a:ext cx="6096000" cy="102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所校園食農教案</a:t>
            </a:r>
            <a:endParaRPr lang="en-US" altLang="zh-TW" sz="18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培訓種子教師計</a:t>
            </a:r>
            <a:r>
              <a:rPr lang="en-US" altLang="zh-TW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18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辦理食農共學工作坊，一年</a:t>
            </a:r>
            <a:r>
              <a:rPr lang="en-US" altLang="zh-TW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18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D27F7AD-2F96-1969-20BA-2BA7F5591827}"/>
              </a:ext>
            </a:extLst>
          </p:cNvPr>
          <p:cNvSpPr txBox="1"/>
          <p:nvPr/>
        </p:nvSpPr>
        <p:spPr>
          <a:xfrm>
            <a:off x="8443617" y="3124959"/>
            <a:ext cx="6096000" cy="1347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辦理在地截切水果獎勵計畫</a:t>
            </a:r>
            <a:endParaRPr lang="en-US" altLang="zh-TW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eaLnBrk="0" hangingPunct="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en-US" altLang="zh-TW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間餐廳通過綠色友善餐廳評鑑</a:t>
            </a:r>
            <a:endParaRPr lang="en-US" altLang="zh-TW" sz="18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eaLnBrk="0" hangingPunct="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有機微風市集每周推動</a:t>
            </a:r>
            <a:endParaRPr lang="en-US" altLang="zh-TW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eaLnBrk="0" hangingPunct="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神農市集每月固定舉辦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EB53FD1-8B7C-C344-6600-5AB3EA77160D}"/>
              </a:ext>
            </a:extLst>
          </p:cNvPr>
          <p:cNvSpPr txBox="1"/>
          <p:nvPr/>
        </p:nvSpPr>
        <p:spPr>
          <a:xfrm>
            <a:off x="8470776" y="5028991"/>
            <a:ext cx="3828147" cy="789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ts val="25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田園饗宴體驗活動，共計</a:t>
            </a:r>
            <a:r>
              <a:rPr lang="en-US" altLang="zh-TW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endParaRPr lang="en-US" altLang="zh-TW" sz="18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5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15" algn="l"/>
              </a:tabLst>
              <a:defRPr/>
            </a:pP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辦理「在地食材餐會」</a:t>
            </a:r>
            <a:r>
              <a:rPr lang="en-US" altLang="zh-TW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altLang="zh-TW" sz="18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97176C5-DF69-F563-C580-BC4DB9B88096}"/>
              </a:ext>
            </a:extLst>
          </p:cNvPr>
          <p:cNvSpPr txBox="1"/>
          <p:nvPr/>
        </p:nvSpPr>
        <p:spPr>
          <a:xfrm>
            <a:off x="4174906" y="2751245"/>
            <a:ext cx="4095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市府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2/14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訂定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食農教育推動會設置要點</a:t>
            </a:r>
          </a:p>
        </p:txBody>
      </p:sp>
    </p:spTree>
    <p:extLst>
      <p:ext uri="{BB962C8B-B14F-4D97-AF65-F5344CB8AC3E}">
        <p14:creationId xmlns:p14="http://schemas.microsoft.com/office/powerpoint/2010/main" val="147048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00EE22-FD70-31AD-FEC5-7F5E2A14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9F9C-9605-4390-BFED-5614BD31E972}" type="slidenum">
              <a:rPr lang="zh-TW" altLang="en-US" smtClean="0"/>
              <a:pPr/>
              <a:t>9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FB3257C-54A0-89E6-6DEC-06E64D07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208"/>
            <a:ext cx="4151784" cy="6862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CD56CCD-0D76-BF13-1010-70A26A4D89F9}"/>
              </a:ext>
            </a:extLst>
          </p:cNvPr>
          <p:cNvSpPr txBox="1"/>
          <p:nvPr/>
        </p:nvSpPr>
        <p:spPr>
          <a:xfrm>
            <a:off x="76018" y="234547"/>
            <a:ext cx="5432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國際展會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波灣國際食品展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東京國際食品展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95319BE-7F6B-3ACE-5D25-A834DE44434E}"/>
              </a:ext>
            </a:extLst>
          </p:cNvPr>
          <p:cNvSpPr txBox="1"/>
          <p:nvPr/>
        </p:nvSpPr>
        <p:spPr>
          <a:xfrm>
            <a:off x="217553" y="2614277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東京展率</a:t>
            </a:r>
            <a:r>
              <a:rPr lang="en-US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農民團體</a:t>
            </a:r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接單</a:t>
            </a:r>
            <a:r>
              <a:rPr lang="en-US" altLang="zh-TW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2.47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億新台幣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AF894BA-E725-E20F-66A3-68D56B00B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408" y="-4208"/>
            <a:ext cx="153236" cy="68613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A45E62F-0DF3-4059-3F86-FE3CDA8E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69" y="-4208"/>
            <a:ext cx="77179" cy="68622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CB9225A7-F827-25AB-B52C-DD0100D7F4C7}"/>
              </a:ext>
            </a:extLst>
          </p:cNvPr>
          <p:cNvCxnSpPr/>
          <p:nvPr/>
        </p:nvCxnSpPr>
        <p:spPr>
          <a:xfrm>
            <a:off x="228619" y="2446565"/>
            <a:ext cx="36945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950FE80-6E57-D22A-BD6C-5C11984823AB}"/>
              </a:ext>
            </a:extLst>
          </p:cNvPr>
          <p:cNvGrpSpPr/>
          <p:nvPr/>
        </p:nvGrpSpPr>
        <p:grpSpPr>
          <a:xfrm>
            <a:off x="8402140" y="4130721"/>
            <a:ext cx="3528392" cy="2599876"/>
            <a:chOff x="4681433" y="764704"/>
            <a:chExt cx="3528392" cy="259987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BC6AB23-2010-29E3-80C0-F7525DD36FE3}"/>
                </a:ext>
              </a:extLst>
            </p:cNvPr>
            <p:cNvSpPr/>
            <p:nvPr/>
          </p:nvSpPr>
          <p:spPr>
            <a:xfrm>
              <a:off x="4867382" y="1101479"/>
              <a:ext cx="2458661" cy="22263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780951E-6D1B-332B-0817-8D8D8F302276}"/>
                </a:ext>
              </a:extLst>
            </p:cNvPr>
            <p:cNvSpPr/>
            <p:nvPr/>
          </p:nvSpPr>
          <p:spPr>
            <a:xfrm>
              <a:off x="4681433" y="764704"/>
              <a:ext cx="3528392" cy="2599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BD8BFDC5-00CB-6065-FC2A-2491FA83705A}"/>
                </a:ext>
              </a:extLst>
            </p:cNvPr>
            <p:cNvSpPr txBox="1"/>
            <p:nvPr/>
          </p:nvSpPr>
          <p:spPr>
            <a:xfrm>
              <a:off x="4821617" y="917392"/>
              <a:ext cx="24929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海外拓銷活動</a:t>
              </a:r>
              <a:br>
                <a:rPr lang="en-US" altLang="zh-TW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endPara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A80F88AF-3873-F415-32D9-9130AD26C5B5}"/>
                </a:ext>
              </a:extLst>
            </p:cNvPr>
            <p:cNvSpPr txBox="1"/>
            <p:nvPr/>
          </p:nvSpPr>
          <p:spPr>
            <a:xfrm>
              <a:off x="4778701" y="1473318"/>
              <a:ext cx="339638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於</a:t>
              </a:r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星馬、北美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111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年下半年辦理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57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場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海外拓銷活動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率領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17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家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農民團體農企業參加高雄國際食品展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B1D5B1FC-C890-B7EA-BEBE-00AF205B3E92}"/>
              </a:ext>
            </a:extLst>
          </p:cNvPr>
          <p:cNvGrpSpPr/>
          <p:nvPr/>
        </p:nvGrpSpPr>
        <p:grpSpPr>
          <a:xfrm>
            <a:off x="8409794" y="1345139"/>
            <a:ext cx="3528392" cy="2599876"/>
            <a:chOff x="8419621" y="764704"/>
            <a:chExt cx="3528392" cy="259987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45CDA03-004D-4ECC-002D-3A314CD29223}"/>
                </a:ext>
              </a:extLst>
            </p:cNvPr>
            <p:cNvSpPr/>
            <p:nvPr/>
          </p:nvSpPr>
          <p:spPr>
            <a:xfrm>
              <a:off x="8497536" y="1110068"/>
              <a:ext cx="3230779" cy="26230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9362D38-C030-187E-3FF1-C828B219DE97}"/>
                </a:ext>
              </a:extLst>
            </p:cNvPr>
            <p:cNvSpPr/>
            <p:nvPr/>
          </p:nvSpPr>
          <p:spPr>
            <a:xfrm>
              <a:off x="8419621" y="764704"/>
              <a:ext cx="3528392" cy="2599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73446214-76A3-44F3-ECA4-7EA5467CD06E}"/>
                </a:ext>
              </a:extLst>
            </p:cNvPr>
            <p:cNvSpPr txBox="1"/>
            <p:nvPr/>
          </p:nvSpPr>
          <p:spPr>
            <a:xfrm>
              <a:off x="8419879" y="931536"/>
              <a:ext cx="32624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公告水果外銷獎勵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D7ED797-BCD1-2B24-A092-6CD3D0763C81}"/>
                </a:ext>
              </a:extLst>
            </p:cNvPr>
            <p:cNvSpPr txBox="1"/>
            <p:nvPr/>
          </p:nvSpPr>
          <p:spPr>
            <a:xfrm>
              <a:off x="8419621" y="1424533"/>
              <a:ext cx="33343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蜜棗獎勵外銷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80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公噸</a:t>
              </a:r>
              <a:endPara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玉荷包荔枝獎勵外銷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130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公噸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24799CB6-91A8-5A8D-21D0-01F6DCF89E86}"/>
              </a:ext>
            </a:extLst>
          </p:cNvPr>
          <p:cNvGrpSpPr/>
          <p:nvPr/>
        </p:nvGrpSpPr>
        <p:grpSpPr>
          <a:xfrm>
            <a:off x="4672598" y="4122338"/>
            <a:ext cx="3528392" cy="2599876"/>
            <a:chOff x="8419621" y="4009510"/>
            <a:chExt cx="3528392" cy="259987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87ABABA-E057-EB7B-B236-7173986E3A5A}"/>
                </a:ext>
              </a:extLst>
            </p:cNvPr>
            <p:cNvSpPr/>
            <p:nvPr/>
          </p:nvSpPr>
          <p:spPr>
            <a:xfrm>
              <a:off x="8659702" y="4437474"/>
              <a:ext cx="3182954" cy="2403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0651E70-50C5-E0F1-6CE3-BD643C0E3707}"/>
                </a:ext>
              </a:extLst>
            </p:cNvPr>
            <p:cNvSpPr/>
            <p:nvPr/>
          </p:nvSpPr>
          <p:spPr>
            <a:xfrm>
              <a:off x="8419621" y="4009510"/>
              <a:ext cx="3528392" cy="2599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2948A95E-5DF4-95EB-6859-7C4C3BFF0AB9}"/>
                </a:ext>
              </a:extLst>
            </p:cNvPr>
            <p:cNvSpPr txBox="1"/>
            <p:nvPr/>
          </p:nvSpPr>
          <p:spPr>
            <a:xfrm>
              <a:off x="8516106" y="4161100"/>
              <a:ext cx="32624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海外拓銷輔導計畫</a:t>
              </a: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E1CC67CF-EED6-85E9-8C02-348D0894F22F}"/>
                </a:ext>
              </a:extLst>
            </p:cNvPr>
            <p:cNvSpPr txBox="1"/>
            <p:nvPr/>
          </p:nvSpPr>
          <p:spPr>
            <a:xfrm>
              <a:off x="8458036" y="5094981"/>
              <a:ext cx="3467616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輔導轄下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間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農民團體及農企業辦理共計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126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場次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媒合會</a:t>
              </a:r>
              <a:endParaRPr lang="en-US" altLang="zh-TW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D7B8D914-3354-65E7-8A2B-D6A38F0BFE16}"/>
              </a:ext>
            </a:extLst>
          </p:cNvPr>
          <p:cNvGrpSpPr/>
          <p:nvPr/>
        </p:nvGrpSpPr>
        <p:grpSpPr>
          <a:xfrm>
            <a:off x="4634725" y="1338613"/>
            <a:ext cx="6216468" cy="2599876"/>
            <a:chOff x="4632060" y="4010851"/>
            <a:chExt cx="6150278" cy="2599876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13BE0AC6-4E10-C387-45BA-8B631FE309CB}"/>
                </a:ext>
              </a:extLst>
            </p:cNvPr>
            <p:cNvGrpSpPr/>
            <p:nvPr/>
          </p:nvGrpSpPr>
          <p:grpSpPr>
            <a:xfrm>
              <a:off x="4681433" y="4010851"/>
              <a:ext cx="3506031" cy="2599876"/>
              <a:chOff x="4681433" y="4010851"/>
              <a:chExt cx="3506031" cy="2599876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5A77A54-1A7D-7529-5E96-410A53E5EE20}"/>
                  </a:ext>
                </a:extLst>
              </p:cNvPr>
              <p:cNvSpPr/>
              <p:nvPr/>
            </p:nvSpPr>
            <p:spPr>
              <a:xfrm>
                <a:off x="4870414" y="4455173"/>
                <a:ext cx="3190131" cy="22263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35992F6-676C-3787-2E00-CCF07B6BD102}"/>
                  </a:ext>
                </a:extLst>
              </p:cNvPr>
              <p:cNvSpPr/>
              <p:nvPr/>
            </p:nvSpPr>
            <p:spPr>
              <a:xfrm>
                <a:off x="4681433" y="4010851"/>
                <a:ext cx="3506031" cy="25998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9148556-0EA9-695A-B7E9-6C91A12D1421}"/>
                  </a:ext>
                </a:extLst>
              </p:cNvPr>
              <p:cNvSpPr txBox="1"/>
              <p:nvPr/>
            </p:nvSpPr>
            <p:spPr>
              <a:xfrm>
                <a:off x="4707018" y="5094981"/>
                <a:ext cx="3480446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zh-TW" altLang="en-US" sz="1800" b="1" dirty="0">
                    <a:latin typeface="微軟正黑體" pitchFamily="34" charset="-120"/>
                    <a:ea typeface="微軟正黑體" pitchFamily="34" charset="-120"/>
                  </a:rPr>
                  <a:t>補助</a:t>
                </a:r>
                <a:r>
                  <a:rPr lang="en-US" altLang="zh-TW" sz="3200" b="1" dirty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6</a:t>
                </a:r>
                <a:r>
                  <a:rPr lang="zh-TW" altLang="en-US" sz="3200" b="1" dirty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家</a:t>
                </a:r>
                <a:r>
                  <a:rPr lang="zh-TW" altLang="en-US" sz="1800" b="1" dirty="0">
                    <a:latin typeface="微軟正黑體" pitchFamily="34" charset="-120"/>
                    <a:ea typeface="微軟正黑體" pitchFamily="34" charset="-120"/>
                  </a:rPr>
                  <a:t>農民團體，自動包裝設備、電動拖板車、鳳梨冠牙消毒機等</a:t>
                </a:r>
                <a:r>
                  <a:rPr lang="en-US" altLang="zh-TW" sz="3200" b="1" dirty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16</a:t>
                </a:r>
                <a:r>
                  <a:rPr lang="zh-TW" altLang="en-US" sz="3200" b="1" dirty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項</a:t>
                </a:r>
                <a:r>
                  <a:rPr lang="zh-TW" altLang="en-US" sz="1800" b="1" dirty="0">
                    <a:latin typeface="微軟正黑體" pitchFamily="34" charset="-120"/>
                    <a:ea typeface="微軟正黑體" pitchFamily="34" charset="-120"/>
                  </a:rPr>
                  <a:t>設備</a:t>
                </a:r>
              </a:p>
            </p:txBody>
          </p:sp>
        </p:grp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4E66BDDC-940F-F886-8A6D-B113A858A361}"/>
                </a:ext>
              </a:extLst>
            </p:cNvPr>
            <p:cNvSpPr txBox="1"/>
            <p:nvPr/>
          </p:nvSpPr>
          <p:spPr>
            <a:xfrm>
              <a:off x="4632060" y="4194700"/>
              <a:ext cx="615027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外銷集貨場設備補助</a:t>
              </a:r>
            </a:p>
          </p:txBody>
        </p: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B70F6CD-8202-1719-5DD8-8253DF35CF2A}"/>
              </a:ext>
            </a:extLst>
          </p:cNvPr>
          <p:cNvSpPr txBox="1"/>
          <p:nvPr/>
        </p:nvSpPr>
        <p:spPr>
          <a:xfrm>
            <a:off x="4636487" y="448738"/>
            <a:ext cx="8181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大外銷措施整備情形</a:t>
            </a:r>
            <a:endParaRPr lang="zh-TW" altLang="en-US" sz="4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DAA2076-1006-996E-8FBC-D217724A8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1" y="3924598"/>
            <a:ext cx="3672430" cy="24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2030"/>
      </p:ext>
    </p:extLst>
  </p:cSld>
  <p:clrMapOvr>
    <a:masterClrMapping/>
  </p:clrMapOvr>
</p:sld>
</file>

<file path=ppt/theme/theme1.xml><?xml version="1.0" encoding="utf-8"?>
<a:theme xmlns:a="http://schemas.openxmlformats.org/drawingml/2006/main" name="農業局高通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農業局高通通</Template>
  <TotalTime>16532</TotalTime>
  <Words>1750</Words>
  <Application>Microsoft Office PowerPoint</Application>
  <PresentationFormat>寬螢幕</PresentationFormat>
  <Paragraphs>320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Arial Unicode MS</vt:lpstr>
      <vt:lpstr>微軟正黑體</vt:lpstr>
      <vt:lpstr>標楷體</vt:lpstr>
      <vt:lpstr>Arial</vt:lpstr>
      <vt:lpstr>Calibri</vt:lpstr>
      <vt:lpstr>Times New Roman</vt:lpstr>
      <vt:lpstr>Wingdings</vt:lpstr>
      <vt:lpstr>農業局高通通</vt:lpstr>
      <vt:lpstr>高雄市政府農業局 工作報告</vt:lpstr>
      <vt:lpstr>介紹本局各單位主管 </vt:lpstr>
      <vt:lpstr>PowerPoint 簡報</vt:lpstr>
      <vt:lpstr>PowerPoint 簡報</vt:lpstr>
      <vt:lpstr>高雄智慧農場推動成效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農業局工作報告</dc:title>
  <dc:creator>Win_XP</dc:creator>
  <cp:lastModifiedBy>user</cp:lastModifiedBy>
  <cp:revision>2006</cp:revision>
  <cp:lastPrinted>2023-05-03T07:55:59Z</cp:lastPrinted>
  <dcterms:created xsi:type="dcterms:W3CDTF">2014-07-22T02:22:43Z</dcterms:created>
  <dcterms:modified xsi:type="dcterms:W3CDTF">2023-05-03T08:00:07Z</dcterms:modified>
</cp:coreProperties>
</file>