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9.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3" r:id="rId1"/>
    <p:sldMasterId id="2147483924" r:id="rId2"/>
    <p:sldMasterId id="2147483911" r:id="rId3"/>
    <p:sldMasterId id="2147483798" r:id="rId4"/>
    <p:sldMasterId id="2147483858" r:id="rId5"/>
    <p:sldMasterId id="2147483897" r:id="rId6"/>
    <p:sldMasterId id="2147484050" r:id="rId7"/>
    <p:sldMasterId id="2147484068" r:id="rId8"/>
    <p:sldMasterId id="2147484085" r:id="rId9"/>
    <p:sldMasterId id="2147484097" r:id="rId10"/>
  </p:sldMasterIdLst>
  <p:notesMasterIdLst>
    <p:notesMasterId r:id="rId50"/>
  </p:notesMasterIdLst>
  <p:handoutMasterIdLst>
    <p:handoutMasterId r:id="rId51"/>
  </p:handoutMasterIdLst>
  <p:sldIdLst>
    <p:sldId id="531" r:id="rId11"/>
    <p:sldId id="533" r:id="rId12"/>
    <p:sldId id="534" r:id="rId13"/>
    <p:sldId id="544" r:id="rId14"/>
    <p:sldId id="545" r:id="rId15"/>
    <p:sldId id="546" r:id="rId16"/>
    <p:sldId id="547" r:id="rId17"/>
    <p:sldId id="548" r:id="rId18"/>
    <p:sldId id="549" r:id="rId19"/>
    <p:sldId id="550" r:id="rId20"/>
    <p:sldId id="551" r:id="rId21"/>
    <p:sldId id="552" r:id="rId22"/>
    <p:sldId id="570" r:id="rId23"/>
    <p:sldId id="554" r:id="rId24"/>
    <p:sldId id="540" r:id="rId25"/>
    <p:sldId id="563" r:id="rId26"/>
    <p:sldId id="572" r:id="rId27"/>
    <p:sldId id="574" r:id="rId28"/>
    <p:sldId id="575" r:id="rId29"/>
    <p:sldId id="555" r:id="rId30"/>
    <p:sldId id="569" r:id="rId31"/>
    <p:sldId id="541" r:id="rId32"/>
    <p:sldId id="566" r:id="rId33"/>
    <p:sldId id="567" r:id="rId34"/>
    <p:sldId id="561" r:id="rId35"/>
    <p:sldId id="557" r:id="rId36"/>
    <p:sldId id="558" r:id="rId37"/>
    <p:sldId id="577" r:id="rId38"/>
    <p:sldId id="560" r:id="rId39"/>
    <p:sldId id="568" r:id="rId40"/>
    <p:sldId id="562" r:id="rId41"/>
    <p:sldId id="458" r:id="rId42"/>
    <p:sldId id="528" r:id="rId43"/>
    <p:sldId id="358" r:id="rId44"/>
    <p:sldId id="380" r:id="rId45"/>
    <p:sldId id="491" r:id="rId46"/>
    <p:sldId id="501" r:id="rId47"/>
    <p:sldId id="466" r:id="rId48"/>
    <p:sldId id="460" r:id="rId49"/>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466D5BB5-79CF-4312-ADFB-D8028C08602D}">
          <p14:sldIdLst>
            <p14:sldId id="531"/>
            <p14:sldId id="533"/>
            <p14:sldId id="534"/>
            <p14:sldId id="544"/>
            <p14:sldId id="545"/>
            <p14:sldId id="546"/>
            <p14:sldId id="547"/>
            <p14:sldId id="548"/>
            <p14:sldId id="549"/>
            <p14:sldId id="550"/>
            <p14:sldId id="551"/>
            <p14:sldId id="552"/>
            <p14:sldId id="570"/>
            <p14:sldId id="554"/>
            <p14:sldId id="540"/>
            <p14:sldId id="563"/>
            <p14:sldId id="572"/>
            <p14:sldId id="574"/>
            <p14:sldId id="575"/>
            <p14:sldId id="555"/>
            <p14:sldId id="569"/>
            <p14:sldId id="541"/>
            <p14:sldId id="566"/>
            <p14:sldId id="567"/>
            <p14:sldId id="561"/>
            <p14:sldId id="557"/>
            <p14:sldId id="558"/>
            <p14:sldId id="577"/>
            <p14:sldId id="560"/>
            <p14:sldId id="568"/>
            <p14:sldId id="562"/>
            <p14:sldId id="458"/>
            <p14:sldId id="528"/>
            <p14:sldId id="358"/>
            <p14:sldId id="380"/>
            <p14:sldId id="491"/>
            <p14:sldId id="501"/>
            <p14:sldId id="466"/>
            <p14:sldId id="4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0FF"/>
    <a:srgbClr val="D3FFFF"/>
    <a:srgbClr val="99CCFF"/>
    <a:srgbClr val="CCCCFF"/>
    <a:srgbClr val="E6F1F4"/>
    <a:srgbClr val="FFD85D"/>
    <a:srgbClr val="00FFFF"/>
    <a:srgbClr val="FFDF79"/>
    <a:srgbClr val="D3FFD3"/>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46F890A9-2807-4EBB-B81D-B2AA78EC7F39}" styleName="深色樣式 2 - 輔色 5/輔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深色樣式 2 - 輔色 3/輔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淺色樣式 2 - 輔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90" autoAdjust="0"/>
    <p:restoredTop sz="93891" autoAdjust="0"/>
  </p:normalViewPr>
  <p:slideViewPr>
    <p:cSldViewPr>
      <p:cViewPr varScale="1">
        <p:scale>
          <a:sx n="75" d="100"/>
          <a:sy n="75" d="100"/>
        </p:scale>
        <p:origin x="678" y="60"/>
      </p:cViewPr>
      <p:guideLst>
        <p:guide orient="horz" pos="2160"/>
        <p:guide pos="2880"/>
      </p:guideLst>
    </p:cSldViewPr>
  </p:slideViewPr>
  <p:notesTextViewPr>
    <p:cViewPr>
      <p:scale>
        <a:sx n="300" d="100"/>
        <a:sy n="300" d="100"/>
      </p:scale>
      <p:origin x="0" y="0"/>
    </p:cViewPr>
  </p:notesTextViewPr>
  <p:sorterViewPr>
    <p:cViewPr>
      <p:scale>
        <a:sx n="100" d="100"/>
        <a:sy n="100" d="100"/>
      </p:scale>
      <p:origin x="0" y="-13888"/>
    </p:cViewPr>
  </p:sorterViewPr>
  <p:notesViewPr>
    <p:cSldViewPr>
      <p:cViewPr varScale="1">
        <p:scale>
          <a:sx n="47" d="100"/>
          <a:sy n="47" d="100"/>
        </p:scale>
        <p:origin x="1460" y="6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091287123979087E-2"/>
          <c:y val="4.1748396362117232E-2"/>
          <c:w val="0.91466425548481611"/>
          <c:h val="0.91994177583697234"/>
        </c:manualLayout>
      </c:layout>
      <c:lineChart>
        <c:grouping val="standard"/>
        <c:varyColors val="0"/>
        <c:ser>
          <c:idx val="0"/>
          <c:order val="0"/>
          <c:tx>
            <c:strRef>
              <c:f>工作表1!$B$1</c:f>
              <c:strCache>
                <c:ptCount val="1"/>
                <c:pt idx="0">
                  <c:v>預算數</c:v>
                </c:pt>
              </c:strCache>
            </c:strRef>
          </c:tx>
          <c:spPr>
            <a:ln w="34925" cap="rnd">
              <a:solidFill>
                <a:srgbClr val="FF5050"/>
              </a:solidFill>
              <a:round/>
            </a:ln>
            <a:effectLst>
              <a:outerShdw blurRad="40000" dist="23000" dir="5400000" rotWithShape="0">
                <a:srgbClr val="000000">
                  <a:alpha val="35000"/>
                </a:srgbClr>
              </a:outerShdw>
            </a:effectLst>
          </c:spPr>
          <c:marker>
            <c:symbol val="none"/>
          </c:marker>
          <c:dLbls>
            <c:dLbl>
              <c:idx val="7"/>
              <c:tx>
                <c:rich>
                  <a:bodyPr/>
                  <a:lstStyle/>
                  <a:p>
                    <a:r>
                      <a:rPr lang="en-US" altLang="zh-TW" dirty="0"/>
                      <a:t>69.02</a:t>
                    </a:r>
                    <a:endParaRPr lang="en-US" altLang="en-US" dirty="0"/>
                  </a:p>
                </c:rich>
              </c:tx>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2EB-48C4-8E61-1C8142F53C80}"/>
                </c:ext>
                <c:ext xmlns:c15="http://schemas.microsoft.com/office/drawing/2012/chart" uri="{CE6537A1-D6FC-4f65-9D91-7224C49458BB}"/>
              </c:extLst>
            </c:dLbl>
            <c:spPr>
              <a:noFill/>
              <a:ln>
                <a:noFill/>
              </a:ln>
              <a:effectLst/>
            </c:spPr>
            <c:txPr>
              <a:bodyPr rot="0" vert="horz"/>
              <a:lstStyle/>
              <a:p>
                <a:pPr>
                  <a:defRPr/>
                </a:pPr>
                <a:endParaRPr lang="zh-TW"/>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工作表1!$A$2:$A$11</c:f>
              <c:strCache>
                <c:ptCount val="10"/>
                <c:pt idx="0">
                  <c:v>100</c:v>
                </c:pt>
                <c:pt idx="1">
                  <c:v>101</c:v>
                </c:pt>
                <c:pt idx="2">
                  <c:v>102</c:v>
                </c:pt>
                <c:pt idx="3">
                  <c:v>103</c:v>
                </c:pt>
                <c:pt idx="4">
                  <c:v>104</c:v>
                </c:pt>
                <c:pt idx="5">
                  <c:v>105</c:v>
                </c:pt>
                <c:pt idx="6">
                  <c:v>106</c:v>
                </c:pt>
                <c:pt idx="7">
                  <c:v>107</c:v>
                </c:pt>
                <c:pt idx="8">
                  <c:v>108</c:v>
                </c:pt>
                <c:pt idx="9">
                  <c:v>109(預)</c:v>
                </c:pt>
              </c:strCache>
            </c:strRef>
          </c:cat>
          <c:val>
            <c:numRef>
              <c:f>工作表1!$B$2:$B$11</c:f>
              <c:numCache>
                <c:formatCode>General</c:formatCode>
                <c:ptCount val="10"/>
                <c:pt idx="0">
                  <c:v>166</c:v>
                </c:pt>
                <c:pt idx="1">
                  <c:v>161</c:v>
                </c:pt>
                <c:pt idx="2">
                  <c:v>135</c:v>
                </c:pt>
                <c:pt idx="3">
                  <c:v>126</c:v>
                </c:pt>
                <c:pt idx="4">
                  <c:v>115</c:v>
                </c:pt>
                <c:pt idx="5">
                  <c:v>73.459999999999994</c:v>
                </c:pt>
                <c:pt idx="6">
                  <c:v>73.09</c:v>
                </c:pt>
                <c:pt idx="7">
                  <c:v>69.02</c:v>
                </c:pt>
                <c:pt idx="8">
                  <c:v>65.459999999999994</c:v>
                </c:pt>
                <c:pt idx="9">
                  <c:v>64.2</c:v>
                </c:pt>
              </c:numCache>
            </c:numRef>
          </c:val>
          <c:smooth val="0"/>
          <c:extLst xmlns:c16r2="http://schemas.microsoft.com/office/drawing/2015/06/chart">
            <c:ext xmlns:c16="http://schemas.microsoft.com/office/drawing/2014/chart" uri="{C3380CC4-5D6E-409C-BE32-E72D297353CC}">
              <c16:uniqueId val="{00000001-62EB-48C4-8E61-1C8142F53C80}"/>
            </c:ext>
          </c:extLst>
        </c:ser>
        <c:ser>
          <c:idx val="1"/>
          <c:order val="1"/>
          <c:tx>
            <c:strRef>
              <c:f>工作表1!$C$1</c:f>
              <c:strCache>
                <c:ptCount val="1"/>
                <c:pt idx="0">
                  <c:v>實際數</c:v>
                </c:pt>
              </c:strCache>
            </c:strRef>
          </c:tx>
          <c:spPr>
            <a:ln w="34925" cap="rnd">
              <a:solidFill>
                <a:srgbClr val="009999"/>
              </a:solidFill>
              <a:round/>
            </a:ln>
            <a:effectLst>
              <a:outerShdw blurRad="40000" dist="23000" dir="5400000" rotWithShape="0">
                <a:srgbClr val="000000">
                  <a:alpha val="35000"/>
                </a:srgbClr>
              </a:outerShdw>
            </a:effectLst>
          </c:spPr>
          <c:marker>
            <c:symbol val="none"/>
          </c:marker>
          <c:dLbls>
            <c:dLbl>
              <c:idx val="0"/>
              <c:layout>
                <c:manualLayout>
                  <c:x val="-2.7813483672661211E-2"/>
                  <c:y val="-4.878550887655589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2EB-48C4-8E61-1C8142F53C80}"/>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3-62EB-48C4-8E61-1C8142F53C80}"/>
                </c:ext>
                <c:ext xmlns:c15="http://schemas.microsoft.com/office/drawing/2012/chart" uri="{CE6537A1-D6FC-4f65-9D91-7224C49458BB}"/>
              </c:extLst>
            </c:dLbl>
            <c:dLbl>
              <c:idx val="2"/>
              <c:layout>
                <c:manualLayout>
                  <c:x val="-2.8509634424928782E-2"/>
                  <c:y val="-4.339484491229573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2EB-48C4-8E61-1C8142F53C80}"/>
                </c:ext>
                <c:ext xmlns:c15="http://schemas.microsoft.com/office/drawing/2012/chart" uri="{CE6537A1-D6FC-4f65-9D91-7224C49458BB}"/>
              </c:extLst>
            </c:dLbl>
            <c:dLbl>
              <c:idx val="3"/>
              <c:layout>
                <c:manualLayout>
                  <c:x val="-3.0714111807109611E-2"/>
                  <c:y val="-3.261351698377525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2EB-48C4-8E61-1C8142F53C80}"/>
                </c:ext>
                <c:ext xmlns:c15="http://schemas.microsoft.com/office/drawing/2012/chart" uri="{CE6537A1-D6FC-4f65-9D91-7224C49458BB}"/>
              </c:extLst>
            </c:dLbl>
            <c:dLbl>
              <c:idx val="4"/>
              <c:layout>
                <c:manualLayout>
                  <c:x val="-2.3618356510385394E-2"/>
                  <c:y val="-5.85900949277240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62EB-48C4-8E61-1C8142F53C80}"/>
                </c:ext>
                <c:ext xmlns:c15="http://schemas.microsoft.com/office/drawing/2012/chart" uri="{CE6537A1-D6FC-4f65-9D91-7224C49458BB}"/>
              </c:extLst>
            </c:dLbl>
            <c:dLbl>
              <c:idx val="5"/>
              <c:tx>
                <c:rich>
                  <a:bodyPr/>
                  <a:lstStyle/>
                  <a:p>
                    <a:r>
                      <a:rPr lang="en-US" altLang="en-US" dirty="0"/>
                      <a:t>20</a:t>
                    </a:r>
                  </a:p>
                </c:rich>
              </c:tx>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62EB-48C4-8E61-1C8142F53C80}"/>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8-62EB-48C4-8E61-1C8142F53C80}"/>
                </c:ext>
                <c:ext xmlns:c15="http://schemas.microsoft.com/office/drawing/2012/chart" uri="{CE6537A1-D6FC-4f65-9D91-7224C49458BB}"/>
              </c:extLst>
            </c:dLbl>
            <c:dLbl>
              <c:idx val="8"/>
              <c:layout>
                <c:manualLayout>
                  <c:x val="-4.1009234079725988E-2"/>
                  <c:y val="-8.2618906541248507E-3"/>
                </c:manualLayout>
              </c:layout>
              <c:tx>
                <c:rich>
                  <a:bodyPr/>
                  <a:lstStyle/>
                  <a:p>
                    <a:r>
                      <a:rPr lang="en-US" dirty="0"/>
                      <a:t>10.39</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9E5-47D4-9A2A-46142229A8C2}"/>
                </c:ext>
                <c:ext xmlns:c15="http://schemas.microsoft.com/office/drawing/2012/chart" uri="{CE6537A1-D6FC-4f65-9D91-7224C49458BB}">
                  <c15:layout>
                    <c:manualLayout>
                      <c:w val="0.14132300712107254"/>
                      <c:h val="0.10396793258461523"/>
                    </c:manualLayout>
                  </c15:layout>
                </c:ext>
              </c:extLst>
            </c:dLbl>
            <c:spPr>
              <a:noFill/>
              <a:ln>
                <a:noFill/>
              </a:ln>
              <a:effectLst/>
            </c:spPr>
            <c:txPr>
              <a:bodyPr rot="0" vert="horz"/>
              <a:lstStyle/>
              <a:p>
                <a:pPr>
                  <a:defRPr/>
                </a:pPr>
                <a:endParaRPr lang="zh-TW"/>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工作表1!$A$2:$A$11</c:f>
              <c:strCache>
                <c:ptCount val="10"/>
                <c:pt idx="0">
                  <c:v>100</c:v>
                </c:pt>
                <c:pt idx="1">
                  <c:v>101</c:v>
                </c:pt>
                <c:pt idx="2">
                  <c:v>102</c:v>
                </c:pt>
                <c:pt idx="3">
                  <c:v>103</c:v>
                </c:pt>
                <c:pt idx="4">
                  <c:v>104</c:v>
                </c:pt>
                <c:pt idx="5">
                  <c:v>105</c:v>
                </c:pt>
                <c:pt idx="6">
                  <c:v>106</c:v>
                </c:pt>
                <c:pt idx="7">
                  <c:v>107</c:v>
                </c:pt>
                <c:pt idx="8">
                  <c:v>108</c:v>
                </c:pt>
                <c:pt idx="9">
                  <c:v>109(預)</c:v>
                </c:pt>
              </c:strCache>
            </c:strRef>
          </c:cat>
          <c:val>
            <c:numRef>
              <c:f>工作表1!$C$2:$C$11</c:f>
              <c:numCache>
                <c:formatCode>General</c:formatCode>
                <c:ptCount val="10"/>
                <c:pt idx="0">
                  <c:v>142</c:v>
                </c:pt>
                <c:pt idx="1">
                  <c:v>161</c:v>
                </c:pt>
                <c:pt idx="2">
                  <c:v>115</c:v>
                </c:pt>
                <c:pt idx="3">
                  <c:v>106</c:v>
                </c:pt>
                <c:pt idx="4">
                  <c:v>85</c:v>
                </c:pt>
                <c:pt idx="5">
                  <c:v>20.02</c:v>
                </c:pt>
                <c:pt idx="6">
                  <c:v>-10</c:v>
                </c:pt>
                <c:pt idx="7">
                  <c:v>31.38</c:v>
                </c:pt>
                <c:pt idx="8">
                  <c:v>10</c:v>
                </c:pt>
              </c:numCache>
            </c:numRef>
          </c:val>
          <c:smooth val="0"/>
          <c:extLst xmlns:c16r2="http://schemas.microsoft.com/office/drawing/2015/06/chart">
            <c:ext xmlns:c16="http://schemas.microsoft.com/office/drawing/2014/chart" uri="{C3380CC4-5D6E-409C-BE32-E72D297353CC}">
              <c16:uniqueId val="{00000009-62EB-48C4-8E61-1C8142F53C80}"/>
            </c:ext>
          </c:extLst>
        </c:ser>
        <c:dLbls>
          <c:showLegendKey val="0"/>
          <c:showVal val="1"/>
          <c:showCatName val="0"/>
          <c:showSerName val="0"/>
          <c:showPercent val="0"/>
          <c:showBubbleSize val="0"/>
        </c:dLbls>
        <c:smooth val="0"/>
        <c:axId val="333853976"/>
        <c:axId val="333854368"/>
      </c:lineChart>
      <c:catAx>
        <c:axId val="333853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vert="horz"/>
          <a:lstStyle/>
          <a:p>
            <a:pPr>
              <a:defRPr/>
            </a:pPr>
            <a:endParaRPr lang="zh-TW"/>
          </a:p>
        </c:txPr>
        <c:crossAx val="333854368"/>
        <c:crosses val="autoZero"/>
        <c:auto val="1"/>
        <c:lblAlgn val="ctr"/>
        <c:lblOffset val="100"/>
        <c:noMultiLvlLbl val="0"/>
      </c:catAx>
      <c:valAx>
        <c:axId val="333854368"/>
        <c:scaling>
          <c:orientation val="minMax"/>
          <c:min val="-20"/>
        </c:scaling>
        <c:delete val="0"/>
        <c:axPos val="l"/>
        <c:numFmt formatCode="General" sourceLinked="1"/>
        <c:majorTickMark val="none"/>
        <c:minorTickMark val="none"/>
        <c:tickLblPos val="nextTo"/>
        <c:spPr>
          <a:noFill/>
          <a:ln>
            <a:noFill/>
          </a:ln>
          <a:effectLst/>
        </c:spPr>
        <c:txPr>
          <a:bodyPr rot="-60000000" vert="horz"/>
          <a:lstStyle/>
          <a:p>
            <a:pPr>
              <a:defRPr/>
            </a:pPr>
            <a:endParaRPr lang="zh-TW"/>
          </a:p>
        </c:txPr>
        <c:crossAx val="333853976"/>
        <c:crosses val="autoZero"/>
        <c:crossBetween val="between"/>
        <c:majorUnit val="40"/>
      </c:valAx>
      <c:spPr>
        <a:solidFill>
          <a:schemeClr val="bg1"/>
        </a:solidFill>
        <a:ln>
          <a:noFill/>
        </a:ln>
        <a:effectLst/>
      </c:spPr>
    </c:plotArea>
    <c:plotVisOnly val="1"/>
    <c:dispBlanksAs val="gap"/>
    <c:showDLblsOverMax val="0"/>
  </c:chart>
  <c:spPr>
    <a:solidFill>
      <a:schemeClr val="accent2">
        <a:tint val="70000"/>
        <a:lumMod val="104000"/>
      </a:schemeClr>
    </a:solidFill>
    <a:ln w="9525" cap="rnd" cmpd="sng" algn="ctr">
      <a:solidFill>
        <a:schemeClr val="accent2">
          <a:shade val="90000"/>
        </a:schemeClr>
      </a:solidFill>
      <a:prstDash val="solid"/>
    </a:ln>
    <a:effectLst/>
  </c:spPr>
  <c:txPr>
    <a:bodyPr/>
    <a:lstStyle/>
    <a:p>
      <a:pPr>
        <a:defRPr>
          <a:solidFill>
            <a:schemeClr val="dk1"/>
          </a:solidFill>
          <a:latin typeface="+mn-lt"/>
          <a:ea typeface="+mn-ea"/>
          <a:cs typeface="+mn-cs"/>
        </a:defRPr>
      </a:pPr>
      <a:endParaRPr lang="zh-TW"/>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E54574-490B-4950-B8C8-5B765E88D4A1}" type="doc">
      <dgm:prSet loTypeId="urn:microsoft.com/office/officeart/2005/8/layout/list1" loCatId="list" qsTypeId="urn:microsoft.com/office/officeart/2005/8/quickstyle/simple5" qsCatId="simple" csTypeId="urn:microsoft.com/office/officeart/2005/8/colors/colorful2" csCatId="colorful" phldr="1"/>
      <dgm:spPr/>
      <dgm:t>
        <a:bodyPr/>
        <a:lstStyle/>
        <a:p>
          <a:endParaRPr lang="zh-TW" altLang="en-US"/>
        </a:p>
      </dgm:t>
    </dgm:pt>
    <dgm:pt modelId="{11D30AF7-131D-4B8E-969E-3D44BE183D40}">
      <dgm:prSet phldrT="[文字]" custT="1"/>
      <dgm:spPr>
        <a:solidFill>
          <a:srgbClr val="00B0F0"/>
        </a:solidFill>
        <a:scene3d>
          <a:camera prst="orthographicFront">
            <a:rot lat="0" lon="0" rev="0"/>
          </a:camera>
          <a:lightRig rig="balanced" dir="l"/>
        </a:scene3d>
        <a:sp3d prstMaterial="plastic">
          <a:bevelT w="38100" h="31750" prst="artDeco"/>
        </a:sp3d>
      </dgm:spPr>
      <dgm:t>
        <a:bodyPr/>
        <a:lstStyle/>
        <a:p>
          <a:r>
            <a:rPr lang="zh-TW" altLang="en-US" sz="4000" b="1" dirty="0">
              <a:gradFill>
                <a:gsLst>
                  <a:gs pos="0">
                    <a:srgbClr val="000000"/>
                  </a:gs>
                  <a:gs pos="39999">
                    <a:srgbClr val="0A128C"/>
                  </a:gs>
                  <a:gs pos="70000">
                    <a:srgbClr val="181CC7"/>
                  </a:gs>
                  <a:gs pos="88000">
                    <a:srgbClr val="7005D4"/>
                  </a:gs>
                  <a:gs pos="100000">
                    <a:srgbClr val="8C3D91"/>
                  </a:gs>
                </a:gsLst>
                <a:lin ang="5400000" scaled="0"/>
              </a:gradFill>
            </a:rPr>
            <a:t>壹、重要業務執行</a:t>
          </a:r>
          <a:r>
            <a:rPr lang="zh-TW" altLang="en-US" sz="4400" b="0" dirty="0">
              <a:gradFill>
                <a:gsLst>
                  <a:gs pos="0">
                    <a:srgbClr val="000000"/>
                  </a:gs>
                  <a:gs pos="39999">
                    <a:srgbClr val="0A128C"/>
                  </a:gs>
                  <a:gs pos="70000">
                    <a:srgbClr val="181CC7"/>
                  </a:gs>
                  <a:gs pos="88000">
                    <a:srgbClr val="7005D4"/>
                  </a:gs>
                  <a:gs pos="100000">
                    <a:srgbClr val="8C3D91"/>
                  </a:gs>
                </a:gsLst>
                <a:lin ang="5400000" scaled="0"/>
              </a:gradFill>
              <a:latin typeface="標楷體" panose="03000509000000000000" pitchFamily="65" charset="-120"/>
              <a:ea typeface="標楷體" panose="03000509000000000000" pitchFamily="65" charset="-120"/>
            </a:rPr>
            <a:t>概況</a:t>
          </a:r>
        </a:p>
      </dgm:t>
    </dgm:pt>
    <dgm:pt modelId="{50E67306-EA7B-4B50-83AD-B636B7188401}" type="parTrans" cxnId="{E3C6A8F3-4BC6-453B-8A63-1541FAEA81BB}">
      <dgm:prSet/>
      <dgm:spPr/>
      <dgm:t>
        <a:bodyPr/>
        <a:lstStyle/>
        <a:p>
          <a:endParaRPr lang="zh-TW" altLang="en-US"/>
        </a:p>
      </dgm:t>
    </dgm:pt>
    <dgm:pt modelId="{A7D63397-A1BB-4EB5-812D-16F0EE73FF6B}" type="sibTrans" cxnId="{E3C6A8F3-4BC6-453B-8A63-1541FAEA81BB}">
      <dgm:prSet/>
      <dgm:spPr/>
      <dgm:t>
        <a:bodyPr/>
        <a:lstStyle/>
        <a:p>
          <a:endParaRPr lang="zh-TW" altLang="en-US"/>
        </a:p>
      </dgm:t>
    </dgm:pt>
    <dgm:pt modelId="{367F3D4D-B6A8-4A2B-BA4D-6C472BA65003}">
      <dgm:prSet phldrT="[文字]" custT="1"/>
      <dgm:spPr>
        <a:solidFill>
          <a:schemeClr val="accent5">
            <a:lumMod val="40000"/>
            <a:lumOff val="60000"/>
          </a:schemeClr>
        </a:solidFill>
        <a:scene3d>
          <a:camera prst="orthographicFront">
            <a:rot lat="0" lon="0" rev="0"/>
          </a:camera>
          <a:lightRig rig="balanced" dir="l"/>
        </a:scene3d>
        <a:sp3d prstMaterial="plastic">
          <a:bevelT w="38100" h="31750" prst="artDeco"/>
        </a:sp3d>
      </dgm:spPr>
      <dgm:t>
        <a:bodyPr/>
        <a:lstStyle/>
        <a:p>
          <a:r>
            <a:rPr lang="zh-TW" altLang="en-US" sz="4000" b="1" dirty="0">
              <a:gradFill>
                <a:gsLst>
                  <a:gs pos="0">
                    <a:srgbClr val="000000"/>
                  </a:gs>
                  <a:gs pos="39999">
                    <a:srgbClr val="0A128C"/>
                  </a:gs>
                  <a:gs pos="70000">
                    <a:srgbClr val="181CC7"/>
                  </a:gs>
                  <a:gs pos="88000">
                    <a:srgbClr val="7005D4"/>
                  </a:gs>
                  <a:gs pos="100000">
                    <a:srgbClr val="8C3D91"/>
                  </a:gs>
                </a:gsLst>
                <a:lin ang="5400000" scaled="0"/>
              </a:gradFill>
            </a:rPr>
            <a:t>貳、未來工作努力</a:t>
          </a:r>
          <a:r>
            <a:rPr lang="zh-TW" altLang="en-US" sz="4000" b="0" dirty="0">
              <a:gradFill>
                <a:gsLst>
                  <a:gs pos="0">
                    <a:srgbClr val="000000"/>
                  </a:gs>
                  <a:gs pos="39999">
                    <a:srgbClr val="0A128C"/>
                  </a:gs>
                  <a:gs pos="70000">
                    <a:srgbClr val="181CC7"/>
                  </a:gs>
                  <a:gs pos="88000">
                    <a:srgbClr val="7005D4"/>
                  </a:gs>
                  <a:gs pos="100000">
                    <a:srgbClr val="8C3D91"/>
                  </a:gs>
                </a:gsLst>
                <a:lin ang="5400000" scaled="0"/>
              </a:gradFill>
            </a:rPr>
            <a:t>方向</a:t>
          </a:r>
        </a:p>
      </dgm:t>
    </dgm:pt>
    <dgm:pt modelId="{7A18B714-1EB7-41B6-90A6-D1D689D5D933}" type="parTrans" cxnId="{C289E5C1-4684-4947-8CCA-56F2D03ABBF5}">
      <dgm:prSet/>
      <dgm:spPr/>
      <dgm:t>
        <a:bodyPr/>
        <a:lstStyle/>
        <a:p>
          <a:endParaRPr lang="zh-TW" altLang="en-US"/>
        </a:p>
      </dgm:t>
    </dgm:pt>
    <dgm:pt modelId="{D2656994-0303-4BA7-BBCD-25629FFE2373}" type="sibTrans" cxnId="{C289E5C1-4684-4947-8CCA-56F2D03ABBF5}">
      <dgm:prSet/>
      <dgm:spPr/>
      <dgm:t>
        <a:bodyPr/>
        <a:lstStyle/>
        <a:p>
          <a:endParaRPr lang="zh-TW" altLang="en-US"/>
        </a:p>
      </dgm:t>
    </dgm:pt>
    <dgm:pt modelId="{5B155908-5A22-4E60-828E-8EDBECCF075B}">
      <dgm:prSet phldrT="[文字]" custT="1"/>
      <dgm:spPr>
        <a:solidFill>
          <a:srgbClr val="E6F1F4"/>
        </a:solidFill>
        <a:scene3d>
          <a:camera prst="orthographicFront">
            <a:rot lat="0" lon="0" rev="0"/>
          </a:camera>
          <a:lightRig rig="balanced" dir="l"/>
        </a:scene3d>
        <a:sp3d prstMaterial="plastic">
          <a:bevelT w="38100" h="31750" prst="artDeco"/>
        </a:sp3d>
      </dgm:spPr>
      <dgm:t>
        <a:bodyPr/>
        <a:lstStyle/>
        <a:p>
          <a:r>
            <a:rPr lang="zh-TW" altLang="en-US" sz="4000" b="1" dirty="0">
              <a:gradFill>
                <a:gsLst>
                  <a:gs pos="0">
                    <a:srgbClr val="000000"/>
                  </a:gs>
                  <a:gs pos="39999">
                    <a:srgbClr val="0A128C"/>
                  </a:gs>
                  <a:gs pos="70000">
                    <a:srgbClr val="181CC7"/>
                  </a:gs>
                  <a:gs pos="88000">
                    <a:srgbClr val="7005D4"/>
                  </a:gs>
                  <a:gs pos="100000">
                    <a:srgbClr val="8C3D91"/>
                  </a:gs>
                </a:gsLst>
                <a:lin ang="5400000" scaled="0"/>
              </a:gradFill>
            </a:rPr>
            <a:t>參、結語</a:t>
          </a:r>
        </a:p>
      </dgm:t>
    </dgm:pt>
    <dgm:pt modelId="{1432831A-A490-4C1A-9A60-D1BFA1A2F726}" type="parTrans" cxnId="{AFF233A5-44AA-473E-86FF-DA12AB35BE6C}">
      <dgm:prSet/>
      <dgm:spPr/>
      <dgm:t>
        <a:bodyPr/>
        <a:lstStyle/>
        <a:p>
          <a:endParaRPr lang="zh-TW" altLang="en-US"/>
        </a:p>
      </dgm:t>
    </dgm:pt>
    <dgm:pt modelId="{2DCF625C-D157-4225-B7DC-9A826475A53D}" type="sibTrans" cxnId="{AFF233A5-44AA-473E-86FF-DA12AB35BE6C}">
      <dgm:prSet/>
      <dgm:spPr/>
      <dgm:t>
        <a:bodyPr/>
        <a:lstStyle/>
        <a:p>
          <a:endParaRPr lang="zh-TW" altLang="en-US"/>
        </a:p>
      </dgm:t>
    </dgm:pt>
    <dgm:pt modelId="{044E65DA-F0B3-4E90-9190-7396082CD3F5}" type="pres">
      <dgm:prSet presAssocID="{34E54574-490B-4950-B8C8-5B765E88D4A1}" presName="linear" presStyleCnt="0">
        <dgm:presLayoutVars>
          <dgm:dir/>
          <dgm:animLvl val="lvl"/>
          <dgm:resizeHandles val="exact"/>
        </dgm:presLayoutVars>
      </dgm:prSet>
      <dgm:spPr/>
      <dgm:t>
        <a:bodyPr/>
        <a:lstStyle/>
        <a:p>
          <a:endParaRPr lang="zh-TW" altLang="en-US"/>
        </a:p>
      </dgm:t>
    </dgm:pt>
    <dgm:pt modelId="{15CB6EC9-DDAE-4930-A1FC-03BFE19FD943}" type="pres">
      <dgm:prSet presAssocID="{11D30AF7-131D-4B8E-969E-3D44BE183D40}" presName="parentLin" presStyleCnt="0"/>
      <dgm:spPr/>
    </dgm:pt>
    <dgm:pt modelId="{1107CC8A-0B30-4AB3-BC41-38DEA40AF739}" type="pres">
      <dgm:prSet presAssocID="{11D30AF7-131D-4B8E-969E-3D44BE183D40}" presName="parentLeftMargin" presStyleLbl="node1" presStyleIdx="0" presStyleCnt="3"/>
      <dgm:spPr/>
      <dgm:t>
        <a:bodyPr/>
        <a:lstStyle/>
        <a:p>
          <a:endParaRPr lang="zh-TW" altLang="en-US"/>
        </a:p>
      </dgm:t>
    </dgm:pt>
    <dgm:pt modelId="{CD722CC8-CA22-476E-854D-44CD830AB544}" type="pres">
      <dgm:prSet presAssocID="{11D30AF7-131D-4B8E-969E-3D44BE183D40}" presName="parentText" presStyleLbl="node1" presStyleIdx="0" presStyleCnt="3" custScaleX="114736" custScaleY="162602" custLinFactNeighborX="-2786" custLinFactNeighborY="-2393">
        <dgm:presLayoutVars>
          <dgm:chMax val="0"/>
          <dgm:bulletEnabled val="1"/>
        </dgm:presLayoutVars>
      </dgm:prSet>
      <dgm:spPr/>
      <dgm:t>
        <a:bodyPr/>
        <a:lstStyle/>
        <a:p>
          <a:endParaRPr lang="zh-TW" altLang="en-US"/>
        </a:p>
      </dgm:t>
    </dgm:pt>
    <dgm:pt modelId="{2FF46A6B-2822-4A7B-A2E8-757B1EA2CB55}" type="pres">
      <dgm:prSet presAssocID="{11D30AF7-131D-4B8E-969E-3D44BE183D40}" presName="negativeSpace" presStyleCnt="0"/>
      <dgm:spPr/>
    </dgm:pt>
    <dgm:pt modelId="{E33FA417-3B80-46A9-ACF1-8ED2965C63D1}" type="pres">
      <dgm:prSet presAssocID="{11D30AF7-131D-4B8E-969E-3D44BE183D40}" presName="childText" presStyleLbl="conFgAcc1" presStyleIdx="0" presStyleCnt="3">
        <dgm:presLayoutVars>
          <dgm:bulletEnabled val="1"/>
        </dgm:presLayoutVars>
      </dgm:prSet>
      <dgm:spPr/>
    </dgm:pt>
    <dgm:pt modelId="{440D8780-7BA4-45B7-B6E7-27FBD802EE20}" type="pres">
      <dgm:prSet presAssocID="{A7D63397-A1BB-4EB5-812D-16F0EE73FF6B}" presName="spaceBetweenRectangles" presStyleCnt="0"/>
      <dgm:spPr/>
    </dgm:pt>
    <dgm:pt modelId="{B0DDE035-7E4F-47E9-B4A8-FAD0D00BA0F5}" type="pres">
      <dgm:prSet presAssocID="{367F3D4D-B6A8-4A2B-BA4D-6C472BA65003}" presName="parentLin" presStyleCnt="0"/>
      <dgm:spPr/>
    </dgm:pt>
    <dgm:pt modelId="{20B80010-B4FC-4C6F-8C13-368538D071E0}" type="pres">
      <dgm:prSet presAssocID="{367F3D4D-B6A8-4A2B-BA4D-6C472BA65003}" presName="parentLeftMargin" presStyleLbl="node1" presStyleIdx="0" presStyleCnt="3"/>
      <dgm:spPr/>
      <dgm:t>
        <a:bodyPr/>
        <a:lstStyle/>
        <a:p>
          <a:endParaRPr lang="zh-TW" altLang="en-US"/>
        </a:p>
      </dgm:t>
    </dgm:pt>
    <dgm:pt modelId="{D0878989-4A4A-47AA-A3D7-B191B08CD374}" type="pres">
      <dgm:prSet presAssocID="{367F3D4D-B6A8-4A2B-BA4D-6C472BA65003}" presName="parentText" presStyleLbl="node1" presStyleIdx="1" presStyleCnt="3" custScaleX="114736" custScaleY="162602">
        <dgm:presLayoutVars>
          <dgm:chMax val="0"/>
          <dgm:bulletEnabled val="1"/>
        </dgm:presLayoutVars>
      </dgm:prSet>
      <dgm:spPr/>
      <dgm:t>
        <a:bodyPr/>
        <a:lstStyle/>
        <a:p>
          <a:endParaRPr lang="zh-TW" altLang="en-US"/>
        </a:p>
      </dgm:t>
    </dgm:pt>
    <dgm:pt modelId="{F9AB7F69-4A6A-4A91-A6E4-B0AC1761AB79}" type="pres">
      <dgm:prSet presAssocID="{367F3D4D-B6A8-4A2B-BA4D-6C472BA65003}" presName="negativeSpace" presStyleCnt="0"/>
      <dgm:spPr/>
    </dgm:pt>
    <dgm:pt modelId="{06395AE5-8C8E-4EFA-95F8-E8F868EC0AF5}" type="pres">
      <dgm:prSet presAssocID="{367F3D4D-B6A8-4A2B-BA4D-6C472BA65003}" presName="childText" presStyleLbl="conFgAcc1" presStyleIdx="1" presStyleCnt="3">
        <dgm:presLayoutVars>
          <dgm:bulletEnabled val="1"/>
        </dgm:presLayoutVars>
      </dgm:prSet>
      <dgm:spPr/>
    </dgm:pt>
    <dgm:pt modelId="{1AB8AB7F-919C-4F2B-A48B-20709A4A1784}" type="pres">
      <dgm:prSet presAssocID="{D2656994-0303-4BA7-BBCD-25629FFE2373}" presName="spaceBetweenRectangles" presStyleCnt="0"/>
      <dgm:spPr/>
    </dgm:pt>
    <dgm:pt modelId="{16DC65DE-A125-493A-8E0D-6B100B1B04DF}" type="pres">
      <dgm:prSet presAssocID="{5B155908-5A22-4E60-828E-8EDBECCF075B}" presName="parentLin" presStyleCnt="0"/>
      <dgm:spPr/>
    </dgm:pt>
    <dgm:pt modelId="{EF0B083B-1597-4094-B33A-4C242DDF4B30}" type="pres">
      <dgm:prSet presAssocID="{5B155908-5A22-4E60-828E-8EDBECCF075B}" presName="parentLeftMargin" presStyleLbl="node1" presStyleIdx="1" presStyleCnt="3"/>
      <dgm:spPr/>
      <dgm:t>
        <a:bodyPr/>
        <a:lstStyle/>
        <a:p>
          <a:endParaRPr lang="zh-TW" altLang="en-US"/>
        </a:p>
      </dgm:t>
    </dgm:pt>
    <dgm:pt modelId="{45C807EF-B5FF-4F8F-85D0-89B7CD63D9DC}" type="pres">
      <dgm:prSet presAssocID="{5B155908-5A22-4E60-828E-8EDBECCF075B}" presName="parentText" presStyleLbl="node1" presStyleIdx="2" presStyleCnt="3" custScaleX="114736" custScaleY="162758">
        <dgm:presLayoutVars>
          <dgm:chMax val="0"/>
          <dgm:bulletEnabled val="1"/>
        </dgm:presLayoutVars>
      </dgm:prSet>
      <dgm:spPr/>
      <dgm:t>
        <a:bodyPr/>
        <a:lstStyle/>
        <a:p>
          <a:endParaRPr lang="zh-TW" altLang="en-US"/>
        </a:p>
      </dgm:t>
    </dgm:pt>
    <dgm:pt modelId="{137511C0-B060-4359-AAF5-E7B94B7EDFCD}" type="pres">
      <dgm:prSet presAssocID="{5B155908-5A22-4E60-828E-8EDBECCF075B}" presName="negativeSpace" presStyleCnt="0"/>
      <dgm:spPr/>
    </dgm:pt>
    <dgm:pt modelId="{8F49B66F-1ED9-4CD9-B9B3-BDE976506E01}" type="pres">
      <dgm:prSet presAssocID="{5B155908-5A22-4E60-828E-8EDBECCF075B}" presName="childText" presStyleLbl="conFgAcc1" presStyleIdx="2" presStyleCnt="3">
        <dgm:presLayoutVars>
          <dgm:bulletEnabled val="1"/>
        </dgm:presLayoutVars>
      </dgm:prSet>
      <dgm:spPr/>
    </dgm:pt>
  </dgm:ptLst>
  <dgm:cxnLst>
    <dgm:cxn modelId="{AE4593CE-E096-462F-B20C-15E61BDE262F}" type="presOf" srcId="{34E54574-490B-4950-B8C8-5B765E88D4A1}" destId="{044E65DA-F0B3-4E90-9190-7396082CD3F5}" srcOrd="0" destOrd="0" presId="urn:microsoft.com/office/officeart/2005/8/layout/list1"/>
    <dgm:cxn modelId="{E3C6A8F3-4BC6-453B-8A63-1541FAEA81BB}" srcId="{34E54574-490B-4950-B8C8-5B765E88D4A1}" destId="{11D30AF7-131D-4B8E-969E-3D44BE183D40}" srcOrd="0" destOrd="0" parTransId="{50E67306-EA7B-4B50-83AD-B636B7188401}" sibTransId="{A7D63397-A1BB-4EB5-812D-16F0EE73FF6B}"/>
    <dgm:cxn modelId="{09B33A21-74A8-4FFE-A3FA-A0E9B1C94BF4}" type="presOf" srcId="{5B155908-5A22-4E60-828E-8EDBECCF075B}" destId="{EF0B083B-1597-4094-B33A-4C242DDF4B30}" srcOrd="0" destOrd="0" presId="urn:microsoft.com/office/officeart/2005/8/layout/list1"/>
    <dgm:cxn modelId="{AFF233A5-44AA-473E-86FF-DA12AB35BE6C}" srcId="{34E54574-490B-4950-B8C8-5B765E88D4A1}" destId="{5B155908-5A22-4E60-828E-8EDBECCF075B}" srcOrd="2" destOrd="0" parTransId="{1432831A-A490-4C1A-9A60-D1BFA1A2F726}" sibTransId="{2DCF625C-D157-4225-B7DC-9A826475A53D}"/>
    <dgm:cxn modelId="{C289E5C1-4684-4947-8CCA-56F2D03ABBF5}" srcId="{34E54574-490B-4950-B8C8-5B765E88D4A1}" destId="{367F3D4D-B6A8-4A2B-BA4D-6C472BA65003}" srcOrd="1" destOrd="0" parTransId="{7A18B714-1EB7-41B6-90A6-D1D689D5D933}" sibTransId="{D2656994-0303-4BA7-BBCD-25629FFE2373}"/>
    <dgm:cxn modelId="{F2B4E91B-FD82-48D5-A712-91F47B121981}" type="presOf" srcId="{367F3D4D-B6A8-4A2B-BA4D-6C472BA65003}" destId="{D0878989-4A4A-47AA-A3D7-B191B08CD374}" srcOrd="1" destOrd="0" presId="urn:microsoft.com/office/officeart/2005/8/layout/list1"/>
    <dgm:cxn modelId="{3A6DF571-7BAE-4E20-9DE8-0E3B6E643B9D}" type="presOf" srcId="{367F3D4D-B6A8-4A2B-BA4D-6C472BA65003}" destId="{20B80010-B4FC-4C6F-8C13-368538D071E0}" srcOrd="0" destOrd="0" presId="urn:microsoft.com/office/officeart/2005/8/layout/list1"/>
    <dgm:cxn modelId="{D231BCD9-B09A-4DE2-BBC3-2761982E81BD}" type="presOf" srcId="{5B155908-5A22-4E60-828E-8EDBECCF075B}" destId="{45C807EF-B5FF-4F8F-85D0-89B7CD63D9DC}" srcOrd="1" destOrd="0" presId="urn:microsoft.com/office/officeart/2005/8/layout/list1"/>
    <dgm:cxn modelId="{0C969D3C-0C72-412E-8895-F67BCC38BD4A}" type="presOf" srcId="{11D30AF7-131D-4B8E-969E-3D44BE183D40}" destId="{CD722CC8-CA22-476E-854D-44CD830AB544}" srcOrd="1" destOrd="0" presId="urn:microsoft.com/office/officeart/2005/8/layout/list1"/>
    <dgm:cxn modelId="{E340374E-097A-40CE-B769-1FFA06F9B334}" type="presOf" srcId="{11D30AF7-131D-4B8E-969E-3D44BE183D40}" destId="{1107CC8A-0B30-4AB3-BC41-38DEA40AF739}" srcOrd="0" destOrd="0" presId="urn:microsoft.com/office/officeart/2005/8/layout/list1"/>
    <dgm:cxn modelId="{01DCCA29-8BCD-4BA3-9964-70726364AC16}" type="presParOf" srcId="{044E65DA-F0B3-4E90-9190-7396082CD3F5}" destId="{15CB6EC9-DDAE-4930-A1FC-03BFE19FD943}" srcOrd="0" destOrd="0" presId="urn:microsoft.com/office/officeart/2005/8/layout/list1"/>
    <dgm:cxn modelId="{5359F477-65A9-48ED-86B1-44E9F0426BDD}" type="presParOf" srcId="{15CB6EC9-DDAE-4930-A1FC-03BFE19FD943}" destId="{1107CC8A-0B30-4AB3-BC41-38DEA40AF739}" srcOrd="0" destOrd="0" presId="urn:microsoft.com/office/officeart/2005/8/layout/list1"/>
    <dgm:cxn modelId="{89CD6EA5-F020-43A1-9B6F-B5CC9D60C458}" type="presParOf" srcId="{15CB6EC9-DDAE-4930-A1FC-03BFE19FD943}" destId="{CD722CC8-CA22-476E-854D-44CD830AB544}" srcOrd="1" destOrd="0" presId="urn:microsoft.com/office/officeart/2005/8/layout/list1"/>
    <dgm:cxn modelId="{633B5505-421D-4FE8-8ABA-1793A290CADB}" type="presParOf" srcId="{044E65DA-F0B3-4E90-9190-7396082CD3F5}" destId="{2FF46A6B-2822-4A7B-A2E8-757B1EA2CB55}" srcOrd="1" destOrd="0" presId="urn:microsoft.com/office/officeart/2005/8/layout/list1"/>
    <dgm:cxn modelId="{248BB212-48E1-46A8-88E3-B7F09BF2B63E}" type="presParOf" srcId="{044E65DA-F0B3-4E90-9190-7396082CD3F5}" destId="{E33FA417-3B80-46A9-ACF1-8ED2965C63D1}" srcOrd="2" destOrd="0" presId="urn:microsoft.com/office/officeart/2005/8/layout/list1"/>
    <dgm:cxn modelId="{D3AD6E95-67AD-40CE-87E9-25D5A9EC5BD4}" type="presParOf" srcId="{044E65DA-F0B3-4E90-9190-7396082CD3F5}" destId="{440D8780-7BA4-45B7-B6E7-27FBD802EE20}" srcOrd="3" destOrd="0" presId="urn:microsoft.com/office/officeart/2005/8/layout/list1"/>
    <dgm:cxn modelId="{37CF58A1-1568-46CD-9164-061FB2EB6A62}" type="presParOf" srcId="{044E65DA-F0B3-4E90-9190-7396082CD3F5}" destId="{B0DDE035-7E4F-47E9-B4A8-FAD0D00BA0F5}" srcOrd="4" destOrd="0" presId="urn:microsoft.com/office/officeart/2005/8/layout/list1"/>
    <dgm:cxn modelId="{6DCF6C05-5397-4C39-91CD-AA17273512B3}" type="presParOf" srcId="{B0DDE035-7E4F-47E9-B4A8-FAD0D00BA0F5}" destId="{20B80010-B4FC-4C6F-8C13-368538D071E0}" srcOrd="0" destOrd="0" presId="urn:microsoft.com/office/officeart/2005/8/layout/list1"/>
    <dgm:cxn modelId="{08A15299-725E-4C53-81B7-BAFB4CC4EFCD}" type="presParOf" srcId="{B0DDE035-7E4F-47E9-B4A8-FAD0D00BA0F5}" destId="{D0878989-4A4A-47AA-A3D7-B191B08CD374}" srcOrd="1" destOrd="0" presId="urn:microsoft.com/office/officeart/2005/8/layout/list1"/>
    <dgm:cxn modelId="{75AB79AA-C7E7-4DB9-A883-12E37B2EF86B}" type="presParOf" srcId="{044E65DA-F0B3-4E90-9190-7396082CD3F5}" destId="{F9AB7F69-4A6A-4A91-A6E4-B0AC1761AB79}" srcOrd="5" destOrd="0" presId="urn:microsoft.com/office/officeart/2005/8/layout/list1"/>
    <dgm:cxn modelId="{52006191-D959-46B0-AFE4-387B5B589D87}" type="presParOf" srcId="{044E65DA-F0B3-4E90-9190-7396082CD3F5}" destId="{06395AE5-8C8E-4EFA-95F8-E8F868EC0AF5}" srcOrd="6" destOrd="0" presId="urn:microsoft.com/office/officeart/2005/8/layout/list1"/>
    <dgm:cxn modelId="{8C7E05D3-1714-4293-A121-0F5A57386035}" type="presParOf" srcId="{044E65DA-F0B3-4E90-9190-7396082CD3F5}" destId="{1AB8AB7F-919C-4F2B-A48B-20709A4A1784}" srcOrd="7" destOrd="0" presId="urn:microsoft.com/office/officeart/2005/8/layout/list1"/>
    <dgm:cxn modelId="{F2432643-7C95-417E-8571-30B60A3F0466}" type="presParOf" srcId="{044E65DA-F0B3-4E90-9190-7396082CD3F5}" destId="{16DC65DE-A125-493A-8E0D-6B100B1B04DF}" srcOrd="8" destOrd="0" presId="urn:microsoft.com/office/officeart/2005/8/layout/list1"/>
    <dgm:cxn modelId="{0DB7D4D9-5968-450E-AED9-1932D79E5A2B}" type="presParOf" srcId="{16DC65DE-A125-493A-8E0D-6B100B1B04DF}" destId="{EF0B083B-1597-4094-B33A-4C242DDF4B30}" srcOrd="0" destOrd="0" presId="urn:microsoft.com/office/officeart/2005/8/layout/list1"/>
    <dgm:cxn modelId="{A52FB185-D702-4710-9D0C-BA817EC139C8}" type="presParOf" srcId="{16DC65DE-A125-493A-8E0D-6B100B1B04DF}" destId="{45C807EF-B5FF-4F8F-85D0-89B7CD63D9DC}" srcOrd="1" destOrd="0" presId="urn:microsoft.com/office/officeart/2005/8/layout/list1"/>
    <dgm:cxn modelId="{2E24D604-7DEC-48B8-B0A2-2036311BF60F}" type="presParOf" srcId="{044E65DA-F0B3-4E90-9190-7396082CD3F5}" destId="{137511C0-B060-4359-AAF5-E7B94B7EDFCD}" srcOrd="9" destOrd="0" presId="urn:microsoft.com/office/officeart/2005/8/layout/list1"/>
    <dgm:cxn modelId="{31C53978-108F-4D40-8076-0F4A1D3F8FA8}" type="presParOf" srcId="{044E65DA-F0B3-4E90-9190-7396082CD3F5}" destId="{8F49B66F-1ED9-4CD9-B9B3-BDE976506E0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1918A22-E396-4EAF-9EDB-02C2F6D9675E}" type="doc">
      <dgm:prSet loTypeId="urn:microsoft.com/office/officeart/2005/8/layout/vList6" loCatId="list" qsTypeId="urn:microsoft.com/office/officeart/2005/8/quickstyle/3d1" qsCatId="3D" csTypeId="urn:microsoft.com/office/officeart/2005/8/colors/colorful3" csCatId="colorful" phldr="1"/>
      <dgm:spPr/>
      <dgm:t>
        <a:bodyPr/>
        <a:lstStyle/>
        <a:p>
          <a:endParaRPr lang="zh-TW" altLang="en-US"/>
        </a:p>
      </dgm:t>
    </dgm:pt>
    <dgm:pt modelId="{3C6F8171-3B6F-4274-9D00-FEA736CA47F4}">
      <dgm:prSet custT="1"/>
      <dgm:spPr>
        <a:solidFill>
          <a:schemeClr val="accent2">
            <a:lumMod val="60000"/>
            <a:lumOff val="40000"/>
          </a:schemeClr>
        </a:solidFill>
      </dgm:spPr>
      <dgm:t>
        <a:bodyPr/>
        <a:lstStyle/>
        <a:p>
          <a:pPr>
            <a:spcBef>
              <a:spcPts val="600"/>
            </a:spcBef>
          </a:pPr>
          <a:r>
            <a:rPr lang="zh-TW" altLang="en-US" sz="2800" dirty="0">
              <a:latin typeface="Times New Roman" pitchFamily="18" charset="0"/>
              <a:ea typeface="標楷體" panose="03000509000000000000" pitchFamily="65" charset="-120"/>
              <a:cs typeface="Times New Roman" pitchFamily="18" charset="0"/>
            </a:rPr>
            <a:t>支 付 筆 數</a:t>
          </a:r>
        </a:p>
      </dgm:t>
    </dgm:pt>
    <dgm:pt modelId="{F9F425B5-6A1B-4A00-A60D-6E729252AD23}" type="parTrans" cxnId="{FE66FEA1-9F68-49E8-85D8-309AA01EBC9D}">
      <dgm:prSet/>
      <dgm:spPr/>
      <dgm:t>
        <a:bodyPr/>
        <a:lstStyle/>
        <a:p>
          <a:endParaRPr lang="zh-TW" altLang="en-US" sz="2800">
            <a:latin typeface="Times New Roman" pitchFamily="18" charset="0"/>
            <a:cs typeface="Times New Roman" pitchFamily="18" charset="0"/>
          </a:endParaRPr>
        </a:p>
      </dgm:t>
    </dgm:pt>
    <dgm:pt modelId="{6D1B0D84-10AD-4FC5-A687-4B6C26D98EF9}" type="sibTrans" cxnId="{FE66FEA1-9F68-49E8-85D8-309AA01EBC9D}">
      <dgm:prSet/>
      <dgm:spPr/>
      <dgm:t>
        <a:bodyPr/>
        <a:lstStyle/>
        <a:p>
          <a:endParaRPr lang="zh-TW" altLang="en-US" sz="2800">
            <a:latin typeface="Times New Roman" pitchFamily="18" charset="0"/>
            <a:cs typeface="Times New Roman" pitchFamily="18" charset="0"/>
          </a:endParaRPr>
        </a:p>
      </dgm:t>
    </dgm:pt>
    <dgm:pt modelId="{CF798536-6CB1-4D18-8CD6-ACEE9556C1C7}">
      <dgm:prSet custT="1"/>
      <dgm:spPr>
        <a:solidFill>
          <a:schemeClr val="accent2">
            <a:lumMod val="60000"/>
            <a:lumOff val="40000"/>
          </a:schemeClr>
        </a:solidFill>
      </dgm:spPr>
      <dgm:t>
        <a:bodyPr/>
        <a:lstStyle/>
        <a:p>
          <a:r>
            <a:rPr lang="zh-TW" altLang="en-US" sz="2800" b="0" dirty="0">
              <a:latin typeface="Times New Roman" pitchFamily="18" charset="0"/>
              <a:ea typeface="標楷體" pitchFamily="65" charset="-120"/>
              <a:cs typeface="Times New Roman" pitchFamily="18" charset="0"/>
            </a:rPr>
            <a:t>存帳付款比率</a:t>
          </a:r>
          <a:endParaRPr lang="en-US" altLang="zh-TW" sz="2800" b="0" dirty="0">
            <a:latin typeface="Times New Roman" pitchFamily="18" charset="0"/>
            <a:ea typeface="標楷體" pitchFamily="65" charset="-120"/>
            <a:cs typeface="Times New Roman" pitchFamily="18" charset="0"/>
          </a:endParaRPr>
        </a:p>
      </dgm:t>
    </dgm:pt>
    <dgm:pt modelId="{465423CA-A0DD-422D-9644-6A61F53A58E4}" type="parTrans" cxnId="{61C69F29-EE90-4ADF-B216-182CCBEE2B61}">
      <dgm:prSet/>
      <dgm:spPr/>
      <dgm:t>
        <a:bodyPr/>
        <a:lstStyle/>
        <a:p>
          <a:endParaRPr lang="zh-TW" altLang="en-US" sz="2800">
            <a:latin typeface="Times New Roman" pitchFamily="18" charset="0"/>
            <a:cs typeface="Times New Roman" pitchFamily="18" charset="0"/>
          </a:endParaRPr>
        </a:p>
      </dgm:t>
    </dgm:pt>
    <dgm:pt modelId="{DA8B2715-BC30-4404-8721-C0431ED2602D}" type="sibTrans" cxnId="{61C69F29-EE90-4ADF-B216-182CCBEE2B61}">
      <dgm:prSet/>
      <dgm:spPr/>
      <dgm:t>
        <a:bodyPr/>
        <a:lstStyle/>
        <a:p>
          <a:endParaRPr lang="zh-TW" altLang="en-US" sz="2800">
            <a:latin typeface="Times New Roman" pitchFamily="18" charset="0"/>
            <a:cs typeface="Times New Roman" pitchFamily="18" charset="0"/>
          </a:endParaRPr>
        </a:p>
      </dgm:t>
    </dgm:pt>
    <dgm:pt modelId="{F96FC9B1-1B88-4081-8960-F9FBB8D5F89B}">
      <dgm:prSet custT="1"/>
      <dgm:spPr>
        <a:solidFill>
          <a:schemeClr val="accent2"/>
        </a:solidFill>
      </dgm:spPr>
      <dgm:t>
        <a:bodyPr/>
        <a:lstStyle/>
        <a:p>
          <a:pPr>
            <a:spcBef>
              <a:spcPts val="600"/>
            </a:spcBef>
          </a:pPr>
          <a:r>
            <a:rPr lang="zh-TW" altLang="en-US" sz="2800" dirty="0">
              <a:latin typeface="Times New Roman" pitchFamily="18" charset="0"/>
              <a:ea typeface="標楷體" panose="03000509000000000000" pitchFamily="65" charset="-120"/>
              <a:cs typeface="Times New Roman" pitchFamily="18" charset="0"/>
            </a:rPr>
            <a:t>支 付 淨 額</a:t>
          </a:r>
        </a:p>
      </dgm:t>
    </dgm:pt>
    <dgm:pt modelId="{D4DB2EFE-C756-43B7-B1C2-23FD9ECAB9DE}" type="parTrans" cxnId="{FCE5998E-0D52-4F0E-AF80-F2EB82CFABE4}">
      <dgm:prSet/>
      <dgm:spPr/>
      <dgm:t>
        <a:bodyPr/>
        <a:lstStyle/>
        <a:p>
          <a:endParaRPr lang="zh-TW" altLang="en-US" sz="2800">
            <a:latin typeface="Times New Roman" pitchFamily="18" charset="0"/>
            <a:cs typeface="Times New Roman" pitchFamily="18" charset="0"/>
          </a:endParaRPr>
        </a:p>
      </dgm:t>
    </dgm:pt>
    <dgm:pt modelId="{F3D56DB8-5B77-45D2-B274-B830A073763A}" type="sibTrans" cxnId="{FCE5998E-0D52-4F0E-AF80-F2EB82CFABE4}">
      <dgm:prSet/>
      <dgm:spPr/>
      <dgm:t>
        <a:bodyPr/>
        <a:lstStyle/>
        <a:p>
          <a:endParaRPr lang="zh-TW" altLang="en-US" sz="2800">
            <a:latin typeface="Times New Roman" pitchFamily="18" charset="0"/>
            <a:cs typeface="Times New Roman" pitchFamily="18" charset="0"/>
          </a:endParaRPr>
        </a:p>
      </dgm:t>
    </dgm:pt>
    <dgm:pt modelId="{4688AADF-A7A5-4155-8001-ABD725ADC469}">
      <dgm:prSet custT="1"/>
      <dgm:spPr/>
      <dgm:t>
        <a:bodyPr/>
        <a:lstStyle/>
        <a:p>
          <a:pPr marL="0" marR="0" indent="0" algn="l" defTabSz="914400" eaLnBrk="1" fontAlgn="auto" latinLnBrk="0" hangingPunct="1">
            <a:lnSpc>
              <a:spcPct val="100000"/>
            </a:lnSpc>
            <a:spcBef>
              <a:spcPts val="5000"/>
            </a:spcBef>
            <a:spcAft>
              <a:spcPts val="0"/>
            </a:spcAft>
            <a:buClrTx/>
            <a:buSzTx/>
            <a:buFontTx/>
            <a:buNone/>
            <a:tabLst/>
            <a:defRPr/>
          </a:pPr>
          <a:r>
            <a:rPr lang="en-US" altLang="zh-TW" sz="2800" dirty="0">
              <a:latin typeface="Times New Roman" pitchFamily="18" charset="0"/>
              <a:ea typeface="標楷體" pitchFamily="65" charset="-120"/>
              <a:cs typeface="Times New Roman" pitchFamily="18" charset="0"/>
            </a:rPr>
            <a:t>36</a:t>
          </a:r>
          <a:r>
            <a:rPr lang="zh-TW" altLang="zh-TW" sz="2800" dirty="0">
              <a:latin typeface="Times New Roman" pitchFamily="18" charset="0"/>
              <a:ea typeface="標楷體" pitchFamily="65" charset="-120"/>
              <a:cs typeface="Times New Roman" pitchFamily="18" charset="0"/>
            </a:rPr>
            <a:t>萬</a:t>
          </a:r>
          <a:r>
            <a:rPr lang="en-US" altLang="zh-TW" sz="2800" dirty="0">
              <a:latin typeface="Times New Roman" pitchFamily="18" charset="0"/>
              <a:ea typeface="標楷體" pitchFamily="65" charset="-120"/>
              <a:cs typeface="Times New Roman" pitchFamily="18" charset="0"/>
            </a:rPr>
            <a:t>8,397</a:t>
          </a:r>
          <a:r>
            <a:rPr lang="zh-TW" altLang="en-US" sz="2800" dirty="0">
              <a:latin typeface="Times New Roman" pitchFamily="18" charset="0"/>
              <a:ea typeface="標楷體" pitchFamily="65" charset="-120"/>
              <a:cs typeface="Times New Roman" pitchFamily="18" charset="0"/>
            </a:rPr>
            <a:t>筆</a:t>
          </a:r>
        </a:p>
      </dgm:t>
    </dgm:pt>
    <dgm:pt modelId="{38A1F5EB-66A7-44B5-87CB-864A7CC3943C}" type="parTrans" cxnId="{41454C2B-653A-4D33-A89C-E8B5C67914BF}">
      <dgm:prSet/>
      <dgm:spPr/>
      <dgm:t>
        <a:bodyPr/>
        <a:lstStyle/>
        <a:p>
          <a:endParaRPr lang="zh-TW" altLang="en-US" sz="2800">
            <a:latin typeface="Times New Roman" pitchFamily="18" charset="0"/>
            <a:cs typeface="Times New Roman" pitchFamily="18" charset="0"/>
          </a:endParaRPr>
        </a:p>
      </dgm:t>
    </dgm:pt>
    <dgm:pt modelId="{C686A1FF-3E4D-4806-80D5-9FEB09D49B8B}" type="sibTrans" cxnId="{41454C2B-653A-4D33-A89C-E8B5C67914BF}">
      <dgm:prSet/>
      <dgm:spPr/>
      <dgm:t>
        <a:bodyPr/>
        <a:lstStyle/>
        <a:p>
          <a:endParaRPr lang="zh-TW" altLang="en-US" sz="2800">
            <a:latin typeface="Times New Roman" pitchFamily="18" charset="0"/>
            <a:cs typeface="Times New Roman" pitchFamily="18" charset="0"/>
          </a:endParaRPr>
        </a:p>
      </dgm:t>
    </dgm:pt>
    <dgm:pt modelId="{04D86A49-50A6-4AF3-8D5C-875ACFA8B141}">
      <dgm:prSet custT="1"/>
      <dgm:spPr/>
      <dgm:t>
        <a:bodyPr/>
        <a:lstStyle/>
        <a:p>
          <a:pPr marL="0" marR="0" indent="0" algn="l" defTabSz="914400" eaLnBrk="1" fontAlgn="auto" latinLnBrk="0" hangingPunct="1">
            <a:lnSpc>
              <a:spcPct val="100000"/>
            </a:lnSpc>
            <a:spcBef>
              <a:spcPts val="5000"/>
            </a:spcBef>
            <a:spcAft>
              <a:spcPts val="0"/>
            </a:spcAft>
            <a:buClrTx/>
            <a:buSzTx/>
            <a:buFontTx/>
            <a:buNone/>
            <a:tabLst/>
            <a:defRPr/>
          </a:pPr>
          <a:r>
            <a:rPr lang="en-US" altLang="zh-TW" sz="2800" dirty="0">
              <a:latin typeface="Times New Roman" pitchFamily="18" charset="0"/>
              <a:ea typeface="標楷體" pitchFamily="65" charset="-120"/>
              <a:cs typeface="Times New Roman" pitchFamily="18" charset="0"/>
            </a:rPr>
            <a:t>3,901</a:t>
          </a:r>
          <a:r>
            <a:rPr lang="zh-TW" altLang="zh-TW" sz="2800" dirty="0">
              <a:latin typeface="Times New Roman" pitchFamily="18" charset="0"/>
              <a:ea typeface="標楷體" pitchFamily="65" charset="-120"/>
              <a:cs typeface="Times New Roman" pitchFamily="18" charset="0"/>
            </a:rPr>
            <a:t>億</a:t>
          </a:r>
          <a:r>
            <a:rPr lang="en-US" altLang="zh-TW" sz="2800" dirty="0">
              <a:latin typeface="Times New Roman" pitchFamily="18" charset="0"/>
              <a:ea typeface="標楷體" pitchFamily="65" charset="-120"/>
              <a:cs typeface="Times New Roman" pitchFamily="18" charset="0"/>
            </a:rPr>
            <a:t>1,268</a:t>
          </a:r>
          <a:r>
            <a:rPr lang="zh-TW" altLang="zh-TW" sz="2800" dirty="0">
              <a:latin typeface="Times New Roman" pitchFamily="18" charset="0"/>
              <a:ea typeface="標楷體" pitchFamily="65" charset="-120"/>
              <a:cs typeface="Times New Roman" pitchFamily="18" charset="0"/>
            </a:rPr>
            <a:t>萬</a:t>
          </a:r>
          <a:r>
            <a:rPr lang="en-US" altLang="zh-TW" sz="2800" dirty="0">
              <a:latin typeface="Times New Roman" pitchFamily="18" charset="0"/>
              <a:ea typeface="標楷體" pitchFamily="65" charset="-120"/>
              <a:cs typeface="Times New Roman" pitchFamily="18" charset="0"/>
            </a:rPr>
            <a:t>5,529</a:t>
          </a:r>
          <a:r>
            <a:rPr lang="zh-TW" altLang="zh-TW" sz="2800" dirty="0">
              <a:latin typeface="Times New Roman" pitchFamily="18" charset="0"/>
              <a:ea typeface="標楷體" pitchFamily="65" charset="-120"/>
              <a:cs typeface="Times New Roman" pitchFamily="18" charset="0"/>
            </a:rPr>
            <a:t>元</a:t>
          </a:r>
          <a:endParaRPr lang="zh-TW" altLang="en-US" sz="2800" dirty="0">
            <a:latin typeface="Times New Roman" pitchFamily="18" charset="0"/>
            <a:ea typeface="標楷體" pitchFamily="65" charset="-120"/>
            <a:cs typeface="Times New Roman" pitchFamily="18" charset="0"/>
          </a:endParaRPr>
        </a:p>
      </dgm:t>
    </dgm:pt>
    <dgm:pt modelId="{6FFAD7E0-571F-4196-B1AD-071A8019E061}" type="parTrans" cxnId="{4FF189CF-F4B8-4D86-A4B0-FE0724DED32F}">
      <dgm:prSet/>
      <dgm:spPr/>
      <dgm:t>
        <a:bodyPr/>
        <a:lstStyle/>
        <a:p>
          <a:endParaRPr lang="zh-TW" altLang="en-US" sz="2800">
            <a:latin typeface="Times New Roman" pitchFamily="18" charset="0"/>
            <a:cs typeface="Times New Roman" pitchFamily="18" charset="0"/>
          </a:endParaRPr>
        </a:p>
      </dgm:t>
    </dgm:pt>
    <dgm:pt modelId="{A3A0D8E4-608A-4BFE-A095-82DE07A55C6D}" type="sibTrans" cxnId="{4FF189CF-F4B8-4D86-A4B0-FE0724DED32F}">
      <dgm:prSet/>
      <dgm:spPr/>
      <dgm:t>
        <a:bodyPr/>
        <a:lstStyle/>
        <a:p>
          <a:endParaRPr lang="zh-TW" altLang="en-US" sz="2800">
            <a:latin typeface="Times New Roman" pitchFamily="18" charset="0"/>
            <a:cs typeface="Times New Roman" pitchFamily="18" charset="0"/>
          </a:endParaRPr>
        </a:p>
      </dgm:t>
    </dgm:pt>
    <dgm:pt modelId="{87FB934B-C413-4CE4-9115-C6BE6114932B}">
      <dgm:prSet custT="1"/>
      <dgm:spPr/>
      <dgm:t>
        <a:bodyPr/>
        <a:lstStyle/>
        <a:p>
          <a:pPr marL="0" marR="0" indent="0" algn="l" defTabSz="914400" eaLnBrk="1" fontAlgn="auto" latinLnBrk="0" hangingPunct="1">
            <a:lnSpc>
              <a:spcPct val="100000"/>
            </a:lnSpc>
            <a:spcBef>
              <a:spcPts val="5000"/>
            </a:spcBef>
            <a:spcAft>
              <a:spcPts val="0"/>
            </a:spcAft>
            <a:buClrTx/>
            <a:buSzTx/>
            <a:buFontTx/>
            <a:buNone/>
            <a:tabLst/>
            <a:defRPr/>
          </a:pPr>
          <a:r>
            <a:rPr lang="zh-TW" altLang="zh-TW" sz="2800" dirty="0">
              <a:latin typeface="Times New Roman" pitchFamily="18" charset="0"/>
              <a:ea typeface="標楷體" pitchFamily="65" charset="-120"/>
              <a:cs typeface="Times New Roman" pitchFamily="18" charset="0"/>
            </a:rPr>
            <a:t>增加</a:t>
          </a:r>
          <a:r>
            <a:rPr lang="en-US" altLang="zh-TW" sz="2800" dirty="0">
              <a:latin typeface="Times New Roman" pitchFamily="18" charset="0"/>
              <a:ea typeface="標楷體" pitchFamily="65" charset="-120"/>
              <a:cs typeface="Times New Roman" pitchFamily="18" charset="0"/>
            </a:rPr>
            <a:t>0.26</a:t>
          </a:r>
          <a:r>
            <a:rPr lang="zh-TW" altLang="zh-TW" sz="2800" dirty="0">
              <a:latin typeface="Times New Roman" pitchFamily="18" charset="0"/>
              <a:ea typeface="標楷體" pitchFamily="65" charset="-120"/>
              <a:cs typeface="Times New Roman" pitchFamily="18" charset="0"/>
            </a:rPr>
            <a:t>％</a:t>
          </a:r>
          <a:r>
            <a:rPr lang="zh-TW" altLang="en-US" sz="2800" dirty="0">
              <a:latin typeface="Times New Roman" pitchFamily="18" charset="0"/>
              <a:ea typeface="標楷體" pitchFamily="65" charset="-120"/>
              <a:cs typeface="Times New Roman" pitchFamily="18" charset="0"/>
            </a:rPr>
            <a:t>，提升至</a:t>
          </a:r>
          <a:r>
            <a:rPr lang="en-US" altLang="zh-TW" sz="2800" dirty="0">
              <a:latin typeface="Times New Roman" pitchFamily="18" charset="0"/>
              <a:ea typeface="標楷體" pitchFamily="65" charset="-120"/>
              <a:cs typeface="Times New Roman" pitchFamily="18" charset="0"/>
            </a:rPr>
            <a:t>99.26</a:t>
          </a:r>
          <a:r>
            <a:rPr lang="zh-TW" altLang="zh-TW" sz="2800" dirty="0">
              <a:latin typeface="Times New Roman" pitchFamily="18" charset="0"/>
              <a:ea typeface="標楷體" pitchFamily="65" charset="-120"/>
              <a:cs typeface="Times New Roman" pitchFamily="18" charset="0"/>
            </a:rPr>
            <a:t>％</a:t>
          </a:r>
          <a:endParaRPr lang="zh-TW" altLang="en-US" sz="2800" dirty="0">
            <a:latin typeface="Times New Roman" pitchFamily="18" charset="0"/>
            <a:ea typeface="標楷體" pitchFamily="65" charset="-120"/>
            <a:cs typeface="Times New Roman" pitchFamily="18" charset="0"/>
          </a:endParaRPr>
        </a:p>
      </dgm:t>
    </dgm:pt>
    <dgm:pt modelId="{15976709-041E-4DB7-A061-5A31BF24DCE7}" type="parTrans" cxnId="{FE15BA36-0852-48DE-B708-19C57323943C}">
      <dgm:prSet/>
      <dgm:spPr/>
      <dgm:t>
        <a:bodyPr/>
        <a:lstStyle/>
        <a:p>
          <a:endParaRPr lang="zh-TW" altLang="en-US" sz="2800">
            <a:latin typeface="Times New Roman" pitchFamily="18" charset="0"/>
            <a:cs typeface="Times New Roman" pitchFamily="18" charset="0"/>
          </a:endParaRPr>
        </a:p>
      </dgm:t>
    </dgm:pt>
    <dgm:pt modelId="{E2C039BD-D77D-4F61-BE39-757C53B02918}" type="sibTrans" cxnId="{FE15BA36-0852-48DE-B708-19C57323943C}">
      <dgm:prSet/>
      <dgm:spPr/>
      <dgm:t>
        <a:bodyPr/>
        <a:lstStyle/>
        <a:p>
          <a:endParaRPr lang="zh-TW" altLang="en-US" sz="2800">
            <a:latin typeface="Times New Roman" pitchFamily="18" charset="0"/>
            <a:cs typeface="Times New Roman" pitchFamily="18" charset="0"/>
          </a:endParaRPr>
        </a:p>
      </dgm:t>
    </dgm:pt>
    <dgm:pt modelId="{E940ED46-3DB2-48B2-A6B9-57C02FFE7849}">
      <dgm:prSet custT="1"/>
      <dgm:spPr>
        <a:solidFill>
          <a:schemeClr val="accent2"/>
        </a:solidFill>
      </dgm:spPr>
      <dgm:t>
        <a:bodyPr/>
        <a:lstStyle/>
        <a:p>
          <a:pPr marL="0" marR="0" indent="0" algn="ctr" defTabSz="914400" eaLnBrk="1" fontAlgn="auto" latinLnBrk="0" hangingPunct="1">
            <a:lnSpc>
              <a:spcPct val="100000"/>
            </a:lnSpc>
            <a:spcBef>
              <a:spcPts val="600"/>
            </a:spcBef>
            <a:spcAft>
              <a:spcPts val="0"/>
            </a:spcAft>
            <a:buClrTx/>
            <a:buSzTx/>
            <a:buFontTx/>
            <a:buNone/>
            <a:tabLst/>
            <a:defRPr/>
          </a:pPr>
          <a:r>
            <a:rPr lang="zh-TW" altLang="en-US" sz="2800" dirty="0">
              <a:latin typeface="Times New Roman" pitchFamily="18" charset="0"/>
              <a:ea typeface="標楷體" panose="03000509000000000000" pitchFamily="65" charset="-120"/>
              <a:cs typeface="Times New Roman" pitchFamily="18" charset="0"/>
            </a:rPr>
            <a:t>作 業 時 點</a:t>
          </a:r>
        </a:p>
      </dgm:t>
    </dgm:pt>
    <dgm:pt modelId="{A374AD1A-BF4D-43A5-98D5-E630F770768A}" type="parTrans" cxnId="{77ED99BF-DE6E-4AD4-97FF-80D4309839F9}">
      <dgm:prSet/>
      <dgm:spPr/>
      <dgm:t>
        <a:bodyPr/>
        <a:lstStyle/>
        <a:p>
          <a:endParaRPr lang="zh-TW" altLang="en-US" sz="2800">
            <a:latin typeface="Times New Roman" pitchFamily="18" charset="0"/>
            <a:cs typeface="Times New Roman" pitchFamily="18" charset="0"/>
          </a:endParaRPr>
        </a:p>
      </dgm:t>
    </dgm:pt>
    <dgm:pt modelId="{EA8B8290-05E6-40A5-A137-AC5E8FB7EE29}" type="sibTrans" cxnId="{77ED99BF-DE6E-4AD4-97FF-80D4309839F9}">
      <dgm:prSet/>
      <dgm:spPr/>
      <dgm:t>
        <a:bodyPr/>
        <a:lstStyle/>
        <a:p>
          <a:endParaRPr lang="zh-TW" altLang="en-US" sz="2800">
            <a:latin typeface="Times New Roman" pitchFamily="18" charset="0"/>
            <a:cs typeface="Times New Roman" pitchFamily="18" charset="0"/>
          </a:endParaRPr>
        </a:p>
      </dgm:t>
    </dgm:pt>
    <dgm:pt modelId="{227F7B0B-FB2F-4D87-A2DE-F0A075FAA38B}">
      <dgm:prSet custT="1"/>
      <dgm:spPr/>
      <dgm:t>
        <a:bodyPr/>
        <a:lstStyle/>
        <a:p>
          <a:pPr marL="0" marR="0" indent="0" algn="l" defTabSz="914400" eaLnBrk="1" fontAlgn="auto" latinLnBrk="0" hangingPunct="1">
            <a:lnSpc>
              <a:spcPct val="100000"/>
            </a:lnSpc>
            <a:spcBef>
              <a:spcPts val="5000"/>
            </a:spcBef>
            <a:spcAft>
              <a:spcPts val="0"/>
            </a:spcAft>
            <a:buClrTx/>
            <a:buSzTx/>
            <a:buFontTx/>
            <a:buNone/>
            <a:tabLst/>
            <a:defRPr/>
          </a:pPr>
          <a:r>
            <a:rPr lang="en-US" altLang="zh-TW" sz="2800" dirty="0">
              <a:latin typeface="Times New Roman" pitchFamily="18" charset="0"/>
              <a:ea typeface="標楷體" pitchFamily="65" charset="-120"/>
              <a:cs typeface="Times New Roman" pitchFamily="18" charset="0"/>
            </a:rPr>
            <a:t>108</a:t>
          </a:r>
          <a:r>
            <a:rPr lang="zh-TW" altLang="en-US" sz="2800" dirty="0">
              <a:latin typeface="Times New Roman" pitchFamily="18" charset="0"/>
              <a:ea typeface="標楷體" pitchFamily="65" charset="-120"/>
              <a:cs typeface="Times New Roman" pitchFamily="18" charset="0"/>
            </a:rPr>
            <a:t>年度</a:t>
          </a:r>
        </a:p>
      </dgm:t>
    </dgm:pt>
    <dgm:pt modelId="{F1B1FEB6-F93C-4513-A5F0-D63A7AA74431}" type="parTrans" cxnId="{5F78F9BD-6B61-4A48-B0EF-E3A4F786FB0B}">
      <dgm:prSet/>
      <dgm:spPr/>
      <dgm:t>
        <a:bodyPr/>
        <a:lstStyle/>
        <a:p>
          <a:endParaRPr lang="zh-TW" altLang="en-US" sz="2800">
            <a:latin typeface="Times New Roman" pitchFamily="18" charset="0"/>
            <a:cs typeface="Times New Roman" pitchFamily="18" charset="0"/>
          </a:endParaRPr>
        </a:p>
      </dgm:t>
    </dgm:pt>
    <dgm:pt modelId="{4CE19A0E-D4FD-496A-B7BC-ADE95AE9BABB}" type="sibTrans" cxnId="{5F78F9BD-6B61-4A48-B0EF-E3A4F786FB0B}">
      <dgm:prSet/>
      <dgm:spPr/>
      <dgm:t>
        <a:bodyPr/>
        <a:lstStyle/>
        <a:p>
          <a:endParaRPr lang="zh-TW" altLang="en-US" sz="2800">
            <a:latin typeface="Times New Roman" pitchFamily="18" charset="0"/>
            <a:cs typeface="Times New Roman" pitchFamily="18" charset="0"/>
          </a:endParaRPr>
        </a:p>
      </dgm:t>
    </dgm:pt>
    <dgm:pt modelId="{9ACEB3B7-6E65-453D-A45C-6C1D663AAF0B}" type="pres">
      <dgm:prSet presAssocID="{A1918A22-E396-4EAF-9EDB-02C2F6D9675E}" presName="Name0" presStyleCnt="0">
        <dgm:presLayoutVars>
          <dgm:dir/>
          <dgm:animLvl val="lvl"/>
          <dgm:resizeHandles/>
        </dgm:presLayoutVars>
      </dgm:prSet>
      <dgm:spPr/>
      <dgm:t>
        <a:bodyPr/>
        <a:lstStyle/>
        <a:p>
          <a:endParaRPr lang="zh-TW" altLang="en-US"/>
        </a:p>
      </dgm:t>
    </dgm:pt>
    <dgm:pt modelId="{425FF036-4E4A-4B0A-A27F-18274783BD56}" type="pres">
      <dgm:prSet presAssocID="{E940ED46-3DB2-48B2-A6B9-57C02FFE7849}" presName="linNode" presStyleCnt="0"/>
      <dgm:spPr/>
    </dgm:pt>
    <dgm:pt modelId="{EB69CB52-9878-4269-B0BC-DAC98B073288}" type="pres">
      <dgm:prSet presAssocID="{E940ED46-3DB2-48B2-A6B9-57C02FFE7849}" presName="parentShp" presStyleLbl="node1" presStyleIdx="0" presStyleCnt="4" custScaleX="80952" custLinFactNeighborX="-6349" custLinFactNeighborY="-1776">
        <dgm:presLayoutVars>
          <dgm:bulletEnabled val="1"/>
        </dgm:presLayoutVars>
      </dgm:prSet>
      <dgm:spPr/>
      <dgm:t>
        <a:bodyPr/>
        <a:lstStyle/>
        <a:p>
          <a:endParaRPr lang="zh-TW" altLang="en-US"/>
        </a:p>
      </dgm:t>
    </dgm:pt>
    <dgm:pt modelId="{EDA26D23-9BC8-4B1C-82B0-6423940FCB2E}" type="pres">
      <dgm:prSet presAssocID="{E940ED46-3DB2-48B2-A6B9-57C02FFE7849}" presName="childShp" presStyleLbl="bgAccFollowNode1" presStyleIdx="0" presStyleCnt="4" custScaleX="112698" custScaleY="103551" custLinFactNeighborX="877" custLinFactNeighborY="-126">
        <dgm:presLayoutVars>
          <dgm:bulletEnabled val="1"/>
        </dgm:presLayoutVars>
      </dgm:prSet>
      <dgm:spPr/>
      <dgm:t>
        <a:bodyPr/>
        <a:lstStyle/>
        <a:p>
          <a:endParaRPr lang="zh-TW" altLang="en-US"/>
        </a:p>
      </dgm:t>
    </dgm:pt>
    <dgm:pt modelId="{74A3FFF2-6E22-40F1-81ED-924749A8C9E0}" type="pres">
      <dgm:prSet presAssocID="{EA8B8290-05E6-40A5-A137-AC5E8FB7EE29}" presName="spacing" presStyleCnt="0"/>
      <dgm:spPr/>
    </dgm:pt>
    <dgm:pt modelId="{341D3FD6-8E95-44CC-A41A-E587D8E6BDFC}" type="pres">
      <dgm:prSet presAssocID="{3C6F8171-3B6F-4274-9D00-FEA736CA47F4}" presName="linNode" presStyleCnt="0"/>
      <dgm:spPr/>
    </dgm:pt>
    <dgm:pt modelId="{161FA345-5B06-411D-AB00-3AB837FDFBF5}" type="pres">
      <dgm:prSet presAssocID="{3C6F8171-3B6F-4274-9D00-FEA736CA47F4}" presName="parentShp" presStyleLbl="node1" presStyleIdx="1" presStyleCnt="4" custScaleX="80952" custLinFactNeighborX="-6349" custLinFactNeighborY="-1776">
        <dgm:presLayoutVars>
          <dgm:bulletEnabled val="1"/>
        </dgm:presLayoutVars>
      </dgm:prSet>
      <dgm:spPr/>
      <dgm:t>
        <a:bodyPr/>
        <a:lstStyle/>
        <a:p>
          <a:endParaRPr lang="zh-TW" altLang="en-US"/>
        </a:p>
      </dgm:t>
    </dgm:pt>
    <dgm:pt modelId="{008D3904-0F7F-48EF-A9EE-D1F479F6E3E1}" type="pres">
      <dgm:prSet presAssocID="{3C6F8171-3B6F-4274-9D00-FEA736CA47F4}" presName="childShp" presStyleLbl="bgAccFollowNode1" presStyleIdx="1" presStyleCnt="4" custScaleX="112698" custScaleY="103551">
        <dgm:presLayoutVars>
          <dgm:bulletEnabled val="1"/>
        </dgm:presLayoutVars>
      </dgm:prSet>
      <dgm:spPr/>
      <dgm:t>
        <a:bodyPr/>
        <a:lstStyle/>
        <a:p>
          <a:endParaRPr lang="zh-TW" altLang="en-US"/>
        </a:p>
      </dgm:t>
    </dgm:pt>
    <dgm:pt modelId="{ACB70396-0E93-451A-B7BB-5C88CAB6F953}" type="pres">
      <dgm:prSet presAssocID="{6D1B0D84-10AD-4FC5-A687-4B6C26D98EF9}" presName="spacing" presStyleCnt="0"/>
      <dgm:spPr/>
    </dgm:pt>
    <dgm:pt modelId="{5D47384B-25FD-4A60-9ADE-40AA01629797}" type="pres">
      <dgm:prSet presAssocID="{F96FC9B1-1B88-4081-8960-F9FBB8D5F89B}" presName="linNode" presStyleCnt="0"/>
      <dgm:spPr/>
    </dgm:pt>
    <dgm:pt modelId="{C2D1769B-88BD-44A7-8801-F68CC2F6B478}" type="pres">
      <dgm:prSet presAssocID="{F96FC9B1-1B88-4081-8960-F9FBB8D5F89B}" presName="parentShp" presStyleLbl="node1" presStyleIdx="2" presStyleCnt="4" custScaleX="80952" custLinFactNeighborX="-6349" custLinFactNeighborY="-1776">
        <dgm:presLayoutVars>
          <dgm:bulletEnabled val="1"/>
        </dgm:presLayoutVars>
      </dgm:prSet>
      <dgm:spPr/>
      <dgm:t>
        <a:bodyPr/>
        <a:lstStyle/>
        <a:p>
          <a:endParaRPr lang="zh-TW" altLang="en-US"/>
        </a:p>
      </dgm:t>
    </dgm:pt>
    <dgm:pt modelId="{B3139359-4BBA-4E43-A263-1AB2B60B92CE}" type="pres">
      <dgm:prSet presAssocID="{F96FC9B1-1B88-4081-8960-F9FBB8D5F89B}" presName="childShp" presStyleLbl="bgAccFollowNode1" presStyleIdx="2" presStyleCnt="4" custScaleX="112698" custScaleY="103551">
        <dgm:presLayoutVars>
          <dgm:bulletEnabled val="1"/>
        </dgm:presLayoutVars>
      </dgm:prSet>
      <dgm:spPr/>
      <dgm:t>
        <a:bodyPr/>
        <a:lstStyle/>
        <a:p>
          <a:endParaRPr lang="zh-TW" altLang="en-US"/>
        </a:p>
      </dgm:t>
    </dgm:pt>
    <dgm:pt modelId="{3A135A13-DD80-4E62-8517-4DA682CF8A67}" type="pres">
      <dgm:prSet presAssocID="{F3D56DB8-5B77-45D2-B274-B830A073763A}" presName="spacing" presStyleCnt="0"/>
      <dgm:spPr/>
    </dgm:pt>
    <dgm:pt modelId="{2EFF9D2C-6BFE-4FC1-BD76-09E4B3BCBF6E}" type="pres">
      <dgm:prSet presAssocID="{CF798536-6CB1-4D18-8CD6-ACEE9556C1C7}" presName="linNode" presStyleCnt="0"/>
      <dgm:spPr/>
    </dgm:pt>
    <dgm:pt modelId="{CD10A86C-6ACD-4022-930C-5BE801993474}" type="pres">
      <dgm:prSet presAssocID="{CF798536-6CB1-4D18-8CD6-ACEE9556C1C7}" presName="parentShp" presStyleLbl="node1" presStyleIdx="3" presStyleCnt="4" custScaleX="80952" custLinFactNeighborX="-6349" custLinFactNeighborY="-1776">
        <dgm:presLayoutVars>
          <dgm:bulletEnabled val="1"/>
        </dgm:presLayoutVars>
      </dgm:prSet>
      <dgm:spPr/>
      <dgm:t>
        <a:bodyPr/>
        <a:lstStyle/>
        <a:p>
          <a:endParaRPr lang="zh-TW" altLang="en-US"/>
        </a:p>
      </dgm:t>
    </dgm:pt>
    <dgm:pt modelId="{9CA90114-167D-490B-995E-EE6B68575794}" type="pres">
      <dgm:prSet presAssocID="{CF798536-6CB1-4D18-8CD6-ACEE9556C1C7}" presName="childShp" presStyleLbl="bgAccFollowNode1" presStyleIdx="3" presStyleCnt="4" custScaleX="112698" custScaleY="103551">
        <dgm:presLayoutVars>
          <dgm:bulletEnabled val="1"/>
        </dgm:presLayoutVars>
      </dgm:prSet>
      <dgm:spPr/>
      <dgm:t>
        <a:bodyPr/>
        <a:lstStyle/>
        <a:p>
          <a:endParaRPr lang="zh-TW" altLang="en-US"/>
        </a:p>
      </dgm:t>
    </dgm:pt>
  </dgm:ptLst>
  <dgm:cxnLst>
    <dgm:cxn modelId="{5816894B-B6B2-419A-BA86-8242DC53D0B1}" type="presOf" srcId="{87FB934B-C413-4CE4-9115-C6BE6114932B}" destId="{9CA90114-167D-490B-995E-EE6B68575794}" srcOrd="0" destOrd="0" presId="urn:microsoft.com/office/officeart/2005/8/layout/vList6"/>
    <dgm:cxn modelId="{DF0ADC24-AE0E-43F2-A078-8238AC417477}" type="presOf" srcId="{04D86A49-50A6-4AF3-8D5C-875ACFA8B141}" destId="{B3139359-4BBA-4E43-A263-1AB2B60B92CE}" srcOrd="0" destOrd="0" presId="urn:microsoft.com/office/officeart/2005/8/layout/vList6"/>
    <dgm:cxn modelId="{4F0BA5E9-08ED-4A43-BF48-D808C523A581}" type="presOf" srcId="{E940ED46-3DB2-48B2-A6B9-57C02FFE7849}" destId="{EB69CB52-9878-4269-B0BC-DAC98B073288}" srcOrd="0" destOrd="0" presId="urn:microsoft.com/office/officeart/2005/8/layout/vList6"/>
    <dgm:cxn modelId="{F034C1D5-1A43-4620-97A0-796489AD09D8}" type="presOf" srcId="{CF798536-6CB1-4D18-8CD6-ACEE9556C1C7}" destId="{CD10A86C-6ACD-4022-930C-5BE801993474}" srcOrd="0" destOrd="0" presId="urn:microsoft.com/office/officeart/2005/8/layout/vList6"/>
    <dgm:cxn modelId="{FE66FEA1-9F68-49E8-85D8-309AA01EBC9D}" srcId="{A1918A22-E396-4EAF-9EDB-02C2F6D9675E}" destId="{3C6F8171-3B6F-4274-9D00-FEA736CA47F4}" srcOrd="1" destOrd="0" parTransId="{F9F425B5-6A1B-4A00-A60D-6E729252AD23}" sibTransId="{6D1B0D84-10AD-4FC5-A687-4B6C26D98EF9}"/>
    <dgm:cxn modelId="{4FF189CF-F4B8-4D86-A4B0-FE0724DED32F}" srcId="{F96FC9B1-1B88-4081-8960-F9FBB8D5F89B}" destId="{04D86A49-50A6-4AF3-8D5C-875ACFA8B141}" srcOrd="0" destOrd="0" parTransId="{6FFAD7E0-571F-4196-B1AD-071A8019E061}" sibTransId="{A3A0D8E4-608A-4BFE-A095-82DE07A55C6D}"/>
    <dgm:cxn modelId="{77ED99BF-DE6E-4AD4-97FF-80D4309839F9}" srcId="{A1918A22-E396-4EAF-9EDB-02C2F6D9675E}" destId="{E940ED46-3DB2-48B2-A6B9-57C02FFE7849}" srcOrd="0" destOrd="0" parTransId="{A374AD1A-BF4D-43A5-98D5-E630F770768A}" sibTransId="{EA8B8290-05E6-40A5-A137-AC5E8FB7EE29}"/>
    <dgm:cxn modelId="{B9A15DAD-9F01-4E32-81BF-63CB36D6CDEB}" type="presOf" srcId="{227F7B0B-FB2F-4D87-A2DE-F0A075FAA38B}" destId="{EDA26D23-9BC8-4B1C-82B0-6423940FCB2E}" srcOrd="0" destOrd="0" presId="urn:microsoft.com/office/officeart/2005/8/layout/vList6"/>
    <dgm:cxn modelId="{FE15BA36-0852-48DE-B708-19C57323943C}" srcId="{CF798536-6CB1-4D18-8CD6-ACEE9556C1C7}" destId="{87FB934B-C413-4CE4-9115-C6BE6114932B}" srcOrd="0" destOrd="0" parTransId="{15976709-041E-4DB7-A061-5A31BF24DCE7}" sibTransId="{E2C039BD-D77D-4F61-BE39-757C53B02918}"/>
    <dgm:cxn modelId="{5F78F9BD-6B61-4A48-B0EF-E3A4F786FB0B}" srcId="{E940ED46-3DB2-48B2-A6B9-57C02FFE7849}" destId="{227F7B0B-FB2F-4D87-A2DE-F0A075FAA38B}" srcOrd="0" destOrd="0" parTransId="{F1B1FEB6-F93C-4513-A5F0-D63A7AA74431}" sibTransId="{4CE19A0E-D4FD-496A-B7BC-ADE95AE9BABB}"/>
    <dgm:cxn modelId="{1DB5CC3B-7191-4EDB-8B82-849421885A84}" type="presOf" srcId="{4688AADF-A7A5-4155-8001-ABD725ADC469}" destId="{008D3904-0F7F-48EF-A9EE-D1F479F6E3E1}" srcOrd="0" destOrd="0" presId="urn:microsoft.com/office/officeart/2005/8/layout/vList6"/>
    <dgm:cxn modelId="{6A8465C2-44B1-45E5-ACC7-9798BBDB1D92}" type="presOf" srcId="{3C6F8171-3B6F-4274-9D00-FEA736CA47F4}" destId="{161FA345-5B06-411D-AB00-3AB837FDFBF5}" srcOrd="0" destOrd="0" presId="urn:microsoft.com/office/officeart/2005/8/layout/vList6"/>
    <dgm:cxn modelId="{0C779D7E-07BC-4BE2-9853-450F3609FA49}" type="presOf" srcId="{F96FC9B1-1B88-4081-8960-F9FBB8D5F89B}" destId="{C2D1769B-88BD-44A7-8801-F68CC2F6B478}" srcOrd="0" destOrd="0" presId="urn:microsoft.com/office/officeart/2005/8/layout/vList6"/>
    <dgm:cxn modelId="{FCE5998E-0D52-4F0E-AF80-F2EB82CFABE4}" srcId="{A1918A22-E396-4EAF-9EDB-02C2F6D9675E}" destId="{F96FC9B1-1B88-4081-8960-F9FBB8D5F89B}" srcOrd="2" destOrd="0" parTransId="{D4DB2EFE-C756-43B7-B1C2-23FD9ECAB9DE}" sibTransId="{F3D56DB8-5B77-45D2-B274-B830A073763A}"/>
    <dgm:cxn modelId="{B4E80479-D0AD-4DB2-9053-8F5B8CA98FC4}" type="presOf" srcId="{A1918A22-E396-4EAF-9EDB-02C2F6D9675E}" destId="{9ACEB3B7-6E65-453D-A45C-6C1D663AAF0B}" srcOrd="0" destOrd="0" presId="urn:microsoft.com/office/officeart/2005/8/layout/vList6"/>
    <dgm:cxn modelId="{41454C2B-653A-4D33-A89C-E8B5C67914BF}" srcId="{3C6F8171-3B6F-4274-9D00-FEA736CA47F4}" destId="{4688AADF-A7A5-4155-8001-ABD725ADC469}" srcOrd="0" destOrd="0" parTransId="{38A1F5EB-66A7-44B5-87CB-864A7CC3943C}" sibTransId="{C686A1FF-3E4D-4806-80D5-9FEB09D49B8B}"/>
    <dgm:cxn modelId="{61C69F29-EE90-4ADF-B216-182CCBEE2B61}" srcId="{A1918A22-E396-4EAF-9EDB-02C2F6D9675E}" destId="{CF798536-6CB1-4D18-8CD6-ACEE9556C1C7}" srcOrd="3" destOrd="0" parTransId="{465423CA-A0DD-422D-9644-6A61F53A58E4}" sibTransId="{DA8B2715-BC30-4404-8721-C0431ED2602D}"/>
    <dgm:cxn modelId="{2D5DE0DE-E1AF-425B-89EA-30901DFAC2A0}" type="presParOf" srcId="{9ACEB3B7-6E65-453D-A45C-6C1D663AAF0B}" destId="{425FF036-4E4A-4B0A-A27F-18274783BD56}" srcOrd="0" destOrd="0" presId="urn:microsoft.com/office/officeart/2005/8/layout/vList6"/>
    <dgm:cxn modelId="{6109E309-ED3B-4387-82FB-BECA63E02B2D}" type="presParOf" srcId="{425FF036-4E4A-4B0A-A27F-18274783BD56}" destId="{EB69CB52-9878-4269-B0BC-DAC98B073288}" srcOrd="0" destOrd="0" presId="urn:microsoft.com/office/officeart/2005/8/layout/vList6"/>
    <dgm:cxn modelId="{2C5E44B3-3444-401A-B95E-F1644C2205C3}" type="presParOf" srcId="{425FF036-4E4A-4B0A-A27F-18274783BD56}" destId="{EDA26D23-9BC8-4B1C-82B0-6423940FCB2E}" srcOrd="1" destOrd="0" presId="urn:microsoft.com/office/officeart/2005/8/layout/vList6"/>
    <dgm:cxn modelId="{2A28834E-D533-4E4A-80EF-EE3B3E41C4B6}" type="presParOf" srcId="{9ACEB3B7-6E65-453D-A45C-6C1D663AAF0B}" destId="{74A3FFF2-6E22-40F1-81ED-924749A8C9E0}" srcOrd="1" destOrd="0" presId="urn:microsoft.com/office/officeart/2005/8/layout/vList6"/>
    <dgm:cxn modelId="{CCA79D35-CFD3-4FFB-A82D-D6A0E021704D}" type="presParOf" srcId="{9ACEB3B7-6E65-453D-A45C-6C1D663AAF0B}" destId="{341D3FD6-8E95-44CC-A41A-E587D8E6BDFC}" srcOrd="2" destOrd="0" presId="urn:microsoft.com/office/officeart/2005/8/layout/vList6"/>
    <dgm:cxn modelId="{D5CBD7BA-FAD4-42F4-849F-A964F87967EA}" type="presParOf" srcId="{341D3FD6-8E95-44CC-A41A-E587D8E6BDFC}" destId="{161FA345-5B06-411D-AB00-3AB837FDFBF5}" srcOrd="0" destOrd="0" presId="urn:microsoft.com/office/officeart/2005/8/layout/vList6"/>
    <dgm:cxn modelId="{AF0F333B-0B3E-47B2-8FEB-1625F42AB31B}" type="presParOf" srcId="{341D3FD6-8E95-44CC-A41A-E587D8E6BDFC}" destId="{008D3904-0F7F-48EF-A9EE-D1F479F6E3E1}" srcOrd="1" destOrd="0" presId="urn:microsoft.com/office/officeart/2005/8/layout/vList6"/>
    <dgm:cxn modelId="{891B69C6-C021-4379-94BA-C04165ADC3F1}" type="presParOf" srcId="{9ACEB3B7-6E65-453D-A45C-6C1D663AAF0B}" destId="{ACB70396-0E93-451A-B7BB-5C88CAB6F953}" srcOrd="3" destOrd="0" presId="urn:microsoft.com/office/officeart/2005/8/layout/vList6"/>
    <dgm:cxn modelId="{97F3F0CF-F0E8-451B-A979-79B9AFC3D7D8}" type="presParOf" srcId="{9ACEB3B7-6E65-453D-A45C-6C1D663AAF0B}" destId="{5D47384B-25FD-4A60-9ADE-40AA01629797}" srcOrd="4" destOrd="0" presId="urn:microsoft.com/office/officeart/2005/8/layout/vList6"/>
    <dgm:cxn modelId="{93519F5D-FD36-4F33-936D-C0E44E47C212}" type="presParOf" srcId="{5D47384B-25FD-4A60-9ADE-40AA01629797}" destId="{C2D1769B-88BD-44A7-8801-F68CC2F6B478}" srcOrd="0" destOrd="0" presId="urn:microsoft.com/office/officeart/2005/8/layout/vList6"/>
    <dgm:cxn modelId="{68B7B98B-5598-4194-B638-0F190A86ED5C}" type="presParOf" srcId="{5D47384B-25FD-4A60-9ADE-40AA01629797}" destId="{B3139359-4BBA-4E43-A263-1AB2B60B92CE}" srcOrd="1" destOrd="0" presId="urn:microsoft.com/office/officeart/2005/8/layout/vList6"/>
    <dgm:cxn modelId="{0CB9C3EF-3CC1-4C98-8894-9A6B4B64DE26}" type="presParOf" srcId="{9ACEB3B7-6E65-453D-A45C-6C1D663AAF0B}" destId="{3A135A13-DD80-4E62-8517-4DA682CF8A67}" srcOrd="5" destOrd="0" presId="urn:microsoft.com/office/officeart/2005/8/layout/vList6"/>
    <dgm:cxn modelId="{564E7898-2747-4E3E-9DE6-0A72A2376CDE}" type="presParOf" srcId="{9ACEB3B7-6E65-453D-A45C-6C1D663AAF0B}" destId="{2EFF9D2C-6BFE-4FC1-BD76-09E4B3BCBF6E}" srcOrd="6" destOrd="0" presId="urn:microsoft.com/office/officeart/2005/8/layout/vList6"/>
    <dgm:cxn modelId="{E7331CFD-85F5-4F00-9BC9-090380C01416}" type="presParOf" srcId="{2EFF9D2C-6BFE-4FC1-BD76-09E4B3BCBF6E}" destId="{CD10A86C-6ACD-4022-930C-5BE801993474}" srcOrd="0" destOrd="0" presId="urn:microsoft.com/office/officeart/2005/8/layout/vList6"/>
    <dgm:cxn modelId="{AFE6840F-F317-414A-ADF2-52043C660D12}" type="presParOf" srcId="{2EFF9D2C-6BFE-4FC1-BD76-09E4B3BCBF6E}" destId="{9CA90114-167D-490B-995E-EE6B6857579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C4AA381-9BEC-4305-9294-1DAA2CCC844B}"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zh-TW" altLang="en-US"/>
        </a:p>
      </dgm:t>
    </dgm:pt>
    <dgm:pt modelId="{628508AA-93BE-4070-8ECE-ADCD71268F22}">
      <dgm:prSet custT="1"/>
      <dgm:spPr/>
      <dgm:t>
        <a:bodyPr/>
        <a:lstStyle/>
        <a:p>
          <a:pPr rtl="0"/>
          <a:r>
            <a:rPr kumimoji="1" lang="zh-TW" altLang="en-US" sz="2800" dirty="0">
              <a:latin typeface="Times New Roman" pitchFamily="18" charset="0"/>
              <a:ea typeface="標楷體" pitchFamily="65" charset="-120"/>
              <a:cs typeface="Times New Roman" pitchFamily="18" charset="0"/>
            </a:rPr>
            <a:t>全面</a:t>
          </a:r>
          <a:r>
            <a:rPr kumimoji="1" lang="zh-TW" sz="2800" dirty="0">
              <a:latin typeface="Times New Roman" pitchFamily="18" charset="0"/>
              <a:ea typeface="標楷體" pitchFamily="65" charset="-120"/>
              <a:cs typeface="Times New Roman" pitchFamily="18" charset="0"/>
            </a:rPr>
            <a:t>納入</a:t>
          </a:r>
          <a:endParaRPr kumimoji="1" lang="en-US" altLang="zh-TW" sz="2800" dirty="0">
            <a:latin typeface="Times New Roman" pitchFamily="18" charset="0"/>
            <a:ea typeface="標楷體" pitchFamily="65" charset="-120"/>
            <a:cs typeface="Times New Roman" pitchFamily="18" charset="0"/>
          </a:endParaRPr>
        </a:p>
        <a:p>
          <a:pPr rtl="0"/>
          <a:r>
            <a:rPr kumimoji="1" lang="zh-TW" sz="2800" dirty="0">
              <a:latin typeface="Times New Roman" pitchFamily="18" charset="0"/>
              <a:ea typeface="標楷體" pitchFamily="65" charset="-120"/>
              <a:cs typeface="Times New Roman" pitchFamily="18" charset="0"/>
            </a:rPr>
            <a:t>集中支付</a:t>
          </a:r>
        </a:p>
      </dgm:t>
    </dgm:pt>
    <dgm:pt modelId="{5E9E5B57-83B0-41F5-B0D4-E36ECD48C959}" type="parTrans" cxnId="{0E8876AF-5EB6-4030-B3B2-C143F0735F45}">
      <dgm:prSet/>
      <dgm:spPr/>
      <dgm:t>
        <a:bodyPr/>
        <a:lstStyle/>
        <a:p>
          <a:endParaRPr lang="zh-TW" altLang="en-US" sz="2800">
            <a:latin typeface="Times New Roman" pitchFamily="18" charset="0"/>
            <a:ea typeface="標楷體" pitchFamily="65" charset="-120"/>
            <a:cs typeface="Times New Roman" pitchFamily="18" charset="0"/>
          </a:endParaRPr>
        </a:p>
      </dgm:t>
    </dgm:pt>
    <dgm:pt modelId="{B7A5F92A-1986-4608-A344-B7D95956CB44}" type="sibTrans" cxnId="{0E8876AF-5EB6-4030-B3B2-C143F0735F45}">
      <dgm:prSet/>
      <dgm:spPr/>
      <dgm:t>
        <a:bodyPr/>
        <a:lstStyle/>
        <a:p>
          <a:endParaRPr lang="zh-TW" altLang="en-US" sz="2800">
            <a:latin typeface="Times New Roman" pitchFamily="18" charset="0"/>
            <a:ea typeface="標楷體" pitchFamily="65" charset="-120"/>
            <a:cs typeface="Times New Roman" pitchFamily="18" charset="0"/>
          </a:endParaRPr>
        </a:p>
      </dgm:t>
    </dgm:pt>
    <dgm:pt modelId="{565A3810-95F1-4297-889B-AB13980A905E}">
      <dgm:prSet custT="1"/>
      <dgm:spPr/>
      <dgm:t>
        <a:bodyPr/>
        <a:lstStyle/>
        <a:p>
          <a:pPr marL="174625" marR="0" indent="-174625" algn="just" defTabSz="914400" rtl="0" eaLnBrk="1" fontAlgn="auto" latinLnBrk="0" hangingPunct="0">
            <a:lnSpc>
              <a:spcPts val="3200"/>
            </a:lnSpc>
            <a:spcBef>
              <a:spcPts val="2400"/>
            </a:spcBef>
            <a:spcAft>
              <a:spcPts val="0"/>
            </a:spcAft>
            <a:buClrTx/>
            <a:buSzTx/>
            <a:buFontTx/>
            <a:buNone/>
            <a:tabLst/>
            <a:defRPr/>
          </a:pPr>
          <a:r>
            <a:rPr kumimoji="1" lang="en-US" altLang="zh-TW" sz="2800" dirty="0">
              <a:latin typeface="Times New Roman" pitchFamily="18" charset="0"/>
              <a:ea typeface="標楷體" pitchFamily="65" charset="-120"/>
              <a:cs typeface="Times New Roman" pitchFamily="18" charset="0"/>
            </a:rPr>
            <a:t>108</a:t>
          </a:r>
          <a:r>
            <a:rPr kumimoji="1" lang="zh-TW" altLang="zh-TW" sz="2800" dirty="0">
              <a:latin typeface="Times New Roman" pitchFamily="18" charset="0"/>
              <a:ea typeface="標楷體" pitchFamily="65" charset="-120"/>
              <a:cs typeface="Times New Roman" pitchFamily="18" charset="0"/>
            </a:rPr>
            <a:t>年底特種基金餘額約</a:t>
          </a:r>
          <a:r>
            <a:rPr kumimoji="1" lang="en-US" altLang="zh-TW" sz="2800" dirty="0">
              <a:latin typeface="Times New Roman" pitchFamily="18" charset="0"/>
              <a:ea typeface="標楷體" pitchFamily="65" charset="-120"/>
              <a:cs typeface="Times New Roman" pitchFamily="18" charset="0"/>
            </a:rPr>
            <a:t>202.1</a:t>
          </a:r>
          <a:r>
            <a:rPr kumimoji="1" lang="zh-TW" altLang="zh-TW" sz="2800" dirty="0">
              <a:latin typeface="Times New Roman" pitchFamily="18" charset="0"/>
              <a:ea typeface="標楷體" pitchFamily="65" charset="-120"/>
              <a:cs typeface="Times New Roman" pitchFamily="18" charset="0"/>
            </a:rPr>
            <a:t>億元、保管款餘額約</a:t>
          </a:r>
          <a:r>
            <a:rPr kumimoji="1" lang="en-US" altLang="zh-TW" sz="2800" dirty="0">
              <a:latin typeface="Times New Roman" pitchFamily="18" charset="0"/>
              <a:ea typeface="標楷體" pitchFamily="65" charset="-120"/>
              <a:cs typeface="Times New Roman" pitchFamily="18" charset="0"/>
            </a:rPr>
            <a:t>241.3</a:t>
          </a:r>
          <a:r>
            <a:rPr kumimoji="1" lang="zh-TW" altLang="zh-TW" sz="2800" dirty="0">
              <a:latin typeface="Times New Roman" pitchFamily="18" charset="0"/>
              <a:ea typeface="標楷體" pitchFamily="65" charset="-120"/>
              <a:cs typeface="Times New Roman" pitchFamily="18" charset="0"/>
            </a:rPr>
            <a:t>億元，</a:t>
          </a:r>
          <a:r>
            <a:rPr kumimoji="1" lang="zh-TW" altLang="en-US" sz="2800" dirty="0">
              <a:latin typeface="Times New Roman" pitchFamily="18" charset="0"/>
              <a:ea typeface="標楷體" pitchFamily="65" charset="-120"/>
              <a:cs typeface="Times New Roman" pitchFamily="18" charset="0"/>
            </a:rPr>
            <a:t>靈活市庫調度</a:t>
          </a:r>
          <a:r>
            <a:rPr kumimoji="1" lang="zh-TW" altLang="zh-TW" sz="2800" dirty="0">
              <a:latin typeface="Times New Roman" pitchFamily="18" charset="0"/>
              <a:ea typeface="標楷體" pitchFamily="65" charset="-120"/>
              <a:cs typeface="Times New Roman" pitchFamily="18" charset="0"/>
            </a:rPr>
            <a:t>。</a:t>
          </a:r>
        </a:p>
      </dgm:t>
    </dgm:pt>
    <dgm:pt modelId="{B4C70220-7F37-48B8-9B91-C703DA32246E}" type="parTrans" cxnId="{CCCEBDE4-C415-4BD8-AA6B-B3E05B8522ED}">
      <dgm:prSet/>
      <dgm:spPr/>
      <dgm:t>
        <a:bodyPr/>
        <a:lstStyle/>
        <a:p>
          <a:endParaRPr lang="zh-TW" altLang="en-US" sz="2800">
            <a:latin typeface="Times New Roman" pitchFamily="18" charset="0"/>
            <a:ea typeface="標楷體" pitchFamily="65" charset="-120"/>
            <a:cs typeface="Times New Roman" pitchFamily="18" charset="0"/>
          </a:endParaRPr>
        </a:p>
      </dgm:t>
    </dgm:pt>
    <dgm:pt modelId="{62F479A2-C058-4173-83D7-739EC650DE49}" type="sibTrans" cxnId="{CCCEBDE4-C415-4BD8-AA6B-B3E05B8522ED}">
      <dgm:prSet/>
      <dgm:spPr/>
      <dgm:t>
        <a:bodyPr/>
        <a:lstStyle/>
        <a:p>
          <a:endParaRPr lang="zh-TW" altLang="en-US" sz="2800">
            <a:latin typeface="Times New Roman" pitchFamily="18" charset="0"/>
            <a:ea typeface="標楷體" pitchFamily="65" charset="-120"/>
            <a:cs typeface="Times New Roman" pitchFamily="18" charset="0"/>
          </a:endParaRPr>
        </a:p>
      </dgm:t>
    </dgm:pt>
    <dgm:pt modelId="{5874B7DF-57B4-482F-A36F-4248DC5B372C}" type="pres">
      <dgm:prSet presAssocID="{8C4AA381-9BEC-4305-9294-1DAA2CCC844B}" presName="Name0" presStyleCnt="0">
        <dgm:presLayoutVars>
          <dgm:dir/>
          <dgm:animLvl val="lvl"/>
          <dgm:resizeHandles/>
        </dgm:presLayoutVars>
      </dgm:prSet>
      <dgm:spPr/>
      <dgm:t>
        <a:bodyPr/>
        <a:lstStyle/>
        <a:p>
          <a:endParaRPr lang="zh-TW" altLang="en-US"/>
        </a:p>
      </dgm:t>
    </dgm:pt>
    <dgm:pt modelId="{1A3AFF95-455E-49F9-BF90-B596632351EE}" type="pres">
      <dgm:prSet presAssocID="{628508AA-93BE-4070-8ECE-ADCD71268F22}" presName="linNode" presStyleCnt="0"/>
      <dgm:spPr/>
    </dgm:pt>
    <dgm:pt modelId="{0A85D99A-424F-4EE6-9DE5-792121FE9F7E}" type="pres">
      <dgm:prSet presAssocID="{628508AA-93BE-4070-8ECE-ADCD71268F22}" presName="parentShp" presStyleLbl="node1" presStyleIdx="0" presStyleCnt="1" custScaleX="87096" custLinFactNeighborX="-1558">
        <dgm:presLayoutVars>
          <dgm:bulletEnabled val="1"/>
        </dgm:presLayoutVars>
      </dgm:prSet>
      <dgm:spPr/>
      <dgm:t>
        <a:bodyPr/>
        <a:lstStyle/>
        <a:p>
          <a:endParaRPr lang="zh-TW" altLang="en-US"/>
        </a:p>
      </dgm:t>
    </dgm:pt>
    <dgm:pt modelId="{5B81BE07-F5CC-4A3C-95F0-29808DEA71B1}" type="pres">
      <dgm:prSet presAssocID="{628508AA-93BE-4070-8ECE-ADCD71268F22}" presName="childShp" presStyleLbl="bgAccFollowNode1" presStyleIdx="0" presStyleCnt="1" custScaleX="124299">
        <dgm:presLayoutVars>
          <dgm:bulletEnabled val="1"/>
        </dgm:presLayoutVars>
      </dgm:prSet>
      <dgm:spPr/>
      <dgm:t>
        <a:bodyPr/>
        <a:lstStyle/>
        <a:p>
          <a:endParaRPr lang="zh-TW" altLang="en-US"/>
        </a:p>
      </dgm:t>
    </dgm:pt>
  </dgm:ptLst>
  <dgm:cxnLst>
    <dgm:cxn modelId="{F6A0A5F5-9DC2-4188-9757-EEBA6E333A3A}" type="presOf" srcId="{8C4AA381-9BEC-4305-9294-1DAA2CCC844B}" destId="{5874B7DF-57B4-482F-A36F-4248DC5B372C}" srcOrd="0" destOrd="0" presId="urn:microsoft.com/office/officeart/2005/8/layout/vList6"/>
    <dgm:cxn modelId="{0E8876AF-5EB6-4030-B3B2-C143F0735F45}" srcId="{8C4AA381-9BEC-4305-9294-1DAA2CCC844B}" destId="{628508AA-93BE-4070-8ECE-ADCD71268F22}" srcOrd="0" destOrd="0" parTransId="{5E9E5B57-83B0-41F5-B0D4-E36ECD48C959}" sibTransId="{B7A5F92A-1986-4608-A344-B7D95956CB44}"/>
    <dgm:cxn modelId="{A464DF2A-B77B-4763-B7DC-7F2178D90E01}" type="presOf" srcId="{628508AA-93BE-4070-8ECE-ADCD71268F22}" destId="{0A85D99A-424F-4EE6-9DE5-792121FE9F7E}" srcOrd="0" destOrd="0" presId="urn:microsoft.com/office/officeart/2005/8/layout/vList6"/>
    <dgm:cxn modelId="{CCCEBDE4-C415-4BD8-AA6B-B3E05B8522ED}" srcId="{628508AA-93BE-4070-8ECE-ADCD71268F22}" destId="{565A3810-95F1-4297-889B-AB13980A905E}" srcOrd="0" destOrd="0" parTransId="{B4C70220-7F37-48B8-9B91-C703DA32246E}" sibTransId="{62F479A2-C058-4173-83D7-739EC650DE49}"/>
    <dgm:cxn modelId="{2D98BA9F-B624-4788-9159-5D9A2E480B72}" type="presOf" srcId="{565A3810-95F1-4297-889B-AB13980A905E}" destId="{5B81BE07-F5CC-4A3C-95F0-29808DEA71B1}" srcOrd="0" destOrd="0" presId="urn:microsoft.com/office/officeart/2005/8/layout/vList6"/>
    <dgm:cxn modelId="{7A6FB11D-8C08-4350-822E-1B93C09984EA}" type="presParOf" srcId="{5874B7DF-57B4-482F-A36F-4248DC5B372C}" destId="{1A3AFF95-455E-49F9-BF90-B596632351EE}" srcOrd="0" destOrd="0" presId="urn:microsoft.com/office/officeart/2005/8/layout/vList6"/>
    <dgm:cxn modelId="{0CB2748C-8D4A-4F0D-AFD8-ADD93C6A60A4}" type="presParOf" srcId="{1A3AFF95-455E-49F9-BF90-B596632351EE}" destId="{0A85D99A-424F-4EE6-9DE5-792121FE9F7E}" srcOrd="0" destOrd="0" presId="urn:microsoft.com/office/officeart/2005/8/layout/vList6"/>
    <dgm:cxn modelId="{57F07716-4AB8-4B8A-95F6-5C881A8E3D75}" type="presParOf" srcId="{1A3AFF95-455E-49F9-BF90-B596632351EE}" destId="{5B81BE07-F5CC-4A3C-95F0-29808DEA71B1}"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D6DC630-0A67-4A27-BE9B-EBDFFC0678A2}" type="doc">
      <dgm:prSet loTypeId="urn:microsoft.com/office/officeart/2008/layout/VerticalCurvedList" loCatId="list" qsTypeId="urn:microsoft.com/office/officeart/2005/8/quickstyle/simple3" qsCatId="simple" csTypeId="urn:microsoft.com/office/officeart/2005/8/colors/colorful2" csCatId="colorful" phldr="1"/>
      <dgm:spPr/>
      <dgm:t>
        <a:bodyPr/>
        <a:lstStyle/>
        <a:p>
          <a:endParaRPr lang="zh-TW" altLang="en-US"/>
        </a:p>
      </dgm:t>
    </dgm:pt>
    <dgm:pt modelId="{8D4DCF6A-44CB-4913-A1F4-D11593E99EAC}">
      <dgm:prSet phldrT="[文字]" custT="1"/>
      <dgm:spPr>
        <a:solidFill>
          <a:srgbClr val="D3FFFF"/>
        </a:solidFill>
      </dgm:spPr>
      <dgm:t>
        <a:bodyPr/>
        <a:lstStyle/>
        <a:p>
          <a:pPr>
            <a:lnSpc>
              <a:spcPts val="2700"/>
            </a:lnSpc>
          </a:pPr>
          <a:r>
            <a:rPr lang="zh-TW" altLang="en-US" sz="2600" b="1" dirty="0">
              <a:solidFill>
                <a:schemeClr val="tx1"/>
              </a:solidFill>
              <a:latin typeface="標楷體" panose="03000509000000000000" pitchFamily="65" charset="-120"/>
              <a:ea typeface="標楷體" panose="03000509000000000000" pitchFamily="65" charset="-120"/>
            </a:rPr>
            <a:t>籲請中央儘速完成「財政收支劃分法」之修法，並爭取本市合理之建設財源，以支援市政建設。</a:t>
          </a:r>
          <a:endParaRPr lang="zh-TW" altLang="en-US" sz="2600" b="1" dirty="0">
            <a:latin typeface="標楷體" panose="03000509000000000000" pitchFamily="65" charset="-120"/>
            <a:ea typeface="標楷體" panose="03000509000000000000" pitchFamily="65" charset="-120"/>
          </a:endParaRPr>
        </a:p>
      </dgm:t>
    </dgm:pt>
    <dgm:pt modelId="{6E0F016F-EE8D-4F9B-89C2-B36363C0D88E}" type="parTrans" cxnId="{43950ECD-38AE-435D-8AFC-46F074DA9765}">
      <dgm:prSet/>
      <dgm:spPr/>
      <dgm:t>
        <a:bodyPr/>
        <a:lstStyle/>
        <a:p>
          <a:endParaRPr lang="zh-TW" altLang="en-US"/>
        </a:p>
      </dgm:t>
    </dgm:pt>
    <dgm:pt modelId="{DE852D34-E50C-4B7E-ADD5-2A20B79AA34D}" type="sibTrans" cxnId="{43950ECD-38AE-435D-8AFC-46F074DA9765}">
      <dgm:prSet/>
      <dgm:spPr/>
      <dgm:t>
        <a:bodyPr/>
        <a:lstStyle/>
        <a:p>
          <a:endParaRPr lang="zh-TW" altLang="en-US"/>
        </a:p>
      </dgm:t>
    </dgm:pt>
    <dgm:pt modelId="{BCEFFDD8-26AE-45D7-A625-017DD4B4A241}">
      <dgm:prSet custT="1"/>
      <dgm:spPr>
        <a:solidFill>
          <a:srgbClr val="99CCFF"/>
        </a:solidFill>
      </dgm:spPr>
      <dgm:t>
        <a:bodyPr/>
        <a:lstStyle/>
        <a:p>
          <a:r>
            <a:rPr lang="zh-TW" altLang="en-US" sz="2600" b="1" dirty="0">
              <a:solidFill>
                <a:schemeClr val="tx1"/>
              </a:solidFill>
              <a:latin typeface="標楷體" panose="03000509000000000000" pitchFamily="65" charset="-120"/>
              <a:ea typeface="標楷體" panose="03000509000000000000" pitchFamily="65" charset="-120"/>
            </a:rPr>
            <a:t>積極推動本市開源節流措施，控制債務成長，創造永續財政。</a:t>
          </a:r>
        </a:p>
      </dgm:t>
    </dgm:pt>
    <dgm:pt modelId="{C8C72071-EA44-4CF9-BC7A-B8A8282D741E}" type="parTrans" cxnId="{C28B14F9-525D-4492-A99A-17DB5E0D2403}">
      <dgm:prSet/>
      <dgm:spPr/>
      <dgm:t>
        <a:bodyPr/>
        <a:lstStyle/>
        <a:p>
          <a:endParaRPr lang="zh-TW" altLang="en-US"/>
        </a:p>
      </dgm:t>
    </dgm:pt>
    <dgm:pt modelId="{A26F52FF-D01B-460D-A8E2-497CF9010134}" type="sibTrans" cxnId="{C28B14F9-525D-4492-A99A-17DB5E0D2403}">
      <dgm:prSet/>
      <dgm:spPr/>
      <dgm:t>
        <a:bodyPr/>
        <a:lstStyle/>
        <a:p>
          <a:endParaRPr lang="zh-TW" altLang="en-US"/>
        </a:p>
      </dgm:t>
    </dgm:pt>
    <dgm:pt modelId="{B606DBED-6110-4DFC-8C82-14D760BDF5B7}">
      <dgm:prSet custT="1"/>
      <dgm:spPr>
        <a:solidFill>
          <a:srgbClr val="D3FFFF"/>
        </a:solidFill>
      </dgm:spPr>
      <dgm:t>
        <a:bodyPr/>
        <a:lstStyle/>
        <a:p>
          <a:r>
            <a:rPr lang="zh-TW" altLang="en-US" sz="2600" b="1" dirty="0">
              <a:solidFill>
                <a:schemeClr val="tx1"/>
              </a:solidFill>
              <a:latin typeface="標楷體" panose="03000509000000000000" pitchFamily="65" charset="-120"/>
              <a:ea typeface="標楷體" panose="03000509000000000000" pitchFamily="65" charset="-120"/>
            </a:rPr>
            <a:t>賡續透過債務基金運作，靈活財務調度及操作、整理市府債務，減輕利息負擔。 </a:t>
          </a:r>
        </a:p>
      </dgm:t>
    </dgm:pt>
    <dgm:pt modelId="{BC0DEF93-60C7-42AA-AA84-30CAC2DB307B}" type="sibTrans" cxnId="{6F82DA3B-2A4E-4A82-ADFA-AF5C4F6F0B36}">
      <dgm:prSet/>
      <dgm:spPr/>
      <dgm:t>
        <a:bodyPr/>
        <a:lstStyle/>
        <a:p>
          <a:endParaRPr lang="zh-TW" altLang="en-US"/>
        </a:p>
      </dgm:t>
    </dgm:pt>
    <dgm:pt modelId="{F0854162-A6CD-4BC6-8051-D56A4D4DAD10}" type="parTrans" cxnId="{6F82DA3B-2A4E-4A82-ADFA-AF5C4F6F0B36}">
      <dgm:prSet/>
      <dgm:spPr/>
      <dgm:t>
        <a:bodyPr/>
        <a:lstStyle/>
        <a:p>
          <a:endParaRPr lang="zh-TW" altLang="en-US"/>
        </a:p>
      </dgm:t>
    </dgm:pt>
    <dgm:pt modelId="{1113F5A1-CD36-4944-9BEE-A464F971BFF2}" type="pres">
      <dgm:prSet presAssocID="{2D6DC630-0A67-4A27-BE9B-EBDFFC0678A2}" presName="Name0" presStyleCnt="0">
        <dgm:presLayoutVars>
          <dgm:chMax val="7"/>
          <dgm:chPref val="7"/>
          <dgm:dir/>
        </dgm:presLayoutVars>
      </dgm:prSet>
      <dgm:spPr/>
      <dgm:t>
        <a:bodyPr/>
        <a:lstStyle/>
        <a:p>
          <a:endParaRPr lang="zh-TW" altLang="en-US"/>
        </a:p>
      </dgm:t>
    </dgm:pt>
    <dgm:pt modelId="{DF9D9BAA-6692-4EEE-81D4-6FED30AAB33E}" type="pres">
      <dgm:prSet presAssocID="{2D6DC630-0A67-4A27-BE9B-EBDFFC0678A2}" presName="Name1" presStyleCnt="0"/>
      <dgm:spPr/>
    </dgm:pt>
    <dgm:pt modelId="{5919EC4E-5AA7-4CB7-A852-85853B34B6B6}" type="pres">
      <dgm:prSet presAssocID="{2D6DC630-0A67-4A27-BE9B-EBDFFC0678A2}" presName="cycle" presStyleCnt="0"/>
      <dgm:spPr/>
    </dgm:pt>
    <dgm:pt modelId="{7F973B08-C578-417A-9FEA-28473C648E83}" type="pres">
      <dgm:prSet presAssocID="{2D6DC630-0A67-4A27-BE9B-EBDFFC0678A2}" presName="srcNode" presStyleLbl="node1" presStyleIdx="0" presStyleCnt="3"/>
      <dgm:spPr/>
    </dgm:pt>
    <dgm:pt modelId="{6722ACB1-F6EA-49F0-B993-6DBDBD454F17}" type="pres">
      <dgm:prSet presAssocID="{2D6DC630-0A67-4A27-BE9B-EBDFFC0678A2}" presName="conn" presStyleLbl="parChTrans1D2" presStyleIdx="0" presStyleCnt="1"/>
      <dgm:spPr/>
      <dgm:t>
        <a:bodyPr/>
        <a:lstStyle/>
        <a:p>
          <a:endParaRPr lang="zh-TW" altLang="en-US"/>
        </a:p>
      </dgm:t>
    </dgm:pt>
    <dgm:pt modelId="{B07E101F-A457-42A6-A75D-044BAA000A41}" type="pres">
      <dgm:prSet presAssocID="{2D6DC630-0A67-4A27-BE9B-EBDFFC0678A2}" presName="extraNode" presStyleLbl="node1" presStyleIdx="0" presStyleCnt="3"/>
      <dgm:spPr/>
    </dgm:pt>
    <dgm:pt modelId="{94CD8476-C76D-4BA6-9643-2BED3DCA3448}" type="pres">
      <dgm:prSet presAssocID="{2D6DC630-0A67-4A27-BE9B-EBDFFC0678A2}" presName="dstNode" presStyleLbl="node1" presStyleIdx="0" presStyleCnt="3"/>
      <dgm:spPr/>
    </dgm:pt>
    <dgm:pt modelId="{C9CCFEDC-0790-4DE5-8F62-0F4983E23C57}" type="pres">
      <dgm:prSet presAssocID="{8D4DCF6A-44CB-4913-A1F4-D11593E99EAC}" presName="text_1" presStyleLbl="node1" presStyleIdx="0" presStyleCnt="3" custScaleY="117808" custLinFactNeighborX="538" custLinFactNeighborY="10783">
        <dgm:presLayoutVars>
          <dgm:bulletEnabled val="1"/>
        </dgm:presLayoutVars>
      </dgm:prSet>
      <dgm:spPr/>
      <dgm:t>
        <a:bodyPr/>
        <a:lstStyle/>
        <a:p>
          <a:endParaRPr lang="zh-TW" altLang="en-US"/>
        </a:p>
      </dgm:t>
    </dgm:pt>
    <dgm:pt modelId="{58F706A5-7B97-424C-B3E8-7139474FDA62}" type="pres">
      <dgm:prSet presAssocID="{8D4DCF6A-44CB-4913-A1F4-D11593E99EAC}" presName="accent_1" presStyleCnt="0"/>
      <dgm:spPr/>
    </dgm:pt>
    <dgm:pt modelId="{000C4252-AF4F-4F9B-80A0-9229106358FD}" type="pres">
      <dgm:prSet presAssocID="{8D4DCF6A-44CB-4913-A1F4-D11593E99EAC}" presName="accentRepeatNode" presStyleLbl="solidFgAcc1" presStyleIdx="0" presStyleCnt="3" custScaleX="85292" custScaleY="78850" custLinFactNeighborX="4259" custLinFactNeighborY="10187"/>
      <dgm:spPr>
        <a:solidFill>
          <a:schemeClr val="bg1"/>
        </a:solidFill>
      </dgm:spPr>
    </dgm:pt>
    <dgm:pt modelId="{F1FF74D0-C8EB-4A25-84AB-0BE2A35BC79C}" type="pres">
      <dgm:prSet presAssocID="{BCEFFDD8-26AE-45D7-A625-017DD4B4A241}" presName="text_2" presStyleLbl="node1" presStyleIdx="1" presStyleCnt="3" custLinFactNeighborX="568" custLinFactNeighborY="9797">
        <dgm:presLayoutVars>
          <dgm:bulletEnabled val="1"/>
        </dgm:presLayoutVars>
      </dgm:prSet>
      <dgm:spPr/>
      <dgm:t>
        <a:bodyPr/>
        <a:lstStyle/>
        <a:p>
          <a:endParaRPr lang="zh-TW" altLang="en-US"/>
        </a:p>
      </dgm:t>
    </dgm:pt>
    <dgm:pt modelId="{170C8921-F2E3-4C42-8FFD-511797D2FB44}" type="pres">
      <dgm:prSet presAssocID="{BCEFFDD8-26AE-45D7-A625-017DD4B4A241}" presName="accent_2" presStyleCnt="0"/>
      <dgm:spPr/>
    </dgm:pt>
    <dgm:pt modelId="{AA326132-C518-493A-B225-CACCC2DE7E4F}" type="pres">
      <dgm:prSet presAssocID="{BCEFFDD8-26AE-45D7-A625-017DD4B4A241}" presName="accentRepeatNode" presStyleLbl="solidFgAcc1" presStyleIdx="1" presStyleCnt="3" custScaleX="86371" custScaleY="77644" custLinFactNeighborX="703" custLinFactNeighborY="7410"/>
      <dgm:spPr>
        <a:solidFill>
          <a:schemeClr val="bg1"/>
        </a:solidFill>
      </dgm:spPr>
    </dgm:pt>
    <dgm:pt modelId="{A6575079-4D50-4AA2-A045-980C8C7E5475}" type="pres">
      <dgm:prSet presAssocID="{B606DBED-6110-4DFC-8C82-14D760BDF5B7}" presName="text_3" presStyleLbl="node1" presStyleIdx="2" presStyleCnt="3">
        <dgm:presLayoutVars>
          <dgm:bulletEnabled val="1"/>
        </dgm:presLayoutVars>
      </dgm:prSet>
      <dgm:spPr/>
      <dgm:t>
        <a:bodyPr/>
        <a:lstStyle/>
        <a:p>
          <a:endParaRPr lang="zh-TW" altLang="en-US"/>
        </a:p>
      </dgm:t>
    </dgm:pt>
    <dgm:pt modelId="{7903C700-64EB-4F07-AEBE-FE8339CC8440}" type="pres">
      <dgm:prSet presAssocID="{B606DBED-6110-4DFC-8C82-14D760BDF5B7}" presName="accent_3" presStyleCnt="0"/>
      <dgm:spPr/>
    </dgm:pt>
    <dgm:pt modelId="{36DFE879-56A5-47EB-A338-C2224112C205}" type="pres">
      <dgm:prSet presAssocID="{B606DBED-6110-4DFC-8C82-14D760BDF5B7}" presName="accentRepeatNode" presStyleLbl="solidFgAcc1" presStyleIdx="2" presStyleCnt="3" custScaleX="81550" custScaleY="86424" custLinFactNeighborX="3944" custLinFactNeighborY="-2225"/>
      <dgm:spPr>
        <a:solidFill>
          <a:schemeClr val="bg1"/>
        </a:solidFill>
      </dgm:spPr>
    </dgm:pt>
  </dgm:ptLst>
  <dgm:cxnLst>
    <dgm:cxn modelId="{9E97E328-6EB5-40D5-8D22-F47BC2305325}" type="presOf" srcId="{B606DBED-6110-4DFC-8C82-14D760BDF5B7}" destId="{A6575079-4D50-4AA2-A045-980C8C7E5475}" srcOrd="0" destOrd="0" presId="urn:microsoft.com/office/officeart/2008/layout/VerticalCurvedList"/>
    <dgm:cxn modelId="{83311684-2EF2-4862-BE26-1AB755997065}" type="presOf" srcId="{DE852D34-E50C-4B7E-ADD5-2A20B79AA34D}" destId="{6722ACB1-F6EA-49F0-B993-6DBDBD454F17}" srcOrd="0" destOrd="0" presId="urn:microsoft.com/office/officeart/2008/layout/VerticalCurvedList"/>
    <dgm:cxn modelId="{1C55E763-C341-4837-BC25-4731776172C4}" type="presOf" srcId="{2D6DC630-0A67-4A27-BE9B-EBDFFC0678A2}" destId="{1113F5A1-CD36-4944-9BEE-A464F971BFF2}" srcOrd="0" destOrd="0" presId="urn:microsoft.com/office/officeart/2008/layout/VerticalCurvedList"/>
    <dgm:cxn modelId="{82348901-E650-4F8A-A270-C74FAF9DA416}" type="presOf" srcId="{8D4DCF6A-44CB-4913-A1F4-D11593E99EAC}" destId="{C9CCFEDC-0790-4DE5-8F62-0F4983E23C57}" srcOrd="0" destOrd="0" presId="urn:microsoft.com/office/officeart/2008/layout/VerticalCurvedList"/>
    <dgm:cxn modelId="{43950ECD-38AE-435D-8AFC-46F074DA9765}" srcId="{2D6DC630-0A67-4A27-BE9B-EBDFFC0678A2}" destId="{8D4DCF6A-44CB-4913-A1F4-D11593E99EAC}" srcOrd="0" destOrd="0" parTransId="{6E0F016F-EE8D-4F9B-89C2-B36363C0D88E}" sibTransId="{DE852D34-E50C-4B7E-ADD5-2A20B79AA34D}"/>
    <dgm:cxn modelId="{6F82DA3B-2A4E-4A82-ADFA-AF5C4F6F0B36}" srcId="{2D6DC630-0A67-4A27-BE9B-EBDFFC0678A2}" destId="{B606DBED-6110-4DFC-8C82-14D760BDF5B7}" srcOrd="2" destOrd="0" parTransId="{F0854162-A6CD-4BC6-8051-D56A4D4DAD10}" sibTransId="{BC0DEF93-60C7-42AA-AA84-30CAC2DB307B}"/>
    <dgm:cxn modelId="{C28B14F9-525D-4492-A99A-17DB5E0D2403}" srcId="{2D6DC630-0A67-4A27-BE9B-EBDFFC0678A2}" destId="{BCEFFDD8-26AE-45D7-A625-017DD4B4A241}" srcOrd="1" destOrd="0" parTransId="{C8C72071-EA44-4CF9-BC7A-B8A8282D741E}" sibTransId="{A26F52FF-D01B-460D-A8E2-497CF9010134}"/>
    <dgm:cxn modelId="{160DBF44-DB8E-4605-9482-2B267B811720}" type="presOf" srcId="{BCEFFDD8-26AE-45D7-A625-017DD4B4A241}" destId="{F1FF74D0-C8EB-4A25-84AB-0BE2A35BC79C}" srcOrd="0" destOrd="0" presId="urn:microsoft.com/office/officeart/2008/layout/VerticalCurvedList"/>
    <dgm:cxn modelId="{A493BF52-3069-4263-B52E-782DAC512C0C}" type="presParOf" srcId="{1113F5A1-CD36-4944-9BEE-A464F971BFF2}" destId="{DF9D9BAA-6692-4EEE-81D4-6FED30AAB33E}" srcOrd="0" destOrd="0" presId="urn:microsoft.com/office/officeart/2008/layout/VerticalCurvedList"/>
    <dgm:cxn modelId="{48492A86-3F54-4624-B6DF-CF07BCBEDC5B}" type="presParOf" srcId="{DF9D9BAA-6692-4EEE-81D4-6FED30AAB33E}" destId="{5919EC4E-5AA7-4CB7-A852-85853B34B6B6}" srcOrd="0" destOrd="0" presId="urn:microsoft.com/office/officeart/2008/layout/VerticalCurvedList"/>
    <dgm:cxn modelId="{5D2BA903-383F-46B9-8994-E0FCD7AD8B79}" type="presParOf" srcId="{5919EC4E-5AA7-4CB7-A852-85853B34B6B6}" destId="{7F973B08-C578-417A-9FEA-28473C648E83}" srcOrd="0" destOrd="0" presId="urn:microsoft.com/office/officeart/2008/layout/VerticalCurvedList"/>
    <dgm:cxn modelId="{45716212-5720-45C2-94F4-8297707D4B1E}" type="presParOf" srcId="{5919EC4E-5AA7-4CB7-A852-85853B34B6B6}" destId="{6722ACB1-F6EA-49F0-B993-6DBDBD454F17}" srcOrd="1" destOrd="0" presId="urn:microsoft.com/office/officeart/2008/layout/VerticalCurvedList"/>
    <dgm:cxn modelId="{49293A0D-AF5E-4AFC-906C-499BF2880B97}" type="presParOf" srcId="{5919EC4E-5AA7-4CB7-A852-85853B34B6B6}" destId="{B07E101F-A457-42A6-A75D-044BAA000A41}" srcOrd="2" destOrd="0" presId="urn:microsoft.com/office/officeart/2008/layout/VerticalCurvedList"/>
    <dgm:cxn modelId="{B635C772-BF15-42B8-A44D-28948E563948}" type="presParOf" srcId="{5919EC4E-5AA7-4CB7-A852-85853B34B6B6}" destId="{94CD8476-C76D-4BA6-9643-2BED3DCA3448}" srcOrd="3" destOrd="0" presId="urn:microsoft.com/office/officeart/2008/layout/VerticalCurvedList"/>
    <dgm:cxn modelId="{274C1D40-2108-4D2C-812C-3550F8FCD74F}" type="presParOf" srcId="{DF9D9BAA-6692-4EEE-81D4-6FED30AAB33E}" destId="{C9CCFEDC-0790-4DE5-8F62-0F4983E23C57}" srcOrd="1" destOrd="0" presId="urn:microsoft.com/office/officeart/2008/layout/VerticalCurvedList"/>
    <dgm:cxn modelId="{3011972E-0038-4FC0-B3D8-51FFF93C5351}" type="presParOf" srcId="{DF9D9BAA-6692-4EEE-81D4-6FED30AAB33E}" destId="{58F706A5-7B97-424C-B3E8-7139474FDA62}" srcOrd="2" destOrd="0" presId="urn:microsoft.com/office/officeart/2008/layout/VerticalCurvedList"/>
    <dgm:cxn modelId="{61E1FA55-842C-4FC3-8A96-53DFE1510D11}" type="presParOf" srcId="{58F706A5-7B97-424C-B3E8-7139474FDA62}" destId="{000C4252-AF4F-4F9B-80A0-9229106358FD}" srcOrd="0" destOrd="0" presId="urn:microsoft.com/office/officeart/2008/layout/VerticalCurvedList"/>
    <dgm:cxn modelId="{F9F27E9C-B116-4CD2-814D-E83B221F390F}" type="presParOf" srcId="{DF9D9BAA-6692-4EEE-81D4-6FED30AAB33E}" destId="{F1FF74D0-C8EB-4A25-84AB-0BE2A35BC79C}" srcOrd="3" destOrd="0" presId="urn:microsoft.com/office/officeart/2008/layout/VerticalCurvedList"/>
    <dgm:cxn modelId="{FD2480F1-FF29-46B7-8416-55687A56FD87}" type="presParOf" srcId="{DF9D9BAA-6692-4EEE-81D4-6FED30AAB33E}" destId="{170C8921-F2E3-4C42-8FFD-511797D2FB44}" srcOrd="4" destOrd="0" presId="urn:microsoft.com/office/officeart/2008/layout/VerticalCurvedList"/>
    <dgm:cxn modelId="{B8F3EFD1-A993-4F37-A2A9-F26AAE22CB30}" type="presParOf" srcId="{170C8921-F2E3-4C42-8FFD-511797D2FB44}" destId="{AA326132-C518-493A-B225-CACCC2DE7E4F}" srcOrd="0" destOrd="0" presId="urn:microsoft.com/office/officeart/2008/layout/VerticalCurvedList"/>
    <dgm:cxn modelId="{3D437D94-2034-45EC-AEF2-0EB85E9D3B9C}" type="presParOf" srcId="{DF9D9BAA-6692-4EEE-81D4-6FED30AAB33E}" destId="{A6575079-4D50-4AA2-A045-980C8C7E5475}" srcOrd="5" destOrd="0" presId="urn:microsoft.com/office/officeart/2008/layout/VerticalCurvedList"/>
    <dgm:cxn modelId="{02E8D670-A9BA-423F-8A80-D5C56BFF2C35}" type="presParOf" srcId="{DF9D9BAA-6692-4EEE-81D4-6FED30AAB33E}" destId="{7903C700-64EB-4F07-AEBE-FE8339CC8440}" srcOrd="6" destOrd="0" presId="urn:microsoft.com/office/officeart/2008/layout/VerticalCurvedList"/>
    <dgm:cxn modelId="{A8598571-DF0B-42E7-BBC0-C9F8CDA810C3}" type="presParOf" srcId="{7903C700-64EB-4F07-AEBE-FE8339CC8440}" destId="{36DFE879-56A5-47EB-A338-C2224112C205}" srcOrd="0" destOrd="0" presId="urn:microsoft.com/office/officeart/2008/layout/VerticalCurv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7BD1EB2-DF43-4B31-A78E-BBF1D6E6A1AA}"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zh-TW" altLang="en-US"/>
        </a:p>
      </dgm:t>
    </dgm:pt>
    <dgm:pt modelId="{386C6FF6-8DD4-43F5-8037-5ECD86433616}">
      <dgm:prSet custT="1">
        <dgm:style>
          <a:lnRef idx="1">
            <a:schemeClr val="accent4"/>
          </a:lnRef>
          <a:fillRef idx="2">
            <a:schemeClr val="accent4"/>
          </a:fillRef>
          <a:effectRef idx="1">
            <a:schemeClr val="accent4"/>
          </a:effectRef>
          <a:fontRef idx="minor">
            <a:schemeClr val="dk1"/>
          </a:fontRef>
        </dgm:style>
      </dgm:prSet>
      <dgm:spPr>
        <a:solidFill>
          <a:srgbClr val="D3FFFF"/>
        </a:solidFill>
        <a:ln>
          <a:solidFill>
            <a:srgbClr val="FFC000"/>
          </a:solidFill>
        </a:ln>
      </dgm:spPr>
      <dgm:t>
        <a:bodyPr lIns="1008000"/>
        <a:lstStyle/>
        <a:p>
          <a:pPr>
            <a:lnSpc>
              <a:spcPts val="2800"/>
            </a:lnSpc>
          </a:pPr>
          <a:endParaRPr lang="zh-TW" altLang="en-US" sz="2400" b="1" dirty="0">
            <a:latin typeface="標楷體" panose="03000509000000000000" pitchFamily="65" charset="-120"/>
            <a:ea typeface="標楷體" panose="03000509000000000000" pitchFamily="65" charset="-120"/>
          </a:endParaRPr>
        </a:p>
      </dgm:t>
    </dgm:pt>
    <dgm:pt modelId="{EB7D9680-0BE3-4995-B776-2E58B1C703A7}" type="parTrans" cxnId="{983DAE14-A332-481D-B5AA-B0892F3E023C}">
      <dgm:prSet/>
      <dgm:spPr/>
      <dgm:t>
        <a:bodyPr/>
        <a:lstStyle/>
        <a:p>
          <a:endParaRPr lang="zh-TW" altLang="en-US"/>
        </a:p>
      </dgm:t>
    </dgm:pt>
    <dgm:pt modelId="{A068BF1F-F7C0-438C-A325-59A4161F1482}" type="sibTrans" cxnId="{983DAE14-A332-481D-B5AA-B0892F3E023C}">
      <dgm:prSet/>
      <dgm:spPr/>
      <dgm:t>
        <a:bodyPr/>
        <a:lstStyle/>
        <a:p>
          <a:endParaRPr lang="zh-TW" altLang="en-US"/>
        </a:p>
      </dgm:t>
    </dgm:pt>
    <dgm:pt modelId="{DA591F75-CFB2-473E-B18E-DE2BA4CBAF0B}">
      <dgm:prSet custT="1"/>
      <dgm:spPr>
        <a:solidFill>
          <a:schemeClr val="bg1"/>
        </a:solidFill>
        <a:ln>
          <a:solidFill>
            <a:srgbClr val="9999FF"/>
          </a:solidFill>
        </a:ln>
      </dgm:spPr>
      <dgm:t>
        <a:bodyPr/>
        <a:lstStyle/>
        <a:p>
          <a:pPr>
            <a:lnSpc>
              <a:spcPts val="3000"/>
            </a:lnSpc>
          </a:pPr>
          <a:endParaRPr lang="en-US" altLang="zh-TW" sz="2400" b="1" dirty="0">
            <a:latin typeface="標楷體" panose="03000509000000000000" pitchFamily="65" charset="-120"/>
            <a:ea typeface="標楷體" panose="03000509000000000000" pitchFamily="65" charset="-120"/>
          </a:endParaRPr>
        </a:p>
      </dgm:t>
    </dgm:pt>
    <dgm:pt modelId="{BF13B7C4-9D33-4A83-BBB1-EF63DB0D09F2}" type="parTrans" cxnId="{B47B9D48-6C35-4745-9AC5-5F5EB9712056}">
      <dgm:prSet/>
      <dgm:spPr/>
      <dgm:t>
        <a:bodyPr/>
        <a:lstStyle/>
        <a:p>
          <a:endParaRPr lang="zh-TW" altLang="en-US"/>
        </a:p>
      </dgm:t>
    </dgm:pt>
    <dgm:pt modelId="{BF94FE03-4168-4107-9D1E-EA3DE4965603}" type="sibTrans" cxnId="{B47B9D48-6C35-4745-9AC5-5F5EB9712056}">
      <dgm:prSet/>
      <dgm:spPr/>
      <dgm:t>
        <a:bodyPr/>
        <a:lstStyle/>
        <a:p>
          <a:endParaRPr lang="zh-TW" altLang="en-US"/>
        </a:p>
      </dgm:t>
    </dgm:pt>
    <dgm:pt modelId="{32243355-6138-4902-8AA2-C0BE695BE31A}">
      <dgm:prSet custT="1">
        <dgm:style>
          <a:lnRef idx="1">
            <a:schemeClr val="accent3"/>
          </a:lnRef>
          <a:fillRef idx="2">
            <a:schemeClr val="accent3"/>
          </a:fillRef>
          <a:effectRef idx="1">
            <a:schemeClr val="accent3"/>
          </a:effectRef>
          <a:fontRef idx="minor">
            <a:schemeClr val="dk1"/>
          </a:fontRef>
        </dgm:style>
      </dgm:prSet>
      <dgm:spPr>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solidFill>
            <a:srgbClr val="00B050"/>
          </a:solidFill>
        </a:ln>
      </dgm:spPr>
      <dgm:t>
        <a:bodyPr lIns="720000"/>
        <a:lstStyle/>
        <a:p>
          <a:pPr>
            <a:lnSpc>
              <a:spcPts val="3000"/>
            </a:lnSpc>
            <a:spcBef>
              <a:spcPts val="1200"/>
            </a:spcBef>
            <a:spcAft>
              <a:spcPts val="0"/>
            </a:spcAft>
          </a:pPr>
          <a:endParaRPr lang="zh-TW" altLang="en-US" sz="2400" b="1" dirty="0">
            <a:latin typeface="標楷體" panose="03000509000000000000" pitchFamily="65" charset="-120"/>
            <a:ea typeface="標楷體" panose="03000509000000000000" pitchFamily="65" charset="-120"/>
          </a:endParaRPr>
        </a:p>
      </dgm:t>
    </dgm:pt>
    <dgm:pt modelId="{BB28972B-5F29-4B10-ADB8-76912A381391}" type="sibTrans" cxnId="{D0B54F35-A93F-4A62-B53C-480E60B50503}">
      <dgm:prSet/>
      <dgm:spPr/>
      <dgm:t>
        <a:bodyPr/>
        <a:lstStyle/>
        <a:p>
          <a:endParaRPr lang="zh-TW" altLang="en-US"/>
        </a:p>
      </dgm:t>
    </dgm:pt>
    <dgm:pt modelId="{5DE67F2B-CC6A-4036-9D7F-8807DB82CC3D}" type="parTrans" cxnId="{D0B54F35-A93F-4A62-B53C-480E60B50503}">
      <dgm:prSet/>
      <dgm:spPr/>
      <dgm:t>
        <a:bodyPr/>
        <a:lstStyle/>
        <a:p>
          <a:endParaRPr lang="zh-TW" altLang="en-US"/>
        </a:p>
      </dgm:t>
    </dgm:pt>
    <dgm:pt modelId="{98298683-4C30-44B3-B114-AD1AEAEE1041}" type="pres">
      <dgm:prSet presAssocID="{27BD1EB2-DF43-4B31-A78E-BBF1D6E6A1AA}" presName="Name0" presStyleCnt="0">
        <dgm:presLayoutVars>
          <dgm:chMax val="7"/>
          <dgm:chPref val="7"/>
          <dgm:dir/>
        </dgm:presLayoutVars>
      </dgm:prSet>
      <dgm:spPr/>
      <dgm:t>
        <a:bodyPr/>
        <a:lstStyle/>
        <a:p>
          <a:endParaRPr lang="zh-TW" altLang="en-US"/>
        </a:p>
      </dgm:t>
    </dgm:pt>
    <dgm:pt modelId="{8E64ECE9-6727-4947-AF1E-038D6EA80617}" type="pres">
      <dgm:prSet presAssocID="{27BD1EB2-DF43-4B31-A78E-BBF1D6E6A1AA}" presName="Name1" presStyleCnt="0"/>
      <dgm:spPr/>
    </dgm:pt>
    <dgm:pt modelId="{6ECC3EB9-762E-4F94-A093-543805EDF480}" type="pres">
      <dgm:prSet presAssocID="{27BD1EB2-DF43-4B31-A78E-BBF1D6E6A1AA}" presName="cycle" presStyleCnt="0"/>
      <dgm:spPr/>
    </dgm:pt>
    <dgm:pt modelId="{48B37E18-1F2A-4805-AECE-EFF011832DFC}" type="pres">
      <dgm:prSet presAssocID="{27BD1EB2-DF43-4B31-A78E-BBF1D6E6A1AA}" presName="srcNode" presStyleLbl="node1" presStyleIdx="0" presStyleCnt="3"/>
      <dgm:spPr/>
    </dgm:pt>
    <dgm:pt modelId="{DE9E72CD-AC61-464D-904C-211AA17D9438}" type="pres">
      <dgm:prSet presAssocID="{27BD1EB2-DF43-4B31-A78E-BBF1D6E6A1AA}" presName="conn" presStyleLbl="parChTrans1D2" presStyleIdx="0" presStyleCnt="1"/>
      <dgm:spPr/>
      <dgm:t>
        <a:bodyPr/>
        <a:lstStyle/>
        <a:p>
          <a:endParaRPr lang="zh-TW" altLang="en-US"/>
        </a:p>
      </dgm:t>
    </dgm:pt>
    <dgm:pt modelId="{43A05D2B-B407-47C3-B5A5-D681B22C3BA1}" type="pres">
      <dgm:prSet presAssocID="{27BD1EB2-DF43-4B31-A78E-BBF1D6E6A1AA}" presName="extraNode" presStyleLbl="node1" presStyleIdx="0" presStyleCnt="3"/>
      <dgm:spPr/>
    </dgm:pt>
    <dgm:pt modelId="{C372810B-9C5C-4FCA-8F5D-C9006EA0CB55}" type="pres">
      <dgm:prSet presAssocID="{27BD1EB2-DF43-4B31-A78E-BBF1D6E6A1AA}" presName="dstNode" presStyleLbl="node1" presStyleIdx="0" presStyleCnt="3"/>
      <dgm:spPr/>
    </dgm:pt>
    <dgm:pt modelId="{9DF1121E-D541-4B28-8E32-16B300B90F7A}" type="pres">
      <dgm:prSet presAssocID="{386C6FF6-8DD4-43F5-8037-5ECD86433616}" presName="text_1" presStyleLbl="node1" presStyleIdx="0" presStyleCnt="3" custScaleX="99618" custScaleY="136408" custLinFactNeighborX="768" custLinFactNeighborY="1582">
        <dgm:presLayoutVars>
          <dgm:bulletEnabled val="1"/>
        </dgm:presLayoutVars>
      </dgm:prSet>
      <dgm:spPr/>
      <dgm:t>
        <a:bodyPr/>
        <a:lstStyle/>
        <a:p>
          <a:endParaRPr lang="zh-TW" altLang="en-US"/>
        </a:p>
      </dgm:t>
    </dgm:pt>
    <dgm:pt modelId="{264B3B26-4F81-4554-95BE-2EA55A0109D0}" type="pres">
      <dgm:prSet presAssocID="{386C6FF6-8DD4-43F5-8037-5ECD86433616}" presName="accent_1" presStyleCnt="0"/>
      <dgm:spPr/>
    </dgm:pt>
    <dgm:pt modelId="{B85B1E7A-D77A-4555-B188-EC2F5F850A25}" type="pres">
      <dgm:prSet presAssocID="{386C6FF6-8DD4-43F5-8037-5ECD86433616}" presName="accentRepeatNode" presStyleLbl="solidFgAcc1" presStyleIdx="0" presStyleCnt="3" custScaleX="85834" custScaleY="80793" custLinFactNeighborX="5837" custLinFactNeighborY="1259"/>
      <dgm:spPr>
        <a:solidFill>
          <a:schemeClr val="bg1"/>
        </a:solidFill>
      </dgm:spPr>
    </dgm:pt>
    <dgm:pt modelId="{7C89EB27-8082-43F9-979E-9666BE12CB6A}" type="pres">
      <dgm:prSet presAssocID="{32243355-6138-4902-8AA2-C0BE695BE31A}" presName="text_2" presStyleLbl="node1" presStyleIdx="1" presStyleCnt="3" custScaleX="96883" custScaleY="144204" custLinFactNeighborX="1173" custLinFactNeighborY="5903">
        <dgm:presLayoutVars>
          <dgm:bulletEnabled val="1"/>
        </dgm:presLayoutVars>
      </dgm:prSet>
      <dgm:spPr/>
      <dgm:t>
        <a:bodyPr/>
        <a:lstStyle/>
        <a:p>
          <a:endParaRPr lang="zh-TW" altLang="en-US"/>
        </a:p>
      </dgm:t>
    </dgm:pt>
    <dgm:pt modelId="{CBC28AC3-9F53-4507-A686-724350FDAF50}" type="pres">
      <dgm:prSet presAssocID="{32243355-6138-4902-8AA2-C0BE695BE31A}" presName="accent_2" presStyleCnt="0"/>
      <dgm:spPr/>
    </dgm:pt>
    <dgm:pt modelId="{357CE766-6B2D-467F-B48A-75D148DBF2AD}" type="pres">
      <dgm:prSet presAssocID="{32243355-6138-4902-8AA2-C0BE695BE31A}" presName="accentRepeatNode" presStyleLbl="solidFgAcc1" presStyleIdx="1" presStyleCnt="3" custScaleX="87542" custScaleY="81948" custLinFactNeighborX="-22389" custLinFactNeighborY="10680"/>
      <dgm:spPr>
        <a:noFill/>
      </dgm:spPr>
    </dgm:pt>
    <dgm:pt modelId="{9E0FF149-D2F2-47EE-882F-B707ADBF2170}" type="pres">
      <dgm:prSet presAssocID="{DA591F75-CFB2-473E-B18E-DE2BA4CBAF0B}" presName="text_3" presStyleLbl="node1" presStyleIdx="2" presStyleCnt="3" custScaleX="87510" custScaleY="142825" custLinFactNeighborX="-1256" custLinFactNeighborY="27991">
        <dgm:presLayoutVars>
          <dgm:bulletEnabled val="1"/>
        </dgm:presLayoutVars>
      </dgm:prSet>
      <dgm:spPr/>
      <dgm:t>
        <a:bodyPr/>
        <a:lstStyle/>
        <a:p>
          <a:endParaRPr lang="zh-TW" altLang="en-US"/>
        </a:p>
      </dgm:t>
    </dgm:pt>
    <dgm:pt modelId="{F0601FE7-EDCC-43A1-A34D-A8DE0EB77850}" type="pres">
      <dgm:prSet presAssocID="{DA591F75-CFB2-473E-B18E-DE2BA4CBAF0B}" presName="accent_3" presStyleCnt="0"/>
      <dgm:spPr/>
    </dgm:pt>
    <dgm:pt modelId="{2497AE94-6269-4559-B763-E501E87B1CD8}" type="pres">
      <dgm:prSet presAssocID="{DA591F75-CFB2-473E-B18E-DE2BA4CBAF0B}" presName="accentRepeatNode" presStyleLbl="solidFgAcc1" presStyleIdx="2" presStyleCnt="3" custScaleX="72486" custScaleY="83193" custLinFactNeighborX="3774" custLinFactNeighborY="4056"/>
      <dgm:spPr>
        <a:noFill/>
        <a:ln>
          <a:noFill/>
        </a:ln>
      </dgm:spPr>
    </dgm:pt>
  </dgm:ptLst>
  <dgm:cxnLst>
    <dgm:cxn modelId="{95F0A201-1D3A-46F8-A155-AF0281B1C9FA}" type="presOf" srcId="{386C6FF6-8DD4-43F5-8037-5ECD86433616}" destId="{9DF1121E-D541-4B28-8E32-16B300B90F7A}" srcOrd="0" destOrd="0" presId="urn:microsoft.com/office/officeart/2008/layout/VerticalCurvedList"/>
    <dgm:cxn modelId="{DDDCE717-D2DC-4841-AC43-D61A4E83DAAD}" type="presOf" srcId="{A068BF1F-F7C0-438C-A325-59A4161F1482}" destId="{DE9E72CD-AC61-464D-904C-211AA17D9438}" srcOrd="0" destOrd="0" presId="urn:microsoft.com/office/officeart/2008/layout/VerticalCurvedList"/>
    <dgm:cxn modelId="{B47B9D48-6C35-4745-9AC5-5F5EB9712056}" srcId="{27BD1EB2-DF43-4B31-A78E-BBF1D6E6A1AA}" destId="{DA591F75-CFB2-473E-B18E-DE2BA4CBAF0B}" srcOrd="2" destOrd="0" parTransId="{BF13B7C4-9D33-4A83-BBB1-EF63DB0D09F2}" sibTransId="{BF94FE03-4168-4107-9D1E-EA3DE4965603}"/>
    <dgm:cxn modelId="{69ADF1AD-8FFA-4F16-9B6D-8C2EBAF6D6F2}" type="presOf" srcId="{DA591F75-CFB2-473E-B18E-DE2BA4CBAF0B}" destId="{9E0FF149-D2F2-47EE-882F-B707ADBF2170}" srcOrd="0" destOrd="0" presId="urn:microsoft.com/office/officeart/2008/layout/VerticalCurvedList"/>
    <dgm:cxn modelId="{886B44AD-9245-4E50-BBC5-B184F2BAF79A}" type="presOf" srcId="{27BD1EB2-DF43-4B31-A78E-BBF1D6E6A1AA}" destId="{98298683-4C30-44B3-B114-AD1AEAEE1041}" srcOrd="0" destOrd="0" presId="urn:microsoft.com/office/officeart/2008/layout/VerticalCurvedList"/>
    <dgm:cxn modelId="{D0B54F35-A93F-4A62-B53C-480E60B50503}" srcId="{27BD1EB2-DF43-4B31-A78E-BBF1D6E6A1AA}" destId="{32243355-6138-4902-8AA2-C0BE695BE31A}" srcOrd="1" destOrd="0" parTransId="{5DE67F2B-CC6A-4036-9D7F-8807DB82CC3D}" sibTransId="{BB28972B-5F29-4B10-ADB8-76912A381391}"/>
    <dgm:cxn modelId="{4064D1DA-E32E-448D-8774-0215F02EEBB0}" type="presOf" srcId="{32243355-6138-4902-8AA2-C0BE695BE31A}" destId="{7C89EB27-8082-43F9-979E-9666BE12CB6A}" srcOrd="0" destOrd="0" presId="urn:microsoft.com/office/officeart/2008/layout/VerticalCurvedList"/>
    <dgm:cxn modelId="{983DAE14-A332-481D-B5AA-B0892F3E023C}" srcId="{27BD1EB2-DF43-4B31-A78E-BBF1D6E6A1AA}" destId="{386C6FF6-8DD4-43F5-8037-5ECD86433616}" srcOrd="0" destOrd="0" parTransId="{EB7D9680-0BE3-4995-B776-2E58B1C703A7}" sibTransId="{A068BF1F-F7C0-438C-A325-59A4161F1482}"/>
    <dgm:cxn modelId="{98F19C9C-5EFF-4D48-B461-AC89481FEB10}" type="presParOf" srcId="{98298683-4C30-44B3-B114-AD1AEAEE1041}" destId="{8E64ECE9-6727-4947-AF1E-038D6EA80617}" srcOrd="0" destOrd="0" presId="urn:microsoft.com/office/officeart/2008/layout/VerticalCurvedList"/>
    <dgm:cxn modelId="{09DFEC94-40AC-4D8C-95BA-5FE34FBBEE80}" type="presParOf" srcId="{8E64ECE9-6727-4947-AF1E-038D6EA80617}" destId="{6ECC3EB9-762E-4F94-A093-543805EDF480}" srcOrd="0" destOrd="0" presId="urn:microsoft.com/office/officeart/2008/layout/VerticalCurvedList"/>
    <dgm:cxn modelId="{77FBA435-C2D6-4AE7-A311-378ABE7D679D}" type="presParOf" srcId="{6ECC3EB9-762E-4F94-A093-543805EDF480}" destId="{48B37E18-1F2A-4805-AECE-EFF011832DFC}" srcOrd="0" destOrd="0" presId="urn:microsoft.com/office/officeart/2008/layout/VerticalCurvedList"/>
    <dgm:cxn modelId="{CE17020C-96E7-4CF8-8C70-5E8242E4BE78}" type="presParOf" srcId="{6ECC3EB9-762E-4F94-A093-543805EDF480}" destId="{DE9E72CD-AC61-464D-904C-211AA17D9438}" srcOrd="1" destOrd="0" presId="urn:microsoft.com/office/officeart/2008/layout/VerticalCurvedList"/>
    <dgm:cxn modelId="{6747D27B-944D-4457-A3D0-E17288261D07}" type="presParOf" srcId="{6ECC3EB9-762E-4F94-A093-543805EDF480}" destId="{43A05D2B-B407-47C3-B5A5-D681B22C3BA1}" srcOrd="2" destOrd="0" presId="urn:microsoft.com/office/officeart/2008/layout/VerticalCurvedList"/>
    <dgm:cxn modelId="{43D858AF-6377-4851-9D88-36DAEDEBADF0}" type="presParOf" srcId="{6ECC3EB9-762E-4F94-A093-543805EDF480}" destId="{C372810B-9C5C-4FCA-8F5D-C9006EA0CB55}" srcOrd="3" destOrd="0" presId="urn:microsoft.com/office/officeart/2008/layout/VerticalCurvedList"/>
    <dgm:cxn modelId="{C4131FB6-28F6-48EF-B42E-6CCFD3D548D3}" type="presParOf" srcId="{8E64ECE9-6727-4947-AF1E-038D6EA80617}" destId="{9DF1121E-D541-4B28-8E32-16B300B90F7A}" srcOrd="1" destOrd="0" presId="urn:microsoft.com/office/officeart/2008/layout/VerticalCurvedList"/>
    <dgm:cxn modelId="{F3447D67-F8FA-4EC4-B9D3-0802DA593794}" type="presParOf" srcId="{8E64ECE9-6727-4947-AF1E-038D6EA80617}" destId="{264B3B26-4F81-4554-95BE-2EA55A0109D0}" srcOrd="2" destOrd="0" presId="urn:microsoft.com/office/officeart/2008/layout/VerticalCurvedList"/>
    <dgm:cxn modelId="{5B1F69A8-3D55-4661-A531-B304E61BB4BF}" type="presParOf" srcId="{264B3B26-4F81-4554-95BE-2EA55A0109D0}" destId="{B85B1E7A-D77A-4555-B188-EC2F5F850A25}" srcOrd="0" destOrd="0" presId="urn:microsoft.com/office/officeart/2008/layout/VerticalCurvedList"/>
    <dgm:cxn modelId="{37BC5A6F-B921-4CA3-B4ED-C5052B23CD7E}" type="presParOf" srcId="{8E64ECE9-6727-4947-AF1E-038D6EA80617}" destId="{7C89EB27-8082-43F9-979E-9666BE12CB6A}" srcOrd="3" destOrd="0" presId="urn:microsoft.com/office/officeart/2008/layout/VerticalCurvedList"/>
    <dgm:cxn modelId="{8F751172-7DF1-43CD-B181-ACF0E6086688}" type="presParOf" srcId="{8E64ECE9-6727-4947-AF1E-038D6EA80617}" destId="{CBC28AC3-9F53-4507-A686-724350FDAF50}" srcOrd="4" destOrd="0" presId="urn:microsoft.com/office/officeart/2008/layout/VerticalCurvedList"/>
    <dgm:cxn modelId="{8BBC6FAB-B235-4471-BF0D-60E8B4378BD1}" type="presParOf" srcId="{CBC28AC3-9F53-4507-A686-724350FDAF50}" destId="{357CE766-6B2D-467F-B48A-75D148DBF2AD}" srcOrd="0" destOrd="0" presId="urn:microsoft.com/office/officeart/2008/layout/VerticalCurvedList"/>
    <dgm:cxn modelId="{C1836C25-6B8C-4592-B358-D3FC02F1A3B3}" type="presParOf" srcId="{8E64ECE9-6727-4947-AF1E-038D6EA80617}" destId="{9E0FF149-D2F2-47EE-882F-B707ADBF2170}" srcOrd="5" destOrd="0" presId="urn:microsoft.com/office/officeart/2008/layout/VerticalCurvedList"/>
    <dgm:cxn modelId="{7A065C3A-83FB-4BF2-A22C-AB003B692CF6}" type="presParOf" srcId="{8E64ECE9-6727-4947-AF1E-038D6EA80617}" destId="{F0601FE7-EDCC-43A1-A34D-A8DE0EB77850}" srcOrd="6" destOrd="0" presId="urn:microsoft.com/office/officeart/2008/layout/VerticalCurvedList"/>
    <dgm:cxn modelId="{D15D2D3B-E9AE-4F3E-BD85-6E88BB98E51A}" type="presParOf" srcId="{F0601FE7-EDCC-43A1-A34D-A8DE0EB77850}" destId="{2497AE94-6269-4559-B763-E501E87B1CD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2E43158-6C67-4351-B664-4B957E998E64}" type="doc">
      <dgm:prSet loTypeId="urn:microsoft.com/office/officeart/2005/8/layout/vList2" loCatId="list" qsTypeId="urn:microsoft.com/office/officeart/2005/8/quickstyle/simple1" qsCatId="simple" csTypeId="urn:microsoft.com/office/officeart/2005/8/colors/accent5_4" csCatId="accent5" phldr="1"/>
      <dgm:spPr/>
      <dgm:t>
        <a:bodyPr/>
        <a:lstStyle/>
        <a:p>
          <a:endParaRPr lang="zh-TW" altLang="en-US"/>
        </a:p>
      </dgm:t>
    </dgm:pt>
    <dgm:pt modelId="{9AF09616-32FA-4498-9D99-040D19224234}" type="pres">
      <dgm:prSet presAssocID="{F2E43158-6C67-4351-B664-4B957E998E64}" presName="linear" presStyleCnt="0">
        <dgm:presLayoutVars>
          <dgm:animLvl val="lvl"/>
          <dgm:resizeHandles val="exact"/>
        </dgm:presLayoutVars>
      </dgm:prSet>
      <dgm:spPr/>
      <dgm:t>
        <a:bodyPr/>
        <a:lstStyle/>
        <a:p>
          <a:endParaRPr lang="zh-TW" altLang="en-US"/>
        </a:p>
      </dgm:t>
    </dgm:pt>
  </dgm:ptLst>
  <dgm:cxnLst>
    <dgm:cxn modelId="{1EF042F1-4FC7-4672-B0E5-D79606A9F515}" type="presOf" srcId="{F2E43158-6C67-4351-B664-4B957E998E64}" destId="{9AF09616-32FA-4498-9D99-040D19224234}"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7BD1EB2-DF43-4B31-A78E-BBF1D6E6A1AA}"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zh-TW" altLang="en-US"/>
        </a:p>
      </dgm:t>
    </dgm:pt>
    <dgm:pt modelId="{AAD76802-DEE9-410C-A2CF-16E99DABD063}">
      <dgm:prSet phldrT="[文字]" custT="1">
        <dgm:style>
          <a:lnRef idx="1">
            <a:schemeClr val="accent3"/>
          </a:lnRef>
          <a:fillRef idx="2">
            <a:schemeClr val="accent3"/>
          </a:fillRef>
          <a:effectRef idx="1">
            <a:schemeClr val="accent3"/>
          </a:effectRef>
          <a:fontRef idx="minor">
            <a:schemeClr val="dk1"/>
          </a:fontRef>
        </dgm:style>
      </dgm:prSet>
      <dgm:spPr>
        <a:solidFill>
          <a:srgbClr val="D3FFFF"/>
        </a:solidFill>
        <a:ln>
          <a:solidFill>
            <a:srgbClr val="00B0F0"/>
          </a:solidFill>
        </a:ln>
      </dgm:spPr>
      <dgm:t>
        <a:bodyPr/>
        <a:lstStyle/>
        <a:p>
          <a:pPr>
            <a:lnSpc>
              <a:spcPts val="2900"/>
            </a:lnSpc>
          </a:pPr>
          <a:endParaRPr lang="zh-TW" altLang="en-US" sz="2400" b="1" dirty="0">
            <a:solidFill>
              <a:schemeClr val="tx1">
                <a:lumMod val="85000"/>
                <a:lumOff val="15000"/>
              </a:schemeClr>
            </a:solidFill>
            <a:latin typeface="標楷體" panose="03000509000000000000" pitchFamily="65" charset="-120"/>
            <a:ea typeface="標楷體" panose="03000509000000000000" pitchFamily="65" charset="-120"/>
          </a:endParaRPr>
        </a:p>
      </dgm:t>
    </dgm:pt>
    <dgm:pt modelId="{6C560B63-104D-4202-A028-C940BE5FEADE}" type="parTrans" cxnId="{F36D37CB-9076-4ED5-AA08-48C160DB2BDF}">
      <dgm:prSet/>
      <dgm:spPr/>
      <dgm:t>
        <a:bodyPr/>
        <a:lstStyle/>
        <a:p>
          <a:endParaRPr lang="zh-TW" altLang="en-US"/>
        </a:p>
      </dgm:t>
    </dgm:pt>
    <dgm:pt modelId="{CB482F5E-609A-4085-8EB1-131C4C6E4F31}" type="sibTrans" cxnId="{F36D37CB-9076-4ED5-AA08-48C160DB2BDF}">
      <dgm:prSet/>
      <dgm:spPr/>
      <dgm:t>
        <a:bodyPr/>
        <a:lstStyle/>
        <a:p>
          <a:endParaRPr lang="zh-TW" altLang="en-US"/>
        </a:p>
      </dgm:t>
    </dgm:pt>
    <dgm:pt modelId="{C846720D-E95C-4BD3-9AA7-558023DCE5CF}">
      <dgm:prSet phldrT="[文字]">
        <dgm:style>
          <a:lnRef idx="1">
            <a:schemeClr val="accent5"/>
          </a:lnRef>
          <a:fillRef idx="2">
            <a:schemeClr val="accent5"/>
          </a:fillRef>
          <a:effectRef idx="1">
            <a:schemeClr val="accent5"/>
          </a:effectRef>
          <a:fontRef idx="minor">
            <a:schemeClr val="dk1"/>
          </a:fontRef>
        </dgm:style>
      </dgm:prSet>
      <dgm:spPr>
        <a:solidFill>
          <a:srgbClr val="99CCFF"/>
        </a:solidFill>
        <a:ln>
          <a:solidFill>
            <a:srgbClr val="00FFCC"/>
          </a:solidFill>
        </a:ln>
      </dgm:spPr>
      <dgm:t>
        <a:bodyPr/>
        <a:lstStyle/>
        <a:p>
          <a:endParaRPr lang="zh-TW" altLang="en-US" b="1" dirty="0">
            <a:solidFill>
              <a:srgbClr val="0070C0"/>
            </a:solidFill>
            <a:latin typeface="標楷體" panose="03000509000000000000" pitchFamily="65" charset="-120"/>
            <a:ea typeface="標楷體" panose="03000509000000000000" pitchFamily="65" charset="-120"/>
          </a:endParaRPr>
        </a:p>
      </dgm:t>
    </dgm:pt>
    <dgm:pt modelId="{24D241DD-648E-48F4-B206-3E6365C0CEEF}" type="parTrans" cxnId="{A5B83551-A060-4100-9B6F-1B7450B5CAA6}">
      <dgm:prSet/>
      <dgm:spPr/>
      <dgm:t>
        <a:bodyPr/>
        <a:lstStyle/>
        <a:p>
          <a:endParaRPr lang="zh-TW" altLang="en-US"/>
        </a:p>
      </dgm:t>
    </dgm:pt>
    <dgm:pt modelId="{860A49B1-F538-49E5-9A96-FC6D6506A102}" type="sibTrans" cxnId="{A5B83551-A060-4100-9B6F-1B7450B5CAA6}">
      <dgm:prSet/>
      <dgm:spPr/>
      <dgm:t>
        <a:bodyPr/>
        <a:lstStyle/>
        <a:p>
          <a:endParaRPr lang="zh-TW" altLang="en-US"/>
        </a:p>
      </dgm:t>
    </dgm:pt>
    <dgm:pt modelId="{849A33D3-A539-4DA8-B49B-9186CFEDB703}">
      <dgm:prSet phldrT="[文字]">
        <dgm:style>
          <a:lnRef idx="1">
            <a:schemeClr val="accent5"/>
          </a:lnRef>
          <a:fillRef idx="2">
            <a:schemeClr val="accent5"/>
          </a:fillRef>
          <a:effectRef idx="1">
            <a:schemeClr val="accent5"/>
          </a:effectRef>
          <a:fontRef idx="minor">
            <a:schemeClr val="dk1"/>
          </a:fontRef>
        </dgm:style>
      </dgm:prSet>
      <dgm:spPr>
        <a:solidFill>
          <a:srgbClr val="D9F0FF"/>
        </a:solidFill>
        <a:ln>
          <a:solidFill>
            <a:srgbClr val="00FFCC"/>
          </a:solidFill>
        </a:ln>
      </dgm:spPr>
      <dgm:t>
        <a:bodyPr/>
        <a:lstStyle/>
        <a:p>
          <a:endParaRPr lang="zh-TW" altLang="en-US" b="1" dirty="0">
            <a:solidFill>
              <a:srgbClr val="0070C0"/>
            </a:solidFill>
            <a:latin typeface="標楷體" panose="03000509000000000000" pitchFamily="65" charset="-120"/>
            <a:ea typeface="標楷體" panose="03000509000000000000" pitchFamily="65" charset="-120"/>
          </a:endParaRPr>
        </a:p>
      </dgm:t>
    </dgm:pt>
    <dgm:pt modelId="{E41A1743-71C6-44C9-894B-10C9E3763DCE}" type="parTrans" cxnId="{704000BB-9F25-4C5F-B8CF-3F29170B4DAD}">
      <dgm:prSet/>
      <dgm:spPr/>
      <dgm:t>
        <a:bodyPr/>
        <a:lstStyle/>
        <a:p>
          <a:endParaRPr lang="zh-TW" altLang="en-US"/>
        </a:p>
      </dgm:t>
    </dgm:pt>
    <dgm:pt modelId="{3A27048E-6CA6-4162-97D6-CC483BAB6887}" type="sibTrans" cxnId="{704000BB-9F25-4C5F-B8CF-3F29170B4DAD}">
      <dgm:prSet/>
      <dgm:spPr/>
      <dgm:t>
        <a:bodyPr/>
        <a:lstStyle/>
        <a:p>
          <a:endParaRPr lang="zh-TW" altLang="en-US"/>
        </a:p>
      </dgm:t>
    </dgm:pt>
    <dgm:pt modelId="{98298683-4C30-44B3-B114-AD1AEAEE1041}" type="pres">
      <dgm:prSet presAssocID="{27BD1EB2-DF43-4B31-A78E-BBF1D6E6A1AA}" presName="Name0" presStyleCnt="0">
        <dgm:presLayoutVars>
          <dgm:chMax val="7"/>
          <dgm:chPref val="7"/>
          <dgm:dir/>
        </dgm:presLayoutVars>
      </dgm:prSet>
      <dgm:spPr/>
      <dgm:t>
        <a:bodyPr/>
        <a:lstStyle/>
        <a:p>
          <a:endParaRPr lang="zh-TW" altLang="en-US"/>
        </a:p>
      </dgm:t>
    </dgm:pt>
    <dgm:pt modelId="{8E64ECE9-6727-4947-AF1E-038D6EA80617}" type="pres">
      <dgm:prSet presAssocID="{27BD1EB2-DF43-4B31-A78E-BBF1D6E6A1AA}" presName="Name1" presStyleCnt="0"/>
      <dgm:spPr/>
    </dgm:pt>
    <dgm:pt modelId="{6ECC3EB9-762E-4F94-A093-543805EDF480}" type="pres">
      <dgm:prSet presAssocID="{27BD1EB2-DF43-4B31-A78E-BBF1D6E6A1AA}" presName="cycle" presStyleCnt="0"/>
      <dgm:spPr/>
    </dgm:pt>
    <dgm:pt modelId="{48B37E18-1F2A-4805-AECE-EFF011832DFC}" type="pres">
      <dgm:prSet presAssocID="{27BD1EB2-DF43-4B31-A78E-BBF1D6E6A1AA}" presName="srcNode" presStyleLbl="node1" presStyleIdx="0" presStyleCnt="3"/>
      <dgm:spPr/>
    </dgm:pt>
    <dgm:pt modelId="{DE9E72CD-AC61-464D-904C-211AA17D9438}" type="pres">
      <dgm:prSet presAssocID="{27BD1EB2-DF43-4B31-A78E-BBF1D6E6A1AA}" presName="conn" presStyleLbl="parChTrans1D2" presStyleIdx="0" presStyleCnt="1"/>
      <dgm:spPr/>
      <dgm:t>
        <a:bodyPr/>
        <a:lstStyle/>
        <a:p>
          <a:endParaRPr lang="zh-TW" altLang="en-US"/>
        </a:p>
      </dgm:t>
    </dgm:pt>
    <dgm:pt modelId="{43A05D2B-B407-47C3-B5A5-D681B22C3BA1}" type="pres">
      <dgm:prSet presAssocID="{27BD1EB2-DF43-4B31-A78E-BBF1D6E6A1AA}" presName="extraNode" presStyleLbl="node1" presStyleIdx="0" presStyleCnt="3"/>
      <dgm:spPr/>
    </dgm:pt>
    <dgm:pt modelId="{C372810B-9C5C-4FCA-8F5D-C9006EA0CB55}" type="pres">
      <dgm:prSet presAssocID="{27BD1EB2-DF43-4B31-A78E-BBF1D6E6A1AA}" presName="dstNode" presStyleLbl="node1" presStyleIdx="0" presStyleCnt="3"/>
      <dgm:spPr/>
    </dgm:pt>
    <dgm:pt modelId="{8354A40C-B1B7-43EA-B17D-12009F76112F}" type="pres">
      <dgm:prSet presAssocID="{AAD76802-DEE9-410C-A2CF-16E99DABD063}" presName="text_1" presStyleLbl="node1" presStyleIdx="0" presStyleCnt="3" custScaleX="100038" custScaleY="152845" custLinFactNeighborX="-27" custLinFactNeighborY="-24505">
        <dgm:presLayoutVars>
          <dgm:bulletEnabled val="1"/>
        </dgm:presLayoutVars>
      </dgm:prSet>
      <dgm:spPr/>
      <dgm:t>
        <a:bodyPr/>
        <a:lstStyle/>
        <a:p>
          <a:endParaRPr lang="zh-TW" altLang="en-US"/>
        </a:p>
      </dgm:t>
    </dgm:pt>
    <dgm:pt modelId="{289CEAD8-3F56-4F41-8A51-D131C7A6F553}" type="pres">
      <dgm:prSet presAssocID="{AAD76802-DEE9-410C-A2CF-16E99DABD063}" presName="accent_1" presStyleCnt="0"/>
      <dgm:spPr/>
    </dgm:pt>
    <dgm:pt modelId="{14523A76-90E5-40A1-AF99-013D7B850CBA}" type="pres">
      <dgm:prSet presAssocID="{AAD76802-DEE9-410C-A2CF-16E99DABD063}" presName="accentRepeatNode" presStyleLbl="solidFgAcc1" presStyleIdx="0" presStyleCnt="3" custScaleX="83276" custScaleY="80827" custLinFactNeighborX="-5088" custLinFactNeighborY="-5305"/>
      <dgm:spPr/>
    </dgm:pt>
    <dgm:pt modelId="{A1039702-0AB6-4B49-9B41-5EFFB66F3F42}" type="pres">
      <dgm:prSet presAssocID="{C846720D-E95C-4BD3-9AA7-558023DCE5CF}" presName="text_2" presStyleLbl="node1" presStyleIdx="1" presStyleCnt="3" custScaleX="99929" custScaleY="124692" custLinFactNeighborX="-408" custLinFactNeighborY="-3024">
        <dgm:presLayoutVars>
          <dgm:bulletEnabled val="1"/>
        </dgm:presLayoutVars>
      </dgm:prSet>
      <dgm:spPr/>
      <dgm:t>
        <a:bodyPr/>
        <a:lstStyle/>
        <a:p>
          <a:endParaRPr lang="zh-TW" altLang="en-US"/>
        </a:p>
      </dgm:t>
    </dgm:pt>
    <dgm:pt modelId="{163C1194-F77A-4121-8675-7CF8802161F8}" type="pres">
      <dgm:prSet presAssocID="{C846720D-E95C-4BD3-9AA7-558023DCE5CF}" presName="accent_2" presStyleCnt="0"/>
      <dgm:spPr/>
    </dgm:pt>
    <dgm:pt modelId="{13D003C8-2AA3-4372-A95F-E6614969EA95}" type="pres">
      <dgm:prSet presAssocID="{C846720D-E95C-4BD3-9AA7-558023DCE5CF}" presName="accentRepeatNode" presStyleLbl="solidFgAcc1" presStyleIdx="1" presStyleCnt="3" custScaleX="88122" custScaleY="88268" custLinFactNeighborX="-1044" custLinFactNeighborY="803"/>
      <dgm:spPr/>
    </dgm:pt>
    <dgm:pt modelId="{A07C0011-C1B5-475E-87FD-405689CD4DE6}" type="pres">
      <dgm:prSet presAssocID="{849A33D3-A539-4DA8-B49B-9186CFEDB703}" presName="text_3" presStyleLbl="node1" presStyleIdx="2" presStyleCnt="3" custScaleX="98896" custScaleY="162567" custLinFactNeighborX="-770" custLinFactNeighborY="20964">
        <dgm:presLayoutVars>
          <dgm:bulletEnabled val="1"/>
        </dgm:presLayoutVars>
      </dgm:prSet>
      <dgm:spPr/>
      <dgm:t>
        <a:bodyPr/>
        <a:lstStyle/>
        <a:p>
          <a:endParaRPr lang="zh-TW" altLang="en-US"/>
        </a:p>
      </dgm:t>
    </dgm:pt>
    <dgm:pt modelId="{A1796C71-34CD-4F83-A20C-EC7D2E880BAD}" type="pres">
      <dgm:prSet presAssocID="{849A33D3-A539-4DA8-B49B-9186CFEDB703}" presName="accent_3" presStyleCnt="0"/>
      <dgm:spPr/>
    </dgm:pt>
    <dgm:pt modelId="{9F1D20A9-E68F-45F5-A19A-2018CE47FD76}" type="pres">
      <dgm:prSet presAssocID="{849A33D3-A539-4DA8-B49B-9186CFEDB703}" presName="accentRepeatNode" presStyleLbl="solidFgAcc1" presStyleIdx="2" presStyleCnt="3" custScaleX="81736" custScaleY="87920" custLinFactNeighborX="-1962" custLinFactNeighborY="-418"/>
      <dgm:spPr/>
    </dgm:pt>
  </dgm:ptLst>
  <dgm:cxnLst>
    <dgm:cxn modelId="{42BE05A7-9870-4C56-9487-1175B68C79B0}" type="presOf" srcId="{C846720D-E95C-4BD3-9AA7-558023DCE5CF}" destId="{A1039702-0AB6-4B49-9B41-5EFFB66F3F42}" srcOrd="0" destOrd="0" presId="urn:microsoft.com/office/officeart/2008/layout/VerticalCurvedList"/>
    <dgm:cxn modelId="{F36D37CB-9076-4ED5-AA08-48C160DB2BDF}" srcId="{27BD1EB2-DF43-4B31-A78E-BBF1D6E6A1AA}" destId="{AAD76802-DEE9-410C-A2CF-16E99DABD063}" srcOrd="0" destOrd="0" parTransId="{6C560B63-104D-4202-A028-C940BE5FEADE}" sibTransId="{CB482F5E-609A-4085-8EB1-131C4C6E4F31}"/>
    <dgm:cxn modelId="{E6D98BC1-101D-4081-98ED-567940389140}" type="presOf" srcId="{AAD76802-DEE9-410C-A2CF-16E99DABD063}" destId="{8354A40C-B1B7-43EA-B17D-12009F76112F}" srcOrd="0" destOrd="0" presId="urn:microsoft.com/office/officeart/2008/layout/VerticalCurvedList"/>
    <dgm:cxn modelId="{45EFDD0E-7973-4C9B-A4C3-F8F154BCE663}" type="presOf" srcId="{27BD1EB2-DF43-4B31-A78E-BBF1D6E6A1AA}" destId="{98298683-4C30-44B3-B114-AD1AEAEE1041}" srcOrd="0" destOrd="0" presId="urn:microsoft.com/office/officeart/2008/layout/VerticalCurvedList"/>
    <dgm:cxn modelId="{704000BB-9F25-4C5F-B8CF-3F29170B4DAD}" srcId="{27BD1EB2-DF43-4B31-A78E-BBF1D6E6A1AA}" destId="{849A33D3-A539-4DA8-B49B-9186CFEDB703}" srcOrd="2" destOrd="0" parTransId="{E41A1743-71C6-44C9-894B-10C9E3763DCE}" sibTransId="{3A27048E-6CA6-4162-97D6-CC483BAB6887}"/>
    <dgm:cxn modelId="{4A5417A1-3345-4EEC-832B-CE80B434F5F8}" type="presOf" srcId="{CB482F5E-609A-4085-8EB1-131C4C6E4F31}" destId="{DE9E72CD-AC61-464D-904C-211AA17D9438}" srcOrd="0" destOrd="0" presId="urn:microsoft.com/office/officeart/2008/layout/VerticalCurvedList"/>
    <dgm:cxn modelId="{931BE83B-866D-4E79-A6A2-24B683D832DF}" type="presOf" srcId="{849A33D3-A539-4DA8-B49B-9186CFEDB703}" destId="{A07C0011-C1B5-475E-87FD-405689CD4DE6}" srcOrd="0" destOrd="0" presId="urn:microsoft.com/office/officeart/2008/layout/VerticalCurvedList"/>
    <dgm:cxn modelId="{A5B83551-A060-4100-9B6F-1B7450B5CAA6}" srcId="{27BD1EB2-DF43-4B31-A78E-BBF1D6E6A1AA}" destId="{C846720D-E95C-4BD3-9AA7-558023DCE5CF}" srcOrd="1" destOrd="0" parTransId="{24D241DD-648E-48F4-B206-3E6365C0CEEF}" sibTransId="{860A49B1-F538-49E5-9A96-FC6D6506A102}"/>
    <dgm:cxn modelId="{D2B1CA9B-7B2B-434C-B1C2-DE69786A4315}" type="presParOf" srcId="{98298683-4C30-44B3-B114-AD1AEAEE1041}" destId="{8E64ECE9-6727-4947-AF1E-038D6EA80617}" srcOrd="0" destOrd="0" presId="urn:microsoft.com/office/officeart/2008/layout/VerticalCurvedList"/>
    <dgm:cxn modelId="{54593E88-88BB-4A47-A163-8B55BA20E286}" type="presParOf" srcId="{8E64ECE9-6727-4947-AF1E-038D6EA80617}" destId="{6ECC3EB9-762E-4F94-A093-543805EDF480}" srcOrd="0" destOrd="0" presId="urn:microsoft.com/office/officeart/2008/layout/VerticalCurvedList"/>
    <dgm:cxn modelId="{32962FC4-6DAD-472E-A7F4-E0E9E56DCD8B}" type="presParOf" srcId="{6ECC3EB9-762E-4F94-A093-543805EDF480}" destId="{48B37E18-1F2A-4805-AECE-EFF011832DFC}" srcOrd="0" destOrd="0" presId="urn:microsoft.com/office/officeart/2008/layout/VerticalCurvedList"/>
    <dgm:cxn modelId="{DBE9F107-E380-41F0-B0FE-3423FA21492E}" type="presParOf" srcId="{6ECC3EB9-762E-4F94-A093-543805EDF480}" destId="{DE9E72CD-AC61-464D-904C-211AA17D9438}" srcOrd="1" destOrd="0" presId="urn:microsoft.com/office/officeart/2008/layout/VerticalCurvedList"/>
    <dgm:cxn modelId="{58D22411-E7D0-4CE6-924E-EFAD1D55F5F6}" type="presParOf" srcId="{6ECC3EB9-762E-4F94-A093-543805EDF480}" destId="{43A05D2B-B407-47C3-B5A5-D681B22C3BA1}" srcOrd="2" destOrd="0" presId="urn:microsoft.com/office/officeart/2008/layout/VerticalCurvedList"/>
    <dgm:cxn modelId="{3BA662B6-E81A-4C77-A6F8-1513574C0643}" type="presParOf" srcId="{6ECC3EB9-762E-4F94-A093-543805EDF480}" destId="{C372810B-9C5C-4FCA-8F5D-C9006EA0CB55}" srcOrd="3" destOrd="0" presId="urn:microsoft.com/office/officeart/2008/layout/VerticalCurvedList"/>
    <dgm:cxn modelId="{7AAF75B1-A01F-4ED8-9AC4-CA36090D4722}" type="presParOf" srcId="{8E64ECE9-6727-4947-AF1E-038D6EA80617}" destId="{8354A40C-B1B7-43EA-B17D-12009F76112F}" srcOrd="1" destOrd="0" presId="urn:microsoft.com/office/officeart/2008/layout/VerticalCurvedList"/>
    <dgm:cxn modelId="{FFC81F08-A344-489E-8034-9F68E2A95565}" type="presParOf" srcId="{8E64ECE9-6727-4947-AF1E-038D6EA80617}" destId="{289CEAD8-3F56-4F41-8A51-D131C7A6F553}" srcOrd="2" destOrd="0" presId="urn:microsoft.com/office/officeart/2008/layout/VerticalCurvedList"/>
    <dgm:cxn modelId="{830B4500-0B3E-4D1B-9801-102034E43E38}" type="presParOf" srcId="{289CEAD8-3F56-4F41-8A51-D131C7A6F553}" destId="{14523A76-90E5-40A1-AF99-013D7B850CBA}" srcOrd="0" destOrd="0" presId="urn:microsoft.com/office/officeart/2008/layout/VerticalCurvedList"/>
    <dgm:cxn modelId="{BBEBB584-9791-4771-B620-9BC965E54793}" type="presParOf" srcId="{8E64ECE9-6727-4947-AF1E-038D6EA80617}" destId="{A1039702-0AB6-4B49-9B41-5EFFB66F3F42}" srcOrd="3" destOrd="0" presId="urn:microsoft.com/office/officeart/2008/layout/VerticalCurvedList"/>
    <dgm:cxn modelId="{EBA5924F-8FCD-4362-8685-D505774CCC69}" type="presParOf" srcId="{8E64ECE9-6727-4947-AF1E-038D6EA80617}" destId="{163C1194-F77A-4121-8675-7CF8802161F8}" srcOrd="4" destOrd="0" presId="urn:microsoft.com/office/officeart/2008/layout/VerticalCurvedList"/>
    <dgm:cxn modelId="{F5156AB0-6D9C-4AC6-A5E0-27FE5BA0AA13}" type="presParOf" srcId="{163C1194-F77A-4121-8675-7CF8802161F8}" destId="{13D003C8-2AA3-4372-A95F-E6614969EA95}" srcOrd="0" destOrd="0" presId="urn:microsoft.com/office/officeart/2008/layout/VerticalCurvedList"/>
    <dgm:cxn modelId="{B5A438BE-85D8-42DF-991B-D2B17EC2CD8E}" type="presParOf" srcId="{8E64ECE9-6727-4947-AF1E-038D6EA80617}" destId="{A07C0011-C1B5-475E-87FD-405689CD4DE6}" srcOrd="5" destOrd="0" presId="urn:microsoft.com/office/officeart/2008/layout/VerticalCurvedList"/>
    <dgm:cxn modelId="{D42669F0-C97A-4F17-A535-A125A0AEEEFB}" type="presParOf" srcId="{8E64ECE9-6727-4947-AF1E-038D6EA80617}" destId="{A1796C71-34CD-4F83-A20C-EC7D2E880BAD}" srcOrd="6" destOrd="0" presId="urn:microsoft.com/office/officeart/2008/layout/VerticalCurvedList"/>
    <dgm:cxn modelId="{C7D6FF40-F475-43C8-9734-3090002624F0}" type="presParOf" srcId="{A1796C71-34CD-4F83-A20C-EC7D2E880BAD}" destId="{9F1D20A9-E68F-45F5-A19A-2018CE47FD76}" srcOrd="0" destOrd="0" presId="urn:microsoft.com/office/officeart/2008/layout/VerticalCurvedList"/>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2E43158-6C67-4351-B664-4B957E998E64}" type="doc">
      <dgm:prSet loTypeId="urn:microsoft.com/office/officeart/2005/8/layout/vList2" loCatId="list" qsTypeId="urn:microsoft.com/office/officeart/2005/8/quickstyle/simple1" qsCatId="simple" csTypeId="urn:microsoft.com/office/officeart/2005/8/colors/accent5_4" csCatId="accent5" phldr="1"/>
      <dgm:spPr/>
      <dgm:t>
        <a:bodyPr/>
        <a:lstStyle/>
        <a:p>
          <a:endParaRPr lang="zh-TW" altLang="en-US"/>
        </a:p>
      </dgm:t>
    </dgm:pt>
    <dgm:pt modelId="{9AF09616-32FA-4498-9D99-040D19224234}" type="pres">
      <dgm:prSet presAssocID="{F2E43158-6C67-4351-B664-4B957E998E64}" presName="linear" presStyleCnt="0">
        <dgm:presLayoutVars>
          <dgm:animLvl val="lvl"/>
          <dgm:resizeHandles val="exact"/>
        </dgm:presLayoutVars>
      </dgm:prSet>
      <dgm:spPr/>
      <dgm:t>
        <a:bodyPr/>
        <a:lstStyle/>
        <a:p>
          <a:endParaRPr lang="zh-TW" altLang="en-US"/>
        </a:p>
      </dgm:t>
    </dgm:pt>
  </dgm:ptLst>
  <dgm:cxnLst>
    <dgm:cxn modelId="{82E89A74-394E-418F-9F0F-8BCE8379A46C}" type="presOf" srcId="{F2E43158-6C67-4351-B664-4B957E998E64}" destId="{9AF09616-32FA-4498-9D99-040D19224234}"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7BD1EB2-DF43-4B31-A78E-BBF1D6E6A1AA}"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zh-TW" altLang="en-US"/>
        </a:p>
      </dgm:t>
    </dgm:pt>
    <dgm:pt modelId="{AAD76802-DEE9-410C-A2CF-16E99DABD063}">
      <dgm:prSet phldrT="[文字]" custT="1">
        <dgm:style>
          <a:lnRef idx="1">
            <a:schemeClr val="accent4"/>
          </a:lnRef>
          <a:fillRef idx="2">
            <a:schemeClr val="accent4"/>
          </a:fillRef>
          <a:effectRef idx="1">
            <a:schemeClr val="accent4"/>
          </a:effectRef>
          <a:fontRef idx="minor">
            <a:schemeClr val="dk1"/>
          </a:fontRef>
        </dgm:style>
      </dgm:prSet>
      <dgm:spPr>
        <a:gradFill flip="none" rotWithShape="0">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a:solidFill>
            <a:srgbClr val="9999FF"/>
          </a:solidFill>
        </a:ln>
      </dgm:spPr>
      <dgm:t>
        <a:bodyPr/>
        <a:lstStyle/>
        <a:p>
          <a:pPr marL="0" marR="0" lvl="0" indent="0" defTabSz="914400" eaLnBrk="1" fontAlgn="auto" latinLnBrk="0" hangingPunct="1">
            <a:lnSpc>
              <a:spcPts val="2900"/>
            </a:lnSpc>
            <a:spcBef>
              <a:spcPts val="0"/>
            </a:spcBef>
            <a:spcAft>
              <a:spcPts val="0"/>
            </a:spcAft>
            <a:buClrTx/>
            <a:buSzTx/>
            <a:buFontTx/>
            <a:buNone/>
            <a:tabLst/>
            <a:defRPr/>
          </a:pPr>
          <a:endParaRPr lang="en-US" altLang="zh-TW" sz="2400" b="1" dirty="0">
            <a:latin typeface="標楷體" panose="03000509000000000000" pitchFamily="65" charset="-120"/>
            <a:ea typeface="標楷體" panose="03000509000000000000" pitchFamily="65" charset="-120"/>
          </a:endParaRPr>
        </a:p>
        <a:p>
          <a:pPr lvl="0" defTabSz="1066800">
            <a:lnSpc>
              <a:spcPts val="2900"/>
            </a:lnSpc>
            <a:spcBef>
              <a:spcPct val="0"/>
            </a:spcBef>
            <a:spcAft>
              <a:spcPct val="35000"/>
            </a:spcAft>
          </a:pPr>
          <a:endParaRPr lang="zh-TW" altLang="en-US" sz="2400" b="1" dirty="0">
            <a:solidFill>
              <a:srgbClr val="0070C0"/>
            </a:solidFill>
            <a:latin typeface="標楷體" panose="03000509000000000000" pitchFamily="65" charset="-120"/>
            <a:ea typeface="標楷體" panose="03000509000000000000" pitchFamily="65" charset="-120"/>
          </a:endParaRPr>
        </a:p>
      </dgm:t>
    </dgm:pt>
    <dgm:pt modelId="{6C560B63-104D-4202-A028-C940BE5FEADE}" type="parTrans" cxnId="{F36D37CB-9076-4ED5-AA08-48C160DB2BDF}">
      <dgm:prSet/>
      <dgm:spPr/>
      <dgm:t>
        <a:bodyPr/>
        <a:lstStyle/>
        <a:p>
          <a:endParaRPr lang="zh-TW" altLang="en-US"/>
        </a:p>
      </dgm:t>
    </dgm:pt>
    <dgm:pt modelId="{CB482F5E-609A-4085-8EB1-131C4C6E4F31}" type="sibTrans" cxnId="{F36D37CB-9076-4ED5-AA08-48C160DB2BDF}">
      <dgm:prSet/>
      <dgm:spPr/>
      <dgm:t>
        <a:bodyPr/>
        <a:lstStyle/>
        <a:p>
          <a:endParaRPr lang="zh-TW" altLang="en-US"/>
        </a:p>
      </dgm:t>
    </dgm:pt>
    <dgm:pt modelId="{227A7646-4CA6-45D1-AF58-F6485AE2879A}">
      <dgm:prSet phldrT="[文字]" custT="1">
        <dgm:style>
          <a:lnRef idx="1">
            <a:schemeClr val="accent3"/>
          </a:lnRef>
          <a:fillRef idx="2">
            <a:schemeClr val="accent3"/>
          </a:fillRef>
          <a:effectRef idx="1">
            <a:schemeClr val="accent3"/>
          </a:effectRef>
          <a:fontRef idx="minor">
            <a:schemeClr val="dk1"/>
          </a:fontRef>
        </dgm:style>
      </dgm:prSet>
      <dgm:spPr>
        <a:solidFill>
          <a:srgbClr val="D3FFFF"/>
        </a:solidFill>
        <a:ln>
          <a:solidFill>
            <a:srgbClr val="FFCC00"/>
          </a:solidFill>
        </a:ln>
      </dgm:spPr>
      <dgm:t>
        <a:bodyPr/>
        <a:lstStyle/>
        <a:p>
          <a:pPr>
            <a:lnSpc>
              <a:spcPts val="2900"/>
            </a:lnSpc>
            <a:spcAft>
              <a:spcPts val="0"/>
            </a:spcAft>
          </a:pPr>
          <a:endParaRPr lang="zh-TW" altLang="en-US" sz="2400" b="1" dirty="0">
            <a:latin typeface="標楷體" panose="03000509000000000000" pitchFamily="65" charset="-120"/>
            <a:ea typeface="標楷體" panose="03000509000000000000" pitchFamily="65" charset="-120"/>
          </a:endParaRPr>
        </a:p>
      </dgm:t>
    </dgm:pt>
    <dgm:pt modelId="{2E53B433-5B5A-44EB-A57D-C2629C912191}" type="sibTrans" cxnId="{71155C5E-3A3C-490B-ABB3-7992B1A48438}">
      <dgm:prSet/>
      <dgm:spPr/>
      <dgm:t>
        <a:bodyPr/>
        <a:lstStyle/>
        <a:p>
          <a:endParaRPr lang="zh-TW" altLang="en-US"/>
        </a:p>
      </dgm:t>
    </dgm:pt>
    <dgm:pt modelId="{5B1A726E-6F20-4360-A853-5F92BA5B2210}" type="parTrans" cxnId="{71155C5E-3A3C-490B-ABB3-7992B1A48438}">
      <dgm:prSet/>
      <dgm:spPr/>
      <dgm:t>
        <a:bodyPr/>
        <a:lstStyle/>
        <a:p>
          <a:endParaRPr lang="zh-TW" altLang="en-US"/>
        </a:p>
      </dgm:t>
    </dgm:pt>
    <dgm:pt modelId="{98298683-4C30-44B3-B114-AD1AEAEE1041}" type="pres">
      <dgm:prSet presAssocID="{27BD1EB2-DF43-4B31-A78E-BBF1D6E6A1AA}" presName="Name0" presStyleCnt="0">
        <dgm:presLayoutVars>
          <dgm:chMax val="7"/>
          <dgm:chPref val="7"/>
          <dgm:dir/>
        </dgm:presLayoutVars>
      </dgm:prSet>
      <dgm:spPr/>
      <dgm:t>
        <a:bodyPr/>
        <a:lstStyle/>
        <a:p>
          <a:endParaRPr lang="zh-TW" altLang="en-US"/>
        </a:p>
      </dgm:t>
    </dgm:pt>
    <dgm:pt modelId="{8E64ECE9-6727-4947-AF1E-038D6EA80617}" type="pres">
      <dgm:prSet presAssocID="{27BD1EB2-DF43-4B31-A78E-BBF1D6E6A1AA}" presName="Name1" presStyleCnt="0"/>
      <dgm:spPr/>
    </dgm:pt>
    <dgm:pt modelId="{6ECC3EB9-762E-4F94-A093-543805EDF480}" type="pres">
      <dgm:prSet presAssocID="{27BD1EB2-DF43-4B31-A78E-BBF1D6E6A1AA}" presName="cycle" presStyleCnt="0"/>
      <dgm:spPr/>
    </dgm:pt>
    <dgm:pt modelId="{48B37E18-1F2A-4805-AECE-EFF011832DFC}" type="pres">
      <dgm:prSet presAssocID="{27BD1EB2-DF43-4B31-A78E-BBF1D6E6A1AA}" presName="srcNode" presStyleLbl="node1" presStyleIdx="0" presStyleCnt="2"/>
      <dgm:spPr/>
    </dgm:pt>
    <dgm:pt modelId="{DE9E72CD-AC61-464D-904C-211AA17D9438}" type="pres">
      <dgm:prSet presAssocID="{27BD1EB2-DF43-4B31-A78E-BBF1D6E6A1AA}" presName="conn" presStyleLbl="parChTrans1D2" presStyleIdx="0" presStyleCnt="1"/>
      <dgm:spPr/>
      <dgm:t>
        <a:bodyPr/>
        <a:lstStyle/>
        <a:p>
          <a:endParaRPr lang="zh-TW" altLang="en-US"/>
        </a:p>
      </dgm:t>
    </dgm:pt>
    <dgm:pt modelId="{43A05D2B-B407-47C3-B5A5-D681B22C3BA1}" type="pres">
      <dgm:prSet presAssocID="{27BD1EB2-DF43-4B31-A78E-BBF1D6E6A1AA}" presName="extraNode" presStyleLbl="node1" presStyleIdx="0" presStyleCnt="2"/>
      <dgm:spPr/>
    </dgm:pt>
    <dgm:pt modelId="{C372810B-9C5C-4FCA-8F5D-C9006EA0CB55}" type="pres">
      <dgm:prSet presAssocID="{27BD1EB2-DF43-4B31-A78E-BBF1D6E6A1AA}" presName="dstNode" presStyleLbl="node1" presStyleIdx="0" presStyleCnt="2"/>
      <dgm:spPr/>
    </dgm:pt>
    <dgm:pt modelId="{8354A40C-B1B7-43EA-B17D-12009F76112F}" type="pres">
      <dgm:prSet presAssocID="{AAD76802-DEE9-410C-A2CF-16E99DABD063}" presName="text_1" presStyleLbl="node1" presStyleIdx="0" presStyleCnt="2" custScaleX="92916" custScaleY="94228" custLinFactNeighborX="2211" custLinFactNeighborY="1525">
        <dgm:presLayoutVars>
          <dgm:bulletEnabled val="1"/>
        </dgm:presLayoutVars>
      </dgm:prSet>
      <dgm:spPr/>
      <dgm:t>
        <a:bodyPr/>
        <a:lstStyle/>
        <a:p>
          <a:endParaRPr lang="zh-TW" altLang="en-US"/>
        </a:p>
      </dgm:t>
    </dgm:pt>
    <dgm:pt modelId="{289CEAD8-3F56-4F41-8A51-D131C7A6F553}" type="pres">
      <dgm:prSet presAssocID="{AAD76802-DEE9-410C-A2CF-16E99DABD063}" presName="accent_1" presStyleCnt="0"/>
      <dgm:spPr/>
    </dgm:pt>
    <dgm:pt modelId="{14523A76-90E5-40A1-AF99-013D7B850CBA}" type="pres">
      <dgm:prSet presAssocID="{AAD76802-DEE9-410C-A2CF-16E99DABD063}" presName="accentRepeatNode" presStyleLbl="solidFgAcc1" presStyleIdx="0" presStyleCnt="2" custScaleX="62448" custScaleY="63607" custLinFactNeighborX="1824" custLinFactNeighborY="-573"/>
      <dgm:spPr/>
    </dgm:pt>
    <dgm:pt modelId="{312CF2DC-3788-409D-8A78-1DCD2D65BD4E}" type="pres">
      <dgm:prSet presAssocID="{227A7646-4CA6-45D1-AF58-F6485AE2879A}" presName="text_2" presStyleLbl="node1" presStyleIdx="1" presStyleCnt="2" custScaleX="93602" custScaleY="145781" custLinFactNeighborX="2690" custLinFactNeighborY="7768">
        <dgm:presLayoutVars>
          <dgm:bulletEnabled val="1"/>
        </dgm:presLayoutVars>
      </dgm:prSet>
      <dgm:spPr/>
      <dgm:t>
        <a:bodyPr/>
        <a:lstStyle/>
        <a:p>
          <a:endParaRPr lang="zh-TW" altLang="en-US"/>
        </a:p>
      </dgm:t>
    </dgm:pt>
    <dgm:pt modelId="{A171FA86-40F5-40CC-B808-2FF13D3842D5}" type="pres">
      <dgm:prSet presAssocID="{227A7646-4CA6-45D1-AF58-F6485AE2879A}" presName="accent_2" presStyleCnt="0"/>
      <dgm:spPr/>
    </dgm:pt>
    <dgm:pt modelId="{4BB42609-4058-4A22-AFB6-FC72A585CCB8}" type="pres">
      <dgm:prSet presAssocID="{227A7646-4CA6-45D1-AF58-F6485AE2879A}" presName="accentRepeatNode" presStyleLbl="solidFgAcc1" presStyleIdx="1" presStyleCnt="2" custScaleX="62556" custScaleY="63986" custLinFactNeighborX="1878" custLinFactNeighborY="-3706"/>
      <dgm:spPr/>
    </dgm:pt>
  </dgm:ptLst>
  <dgm:cxnLst>
    <dgm:cxn modelId="{F36D37CB-9076-4ED5-AA08-48C160DB2BDF}" srcId="{27BD1EB2-DF43-4B31-A78E-BBF1D6E6A1AA}" destId="{AAD76802-DEE9-410C-A2CF-16E99DABD063}" srcOrd="0" destOrd="0" parTransId="{6C560B63-104D-4202-A028-C940BE5FEADE}" sibTransId="{CB482F5E-609A-4085-8EB1-131C4C6E4F31}"/>
    <dgm:cxn modelId="{EDB6E111-C8E8-4DE3-9031-C00AA97E831B}" type="presOf" srcId="{CB482F5E-609A-4085-8EB1-131C4C6E4F31}" destId="{DE9E72CD-AC61-464D-904C-211AA17D9438}" srcOrd="0" destOrd="0" presId="urn:microsoft.com/office/officeart/2008/layout/VerticalCurvedList"/>
    <dgm:cxn modelId="{59BC05A3-CFB3-483B-BEE1-C6C4841C8CF9}" type="presOf" srcId="{27BD1EB2-DF43-4B31-A78E-BBF1D6E6A1AA}" destId="{98298683-4C30-44B3-B114-AD1AEAEE1041}" srcOrd="0" destOrd="0" presId="urn:microsoft.com/office/officeart/2008/layout/VerticalCurvedList"/>
    <dgm:cxn modelId="{71155C5E-3A3C-490B-ABB3-7992B1A48438}" srcId="{27BD1EB2-DF43-4B31-A78E-BBF1D6E6A1AA}" destId="{227A7646-4CA6-45D1-AF58-F6485AE2879A}" srcOrd="1" destOrd="0" parTransId="{5B1A726E-6F20-4360-A853-5F92BA5B2210}" sibTransId="{2E53B433-5B5A-44EB-A57D-C2629C912191}"/>
    <dgm:cxn modelId="{7E519E06-DC89-4596-966C-10A1C4E2437D}" type="presOf" srcId="{AAD76802-DEE9-410C-A2CF-16E99DABD063}" destId="{8354A40C-B1B7-43EA-B17D-12009F76112F}" srcOrd="0" destOrd="0" presId="urn:microsoft.com/office/officeart/2008/layout/VerticalCurvedList"/>
    <dgm:cxn modelId="{F8767A3D-8222-4A66-B24B-8139AD3362F8}" type="presOf" srcId="{227A7646-4CA6-45D1-AF58-F6485AE2879A}" destId="{312CF2DC-3788-409D-8A78-1DCD2D65BD4E}" srcOrd="0" destOrd="0" presId="urn:microsoft.com/office/officeart/2008/layout/VerticalCurvedList"/>
    <dgm:cxn modelId="{14DBB05D-7364-4735-918E-F0EF15311C27}" type="presParOf" srcId="{98298683-4C30-44B3-B114-AD1AEAEE1041}" destId="{8E64ECE9-6727-4947-AF1E-038D6EA80617}" srcOrd="0" destOrd="0" presId="urn:microsoft.com/office/officeart/2008/layout/VerticalCurvedList"/>
    <dgm:cxn modelId="{48789FAB-9D92-4A39-8DF5-532E078C458C}" type="presParOf" srcId="{8E64ECE9-6727-4947-AF1E-038D6EA80617}" destId="{6ECC3EB9-762E-4F94-A093-543805EDF480}" srcOrd="0" destOrd="0" presId="urn:microsoft.com/office/officeart/2008/layout/VerticalCurvedList"/>
    <dgm:cxn modelId="{6A20E651-F801-4D5F-9DE5-01152885C860}" type="presParOf" srcId="{6ECC3EB9-762E-4F94-A093-543805EDF480}" destId="{48B37E18-1F2A-4805-AECE-EFF011832DFC}" srcOrd="0" destOrd="0" presId="urn:microsoft.com/office/officeart/2008/layout/VerticalCurvedList"/>
    <dgm:cxn modelId="{901320A2-C611-4B98-80B0-A7882C7DAF79}" type="presParOf" srcId="{6ECC3EB9-762E-4F94-A093-543805EDF480}" destId="{DE9E72CD-AC61-464D-904C-211AA17D9438}" srcOrd="1" destOrd="0" presId="urn:microsoft.com/office/officeart/2008/layout/VerticalCurvedList"/>
    <dgm:cxn modelId="{0A66F0AC-652F-4903-A253-C15804949111}" type="presParOf" srcId="{6ECC3EB9-762E-4F94-A093-543805EDF480}" destId="{43A05D2B-B407-47C3-B5A5-D681B22C3BA1}" srcOrd="2" destOrd="0" presId="urn:microsoft.com/office/officeart/2008/layout/VerticalCurvedList"/>
    <dgm:cxn modelId="{398996D8-E24E-4E88-8843-0C26151633F7}" type="presParOf" srcId="{6ECC3EB9-762E-4F94-A093-543805EDF480}" destId="{C372810B-9C5C-4FCA-8F5D-C9006EA0CB55}" srcOrd="3" destOrd="0" presId="urn:microsoft.com/office/officeart/2008/layout/VerticalCurvedList"/>
    <dgm:cxn modelId="{0446F402-93EA-4065-A911-BE0FDA47E201}" type="presParOf" srcId="{8E64ECE9-6727-4947-AF1E-038D6EA80617}" destId="{8354A40C-B1B7-43EA-B17D-12009F76112F}" srcOrd="1" destOrd="0" presId="urn:microsoft.com/office/officeart/2008/layout/VerticalCurvedList"/>
    <dgm:cxn modelId="{6B3FBF4F-63A0-49B2-9B60-63E3EA241DB7}" type="presParOf" srcId="{8E64ECE9-6727-4947-AF1E-038D6EA80617}" destId="{289CEAD8-3F56-4F41-8A51-D131C7A6F553}" srcOrd="2" destOrd="0" presId="urn:microsoft.com/office/officeart/2008/layout/VerticalCurvedList"/>
    <dgm:cxn modelId="{4179DD53-FD1F-49C6-9E08-5EF8286AB3B5}" type="presParOf" srcId="{289CEAD8-3F56-4F41-8A51-D131C7A6F553}" destId="{14523A76-90E5-40A1-AF99-013D7B850CBA}" srcOrd="0" destOrd="0" presId="urn:microsoft.com/office/officeart/2008/layout/VerticalCurvedList"/>
    <dgm:cxn modelId="{E3FE7F25-AE3B-4F2F-8137-EF85054CB1FA}" type="presParOf" srcId="{8E64ECE9-6727-4947-AF1E-038D6EA80617}" destId="{312CF2DC-3788-409D-8A78-1DCD2D65BD4E}" srcOrd="3" destOrd="0" presId="urn:microsoft.com/office/officeart/2008/layout/VerticalCurvedList"/>
    <dgm:cxn modelId="{0B808718-AAA0-4BE6-91B3-1952B68E79D9}" type="presParOf" srcId="{8E64ECE9-6727-4947-AF1E-038D6EA80617}" destId="{A171FA86-40F5-40CC-B808-2FF13D3842D5}" srcOrd="4" destOrd="0" presId="urn:microsoft.com/office/officeart/2008/layout/VerticalCurvedList"/>
    <dgm:cxn modelId="{E25AF206-7CCD-410A-A5C1-1DC34215A7CE}" type="presParOf" srcId="{A171FA86-40F5-40CC-B808-2FF13D3842D5}" destId="{4BB42609-4058-4A22-AFB6-FC72A585CCB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2E43158-6C67-4351-B664-4B957E998E64}" type="doc">
      <dgm:prSet loTypeId="urn:microsoft.com/office/officeart/2005/8/layout/vList2" loCatId="list" qsTypeId="urn:microsoft.com/office/officeart/2005/8/quickstyle/simple1" qsCatId="simple" csTypeId="urn:microsoft.com/office/officeart/2005/8/colors/accent5_4" csCatId="accent5" phldr="1"/>
      <dgm:spPr/>
      <dgm:t>
        <a:bodyPr/>
        <a:lstStyle/>
        <a:p>
          <a:endParaRPr lang="zh-TW" altLang="en-US"/>
        </a:p>
      </dgm:t>
    </dgm:pt>
    <dgm:pt modelId="{9AF09616-32FA-4498-9D99-040D19224234}" type="pres">
      <dgm:prSet presAssocID="{F2E43158-6C67-4351-B664-4B957E998E64}" presName="linear" presStyleCnt="0">
        <dgm:presLayoutVars>
          <dgm:animLvl val="lvl"/>
          <dgm:resizeHandles val="exact"/>
        </dgm:presLayoutVars>
      </dgm:prSet>
      <dgm:spPr/>
      <dgm:t>
        <a:bodyPr/>
        <a:lstStyle/>
        <a:p>
          <a:endParaRPr lang="zh-TW" altLang="en-US"/>
        </a:p>
      </dgm:t>
    </dgm:pt>
  </dgm:ptLst>
  <dgm:cxnLst>
    <dgm:cxn modelId="{6E66D611-107C-4392-B997-F40D49456713}" type="presOf" srcId="{F2E43158-6C67-4351-B664-4B957E998E64}" destId="{9AF09616-32FA-4498-9D99-040D19224234}"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7BD1EB2-DF43-4B31-A78E-BBF1D6E6A1AA}"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zh-TW" altLang="en-US"/>
        </a:p>
      </dgm:t>
    </dgm:pt>
    <dgm:pt modelId="{AAD76802-DEE9-410C-A2CF-16E99DABD063}">
      <dgm:prSet phldrT="[文字]" custT="1">
        <dgm:style>
          <a:lnRef idx="1">
            <a:schemeClr val="accent4"/>
          </a:lnRef>
          <a:fillRef idx="2">
            <a:schemeClr val="accent4"/>
          </a:fillRef>
          <a:effectRef idx="1">
            <a:schemeClr val="accent4"/>
          </a:effectRef>
          <a:fontRef idx="minor">
            <a:schemeClr val="dk1"/>
          </a:fontRef>
        </dgm:style>
      </dgm:prSet>
      <dgm:spPr>
        <a:solidFill>
          <a:srgbClr val="99CCFF"/>
        </a:solidFill>
        <a:ln>
          <a:solidFill>
            <a:schemeClr val="tx1"/>
          </a:solidFill>
        </a:ln>
      </dgm:spPr>
      <dgm:t>
        <a:bodyPr/>
        <a:lstStyle/>
        <a:p>
          <a:pPr marL="0" marR="0" lvl="0" indent="0" defTabSz="914400" eaLnBrk="1" fontAlgn="auto" latinLnBrk="0" hangingPunct="1">
            <a:lnSpc>
              <a:spcPts val="2900"/>
            </a:lnSpc>
            <a:spcBef>
              <a:spcPts val="0"/>
            </a:spcBef>
            <a:spcAft>
              <a:spcPts val="0"/>
            </a:spcAft>
            <a:buClrTx/>
            <a:buSzTx/>
            <a:buFontTx/>
            <a:buNone/>
            <a:tabLst/>
            <a:defRPr/>
          </a:pPr>
          <a:endParaRPr lang="en-US" altLang="zh-TW" sz="2400" b="1" dirty="0">
            <a:latin typeface="標楷體" panose="03000509000000000000" pitchFamily="65" charset="-120"/>
            <a:ea typeface="標楷體" panose="03000509000000000000" pitchFamily="65" charset="-120"/>
          </a:endParaRPr>
        </a:p>
        <a:p>
          <a:pPr lvl="0" defTabSz="1066800">
            <a:lnSpc>
              <a:spcPts val="2900"/>
            </a:lnSpc>
            <a:spcBef>
              <a:spcPct val="0"/>
            </a:spcBef>
            <a:spcAft>
              <a:spcPct val="35000"/>
            </a:spcAft>
          </a:pPr>
          <a:endParaRPr lang="zh-TW" altLang="en-US" sz="2400" b="1" dirty="0">
            <a:solidFill>
              <a:srgbClr val="0070C0"/>
            </a:solidFill>
            <a:latin typeface="標楷體" panose="03000509000000000000" pitchFamily="65" charset="-120"/>
            <a:ea typeface="標楷體" panose="03000509000000000000" pitchFamily="65" charset="-120"/>
          </a:endParaRPr>
        </a:p>
      </dgm:t>
    </dgm:pt>
    <dgm:pt modelId="{6C560B63-104D-4202-A028-C940BE5FEADE}" type="parTrans" cxnId="{F36D37CB-9076-4ED5-AA08-48C160DB2BDF}">
      <dgm:prSet/>
      <dgm:spPr/>
      <dgm:t>
        <a:bodyPr/>
        <a:lstStyle/>
        <a:p>
          <a:endParaRPr lang="zh-TW" altLang="en-US"/>
        </a:p>
      </dgm:t>
    </dgm:pt>
    <dgm:pt modelId="{CB482F5E-609A-4085-8EB1-131C4C6E4F31}" type="sibTrans" cxnId="{F36D37CB-9076-4ED5-AA08-48C160DB2BDF}">
      <dgm:prSet/>
      <dgm:spPr/>
      <dgm:t>
        <a:bodyPr/>
        <a:lstStyle/>
        <a:p>
          <a:endParaRPr lang="zh-TW" altLang="en-US"/>
        </a:p>
      </dgm:t>
    </dgm:pt>
    <dgm:pt modelId="{227A7646-4CA6-45D1-AF58-F6485AE2879A}">
      <dgm:prSet phldrT="[文字]" custT="1">
        <dgm:style>
          <a:lnRef idx="1">
            <a:schemeClr val="accent3"/>
          </a:lnRef>
          <a:fillRef idx="2">
            <a:schemeClr val="accent3"/>
          </a:fillRef>
          <a:effectRef idx="1">
            <a:schemeClr val="accent3"/>
          </a:effectRef>
          <a:fontRef idx="minor">
            <a:schemeClr val="dk1"/>
          </a:fontRef>
        </dgm:style>
      </dgm:prSet>
      <dgm:spPr>
        <a:solidFill>
          <a:srgbClr val="D9F0FF"/>
        </a:solidFill>
        <a:ln>
          <a:solidFill>
            <a:srgbClr val="669900"/>
          </a:solidFill>
        </a:ln>
      </dgm:spPr>
      <dgm:t>
        <a:bodyPr/>
        <a:lstStyle/>
        <a:p>
          <a:pPr>
            <a:lnSpc>
              <a:spcPts val="2900"/>
            </a:lnSpc>
            <a:spcAft>
              <a:spcPts val="0"/>
            </a:spcAft>
          </a:pPr>
          <a:endParaRPr lang="zh-TW" altLang="en-US" sz="2400" b="1" dirty="0">
            <a:latin typeface="標楷體" panose="03000509000000000000" pitchFamily="65" charset="-120"/>
            <a:ea typeface="標楷體" panose="03000509000000000000" pitchFamily="65" charset="-120"/>
          </a:endParaRPr>
        </a:p>
      </dgm:t>
    </dgm:pt>
    <dgm:pt modelId="{2E53B433-5B5A-44EB-A57D-C2629C912191}" type="sibTrans" cxnId="{71155C5E-3A3C-490B-ABB3-7992B1A48438}">
      <dgm:prSet/>
      <dgm:spPr/>
      <dgm:t>
        <a:bodyPr/>
        <a:lstStyle/>
        <a:p>
          <a:endParaRPr lang="zh-TW" altLang="en-US"/>
        </a:p>
      </dgm:t>
    </dgm:pt>
    <dgm:pt modelId="{5B1A726E-6F20-4360-A853-5F92BA5B2210}" type="parTrans" cxnId="{71155C5E-3A3C-490B-ABB3-7992B1A48438}">
      <dgm:prSet/>
      <dgm:spPr/>
      <dgm:t>
        <a:bodyPr/>
        <a:lstStyle/>
        <a:p>
          <a:endParaRPr lang="zh-TW" altLang="en-US"/>
        </a:p>
      </dgm:t>
    </dgm:pt>
    <dgm:pt modelId="{98298683-4C30-44B3-B114-AD1AEAEE1041}" type="pres">
      <dgm:prSet presAssocID="{27BD1EB2-DF43-4B31-A78E-BBF1D6E6A1AA}" presName="Name0" presStyleCnt="0">
        <dgm:presLayoutVars>
          <dgm:chMax val="7"/>
          <dgm:chPref val="7"/>
          <dgm:dir/>
        </dgm:presLayoutVars>
      </dgm:prSet>
      <dgm:spPr/>
      <dgm:t>
        <a:bodyPr/>
        <a:lstStyle/>
        <a:p>
          <a:endParaRPr lang="zh-TW" altLang="en-US"/>
        </a:p>
      </dgm:t>
    </dgm:pt>
    <dgm:pt modelId="{8E64ECE9-6727-4947-AF1E-038D6EA80617}" type="pres">
      <dgm:prSet presAssocID="{27BD1EB2-DF43-4B31-A78E-BBF1D6E6A1AA}" presName="Name1" presStyleCnt="0"/>
      <dgm:spPr/>
    </dgm:pt>
    <dgm:pt modelId="{6ECC3EB9-762E-4F94-A093-543805EDF480}" type="pres">
      <dgm:prSet presAssocID="{27BD1EB2-DF43-4B31-A78E-BBF1D6E6A1AA}" presName="cycle" presStyleCnt="0"/>
      <dgm:spPr/>
    </dgm:pt>
    <dgm:pt modelId="{48B37E18-1F2A-4805-AECE-EFF011832DFC}" type="pres">
      <dgm:prSet presAssocID="{27BD1EB2-DF43-4B31-A78E-BBF1D6E6A1AA}" presName="srcNode" presStyleLbl="node1" presStyleIdx="0" presStyleCnt="2"/>
      <dgm:spPr/>
    </dgm:pt>
    <dgm:pt modelId="{DE9E72CD-AC61-464D-904C-211AA17D9438}" type="pres">
      <dgm:prSet presAssocID="{27BD1EB2-DF43-4B31-A78E-BBF1D6E6A1AA}" presName="conn" presStyleLbl="parChTrans1D2" presStyleIdx="0" presStyleCnt="1"/>
      <dgm:spPr/>
      <dgm:t>
        <a:bodyPr/>
        <a:lstStyle/>
        <a:p>
          <a:endParaRPr lang="zh-TW" altLang="en-US"/>
        </a:p>
      </dgm:t>
    </dgm:pt>
    <dgm:pt modelId="{43A05D2B-B407-47C3-B5A5-D681B22C3BA1}" type="pres">
      <dgm:prSet presAssocID="{27BD1EB2-DF43-4B31-A78E-BBF1D6E6A1AA}" presName="extraNode" presStyleLbl="node1" presStyleIdx="0" presStyleCnt="2"/>
      <dgm:spPr/>
    </dgm:pt>
    <dgm:pt modelId="{C372810B-9C5C-4FCA-8F5D-C9006EA0CB55}" type="pres">
      <dgm:prSet presAssocID="{27BD1EB2-DF43-4B31-A78E-BBF1D6E6A1AA}" presName="dstNode" presStyleLbl="node1" presStyleIdx="0" presStyleCnt="2"/>
      <dgm:spPr/>
    </dgm:pt>
    <dgm:pt modelId="{8354A40C-B1B7-43EA-B17D-12009F76112F}" type="pres">
      <dgm:prSet presAssocID="{AAD76802-DEE9-410C-A2CF-16E99DABD063}" presName="text_1" presStyleLbl="node1" presStyleIdx="0" presStyleCnt="2" custScaleX="98704" custScaleY="109079" custLinFactNeighborX="-543" custLinFactNeighborY="1848">
        <dgm:presLayoutVars>
          <dgm:bulletEnabled val="1"/>
        </dgm:presLayoutVars>
      </dgm:prSet>
      <dgm:spPr/>
      <dgm:t>
        <a:bodyPr/>
        <a:lstStyle/>
        <a:p>
          <a:endParaRPr lang="zh-TW" altLang="en-US"/>
        </a:p>
      </dgm:t>
    </dgm:pt>
    <dgm:pt modelId="{289CEAD8-3F56-4F41-8A51-D131C7A6F553}" type="pres">
      <dgm:prSet presAssocID="{AAD76802-DEE9-410C-A2CF-16E99DABD063}" presName="accent_1" presStyleCnt="0"/>
      <dgm:spPr/>
    </dgm:pt>
    <dgm:pt modelId="{14523A76-90E5-40A1-AF99-013D7B850CBA}" type="pres">
      <dgm:prSet presAssocID="{AAD76802-DEE9-410C-A2CF-16E99DABD063}" presName="accentRepeatNode" presStyleLbl="solidFgAcc1" presStyleIdx="0" presStyleCnt="2" custScaleX="60968" custScaleY="62454" custLinFactNeighborX="1824" custLinFactNeighborY="-573"/>
      <dgm:spPr/>
    </dgm:pt>
    <dgm:pt modelId="{312CF2DC-3788-409D-8A78-1DCD2D65BD4E}" type="pres">
      <dgm:prSet presAssocID="{227A7646-4CA6-45D1-AF58-F6485AE2879A}" presName="text_2" presStyleLbl="node1" presStyleIdx="1" presStyleCnt="2" custScaleX="101132" custScaleY="109578" custLinFactNeighborX="-491" custLinFactNeighborY="-10194">
        <dgm:presLayoutVars>
          <dgm:bulletEnabled val="1"/>
        </dgm:presLayoutVars>
      </dgm:prSet>
      <dgm:spPr/>
      <dgm:t>
        <a:bodyPr/>
        <a:lstStyle/>
        <a:p>
          <a:endParaRPr lang="zh-TW" altLang="en-US"/>
        </a:p>
      </dgm:t>
    </dgm:pt>
    <dgm:pt modelId="{A171FA86-40F5-40CC-B808-2FF13D3842D5}" type="pres">
      <dgm:prSet presAssocID="{227A7646-4CA6-45D1-AF58-F6485AE2879A}" presName="accent_2" presStyleCnt="0"/>
      <dgm:spPr/>
    </dgm:pt>
    <dgm:pt modelId="{4BB42609-4058-4A22-AFB6-FC72A585CCB8}" type="pres">
      <dgm:prSet presAssocID="{227A7646-4CA6-45D1-AF58-F6485AE2879A}" presName="accentRepeatNode" presStyleLbl="solidFgAcc1" presStyleIdx="1" presStyleCnt="2" custScaleX="59392" custScaleY="62844" custLinFactNeighborX="2857" custLinFactNeighborY="-8112"/>
      <dgm:spPr/>
    </dgm:pt>
  </dgm:ptLst>
  <dgm:cxnLst>
    <dgm:cxn modelId="{F36D37CB-9076-4ED5-AA08-48C160DB2BDF}" srcId="{27BD1EB2-DF43-4B31-A78E-BBF1D6E6A1AA}" destId="{AAD76802-DEE9-410C-A2CF-16E99DABD063}" srcOrd="0" destOrd="0" parTransId="{6C560B63-104D-4202-A028-C940BE5FEADE}" sibTransId="{CB482F5E-609A-4085-8EB1-131C4C6E4F31}"/>
    <dgm:cxn modelId="{4FFFE875-612E-4DE5-A122-19F31C24EFEB}" type="presOf" srcId="{227A7646-4CA6-45D1-AF58-F6485AE2879A}" destId="{312CF2DC-3788-409D-8A78-1DCD2D65BD4E}" srcOrd="0" destOrd="0" presId="urn:microsoft.com/office/officeart/2008/layout/VerticalCurvedList"/>
    <dgm:cxn modelId="{71155C5E-3A3C-490B-ABB3-7992B1A48438}" srcId="{27BD1EB2-DF43-4B31-A78E-BBF1D6E6A1AA}" destId="{227A7646-4CA6-45D1-AF58-F6485AE2879A}" srcOrd="1" destOrd="0" parTransId="{5B1A726E-6F20-4360-A853-5F92BA5B2210}" sibTransId="{2E53B433-5B5A-44EB-A57D-C2629C912191}"/>
    <dgm:cxn modelId="{B508966B-9494-4C0E-BFB7-6AA6F866FE03}" type="presOf" srcId="{27BD1EB2-DF43-4B31-A78E-BBF1D6E6A1AA}" destId="{98298683-4C30-44B3-B114-AD1AEAEE1041}" srcOrd="0" destOrd="0" presId="urn:microsoft.com/office/officeart/2008/layout/VerticalCurvedList"/>
    <dgm:cxn modelId="{D1928893-7398-48E3-80B2-8047E0FCE0C3}" type="presOf" srcId="{AAD76802-DEE9-410C-A2CF-16E99DABD063}" destId="{8354A40C-B1B7-43EA-B17D-12009F76112F}" srcOrd="0" destOrd="0" presId="urn:microsoft.com/office/officeart/2008/layout/VerticalCurvedList"/>
    <dgm:cxn modelId="{CD9AB19A-5586-4179-A37C-DD7BDB3619C1}" type="presOf" srcId="{CB482F5E-609A-4085-8EB1-131C4C6E4F31}" destId="{DE9E72CD-AC61-464D-904C-211AA17D9438}" srcOrd="0" destOrd="0" presId="urn:microsoft.com/office/officeart/2008/layout/VerticalCurvedList"/>
    <dgm:cxn modelId="{DE5C4DEB-4079-433A-8D77-3E51741024E8}" type="presParOf" srcId="{98298683-4C30-44B3-B114-AD1AEAEE1041}" destId="{8E64ECE9-6727-4947-AF1E-038D6EA80617}" srcOrd="0" destOrd="0" presId="urn:microsoft.com/office/officeart/2008/layout/VerticalCurvedList"/>
    <dgm:cxn modelId="{9B3348BE-ABFE-452D-89CE-ADE18905485A}" type="presParOf" srcId="{8E64ECE9-6727-4947-AF1E-038D6EA80617}" destId="{6ECC3EB9-762E-4F94-A093-543805EDF480}" srcOrd="0" destOrd="0" presId="urn:microsoft.com/office/officeart/2008/layout/VerticalCurvedList"/>
    <dgm:cxn modelId="{4552132F-FDD4-48A3-B015-D8C7DDB3EC6B}" type="presParOf" srcId="{6ECC3EB9-762E-4F94-A093-543805EDF480}" destId="{48B37E18-1F2A-4805-AECE-EFF011832DFC}" srcOrd="0" destOrd="0" presId="urn:microsoft.com/office/officeart/2008/layout/VerticalCurvedList"/>
    <dgm:cxn modelId="{5F897724-E602-4A47-ACC0-817F2BCEC4EF}" type="presParOf" srcId="{6ECC3EB9-762E-4F94-A093-543805EDF480}" destId="{DE9E72CD-AC61-464D-904C-211AA17D9438}" srcOrd="1" destOrd="0" presId="urn:microsoft.com/office/officeart/2008/layout/VerticalCurvedList"/>
    <dgm:cxn modelId="{B36F2B5F-D2A5-4427-BFE7-22E5250D5B32}" type="presParOf" srcId="{6ECC3EB9-762E-4F94-A093-543805EDF480}" destId="{43A05D2B-B407-47C3-B5A5-D681B22C3BA1}" srcOrd="2" destOrd="0" presId="urn:microsoft.com/office/officeart/2008/layout/VerticalCurvedList"/>
    <dgm:cxn modelId="{1DF58975-3D70-4785-BA21-7D99C89BD05A}" type="presParOf" srcId="{6ECC3EB9-762E-4F94-A093-543805EDF480}" destId="{C372810B-9C5C-4FCA-8F5D-C9006EA0CB55}" srcOrd="3" destOrd="0" presId="urn:microsoft.com/office/officeart/2008/layout/VerticalCurvedList"/>
    <dgm:cxn modelId="{9A5346A0-FBA0-4AEC-95DA-D0668FA2F44F}" type="presParOf" srcId="{8E64ECE9-6727-4947-AF1E-038D6EA80617}" destId="{8354A40C-B1B7-43EA-B17D-12009F76112F}" srcOrd="1" destOrd="0" presId="urn:microsoft.com/office/officeart/2008/layout/VerticalCurvedList"/>
    <dgm:cxn modelId="{6CB4466F-BF56-4B01-BBD6-AA0856094C65}" type="presParOf" srcId="{8E64ECE9-6727-4947-AF1E-038D6EA80617}" destId="{289CEAD8-3F56-4F41-8A51-D131C7A6F553}" srcOrd="2" destOrd="0" presId="urn:microsoft.com/office/officeart/2008/layout/VerticalCurvedList"/>
    <dgm:cxn modelId="{635B10E5-F0D6-4DC6-9755-4CAC607D78EE}" type="presParOf" srcId="{289CEAD8-3F56-4F41-8A51-D131C7A6F553}" destId="{14523A76-90E5-40A1-AF99-013D7B850CBA}" srcOrd="0" destOrd="0" presId="urn:microsoft.com/office/officeart/2008/layout/VerticalCurvedList"/>
    <dgm:cxn modelId="{750447AB-ABDA-4067-A461-D2B5995B84CD}" type="presParOf" srcId="{8E64ECE9-6727-4947-AF1E-038D6EA80617}" destId="{312CF2DC-3788-409D-8A78-1DCD2D65BD4E}" srcOrd="3" destOrd="0" presId="urn:microsoft.com/office/officeart/2008/layout/VerticalCurvedList"/>
    <dgm:cxn modelId="{60DF3ED3-7248-474C-BF69-261ED03D9F3D}" type="presParOf" srcId="{8E64ECE9-6727-4947-AF1E-038D6EA80617}" destId="{A171FA86-40F5-40CC-B808-2FF13D3842D5}" srcOrd="4" destOrd="0" presId="urn:microsoft.com/office/officeart/2008/layout/VerticalCurvedList"/>
    <dgm:cxn modelId="{1567B079-993E-4C4B-B5FF-6BF9E477D1E1}" type="presParOf" srcId="{A171FA86-40F5-40CC-B808-2FF13D3842D5}" destId="{4BB42609-4058-4A22-AFB6-FC72A585CCB8}"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A0372E-23A5-4F2C-9511-5C08A89F6354}" type="doc">
      <dgm:prSet loTypeId="urn:microsoft.com/office/officeart/2005/8/layout/hList1" loCatId="list" qsTypeId="urn:microsoft.com/office/officeart/2005/8/quickstyle/simple2" qsCatId="simple" csTypeId="urn:microsoft.com/office/officeart/2005/8/colors/accent1_2" csCatId="accent1"/>
      <dgm:spPr/>
      <dgm:t>
        <a:bodyPr/>
        <a:lstStyle/>
        <a:p>
          <a:endParaRPr lang="zh-TW" altLang="en-US"/>
        </a:p>
      </dgm:t>
    </dgm:pt>
    <dgm:pt modelId="{FD268397-94C4-466C-AFCC-8AE7B3F901A5}">
      <dgm:prSet/>
      <dgm:spPr/>
      <dgm:t>
        <a:bodyPr/>
        <a:lstStyle/>
        <a:p>
          <a:r>
            <a:rPr lang="zh-TW" b="1"/>
            <a:t>地方稅超收</a:t>
          </a:r>
          <a:r>
            <a:rPr lang="en-US" b="1" dirty="0"/>
            <a:t>16.83</a:t>
          </a:r>
          <a:r>
            <a:rPr lang="zh-TW" b="1"/>
            <a:t>億元</a:t>
          </a:r>
          <a:endParaRPr lang="zh-TW"/>
        </a:p>
      </dgm:t>
    </dgm:pt>
    <dgm:pt modelId="{B52A60C9-2E4D-47AB-A71E-BE500DEA3F9B}" type="parTrans" cxnId="{7F05127D-730A-4485-BBC6-9FED4170141C}">
      <dgm:prSet/>
      <dgm:spPr/>
      <dgm:t>
        <a:bodyPr/>
        <a:lstStyle/>
        <a:p>
          <a:endParaRPr lang="zh-TW" altLang="en-US"/>
        </a:p>
      </dgm:t>
    </dgm:pt>
    <dgm:pt modelId="{96373A34-BC02-4406-9B14-C1EB42600B83}" type="sibTrans" cxnId="{7F05127D-730A-4485-BBC6-9FED4170141C}">
      <dgm:prSet/>
      <dgm:spPr/>
      <dgm:t>
        <a:bodyPr/>
        <a:lstStyle/>
        <a:p>
          <a:endParaRPr lang="zh-TW" altLang="en-US"/>
        </a:p>
      </dgm:t>
    </dgm:pt>
    <dgm:pt modelId="{24E59B9E-033C-458A-A4C9-D2020422E48F}">
      <dgm:prSet custT="1"/>
      <dgm:spPr/>
      <dgm:t>
        <a:bodyPr/>
        <a:lstStyle/>
        <a:p>
          <a:pPr algn="just"/>
          <a:r>
            <a:rPr lang="zh-TW" sz="1600" b="1" dirty="0"/>
            <a:t>主要因土地交易熱絡，且有多筆大面積、持有期間長的土地移轉，及新建高契價、大批法拍房屋移轉，土地增值稅及契稅分別超收</a:t>
          </a:r>
          <a:r>
            <a:rPr lang="en-US" sz="1600" b="1" dirty="0"/>
            <a:t>11.17</a:t>
          </a:r>
          <a:r>
            <a:rPr lang="zh-TW" sz="1600" b="1" dirty="0"/>
            <a:t>億元及</a:t>
          </a:r>
          <a:r>
            <a:rPr lang="en-US" sz="1600" b="1" dirty="0"/>
            <a:t>4.05</a:t>
          </a:r>
          <a:r>
            <a:rPr lang="zh-TW" sz="1600" b="1" dirty="0"/>
            <a:t>億元。</a:t>
          </a:r>
        </a:p>
      </dgm:t>
    </dgm:pt>
    <dgm:pt modelId="{14D558F7-2BDA-409F-B75E-9F09B778F60F}" type="parTrans" cxnId="{F028BDED-FF86-4B81-95C7-C9AF984A8DE6}">
      <dgm:prSet/>
      <dgm:spPr/>
      <dgm:t>
        <a:bodyPr/>
        <a:lstStyle/>
        <a:p>
          <a:endParaRPr lang="zh-TW" altLang="en-US"/>
        </a:p>
      </dgm:t>
    </dgm:pt>
    <dgm:pt modelId="{95A639A3-7003-473D-AE7A-C89E623A7779}" type="sibTrans" cxnId="{F028BDED-FF86-4B81-95C7-C9AF984A8DE6}">
      <dgm:prSet/>
      <dgm:spPr/>
      <dgm:t>
        <a:bodyPr/>
        <a:lstStyle/>
        <a:p>
          <a:endParaRPr lang="zh-TW" altLang="en-US"/>
        </a:p>
      </dgm:t>
    </dgm:pt>
    <dgm:pt modelId="{CCC7E3FA-DF8C-441A-BA55-5C9FB883FA79}" type="pres">
      <dgm:prSet presAssocID="{05A0372E-23A5-4F2C-9511-5C08A89F6354}" presName="Name0" presStyleCnt="0">
        <dgm:presLayoutVars>
          <dgm:dir/>
          <dgm:animLvl val="lvl"/>
          <dgm:resizeHandles val="exact"/>
        </dgm:presLayoutVars>
      </dgm:prSet>
      <dgm:spPr/>
      <dgm:t>
        <a:bodyPr/>
        <a:lstStyle/>
        <a:p>
          <a:endParaRPr lang="zh-TW" altLang="en-US"/>
        </a:p>
      </dgm:t>
    </dgm:pt>
    <dgm:pt modelId="{9B73F4C7-25AA-4FC8-B8A6-1AC25FC459E3}" type="pres">
      <dgm:prSet presAssocID="{FD268397-94C4-466C-AFCC-8AE7B3F901A5}" presName="composite" presStyleCnt="0"/>
      <dgm:spPr/>
    </dgm:pt>
    <dgm:pt modelId="{73AB2C7A-739F-4C30-8E5F-FF8F781614A5}" type="pres">
      <dgm:prSet presAssocID="{FD268397-94C4-466C-AFCC-8AE7B3F901A5}" presName="parTx" presStyleLbl="alignNode1" presStyleIdx="0" presStyleCnt="1">
        <dgm:presLayoutVars>
          <dgm:chMax val="0"/>
          <dgm:chPref val="0"/>
          <dgm:bulletEnabled val="1"/>
        </dgm:presLayoutVars>
      </dgm:prSet>
      <dgm:spPr/>
      <dgm:t>
        <a:bodyPr/>
        <a:lstStyle/>
        <a:p>
          <a:endParaRPr lang="zh-TW" altLang="en-US"/>
        </a:p>
      </dgm:t>
    </dgm:pt>
    <dgm:pt modelId="{38451575-2BE6-4F0A-9C77-5DE0209256E5}" type="pres">
      <dgm:prSet presAssocID="{FD268397-94C4-466C-AFCC-8AE7B3F901A5}" presName="desTx" presStyleLbl="alignAccFollowNode1" presStyleIdx="0" presStyleCnt="1" custLinFactNeighborY="2621">
        <dgm:presLayoutVars>
          <dgm:bulletEnabled val="1"/>
        </dgm:presLayoutVars>
      </dgm:prSet>
      <dgm:spPr/>
      <dgm:t>
        <a:bodyPr/>
        <a:lstStyle/>
        <a:p>
          <a:endParaRPr lang="zh-TW" altLang="en-US"/>
        </a:p>
      </dgm:t>
    </dgm:pt>
  </dgm:ptLst>
  <dgm:cxnLst>
    <dgm:cxn modelId="{B7DE6CE6-C1F2-48FD-8938-B0462212A178}" type="presOf" srcId="{05A0372E-23A5-4F2C-9511-5C08A89F6354}" destId="{CCC7E3FA-DF8C-441A-BA55-5C9FB883FA79}" srcOrd="0" destOrd="0" presId="urn:microsoft.com/office/officeart/2005/8/layout/hList1"/>
    <dgm:cxn modelId="{EED1616A-AABF-4601-9D86-4502D0722103}" type="presOf" srcId="{FD268397-94C4-466C-AFCC-8AE7B3F901A5}" destId="{73AB2C7A-739F-4C30-8E5F-FF8F781614A5}" srcOrd="0" destOrd="0" presId="urn:microsoft.com/office/officeart/2005/8/layout/hList1"/>
    <dgm:cxn modelId="{76578591-CA49-424C-87E2-35AF6794F759}" type="presOf" srcId="{24E59B9E-033C-458A-A4C9-D2020422E48F}" destId="{38451575-2BE6-4F0A-9C77-5DE0209256E5}" srcOrd="0" destOrd="0" presId="urn:microsoft.com/office/officeart/2005/8/layout/hList1"/>
    <dgm:cxn modelId="{F028BDED-FF86-4B81-95C7-C9AF984A8DE6}" srcId="{FD268397-94C4-466C-AFCC-8AE7B3F901A5}" destId="{24E59B9E-033C-458A-A4C9-D2020422E48F}" srcOrd="0" destOrd="0" parTransId="{14D558F7-2BDA-409F-B75E-9F09B778F60F}" sibTransId="{95A639A3-7003-473D-AE7A-C89E623A7779}"/>
    <dgm:cxn modelId="{7F05127D-730A-4485-BBC6-9FED4170141C}" srcId="{05A0372E-23A5-4F2C-9511-5C08A89F6354}" destId="{FD268397-94C4-466C-AFCC-8AE7B3F901A5}" srcOrd="0" destOrd="0" parTransId="{B52A60C9-2E4D-47AB-A71E-BE500DEA3F9B}" sibTransId="{96373A34-BC02-4406-9B14-C1EB42600B83}"/>
    <dgm:cxn modelId="{883A86D9-9836-4717-91A8-80AA30E316EF}" type="presParOf" srcId="{CCC7E3FA-DF8C-441A-BA55-5C9FB883FA79}" destId="{9B73F4C7-25AA-4FC8-B8A6-1AC25FC459E3}" srcOrd="0" destOrd="0" presId="urn:microsoft.com/office/officeart/2005/8/layout/hList1"/>
    <dgm:cxn modelId="{ADF7D5DF-8A1B-4F47-8907-D11D2309E8AF}" type="presParOf" srcId="{9B73F4C7-25AA-4FC8-B8A6-1AC25FC459E3}" destId="{73AB2C7A-739F-4C30-8E5F-FF8F781614A5}" srcOrd="0" destOrd="0" presId="urn:microsoft.com/office/officeart/2005/8/layout/hList1"/>
    <dgm:cxn modelId="{AF7B227F-CC68-4CB5-856B-DFA48CDDA249}" type="presParOf" srcId="{9B73F4C7-25AA-4FC8-B8A6-1AC25FC459E3}" destId="{38451575-2BE6-4F0A-9C77-5DE0209256E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2E43158-6C67-4351-B664-4B957E998E64}" type="doc">
      <dgm:prSet loTypeId="urn:microsoft.com/office/officeart/2005/8/layout/vList2" loCatId="list" qsTypeId="urn:microsoft.com/office/officeart/2005/8/quickstyle/simple1" qsCatId="simple" csTypeId="urn:microsoft.com/office/officeart/2005/8/colors/accent5_4" csCatId="accent5" phldr="1"/>
      <dgm:spPr/>
      <dgm:t>
        <a:bodyPr/>
        <a:lstStyle/>
        <a:p>
          <a:endParaRPr lang="zh-TW" altLang="en-US"/>
        </a:p>
      </dgm:t>
    </dgm:pt>
    <dgm:pt modelId="{9AF09616-32FA-4498-9D99-040D19224234}" type="pres">
      <dgm:prSet presAssocID="{F2E43158-6C67-4351-B664-4B957E998E64}" presName="linear" presStyleCnt="0">
        <dgm:presLayoutVars>
          <dgm:animLvl val="lvl"/>
          <dgm:resizeHandles val="exact"/>
        </dgm:presLayoutVars>
      </dgm:prSet>
      <dgm:spPr/>
      <dgm:t>
        <a:bodyPr/>
        <a:lstStyle/>
        <a:p>
          <a:endParaRPr lang="zh-TW" altLang="en-US"/>
        </a:p>
      </dgm:t>
    </dgm:pt>
  </dgm:ptLst>
  <dgm:cxnLst>
    <dgm:cxn modelId="{E713989C-1975-4AD3-980A-065208B2DD33}" type="presOf" srcId="{F2E43158-6C67-4351-B664-4B957E998E64}" destId="{9AF09616-32FA-4498-9D99-040D19224234}" srcOrd="0"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B98720-5C85-4CC3-9347-0DC7DF7C9CC2}" type="doc">
      <dgm:prSet loTypeId="urn:microsoft.com/office/officeart/2005/8/layout/hList1" loCatId="list" qsTypeId="urn:microsoft.com/office/officeart/2005/8/quickstyle/simple2" qsCatId="simple" csTypeId="urn:microsoft.com/office/officeart/2005/8/colors/accent2_2" csCatId="accent2"/>
      <dgm:spPr/>
      <dgm:t>
        <a:bodyPr/>
        <a:lstStyle/>
        <a:p>
          <a:endParaRPr lang="zh-TW" altLang="en-US"/>
        </a:p>
      </dgm:t>
    </dgm:pt>
    <dgm:pt modelId="{59DA21A1-9422-4E2C-A9A0-7D8DD50E37E5}">
      <dgm:prSet/>
      <dgm:spPr/>
      <dgm:t>
        <a:bodyPr/>
        <a:lstStyle/>
        <a:p>
          <a:r>
            <a:rPr lang="zh-TW" b="1"/>
            <a:t>國稅超收</a:t>
          </a:r>
          <a:r>
            <a:rPr lang="en-US" b="1" dirty="0"/>
            <a:t>18.34</a:t>
          </a:r>
          <a:r>
            <a:rPr lang="zh-TW" b="1"/>
            <a:t>億元</a:t>
          </a:r>
          <a:endParaRPr lang="zh-TW"/>
        </a:p>
      </dgm:t>
    </dgm:pt>
    <dgm:pt modelId="{F73C2B21-0F03-4784-A8E0-79FBA31CEAA9}" type="parTrans" cxnId="{D7BB478C-223D-4673-A8E3-564287614FB0}">
      <dgm:prSet/>
      <dgm:spPr/>
      <dgm:t>
        <a:bodyPr/>
        <a:lstStyle/>
        <a:p>
          <a:endParaRPr lang="zh-TW" altLang="en-US"/>
        </a:p>
      </dgm:t>
    </dgm:pt>
    <dgm:pt modelId="{7E0D9B30-AB32-4A3E-B211-CE0E77D12774}" type="sibTrans" cxnId="{D7BB478C-223D-4673-A8E3-564287614FB0}">
      <dgm:prSet/>
      <dgm:spPr/>
      <dgm:t>
        <a:bodyPr/>
        <a:lstStyle/>
        <a:p>
          <a:endParaRPr lang="zh-TW" altLang="en-US"/>
        </a:p>
      </dgm:t>
    </dgm:pt>
    <dgm:pt modelId="{46E411E9-F9E4-4276-91B2-7EFF108F29BC}">
      <dgm:prSet/>
      <dgm:spPr/>
      <dgm:t>
        <a:bodyPr/>
        <a:lstStyle/>
        <a:p>
          <a:pPr algn="just"/>
          <a:r>
            <a:rPr lang="zh-TW" b="1" dirty="0"/>
            <a:t>普通統籌因</a:t>
          </a:r>
          <a:r>
            <a:rPr lang="en-US" b="1" dirty="0"/>
            <a:t>107</a:t>
          </a:r>
          <a:r>
            <a:rPr lang="zh-TW" b="1" dirty="0"/>
            <a:t>年度第</a:t>
          </a:r>
          <a:r>
            <a:rPr lang="en-US" b="1" dirty="0"/>
            <a:t>13</a:t>
          </a:r>
          <a:r>
            <a:rPr lang="zh-TW" b="1" dirty="0"/>
            <a:t>次分配稅款繳入</a:t>
          </a:r>
          <a:r>
            <a:rPr lang="en-US" b="1" dirty="0"/>
            <a:t>108</a:t>
          </a:r>
          <a:r>
            <a:rPr lang="zh-TW" b="1" dirty="0"/>
            <a:t>年度超收</a:t>
          </a:r>
          <a:r>
            <a:rPr lang="en-US" b="1" dirty="0"/>
            <a:t>19.40</a:t>
          </a:r>
          <a:r>
            <a:rPr lang="zh-TW" b="1" dirty="0"/>
            <a:t>億元。</a:t>
          </a:r>
        </a:p>
      </dgm:t>
    </dgm:pt>
    <dgm:pt modelId="{C9EE88AC-26E2-438D-9353-D84E50C4B64C}" type="parTrans" cxnId="{5A3120D7-A5A4-4A78-8A7B-488E9A2C3AF4}">
      <dgm:prSet/>
      <dgm:spPr/>
      <dgm:t>
        <a:bodyPr/>
        <a:lstStyle/>
        <a:p>
          <a:endParaRPr lang="zh-TW" altLang="en-US"/>
        </a:p>
      </dgm:t>
    </dgm:pt>
    <dgm:pt modelId="{6975A950-809D-4208-AA0D-E958BC7DD05D}" type="sibTrans" cxnId="{5A3120D7-A5A4-4A78-8A7B-488E9A2C3AF4}">
      <dgm:prSet/>
      <dgm:spPr/>
      <dgm:t>
        <a:bodyPr/>
        <a:lstStyle/>
        <a:p>
          <a:endParaRPr lang="zh-TW" altLang="en-US"/>
        </a:p>
      </dgm:t>
    </dgm:pt>
    <dgm:pt modelId="{935D8009-7834-4AB8-BB0B-A97FC0D0A3C9}" type="pres">
      <dgm:prSet presAssocID="{52B98720-5C85-4CC3-9347-0DC7DF7C9CC2}" presName="Name0" presStyleCnt="0">
        <dgm:presLayoutVars>
          <dgm:dir/>
          <dgm:animLvl val="lvl"/>
          <dgm:resizeHandles val="exact"/>
        </dgm:presLayoutVars>
      </dgm:prSet>
      <dgm:spPr/>
      <dgm:t>
        <a:bodyPr/>
        <a:lstStyle/>
        <a:p>
          <a:endParaRPr lang="zh-TW" altLang="en-US"/>
        </a:p>
      </dgm:t>
    </dgm:pt>
    <dgm:pt modelId="{B861963C-6679-4D10-AC72-6D37136FCFBA}" type="pres">
      <dgm:prSet presAssocID="{59DA21A1-9422-4E2C-A9A0-7D8DD50E37E5}" presName="composite" presStyleCnt="0"/>
      <dgm:spPr/>
    </dgm:pt>
    <dgm:pt modelId="{378C7510-0530-44E0-98B9-9F75C9C78EC5}" type="pres">
      <dgm:prSet presAssocID="{59DA21A1-9422-4E2C-A9A0-7D8DD50E37E5}" presName="parTx" presStyleLbl="alignNode1" presStyleIdx="0" presStyleCnt="1">
        <dgm:presLayoutVars>
          <dgm:chMax val="0"/>
          <dgm:chPref val="0"/>
          <dgm:bulletEnabled val="1"/>
        </dgm:presLayoutVars>
      </dgm:prSet>
      <dgm:spPr/>
      <dgm:t>
        <a:bodyPr/>
        <a:lstStyle/>
        <a:p>
          <a:endParaRPr lang="zh-TW" altLang="en-US"/>
        </a:p>
      </dgm:t>
    </dgm:pt>
    <dgm:pt modelId="{6656851B-77A1-4F75-BBDB-E3DBEFE9FB98}" type="pres">
      <dgm:prSet presAssocID="{59DA21A1-9422-4E2C-A9A0-7D8DD50E37E5}" presName="desTx" presStyleLbl="alignAccFollowNode1" presStyleIdx="0" presStyleCnt="1">
        <dgm:presLayoutVars>
          <dgm:bulletEnabled val="1"/>
        </dgm:presLayoutVars>
      </dgm:prSet>
      <dgm:spPr/>
      <dgm:t>
        <a:bodyPr/>
        <a:lstStyle/>
        <a:p>
          <a:endParaRPr lang="zh-TW" altLang="en-US"/>
        </a:p>
      </dgm:t>
    </dgm:pt>
  </dgm:ptLst>
  <dgm:cxnLst>
    <dgm:cxn modelId="{89CD872C-C1DE-44A4-9B6E-E34BF0C3D168}" type="presOf" srcId="{46E411E9-F9E4-4276-91B2-7EFF108F29BC}" destId="{6656851B-77A1-4F75-BBDB-E3DBEFE9FB98}" srcOrd="0" destOrd="0" presId="urn:microsoft.com/office/officeart/2005/8/layout/hList1"/>
    <dgm:cxn modelId="{F1A7848C-CA9F-4E6C-87A7-26F83CBBCFEF}" type="presOf" srcId="{52B98720-5C85-4CC3-9347-0DC7DF7C9CC2}" destId="{935D8009-7834-4AB8-BB0B-A97FC0D0A3C9}" srcOrd="0" destOrd="0" presId="urn:microsoft.com/office/officeart/2005/8/layout/hList1"/>
    <dgm:cxn modelId="{AC16D443-75FD-4472-9CA3-AF0B0F56B0E6}" type="presOf" srcId="{59DA21A1-9422-4E2C-A9A0-7D8DD50E37E5}" destId="{378C7510-0530-44E0-98B9-9F75C9C78EC5}" srcOrd="0" destOrd="0" presId="urn:microsoft.com/office/officeart/2005/8/layout/hList1"/>
    <dgm:cxn modelId="{D7BB478C-223D-4673-A8E3-564287614FB0}" srcId="{52B98720-5C85-4CC3-9347-0DC7DF7C9CC2}" destId="{59DA21A1-9422-4E2C-A9A0-7D8DD50E37E5}" srcOrd="0" destOrd="0" parTransId="{F73C2B21-0F03-4784-A8E0-79FBA31CEAA9}" sibTransId="{7E0D9B30-AB32-4A3E-B211-CE0E77D12774}"/>
    <dgm:cxn modelId="{5A3120D7-A5A4-4A78-8A7B-488E9A2C3AF4}" srcId="{59DA21A1-9422-4E2C-A9A0-7D8DD50E37E5}" destId="{46E411E9-F9E4-4276-91B2-7EFF108F29BC}" srcOrd="0" destOrd="0" parTransId="{C9EE88AC-26E2-438D-9353-D84E50C4B64C}" sibTransId="{6975A950-809D-4208-AA0D-E958BC7DD05D}"/>
    <dgm:cxn modelId="{F7C9B259-89AC-49FD-A190-88AD8AFB0464}" type="presParOf" srcId="{935D8009-7834-4AB8-BB0B-A97FC0D0A3C9}" destId="{B861963C-6679-4D10-AC72-6D37136FCFBA}" srcOrd="0" destOrd="0" presId="urn:microsoft.com/office/officeart/2005/8/layout/hList1"/>
    <dgm:cxn modelId="{A4413B81-54AF-47D5-A451-EDE21F85258C}" type="presParOf" srcId="{B861963C-6679-4D10-AC72-6D37136FCFBA}" destId="{378C7510-0530-44E0-98B9-9F75C9C78EC5}" srcOrd="0" destOrd="0" presId="urn:microsoft.com/office/officeart/2005/8/layout/hList1"/>
    <dgm:cxn modelId="{D4431830-9D81-49EE-AD81-F05259747C9A}" type="presParOf" srcId="{B861963C-6679-4D10-AC72-6D37136FCFBA}" destId="{6656851B-77A1-4F75-BBDB-E3DBEFE9FB98}"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867C71-B44E-40B0-B3C7-E640C67983FD}" type="doc">
      <dgm:prSet loTypeId="urn:microsoft.com/office/officeart/2005/8/layout/radial4" loCatId="relationship" qsTypeId="urn:microsoft.com/office/officeart/2005/8/quickstyle/simple3" qsCatId="simple" csTypeId="urn:microsoft.com/office/officeart/2005/8/colors/colorful5" csCatId="colorful" phldr="1"/>
      <dgm:spPr/>
      <dgm:t>
        <a:bodyPr/>
        <a:lstStyle/>
        <a:p>
          <a:endParaRPr lang="zh-TW" altLang="en-US"/>
        </a:p>
      </dgm:t>
    </dgm:pt>
    <dgm:pt modelId="{5A8961D1-3A8D-46E6-8384-8823F108B50C}">
      <dgm:prSet phldrT="[文字]"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a:ln>
          <a:noFill/>
        </a:ln>
      </dgm:spPr>
      <dgm:t>
        <a:bodyPr/>
        <a:lstStyle/>
        <a:p>
          <a:pPr>
            <a:lnSpc>
              <a:spcPts val="2880"/>
            </a:lnSpc>
            <a:spcAft>
              <a:spcPts val="0"/>
            </a:spcAft>
          </a:pPr>
          <a:r>
            <a:rPr lang="zh-TW" altLang="en-US" sz="2400" b="1" dirty="0">
              <a:solidFill>
                <a:srgbClr val="FF0000"/>
              </a:solidFill>
              <a:latin typeface="標楷體" panose="03000509000000000000" pitchFamily="65" charset="-120"/>
              <a:ea typeface="標楷體" panose="03000509000000000000" pitchFamily="65" charset="-120"/>
            </a:rPr>
            <a:t>減輕市民</a:t>
          </a:r>
        </a:p>
        <a:p>
          <a:pPr>
            <a:lnSpc>
              <a:spcPts val="2880"/>
            </a:lnSpc>
            <a:spcAft>
              <a:spcPts val="0"/>
            </a:spcAft>
          </a:pPr>
          <a:r>
            <a:rPr lang="zh-TW" altLang="en-US" sz="2400" b="1" dirty="0">
              <a:solidFill>
                <a:srgbClr val="FF0000"/>
              </a:solidFill>
              <a:latin typeface="標楷體" panose="03000509000000000000" pitchFamily="65" charset="-120"/>
              <a:ea typeface="標楷體" panose="03000509000000000000" pitchFamily="65" charset="-120"/>
            </a:rPr>
            <a:t>租稅負擔，及降低外出洽公之疫情風險</a:t>
          </a:r>
        </a:p>
      </dgm:t>
    </dgm:pt>
    <dgm:pt modelId="{A9856FFB-9896-47B6-8992-2829B82132D0}" type="parTrans" cxnId="{272C4A81-966B-4333-9284-C175B81085FA}">
      <dgm:prSet/>
      <dgm:spPr/>
      <dgm:t>
        <a:bodyPr/>
        <a:lstStyle/>
        <a:p>
          <a:endParaRPr lang="zh-TW" altLang="en-US"/>
        </a:p>
      </dgm:t>
    </dgm:pt>
    <dgm:pt modelId="{BAF0A910-B610-4DF5-B89C-F2D791B58CAB}" type="sibTrans" cxnId="{272C4A81-966B-4333-9284-C175B81085FA}">
      <dgm:prSet/>
      <dgm:spPr/>
      <dgm:t>
        <a:bodyPr/>
        <a:lstStyle/>
        <a:p>
          <a:endParaRPr lang="zh-TW" altLang="en-US"/>
        </a:p>
      </dgm:t>
    </dgm:pt>
    <dgm:pt modelId="{5BFE3EF2-E703-45A6-BB65-D6BD61B22454}">
      <dgm:prSet phldrT="[文字]" custT="1"/>
      <dgm:spPr>
        <a:gradFill rotWithShape="0">
          <a:gsLst>
            <a:gs pos="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ln>
          <a:noFill/>
        </a:ln>
      </dgm:spPr>
      <dgm:t>
        <a:bodyPr/>
        <a:lstStyle/>
        <a:p>
          <a:pPr>
            <a:lnSpc>
              <a:spcPts val="2800"/>
            </a:lnSpc>
            <a:spcAft>
              <a:spcPts val="0"/>
            </a:spcAft>
          </a:pPr>
          <a:r>
            <a:rPr lang="en-US" altLang="zh-TW" sz="3200" b="1" u="none" dirty="0">
              <a:solidFill>
                <a:srgbClr val="291FB1"/>
              </a:solidFill>
              <a:latin typeface="標楷體" panose="03000509000000000000" pitchFamily="65" charset="-120"/>
              <a:ea typeface="標楷體" panose="03000509000000000000" pitchFamily="65" charset="-120"/>
            </a:rPr>
            <a:t>&lt;</a:t>
          </a:r>
          <a:r>
            <a:rPr lang="zh-TW" altLang="en-US" sz="3200" b="1" u="none" dirty="0">
              <a:solidFill>
                <a:srgbClr val="291FB1"/>
              </a:solidFill>
              <a:latin typeface="標楷體" panose="03000509000000000000" pitchFamily="65" charset="-120"/>
              <a:ea typeface="標楷體" panose="03000509000000000000" pitchFamily="65" charset="-120"/>
            </a:rPr>
            <a:t>延繳</a:t>
          </a:r>
          <a:r>
            <a:rPr lang="en-US" altLang="zh-TW" sz="3200" b="1" u="none" dirty="0">
              <a:solidFill>
                <a:srgbClr val="291FB1"/>
              </a:solidFill>
              <a:latin typeface="標楷體" panose="03000509000000000000" pitchFamily="65" charset="-120"/>
              <a:ea typeface="標楷體" panose="03000509000000000000" pitchFamily="65" charset="-120"/>
            </a:rPr>
            <a:t>&gt;</a:t>
          </a:r>
          <a:endParaRPr lang="en-US" altLang="zh-TW" sz="3200" b="1" dirty="0">
            <a:solidFill>
              <a:srgbClr val="291FB1"/>
            </a:solidFill>
            <a:latin typeface="標楷體" panose="03000509000000000000" pitchFamily="65" charset="-120"/>
            <a:ea typeface="標楷體" panose="03000509000000000000" pitchFamily="65" charset="-120"/>
          </a:endParaRPr>
        </a:p>
        <a:p>
          <a:pPr>
            <a:lnSpc>
              <a:spcPts val="2800"/>
            </a:lnSpc>
            <a:spcAft>
              <a:spcPts val="0"/>
            </a:spcAft>
          </a:pPr>
          <a:r>
            <a:rPr lang="zh-TW" altLang="en-US" sz="2400" b="1" dirty="0">
              <a:solidFill>
                <a:schemeClr val="accent2">
                  <a:lumMod val="50000"/>
                </a:schemeClr>
              </a:solidFill>
              <a:latin typeface="標楷體" panose="03000509000000000000" pitchFamily="65" charset="-120"/>
              <a:ea typeface="標楷體" panose="03000509000000000000" pitchFamily="65" charset="-120"/>
            </a:rPr>
            <a:t>因疫延誤繳稅者，可申請延</a:t>
          </a:r>
          <a:r>
            <a:rPr lang="en-US" altLang="en-US" sz="2400" b="1" dirty="0">
              <a:solidFill>
                <a:schemeClr val="accent2">
                  <a:lumMod val="50000"/>
                </a:schemeClr>
              </a:solidFill>
              <a:latin typeface="標楷體" panose="03000509000000000000" pitchFamily="65" charset="-120"/>
              <a:ea typeface="標楷體" panose="03000509000000000000" pitchFamily="65" charset="-120"/>
            </a:rPr>
            <a:t>(</a:t>
          </a:r>
          <a:r>
            <a:rPr lang="zh-TW" altLang="en-US" sz="2400" b="1" dirty="0">
              <a:solidFill>
                <a:schemeClr val="accent2">
                  <a:lumMod val="50000"/>
                </a:schemeClr>
              </a:solidFill>
              <a:latin typeface="標楷體" panose="03000509000000000000" pitchFamily="65" charset="-120"/>
              <a:ea typeface="標楷體" panose="03000509000000000000" pitchFamily="65" charset="-120"/>
            </a:rPr>
            <a:t>分</a:t>
          </a:r>
          <a:r>
            <a:rPr lang="en-US" altLang="en-US" sz="2400" b="1" dirty="0">
              <a:solidFill>
                <a:schemeClr val="accent2">
                  <a:lumMod val="50000"/>
                </a:schemeClr>
              </a:solidFill>
              <a:latin typeface="標楷體" panose="03000509000000000000" pitchFamily="65" charset="-120"/>
              <a:ea typeface="標楷體" panose="03000509000000000000" pitchFamily="65" charset="-120"/>
            </a:rPr>
            <a:t>)</a:t>
          </a:r>
          <a:r>
            <a:rPr lang="zh-TW" altLang="en-US" sz="2400" b="1" dirty="0">
              <a:solidFill>
                <a:schemeClr val="accent2">
                  <a:lumMod val="50000"/>
                </a:schemeClr>
              </a:solidFill>
              <a:latin typeface="標楷體" panose="03000509000000000000" pitchFamily="65" charset="-120"/>
              <a:ea typeface="標楷體" panose="03000509000000000000" pitchFamily="65" charset="-120"/>
            </a:rPr>
            <a:t>期繳納</a:t>
          </a:r>
        </a:p>
      </dgm:t>
    </dgm:pt>
    <dgm:pt modelId="{51929986-BF7E-4DC2-93BB-15F655445921}" type="parTrans" cxnId="{A0CEC408-4785-419D-A107-3D843F111E56}">
      <dgm:prSet/>
      <dgm:spPr>
        <a:solidFill>
          <a:schemeClr val="accent1">
            <a:lumMod val="40000"/>
            <a:lumOff val="60000"/>
          </a:schemeClr>
        </a:solidFill>
        <a:ln>
          <a:noFill/>
        </a:ln>
      </dgm:spPr>
      <dgm:t>
        <a:bodyPr/>
        <a:lstStyle/>
        <a:p>
          <a:endParaRPr lang="zh-TW" altLang="en-US"/>
        </a:p>
      </dgm:t>
    </dgm:pt>
    <dgm:pt modelId="{C3C244CC-21BA-46C3-82CC-B143DB2C90C9}" type="sibTrans" cxnId="{A0CEC408-4785-419D-A107-3D843F111E56}">
      <dgm:prSet/>
      <dgm:spPr/>
      <dgm:t>
        <a:bodyPr/>
        <a:lstStyle/>
        <a:p>
          <a:endParaRPr lang="zh-TW" altLang="en-US"/>
        </a:p>
      </dgm:t>
    </dgm:pt>
    <dgm:pt modelId="{42412ED3-ED50-4CBB-AF42-6BE428A3FF8D}">
      <dgm:prSet custT="1"/>
      <dgm:spPr>
        <a:gradFill flip="none" rotWithShape="0">
          <a:gsLst>
            <a:gs pos="0">
              <a:srgbClr val="00FF99">
                <a:tint val="66000"/>
                <a:satMod val="160000"/>
              </a:srgbClr>
            </a:gs>
            <a:gs pos="50000">
              <a:srgbClr val="00FF99">
                <a:tint val="44500"/>
                <a:satMod val="160000"/>
              </a:srgbClr>
            </a:gs>
            <a:gs pos="100000">
              <a:srgbClr val="00FF99">
                <a:tint val="23500"/>
                <a:satMod val="160000"/>
              </a:srgbClr>
            </a:gs>
          </a:gsLst>
          <a:lin ang="2700000" scaled="1"/>
          <a:tileRect/>
        </a:gradFill>
        <a:ln>
          <a:noFill/>
        </a:ln>
      </dgm:spPr>
      <dgm:t>
        <a:bodyPr/>
        <a:lstStyle/>
        <a:p>
          <a:pPr>
            <a:lnSpc>
              <a:spcPts val="2800"/>
            </a:lnSpc>
            <a:spcAft>
              <a:spcPts val="0"/>
            </a:spcAft>
          </a:pPr>
          <a:r>
            <a:rPr lang="en-US" altLang="zh-TW" sz="3200" b="1" dirty="0">
              <a:solidFill>
                <a:srgbClr val="291FB1"/>
              </a:solidFill>
              <a:latin typeface="標楷體" panose="03000509000000000000" pitchFamily="65" charset="-120"/>
              <a:ea typeface="標楷體" panose="03000509000000000000" pitchFamily="65" charset="-120"/>
            </a:rPr>
            <a:t>&lt;</a:t>
          </a:r>
          <a:r>
            <a:rPr lang="zh-TW" altLang="en-US" sz="3200" b="1" dirty="0">
              <a:solidFill>
                <a:srgbClr val="291FB1"/>
              </a:solidFill>
              <a:latin typeface="標楷體" panose="03000509000000000000" pitchFamily="65" charset="-120"/>
              <a:ea typeface="標楷體" panose="03000509000000000000" pitchFamily="65" charset="-120"/>
            </a:rPr>
            <a:t>減徵</a:t>
          </a:r>
          <a:r>
            <a:rPr lang="en-US" altLang="zh-TW" sz="3200" b="1" dirty="0">
              <a:solidFill>
                <a:srgbClr val="291FB1"/>
              </a:solidFill>
              <a:latin typeface="標楷體" panose="03000509000000000000" pitchFamily="65" charset="-120"/>
              <a:ea typeface="標楷體" panose="03000509000000000000" pitchFamily="65" charset="-120"/>
            </a:rPr>
            <a:t>&gt;</a:t>
          </a:r>
        </a:p>
        <a:p>
          <a:pPr>
            <a:lnSpc>
              <a:spcPts val="2800"/>
            </a:lnSpc>
            <a:spcAft>
              <a:spcPts val="0"/>
            </a:spcAft>
          </a:pPr>
          <a:r>
            <a:rPr lang="zh-TW" altLang="en-US" sz="2400" b="1" dirty="0">
              <a:solidFill>
                <a:schemeClr val="accent2">
                  <a:lumMod val="50000"/>
                </a:schemeClr>
              </a:solidFill>
              <a:latin typeface="標楷體" panose="03000509000000000000" pitchFamily="65" charset="-120"/>
              <a:ea typeface="標楷體" panose="03000509000000000000" pitchFamily="65" charset="-120"/>
            </a:rPr>
            <a:t>疫情影響營業情形，可申請減徵娛樂稅</a:t>
          </a:r>
        </a:p>
      </dgm:t>
    </dgm:pt>
    <dgm:pt modelId="{CDFBC8AC-D70E-4A86-9052-F4AB28455EFA}" type="parTrans" cxnId="{1F6F54B3-D8AD-4979-9C0B-53699261FF89}">
      <dgm:prSet/>
      <dgm:spPr>
        <a:gradFill flip="none" rotWithShape="0">
          <a:gsLst>
            <a:gs pos="0">
              <a:srgbClr val="00FF99">
                <a:tint val="66000"/>
                <a:satMod val="160000"/>
              </a:srgbClr>
            </a:gs>
            <a:gs pos="50000">
              <a:srgbClr val="00FF99">
                <a:tint val="44500"/>
                <a:satMod val="160000"/>
              </a:srgbClr>
            </a:gs>
            <a:gs pos="100000">
              <a:srgbClr val="00FF99">
                <a:tint val="23500"/>
                <a:satMod val="160000"/>
              </a:srgbClr>
            </a:gs>
          </a:gsLst>
          <a:lin ang="13500000" scaled="1"/>
          <a:tileRect/>
        </a:gradFill>
      </dgm:spPr>
      <dgm:t>
        <a:bodyPr/>
        <a:lstStyle/>
        <a:p>
          <a:endParaRPr lang="zh-TW" altLang="en-US"/>
        </a:p>
      </dgm:t>
    </dgm:pt>
    <dgm:pt modelId="{4936F43D-7E11-423E-BD8B-7BC1824E7A75}" type="sibTrans" cxnId="{1F6F54B3-D8AD-4979-9C0B-53699261FF89}">
      <dgm:prSet/>
      <dgm:spPr/>
      <dgm:t>
        <a:bodyPr/>
        <a:lstStyle/>
        <a:p>
          <a:endParaRPr lang="zh-TW" altLang="en-US"/>
        </a:p>
      </dgm:t>
    </dgm:pt>
    <dgm:pt modelId="{65F04B48-0C24-4D3B-B06D-59958E36B71C}">
      <dgm:prSet custT="1"/>
      <dgm:spPr>
        <a:gradFill flip="none" rotWithShape="0">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lin ang="2700000" scaled="1"/>
          <a:tileRect/>
        </a:gradFill>
        <a:ln>
          <a:noFill/>
        </a:ln>
      </dgm:spPr>
      <dgm:t>
        <a:bodyPr/>
        <a:lstStyle/>
        <a:p>
          <a:pPr>
            <a:lnSpc>
              <a:spcPts val="2800"/>
            </a:lnSpc>
            <a:spcAft>
              <a:spcPts val="0"/>
            </a:spcAft>
          </a:pPr>
          <a:r>
            <a:rPr lang="en-US" altLang="zh-TW" sz="3200" b="1" dirty="0">
              <a:solidFill>
                <a:srgbClr val="291FB1"/>
              </a:solidFill>
              <a:latin typeface="標楷體" panose="03000509000000000000" pitchFamily="65" charset="-120"/>
              <a:ea typeface="標楷體" panose="03000509000000000000" pitchFamily="65" charset="-120"/>
            </a:rPr>
            <a:t>&lt;</a:t>
          </a:r>
          <a:r>
            <a:rPr lang="zh-TW" altLang="en-US" sz="3200" b="1" dirty="0">
              <a:solidFill>
                <a:srgbClr val="291FB1"/>
              </a:solidFill>
              <a:latin typeface="標楷體" panose="03000509000000000000" pitchFamily="65" charset="-120"/>
              <a:ea typeface="標楷體" panose="03000509000000000000" pitchFamily="65" charset="-120"/>
            </a:rPr>
            <a:t>線上辦</a:t>
          </a:r>
          <a:r>
            <a:rPr lang="en-US" altLang="zh-TW" sz="3200" b="1" dirty="0">
              <a:solidFill>
                <a:srgbClr val="291FB1"/>
              </a:solidFill>
              <a:latin typeface="標楷體" panose="03000509000000000000" pitchFamily="65" charset="-120"/>
              <a:ea typeface="標楷體" panose="03000509000000000000" pitchFamily="65" charset="-120"/>
            </a:rPr>
            <a:t>&gt;</a:t>
          </a:r>
        </a:p>
        <a:p>
          <a:pPr>
            <a:lnSpc>
              <a:spcPts val="2800"/>
            </a:lnSpc>
            <a:spcAft>
              <a:spcPts val="0"/>
            </a:spcAft>
          </a:pPr>
          <a:r>
            <a:rPr lang="zh-TW" altLang="en-US" sz="2400" b="1" dirty="0">
              <a:solidFill>
                <a:schemeClr val="accent2">
                  <a:lumMod val="50000"/>
                </a:schemeClr>
              </a:solidFill>
              <a:latin typeface="標楷體" panose="03000509000000000000" pitchFamily="65" charset="-120"/>
              <a:ea typeface="標楷體" panose="03000509000000000000" pitchFamily="65" charset="-120"/>
            </a:rPr>
            <a:t>稅務申辦，運用線上服務免出門</a:t>
          </a:r>
          <a:endParaRPr lang="zh-TW" altLang="en-US" sz="2500" b="1" dirty="0">
            <a:solidFill>
              <a:schemeClr val="accent2">
                <a:lumMod val="50000"/>
              </a:schemeClr>
            </a:solidFill>
            <a:latin typeface="標楷體" panose="03000509000000000000" pitchFamily="65" charset="-120"/>
            <a:ea typeface="標楷體" panose="03000509000000000000" pitchFamily="65" charset="-120"/>
          </a:endParaRPr>
        </a:p>
      </dgm:t>
    </dgm:pt>
    <dgm:pt modelId="{9D0328F9-FAE5-4261-B13C-B01497227173}" type="parTrans" cxnId="{843B2917-85A5-4BA1-A9D5-04BB7F765298}">
      <dgm:prSet/>
      <dgm:spPr>
        <a:solidFill>
          <a:schemeClr val="accent6">
            <a:lumMod val="40000"/>
            <a:lumOff val="60000"/>
          </a:schemeClr>
        </a:solidFill>
      </dgm:spPr>
      <dgm:t>
        <a:bodyPr/>
        <a:lstStyle/>
        <a:p>
          <a:endParaRPr lang="zh-TW" altLang="en-US"/>
        </a:p>
      </dgm:t>
    </dgm:pt>
    <dgm:pt modelId="{A4D93E33-ACA3-4A3E-9AA8-50F5336C1B71}" type="sibTrans" cxnId="{843B2917-85A5-4BA1-A9D5-04BB7F765298}">
      <dgm:prSet/>
      <dgm:spPr/>
      <dgm:t>
        <a:bodyPr/>
        <a:lstStyle/>
        <a:p>
          <a:endParaRPr lang="zh-TW" altLang="en-US"/>
        </a:p>
      </dgm:t>
    </dgm:pt>
    <dgm:pt modelId="{E1FB8DC2-FE41-485C-957B-22FA24383D9B}" type="pres">
      <dgm:prSet presAssocID="{71867C71-B44E-40B0-B3C7-E640C67983FD}" presName="cycle" presStyleCnt="0">
        <dgm:presLayoutVars>
          <dgm:chMax val="1"/>
          <dgm:dir/>
          <dgm:animLvl val="ctr"/>
          <dgm:resizeHandles val="exact"/>
        </dgm:presLayoutVars>
      </dgm:prSet>
      <dgm:spPr/>
      <dgm:t>
        <a:bodyPr/>
        <a:lstStyle/>
        <a:p>
          <a:endParaRPr lang="zh-TW" altLang="en-US"/>
        </a:p>
      </dgm:t>
    </dgm:pt>
    <dgm:pt modelId="{D16B4966-DACB-4845-BBD0-8FF151844920}" type="pres">
      <dgm:prSet presAssocID="{5A8961D1-3A8D-46E6-8384-8823F108B50C}" presName="centerShape" presStyleLbl="node0" presStyleIdx="0" presStyleCnt="1"/>
      <dgm:spPr/>
      <dgm:t>
        <a:bodyPr/>
        <a:lstStyle/>
        <a:p>
          <a:endParaRPr lang="zh-TW" altLang="en-US"/>
        </a:p>
      </dgm:t>
    </dgm:pt>
    <dgm:pt modelId="{DB6F34F6-213F-4538-90F9-0701BA4F6EC3}" type="pres">
      <dgm:prSet presAssocID="{51929986-BF7E-4DC2-93BB-15F655445921}" presName="parTrans" presStyleLbl="bgSibTrans2D1" presStyleIdx="0" presStyleCnt="3"/>
      <dgm:spPr/>
      <dgm:t>
        <a:bodyPr/>
        <a:lstStyle/>
        <a:p>
          <a:endParaRPr lang="zh-TW" altLang="en-US"/>
        </a:p>
      </dgm:t>
    </dgm:pt>
    <dgm:pt modelId="{A997329D-B87F-47B2-ACF7-EF530C15A425}" type="pres">
      <dgm:prSet presAssocID="{5BFE3EF2-E703-45A6-BB65-D6BD61B22454}" presName="node" presStyleLbl="node1" presStyleIdx="0" presStyleCnt="3">
        <dgm:presLayoutVars>
          <dgm:bulletEnabled val="1"/>
        </dgm:presLayoutVars>
      </dgm:prSet>
      <dgm:spPr/>
      <dgm:t>
        <a:bodyPr/>
        <a:lstStyle/>
        <a:p>
          <a:endParaRPr lang="zh-TW" altLang="en-US"/>
        </a:p>
      </dgm:t>
    </dgm:pt>
    <dgm:pt modelId="{DE74E88E-0BC4-4E73-B10D-74D0CE7B4865}" type="pres">
      <dgm:prSet presAssocID="{CDFBC8AC-D70E-4A86-9052-F4AB28455EFA}" presName="parTrans" presStyleLbl="bgSibTrans2D1" presStyleIdx="1" presStyleCnt="3"/>
      <dgm:spPr/>
      <dgm:t>
        <a:bodyPr/>
        <a:lstStyle/>
        <a:p>
          <a:endParaRPr lang="zh-TW" altLang="en-US"/>
        </a:p>
      </dgm:t>
    </dgm:pt>
    <dgm:pt modelId="{2199A643-D0CA-4ED4-B45A-7EB3FF4FF9BC}" type="pres">
      <dgm:prSet presAssocID="{42412ED3-ED50-4CBB-AF42-6BE428A3FF8D}" presName="node" presStyleLbl="node1" presStyleIdx="1" presStyleCnt="3">
        <dgm:presLayoutVars>
          <dgm:bulletEnabled val="1"/>
        </dgm:presLayoutVars>
      </dgm:prSet>
      <dgm:spPr/>
      <dgm:t>
        <a:bodyPr/>
        <a:lstStyle/>
        <a:p>
          <a:endParaRPr lang="zh-TW" altLang="en-US"/>
        </a:p>
      </dgm:t>
    </dgm:pt>
    <dgm:pt modelId="{47F31C97-5511-4234-9C60-AAEE9991ED41}" type="pres">
      <dgm:prSet presAssocID="{9D0328F9-FAE5-4261-B13C-B01497227173}" presName="parTrans" presStyleLbl="bgSibTrans2D1" presStyleIdx="2" presStyleCnt="3"/>
      <dgm:spPr/>
      <dgm:t>
        <a:bodyPr/>
        <a:lstStyle/>
        <a:p>
          <a:endParaRPr lang="zh-TW" altLang="en-US"/>
        </a:p>
      </dgm:t>
    </dgm:pt>
    <dgm:pt modelId="{D4AC01D0-58CE-45F4-9BEA-3B07B61F181F}" type="pres">
      <dgm:prSet presAssocID="{65F04B48-0C24-4D3B-B06D-59958E36B71C}" presName="node" presStyleLbl="node1" presStyleIdx="2" presStyleCnt="3">
        <dgm:presLayoutVars>
          <dgm:bulletEnabled val="1"/>
        </dgm:presLayoutVars>
      </dgm:prSet>
      <dgm:spPr/>
      <dgm:t>
        <a:bodyPr/>
        <a:lstStyle/>
        <a:p>
          <a:endParaRPr lang="zh-TW" altLang="en-US"/>
        </a:p>
      </dgm:t>
    </dgm:pt>
  </dgm:ptLst>
  <dgm:cxnLst>
    <dgm:cxn modelId="{06CEB8C4-20B3-4A74-AD5D-89BA3FF38C0C}" type="presOf" srcId="{65F04B48-0C24-4D3B-B06D-59958E36B71C}" destId="{D4AC01D0-58CE-45F4-9BEA-3B07B61F181F}" srcOrd="0" destOrd="0" presId="urn:microsoft.com/office/officeart/2005/8/layout/radial4"/>
    <dgm:cxn modelId="{473C59D0-6C01-421A-82E2-99F3735CDCE6}" type="presOf" srcId="{42412ED3-ED50-4CBB-AF42-6BE428A3FF8D}" destId="{2199A643-D0CA-4ED4-B45A-7EB3FF4FF9BC}" srcOrd="0" destOrd="0" presId="urn:microsoft.com/office/officeart/2005/8/layout/radial4"/>
    <dgm:cxn modelId="{D3ADFA85-0A8B-434F-A1E6-F185FA0634E9}" type="presOf" srcId="{CDFBC8AC-D70E-4A86-9052-F4AB28455EFA}" destId="{DE74E88E-0BC4-4E73-B10D-74D0CE7B4865}" srcOrd="0" destOrd="0" presId="urn:microsoft.com/office/officeart/2005/8/layout/radial4"/>
    <dgm:cxn modelId="{71D9E376-3450-4A32-9D8F-552FF170C5A6}" type="presOf" srcId="{9D0328F9-FAE5-4261-B13C-B01497227173}" destId="{47F31C97-5511-4234-9C60-AAEE9991ED41}" srcOrd="0" destOrd="0" presId="urn:microsoft.com/office/officeart/2005/8/layout/radial4"/>
    <dgm:cxn modelId="{272C4A81-966B-4333-9284-C175B81085FA}" srcId="{71867C71-B44E-40B0-B3C7-E640C67983FD}" destId="{5A8961D1-3A8D-46E6-8384-8823F108B50C}" srcOrd="0" destOrd="0" parTransId="{A9856FFB-9896-47B6-8992-2829B82132D0}" sibTransId="{BAF0A910-B610-4DF5-B89C-F2D791B58CAB}"/>
    <dgm:cxn modelId="{98C32C9A-33F8-4437-8C7E-9263C652B5FA}" type="presOf" srcId="{5BFE3EF2-E703-45A6-BB65-D6BD61B22454}" destId="{A997329D-B87F-47B2-ACF7-EF530C15A425}" srcOrd="0" destOrd="0" presId="urn:microsoft.com/office/officeart/2005/8/layout/radial4"/>
    <dgm:cxn modelId="{A0CEC408-4785-419D-A107-3D843F111E56}" srcId="{5A8961D1-3A8D-46E6-8384-8823F108B50C}" destId="{5BFE3EF2-E703-45A6-BB65-D6BD61B22454}" srcOrd="0" destOrd="0" parTransId="{51929986-BF7E-4DC2-93BB-15F655445921}" sibTransId="{C3C244CC-21BA-46C3-82CC-B143DB2C90C9}"/>
    <dgm:cxn modelId="{4292B61C-9648-406E-9A7C-91D47C48C641}" type="presOf" srcId="{5A8961D1-3A8D-46E6-8384-8823F108B50C}" destId="{D16B4966-DACB-4845-BBD0-8FF151844920}" srcOrd="0" destOrd="0" presId="urn:microsoft.com/office/officeart/2005/8/layout/radial4"/>
    <dgm:cxn modelId="{5606E4F1-7F3B-408B-9B5B-0942F5410C65}" type="presOf" srcId="{71867C71-B44E-40B0-B3C7-E640C67983FD}" destId="{E1FB8DC2-FE41-485C-957B-22FA24383D9B}" srcOrd="0" destOrd="0" presId="urn:microsoft.com/office/officeart/2005/8/layout/radial4"/>
    <dgm:cxn modelId="{843B2917-85A5-4BA1-A9D5-04BB7F765298}" srcId="{5A8961D1-3A8D-46E6-8384-8823F108B50C}" destId="{65F04B48-0C24-4D3B-B06D-59958E36B71C}" srcOrd="2" destOrd="0" parTransId="{9D0328F9-FAE5-4261-B13C-B01497227173}" sibTransId="{A4D93E33-ACA3-4A3E-9AA8-50F5336C1B71}"/>
    <dgm:cxn modelId="{818BA209-9B2B-4C95-A5F2-38D64CC3DC76}" type="presOf" srcId="{51929986-BF7E-4DC2-93BB-15F655445921}" destId="{DB6F34F6-213F-4538-90F9-0701BA4F6EC3}" srcOrd="0" destOrd="0" presId="urn:microsoft.com/office/officeart/2005/8/layout/radial4"/>
    <dgm:cxn modelId="{1F6F54B3-D8AD-4979-9C0B-53699261FF89}" srcId="{5A8961D1-3A8D-46E6-8384-8823F108B50C}" destId="{42412ED3-ED50-4CBB-AF42-6BE428A3FF8D}" srcOrd="1" destOrd="0" parTransId="{CDFBC8AC-D70E-4A86-9052-F4AB28455EFA}" sibTransId="{4936F43D-7E11-423E-BD8B-7BC1824E7A75}"/>
    <dgm:cxn modelId="{E67BC1FA-14E9-4B7C-A71D-E038E4814209}" type="presParOf" srcId="{E1FB8DC2-FE41-485C-957B-22FA24383D9B}" destId="{D16B4966-DACB-4845-BBD0-8FF151844920}" srcOrd="0" destOrd="0" presId="urn:microsoft.com/office/officeart/2005/8/layout/radial4"/>
    <dgm:cxn modelId="{38C77514-BE68-4FB1-9B83-FB48B29EF133}" type="presParOf" srcId="{E1FB8DC2-FE41-485C-957B-22FA24383D9B}" destId="{DB6F34F6-213F-4538-90F9-0701BA4F6EC3}" srcOrd="1" destOrd="0" presId="urn:microsoft.com/office/officeart/2005/8/layout/radial4"/>
    <dgm:cxn modelId="{9F0A67B5-92F5-4176-9AD7-28A972FB262B}" type="presParOf" srcId="{E1FB8DC2-FE41-485C-957B-22FA24383D9B}" destId="{A997329D-B87F-47B2-ACF7-EF530C15A425}" srcOrd="2" destOrd="0" presId="urn:microsoft.com/office/officeart/2005/8/layout/radial4"/>
    <dgm:cxn modelId="{40F896A8-8A33-4A99-BEDE-70B5E1286C4A}" type="presParOf" srcId="{E1FB8DC2-FE41-485C-957B-22FA24383D9B}" destId="{DE74E88E-0BC4-4E73-B10D-74D0CE7B4865}" srcOrd="3" destOrd="0" presId="urn:microsoft.com/office/officeart/2005/8/layout/radial4"/>
    <dgm:cxn modelId="{536C129E-5A27-4A66-9A39-E84E49073F4D}" type="presParOf" srcId="{E1FB8DC2-FE41-485C-957B-22FA24383D9B}" destId="{2199A643-D0CA-4ED4-B45A-7EB3FF4FF9BC}" srcOrd="4" destOrd="0" presId="urn:microsoft.com/office/officeart/2005/8/layout/radial4"/>
    <dgm:cxn modelId="{228BB9D8-2ED9-4956-AC41-9EB681281F3A}" type="presParOf" srcId="{E1FB8DC2-FE41-485C-957B-22FA24383D9B}" destId="{47F31C97-5511-4234-9C60-AAEE9991ED41}" srcOrd="5" destOrd="0" presId="urn:microsoft.com/office/officeart/2005/8/layout/radial4"/>
    <dgm:cxn modelId="{94C6190D-68FA-4C84-88B5-806FF52CBFC2}" type="presParOf" srcId="{E1FB8DC2-FE41-485C-957B-22FA24383D9B}" destId="{D4AC01D0-58CE-45F4-9BEA-3B07B61F181F}"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E43158-6C67-4351-B664-4B957E998E64}" type="doc">
      <dgm:prSet loTypeId="urn:microsoft.com/office/officeart/2005/8/layout/vList2" loCatId="list" qsTypeId="urn:microsoft.com/office/officeart/2005/8/quickstyle/simple1" qsCatId="simple" csTypeId="urn:microsoft.com/office/officeart/2005/8/colors/accent5_4" csCatId="accent5" phldr="1"/>
      <dgm:spPr/>
      <dgm:t>
        <a:bodyPr/>
        <a:lstStyle/>
        <a:p>
          <a:endParaRPr lang="zh-TW" altLang="en-US"/>
        </a:p>
      </dgm:t>
    </dgm:pt>
    <dgm:pt modelId="{5BCBFC13-A039-4A16-BC8D-D4921B40D5C7}">
      <dgm:prSet custT="1"/>
      <dgm:spPr>
        <a:solidFill>
          <a:srgbClr val="0070C0"/>
        </a:solidFill>
      </dgm:spPr>
      <dgm:t>
        <a:bodyPr/>
        <a:lstStyle/>
        <a:p>
          <a:pPr algn="l" rtl="0"/>
          <a:r>
            <a:rPr lang="zh-TW" altLang="en-US" sz="3200" b="1" baseline="0" dirty="0">
              <a:latin typeface="Century Gothic" panose="020B0502020202020204" pitchFamily="34" charset="0"/>
              <a:ea typeface="標楷體" panose="03000509000000000000" pitchFamily="65" charset="-120"/>
            </a:rPr>
            <a:t>因應「嚴重特殊傳染性肺炎」疫情衝擊，推出稅捐延繳、減徵、線上辦三大措施</a:t>
          </a:r>
          <a:endParaRPr lang="zh-TW" sz="3200" dirty="0">
            <a:latin typeface="Century Gothic" panose="020B0502020202020204" pitchFamily="34" charset="0"/>
            <a:ea typeface="標楷體" panose="03000509000000000000" pitchFamily="65" charset="-120"/>
          </a:endParaRPr>
        </a:p>
      </dgm:t>
    </dgm:pt>
    <dgm:pt modelId="{109D4430-E8E0-4A3C-AA03-7DFDCE6297B3}" type="parTrans" cxnId="{43C5BDF1-57E7-4DD0-A26D-035504BF5E3B}">
      <dgm:prSet/>
      <dgm:spPr/>
      <dgm:t>
        <a:bodyPr/>
        <a:lstStyle/>
        <a:p>
          <a:endParaRPr lang="zh-TW" altLang="en-US"/>
        </a:p>
      </dgm:t>
    </dgm:pt>
    <dgm:pt modelId="{C74EDDC3-5378-4E62-A85E-2D11A3ADE829}" type="sibTrans" cxnId="{43C5BDF1-57E7-4DD0-A26D-035504BF5E3B}">
      <dgm:prSet/>
      <dgm:spPr/>
      <dgm:t>
        <a:bodyPr/>
        <a:lstStyle/>
        <a:p>
          <a:endParaRPr lang="zh-TW" altLang="en-US"/>
        </a:p>
      </dgm:t>
    </dgm:pt>
    <dgm:pt modelId="{9AF09616-32FA-4498-9D99-040D19224234}" type="pres">
      <dgm:prSet presAssocID="{F2E43158-6C67-4351-B664-4B957E998E64}" presName="linear" presStyleCnt="0">
        <dgm:presLayoutVars>
          <dgm:animLvl val="lvl"/>
          <dgm:resizeHandles val="exact"/>
        </dgm:presLayoutVars>
      </dgm:prSet>
      <dgm:spPr/>
      <dgm:t>
        <a:bodyPr/>
        <a:lstStyle/>
        <a:p>
          <a:endParaRPr lang="zh-TW" altLang="en-US"/>
        </a:p>
      </dgm:t>
    </dgm:pt>
    <dgm:pt modelId="{5D2EC1D7-B89C-4873-80E1-94D8AA40C96A}" type="pres">
      <dgm:prSet presAssocID="{5BCBFC13-A039-4A16-BC8D-D4921B40D5C7}" presName="parentText" presStyleLbl="node1" presStyleIdx="0" presStyleCnt="1" custScaleY="310258" custLinFactNeighborX="862" custLinFactNeighborY="10166">
        <dgm:presLayoutVars>
          <dgm:chMax val="0"/>
          <dgm:bulletEnabled val="1"/>
        </dgm:presLayoutVars>
      </dgm:prSet>
      <dgm:spPr/>
      <dgm:t>
        <a:bodyPr/>
        <a:lstStyle/>
        <a:p>
          <a:endParaRPr lang="zh-TW" altLang="en-US"/>
        </a:p>
      </dgm:t>
    </dgm:pt>
  </dgm:ptLst>
  <dgm:cxnLst>
    <dgm:cxn modelId="{43C5BDF1-57E7-4DD0-A26D-035504BF5E3B}" srcId="{F2E43158-6C67-4351-B664-4B957E998E64}" destId="{5BCBFC13-A039-4A16-BC8D-D4921B40D5C7}" srcOrd="0" destOrd="0" parTransId="{109D4430-E8E0-4A3C-AA03-7DFDCE6297B3}" sibTransId="{C74EDDC3-5378-4E62-A85E-2D11A3ADE829}"/>
    <dgm:cxn modelId="{E93EC24A-F9AF-4055-86DF-0901B08E6243}" type="presOf" srcId="{F2E43158-6C67-4351-B664-4B957E998E64}" destId="{9AF09616-32FA-4498-9D99-040D19224234}" srcOrd="0" destOrd="0" presId="urn:microsoft.com/office/officeart/2005/8/layout/vList2"/>
    <dgm:cxn modelId="{4E04BAD3-18D1-4BD9-A70F-053197CD97D7}" type="presOf" srcId="{5BCBFC13-A039-4A16-BC8D-D4921B40D5C7}" destId="{5D2EC1D7-B89C-4873-80E1-94D8AA40C96A}" srcOrd="0" destOrd="0" presId="urn:microsoft.com/office/officeart/2005/8/layout/vList2"/>
    <dgm:cxn modelId="{BC397D26-3242-4327-A108-16504A1BBB38}" type="presParOf" srcId="{9AF09616-32FA-4498-9D99-040D19224234}" destId="{5D2EC1D7-B89C-4873-80E1-94D8AA40C96A}"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2E43158-6C67-4351-B664-4B957E998E64}" type="doc">
      <dgm:prSet loTypeId="urn:microsoft.com/office/officeart/2005/8/layout/vList2" loCatId="list" qsTypeId="urn:microsoft.com/office/officeart/2005/8/quickstyle/simple1" qsCatId="simple" csTypeId="urn:microsoft.com/office/officeart/2005/8/colors/accent5_4" csCatId="accent5" phldr="1"/>
      <dgm:spPr/>
      <dgm:t>
        <a:bodyPr/>
        <a:lstStyle/>
        <a:p>
          <a:endParaRPr lang="zh-TW" altLang="en-US"/>
        </a:p>
      </dgm:t>
    </dgm:pt>
    <dgm:pt modelId="{5BCBFC13-A039-4A16-BC8D-D4921B40D5C7}">
      <dgm:prSet custT="1"/>
      <dgm:spPr/>
      <dgm:t>
        <a:bodyPr/>
        <a:lstStyle/>
        <a:p>
          <a:pPr algn="ctr" rtl="0"/>
          <a:r>
            <a:rPr lang="zh-TW" altLang="en-US" sz="4000" dirty="0">
              <a:latin typeface="Century Gothic" panose="020B0502020202020204" pitchFamily="34" charset="0"/>
              <a:ea typeface="標楷體" panose="03000509000000000000" pitchFamily="65" charset="-120"/>
            </a:rPr>
            <a:t>本市農漁會信用部改善情形</a:t>
          </a:r>
          <a:endParaRPr lang="zh-TW" sz="4000" dirty="0">
            <a:latin typeface="Century Gothic" panose="020B0502020202020204" pitchFamily="34" charset="0"/>
            <a:ea typeface="標楷體" panose="03000509000000000000" pitchFamily="65" charset="-120"/>
          </a:endParaRPr>
        </a:p>
      </dgm:t>
    </dgm:pt>
    <dgm:pt modelId="{109D4430-E8E0-4A3C-AA03-7DFDCE6297B3}" type="parTrans" cxnId="{43C5BDF1-57E7-4DD0-A26D-035504BF5E3B}">
      <dgm:prSet/>
      <dgm:spPr/>
      <dgm:t>
        <a:bodyPr/>
        <a:lstStyle/>
        <a:p>
          <a:endParaRPr lang="zh-TW" altLang="en-US"/>
        </a:p>
      </dgm:t>
    </dgm:pt>
    <dgm:pt modelId="{C74EDDC3-5378-4E62-A85E-2D11A3ADE829}" type="sibTrans" cxnId="{43C5BDF1-57E7-4DD0-A26D-035504BF5E3B}">
      <dgm:prSet/>
      <dgm:spPr/>
      <dgm:t>
        <a:bodyPr/>
        <a:lstStyle/>
        <a:p>
          <a:endParaRPr lang="zh-TW" altLang="en-US"/>
        </a:p>
      </dgm:t>
    </dgm:pt>
    <dgm:pt modelId="{9AF09616-32FA-4498-9D99-040D19224234}" type="pres">
      <dgm:prSet presAssocID="{F2E43158-6C67-4351-B664-4B957E998E64}" presName="linear" presStyleCnt="0">
        <dgm:presLayoutVars>
          <dgm:animLvl val="lvl"/>
          <dgm:resizeHandles val="exact"/>
        </dgm:presLayoutVars>
      </dgm:prSet>
      <dgm:spPr/>
      <dgm:t>
        <a:bodyPr/>
        <a:lstStyle/>
        <a:p>
          <a:endParaRPr lang="zh-TW" altLang="en-US"/>
        </a:p>
      </dgm:t>
    </dgm:pt>
    <dgm:pt modelId="{5D2EC1D7-B89C-4873-80E1-94D8AA40C96A}" type="pres">
      <dgm:prSet presAssocID="{5BCBFC13-A039-4A16-BC8D-D4921B40D5C7}" presName="parentText" presStyleLbl="node1" presStyleIdx="0" presStyleCnt="1" custLinFactNeighborX="1158" custLinFactNeighborY="-7734">
        <dgm:presLayoutVars>
          <dgm:chMax val="0"/>
          <dgm:bulletEnabled val="1"/>
        </dgm:presLayoutVars>
      </dgm:prSet>
      <dgm:spPr/>
      <dgm:t>
        <a:bodyPr/>
        <a:lstStyle/>
        <a:p>
          <a:endParaRPr lang="zh-TW" altLang="en-US"/>
        </a:p>
      </dgm:t>
    </dgm:pt>
  </dgm:ptLst>
  <dgm:cxnLst>
    <dgm:cxn modelId="{00BF7411-B045-44C4-820C-2B52E1A974CD}" type="presOf" srcId="{F2E43158-6C67-4351-B664-4B957E998E64}" destId="{9AF09616-32FA-4498-9D99-040D19224234}" srcOrd="0" destOrd="0" presId="urn:microsoft.com/office/officeart/2005/8/layout/vList2"/>
    <dgm:cxn modelId="{43C5BDF1-57E7-4DD0-A26D-035504BF5E3B}" srcId="{F2E43158-6C67-4351-B664-4B957E998E64}" destId="{5BCBFC13-A039-4A16-BC8D-D4921B40D5C7}" srcOrd="0" destOrd="0" parTransId="{109D4430-E8E0-4A3C-AA03-7DFDCE6297B3}" sibTransId="{C74EDDC3-5378-4E62-A85E-2D11A3ADE829}"/>
    <dgm:cxn modelId="{3AA18DF5-8CCB-4E50-91EC-925926585F37}" type="presOf" srcId="{5BCBFC13-A039-4A16-BC8D-D4921B40D5C7}" destId="{5D2EC1D7-B89C-4873-80E1-94D8AA40C96A}" srcOrd="0" destOrd="0" presId="urn:microsoft.com/office/officeart/2005/8/layout/vList2"/>
    <dgm:cxn modelId="{AE0521E0-39F0-41A8-9E4A-CA4E8398257A}" type="presParOf" srcId="{9AF09616-32FA-4498-9D99-040D19224234}" destId="{5D2EC1D7-B89C-4873-80E1-94D8AA40C96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E43158-6C67-4351-B664-4B957E998E64}" type="doc">
      <dgm:prSet loTypeId="urn:microsoft.com/office/officeart/2005/8/layout/vList2" loCatId="list" qsTypeId="urn:microsoft.com/office/officeart/2005/8/quickstyle/simple1" qsCatId="simple" csTypeId="urn:microsoft.com/office/officeart/2005/8/colors/accent5_4" csCatId="accent5" phldr="1"/>
      <dgm:spPr/>
      <dgm:t>
        <a:bodyPr/>
        <a:lstStyle/>
        <a:p>
          <a:endParaRPr lang="zh-TW" altLang="en-US"/>
        </a:p>
      </dgm:t>
    </dgm:pt>
    <dgm:pt modelId="{5BCBFC13-A039-4A16-BC8D-D4921B40D5C7}">
      <dgm:prSet custT="1"/>
      <dgm:spPr/>
      <dgm:t>
        <a:bodyPr/>
        <a:lstStyle/>
        <a:p>
          <a:pPr algn="ctr" rtl="0"/>
          <a:r>
            <a:rPr lang="zh-TW" altLang="en-US" sz="4000" b="1" dirty="0">
              <a:effectLst/>
              <a:ea typeface="標楷體" panose="03000509000000000000" pitchFamily="65" charset="-120"/>
            </a:rPr>
            <a:t>高銀防疫紓困方案內容及執行情形</a:t>
          </a:r>
          <a:endParaRPr lang="zh-TW" sz="4000" dirty="0">
            <a:latin typeface="Century Gothic" panose="020B0502020202020204" pitchFamily="34" charset="0"/>
            <a:ea typeface="標楷體" panose="03000509000000000000" pitchFamily="65" charset="-120"/>
          </a:endParaRPr>
        </a:p>
      </dgm:t>
    </dgm:pt>
    <dgm:pt modelId="{109D4430-E8E0-4A3C-AA03-7DFDCE6297B3}" type="parTrans" cxnId="{43C5BDF1-57E7-4DD0-A26D-035504BF5E3B}">
      <dgm:prSet/>
      <dgm:spPr/>
      <dgm:t>
        <a:bodyPr/>
        <a:lstStyle/>
        <a:p>
          <a:endParaRPr lang="zh-TW" altLang="en-US"/>
        </a:p>
      </dgm:t>
    </dgm:pt>
    <dgm:pt modelId="{C74EDDC3-5378-4E62-A85E-2D11A3ADE829}" type="sibTrans" cxnId="{43C5BDF1-57E7-4DD0-A26D-035504BF5E3B}">
      <dgm:prSet/>
      <dgm:spPr/>
      <dgm:t>
        <a:bodyPr/>
        <a:lstStyle/>
        <a:p>
          <a:endParaRPr lang="zh-TW" altLang="en-US"/>
        </a:p>
      </dgm:t>
    </dgm:pt>
    <dgm:pt modelId="{9AF09616-32FA-4498-9D99-040D19224234}" type="pres">
      <dgm:prSet presAssocID="{F2E43158-6C67-4351-B664-4B957E998E64}" presName="linear" presStyleCnt="0">
        <dgm:presLayoutVars>
          <dgm:animLvl val="lvl"/>
          <dgm:resizeHandles val="exact"/>
        </dgm:presLayoutVars>
      </dgm:prSet>
      <dgm:spPr/>
      <dgm:t>
        <a:bodyPr/>
        <a:lstStyle/>
        <a:p>
          <a:endParaRPr lang="zh-TW" altLang="en-US"/>
        </a:p>
      </dgm:t>
    </dgm:pt>
    <dgm:pt modelId="{5D2EC1D7-B89C-4873-80E1-94D8AA40C96A}" type="pres">
      <dgm:prSet presAssocID="{5BCBFC13-A039-4A16-BC8D-D4921B40D5C7}" presName="parentText" presStyleLbl="node1" presStyleIdx="0" presStyleCnt="1" custLinFactNeighborX="1158" custLinFactNeighborY="-7734">
        <dgm:presLayoutVars>
          <dgm:chMax val="0"/>
          <dgm:bulletEnabled val="1"/>
        </dgm:presLayoutVars>
      </dgm:prSet>
      <dgm:spPr/>
      <dgm:t>
        <a:bodyPr/>
        <a:lstStyle/>
        <a:p>
          <a:endParaRPr lang="zh-TW" altLang="en-US"/>
        </a:p>
      </dgm:t>
    </dgm:pt>
  </dgm:ptLst>
  <dgm:cxnLst>
    <dgm:cxn modelId="{43C5BDF1-57E7-4DD0-A26D-035504BF5E3B}" srcId="{F2E43158-6C67-4351-B664-4B957E998E64}" destId="{5BCBFC13-A039-4A16-BC8D-D4921B40D5C7}" srcOrd="0" destOrd="0" parTransId="{109D4430-E8E0-4A3C-AA03-7DFDCE6297B3}" sibTransId="{C74EDDC3-5378-4E62-A85E-2D11A3ADE829}"/>
    <dgm:cxn modelId="{874AEA7B-2BF9-41A7-A17F-D6506EFB7596}" type="presOf" srcId="{5BCBFC13-A039-4A16-BC8D-D4921B40D5C7}" destId="{5D2EC1D7-B89C-4873-80E1-94D8AA40C96A}" srcOrd="0" destOrd="0" presId="urn:microsoft.com/office/officeart/2005/8/layout/vList2"/>
    <dgm:cxn modelId="{0DC3D34B-BD94-4A29-87D2-260C8ADE55A5}" type="presOf" srcId="{F2E43158-6C67-4351-B664-4B957E998E64}" destId="{9AF09616-32FA-4498-9D99-040D19224234}" srcOrd="0" destOrd="0" presId="urn:microsoft.com/office/officeart/2005/8/layout/vList2"/>
    <dgm:cxn modelId="{EEF3F6FC-EA65-415A-A10F-CAE8E3FB7FCA}" type="presParOf" srcId="{9AF09616-32FA-4498-9D99-040D19224234}" destId="{5D2EC1D7-B89C-4873-80E1-94D8AA40C96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2E43158-6C67-4351-B664-4B957E998E64}" type="doc">
      <dgm:prSet loTypeId="urn:microsoft.com/office/officeart/2005/8/layout/vList2" loCatId="list" qsTypeId="urn:microsoft.com/office/officeart/2005/8/quickstyle/simple1" qsCatId="simple" csTypeId="urn:microsoft.com/office/officeart/2005/8/colors/accent5_4" csCatId="accent5" phldr="1"/>
      <dgm:spPr/>
      <dgm:t>
        <a:bodyPr/>
        <a:lstStyle/>
        <a:p>
          <a:endParaRPr lang="zh-TW" altLang="en-US"/>
        </a:p>
      </dgm:t>
    </dgm:pt>
    <dgm:pt modelId="{5BCBFC13-A039-4A16-BC8D-D4921B40D5C7}">
      <dgm:prSet custT="1"/>
      <dgm:spPr/>
      <dgm:t>
        <a:bodyPr/>
        <a:lstStyle/>
        <a:p>
          <a:pPr algn="ctr" rtl="0"/>
          <a:r>
            <a:rPr lang="zh-TW" altLang="en-US" sz="4000" b="1" dirty="0">
              <a:effectLst/>
              <a:ea typeface="標楷體" panose="03000509000000000000" pitchFamily="65" charset="-120"/>
            </a:rPr>
            <a:t>高銀防疫紓困方案內容及執行情形</a:t>
          </a:r>
          <a:endParaRPr lang="zh-TW" sz="4000" dirty="0">
            <a:latin typeface="Century Gothic" panose="020B0502020202020204" pitchFamily="34" charset="0"/>
            <a:ea typeface="標楷體" panose="03000509000000000000" pitchFamily="65" charset="-120"/>
          </a:endParaRPr>
        </a:p>
      </dgm:t>
    </dgm:pt>
    <dgm:pt modelId="{109D4430-E8E0-4A3C-AA03-7DFDCE6297B3}" type="parTrans" cxnId="{43C5BDF1-57E7-4DD0-A26D-035504BF5E3B}">
      <dgm:prSet/>
      <dgm:spPr/>
      <dgm:t>
        <a:bodyPr/>
        <a:lstStyle/>
        <a:p>
          <a:endParaRPr lang="zh-TW" altLang="en-US"/>
        </a:p>
      </dgm:t>
    </dgm:pt>
    <dgm:pt modelId="{C74EDDC3-5378-4E62-A85E-2D11A3ADE829}" type="sibTrans" cxnId="{43C5BDF1-57E7-4DD0-A26D-035504BF5E3B}">
      <dgm:prSet/>
      <dgm:spPr/>
      <dgm:t>
        <a:bodyPr/>
        <a:lstStyle/>
        <a:p>
          <a:endParaRPr lang="zh-TW" altLang="en-US"/>
        </a:p>
      </dgm:t>
    </dgm:pt>
    <dgm:pt modelId="{9AF09616-32FA-4498-9D99-040D19224234}" type="pres">
      <dgm:prSet presAssocID="{F2E43158-6C67-4351-B664-4B957E998E64}" presName="linear" presStyleCnt="0">
        <dgm:presLayoutVars>
          <dgm:animLvl val="lvl"/>
          <dgm:resizeHandles val="exact"/>
        </dgm:presLayoutVars>
      </dgm:prSet>
      <dgm:spPr/>
      <dgm:t>
        <a:bodyPr/>
        <a:lstStyle/>
        <a:p>
          <a:endParaRPr lang="zh-TW" altLang="en-US"/>
        </a:p>
      </dgm:t>
    </dgm:pt>
    <dgm:pt modelId="{5D2EC1D7-B89C-4873-80E1-94D8AA40C96A}" type="pres">
      <dgm:prSet presAssocID="{5BCBFC13-A039-4A16-BC8D-D4921B40D5C7}" presName="parentText" presStyleLbl="node1" presStyleIdx="0" presStyleCnt="1" custLinFactNeighborX="1158" custLinFactNeighborY="-7734">
        <dgm:presLayoutVars>
          <dgm:chMax val="0"/>
          <dgm:bulletEnabled val="1"/>
        </dgm:presLayoutVars>
      </dgm:prSet>
      <dgm:spPr/>
      <dgm:t>
        <a:bodyPr/>
        <a:lstStyle/>
        <a:p>
          <a:endParaRPr lang="zh-TW" altLang="en-US"/>
        </a:p>
      </dgm:t>
    </dgm:pt>
  </dgm:ptLst>
  <dgm:cxnLst>
    <dgm:cxn modelId="{43C5BDF1-57E7-4DD0-A26D-035504BF5E3B}" srcId="{F2E43158-6C67-4351-B664-4B957E998E64}" destId="{5BCBFC13-A039-4A16-BC8D-D4921B40D5C7}" srcOrd="0" destOrd="0" parTransId="{109D4430-E8E0-4A3C-AA03-7DFDCE6297B3}" sibTransId="{C74EDDC3-5378-4E62-A85E-2D11A3ADE829}"/>
    <dgm:cxn modelId="{6D9751F8-D6E9-4762-9911-CA064BE3EAE1}" type="presOf" srcId="{F2E43158-6C67-4351-B664-4B957E998E64}" destId="{9AF09616-32FA-4498-9D99-040D19224234}" srcOrd="0" destOrd="0" presId="urn:microsoft.com/office/officeart/2005/8/layout/vList2"/>
    <dgm:cxn modelId="{7D857B60-88B3-4D75-8914-912CF0BEBDD8}" type="presOf" srcId="{5BCBFC13-A039-4A16-BC8D-D4921B40D5C7}" destId="{5D2EC1D7-B89C-4873-80E1-94D8AA40C96A}" srcOrd="0" destOrd="0" presId="urn:microsoft.com/office/officeart/2005/8/layout/vList2"/>
    <dgm:cxn modelId="{8F7F29FA-0DAE-43B0-A71B-95AFFE45683B}" type="presParOf" srcId="{9AF09616-32FA-4498-9D99-040D19224234}" destId="{5D2EC1D7-B89C-4873-80E1-94D8AA40C96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C9A5D54-9E6A-4455-9B8C-E21401BFFE45}" type="doc">
      <dgm:prSet loTypeId="urn:microsoft.com/office/officeart/2005/8/layout/list1" loCatId="list" qsTypeId="urn:microsoft.com/office/officeart/2005/8/quickstyle/simple1" qsCatId="simple" csTypeId="urn:microsoft.com/office/officeart/2005/8/colors/colorful1#3" csCatId="colorful" phldr="1"/>
      <dgm:spPr/>
      <dgm:t>
        <a:bodyPr/>
        <a:lstStyle/>
        <a:p>
          <a:endParaRPr lang="zh-TW" altLang="en-US"/>
        </a:p>
      </dgm:t>
    </dgm:pt>
    <dgm:pt modelId="{23A66143-6370-4D2F-BF62-CEB2989A75CC}">
      <dgm:prSet custT="1">
        <dgm:style>
          <a:lnRef idx="1">
            <a:schemeClr val="accent5"/>
          </a:lnRef>
          <a:fillRef idx="2">
            <a:schemeClr val="accent5"/>
          </a:fillRef>
          <a:effectRef idx="1">
            <a:schemeClr val="accent5"/>
          </a:effectRef>
          <a:fontRef idx="minor">
            <a:schemeClr val="dk1"/>
          </a:fontRef>
        </dgm:style>
      </dgm:prSet>
      <dgm:spPr>
        <a:solidFill>
          <a:schemeClr val="accent6">
            <a:lumMod val="20000"/>
            <a:lumOff val="80000"/>
          </a:schemeClr>
        </a:solidFill>
      </dgm:spPr>
      <dgm:t>
        <a:bodyPr/>
        <a:lstStyle/>
        <a:p>
          <a:pPr algn="just">
            <a:lnSpc>
              <a:spcPts val="4000"/>
            </a:lnSpc>
            <a:spcAft>
              <a:spcPts val="0"/>
            </a:spcAft>
          </a:pPr>
          <a:r>
            <a:rPr lang="zh-TW" altLang="en-US" sz="2400" b="1" dirty="0">
              <a:solidFill>
                <a:schemeClr val="tx1"/>
              </a:solidFill>
              <a:latin typeface="標楷體" panose="03000509000000000000" pitchFamily="65" charset="-120"/>
              <a:ea typeface="標楷體" panose="03000509000000000000" pitchFamily="65" charset="-120"/>
            </a:rPr>
            <a:t>督促各機關學校積極處理閒置、低度利用及被占用市有不動產，提昇市有不動產效能，統計</a:t>
          </a:r>
          <a:r>
            <a:rPr lang="zh-TW" sz="2400" b="1" dirty="0">
              <a:solidFill>
                <a:schemeClr val="tx1"/>
              </a:solidFill>
              <a:latin typeface="標楷體" panose="03000509000000000000" pitchFamily="65" charset="-120"/>
              <a:ea typeface="標楷體" panose="03000509000000000000" pitchFamily="65" charset="-120"/>
            </a:rPr>
            <a:t>短期</a:t>
          </a:r>
          <a:r>
            <a:rPr lang="zh-TW" altLang="en-US" sz="2400" b="1" dirty="0">
              <a:solidFill>
                <a:schemeClr val="tx1"/>
              </a:solidFill>
              <a:latin typeface="標楷體" panose="03000509000000000000" pitchFamily="65" charset="-120"/>
              <a:ea typeface="標楷體" panose="03000509000000000000" pitchFamily="65" charset="-120"/>
            </a:rPr>
            <a:t>活化</a:t>
          </a:r>
          <a:r>
            <a:rPr lang="zh-TW" sz="2400" b="1" dirty="0">
              <a:solidFill>
                <a:schemeClr val="tx1"/>
              </a:solidFill>
              <a:latin typeface="標楷體" panose="03000509000000000000" pitchFamily="65" charset="-120"/>
              <a:ea typeface="標楷體" panose="03000509000000000000" pitchFamily="65" charset="-120"/>
            </a:rPr>
            <a:t>出租計</a:t>
          </a:r>
          <a:r>
            <a:rPr lang="en-US" sz="2400" b="1" dirty="0">
              <a:solidFill>
                <a:schemeClr val="tx1"/>
              </a:solidFill>
              <a:latin typeface="標楷體" panose="03000509000000000000" pitchFamily="65" charset="-120"/>
              <a:ea typeface="標楷體" panose="03000509000000000000" pitchFamily="65" charset="-120"/>
            </a:rPr>
            <a:t>268</a:t>
          </a:r>
          <a:r>
            <a:rPr lang="zh-TW" sz="2400" b="1" dirty="0">
              <a:solidFill>
                <a:schemeClr val="tx1"/>
              </a:solidFill>
              <a:latin typeface="標楷體" panose="03000509000000000000" pitchFamily="65" charset="-120"/>
              <a:ea typeface="標楷體" panose="03000509000000000000" pitchFamily="65" charset="-120"/>
            </a:rPr>
            <a:t>件，年租金收入</a:t>
          </a:r>
          <a:r>
            <a:rPr lang="en-US" sz="2400" b="1" dirty="0">
              <a:solidFill>
                <a:schemeClr val="tx1"/>
              </a:solidFill>
              <a:latin typeface="標楷體" panose="03000509000000000000" pitchFamily="65" charset="-120"/>
              <a:ea typeface="標楷體" panose="03000509000000000000" pitchFamily="65" charset="-120"/>
            </a:rPr>
            <a:t>4,817</a:t>
          </a:r>
          <a:r>
            <a:rPr lang="zh-TW" sz="2400" b="1" dirty="0">
              <a:solidFill>
                <a:schemeClr val="tx1"/>
              </a:solidFill>
              <a:latin typeface="標楷體" panose="03000509000000000000" pitchFamily="65" charset="-120"/>
              <a:ea typeface="標楷體" panose="03000509000000000000" pitchFamily="65" charset="-120"/>
            </a:rPr>
            <a:t>萬元</a:t>
          </a:r>
          <a:r>
            <a:rPr lang="zh-TW" altLang="en-US" sz="2400" b="1" dirty="0">
              <a:solidFill>
                <a:schemeClr val="tx1"/>
              </a:solidFill>
              <a:latin typeface="標楷體" panose="03000509000000000000" pitchFamily="65" charset="-120"/>
              <a:ea typeface="標楷體" panose="03000509000000000000" pitchFamily="65" charset="-120"/>
            </a:rPr>
            <a:t>；收回被占用市有土地</a:t>
          </a:r>
          <a:r>
            <a:rPr lang="en-US" altLang="zh-TW" sz="2400" b="1" dirty="0">
              <a:solidFill>
                <a:schemeClr val="tx1"/>
              </a:solidFill>
              <a:latin typeface="標楷體" panose="03000509000000000000" pitchFamily="65" charset="-120"/>
              <a:ea typeface="標楷體" panose="03000509000000000000" pitchFamily="65" charset="-120"/>
            </a:rPr>
            <a:t>34</a:t>
          </a:r>
          <a:r>
            <a:rPr lang="zh-TW" altLang="en-US" sz="2400" b="1" dirty="0">
              <a:solidFill>
                <a:schemeClr val="tx1"/>
              </a:solidFill>
              <a:latin typeface="標楷體" panose="03000509000000000000" pitchFamily="65" charset="-120"/>
              <a:ea typeface="標楷體" panose="03000509000000000000" pitchFamily="65" charset="-120"/>
            </a:rPr>
            <a:t>筆，面積</a:t>
          </a:r>
          <a:r>
            <a:rPr lang="en-US" altLang="zh-TW" sz="2400" b="1" dirty="0">
              <a:solidFill>
                <a:schemeClr val="tx1"/>
              </a:solidFill>
              <a:latin typeface="標楷體" panose="03000509000000000000" pitchFamily="65" charset="-120"/>
              <a:ea typeface="標楷體" panose="03000509000000000000" pitchFamily="65" charset="-120"/>
            </a:rPr>
            <a:t>26,526</a:t>
          </a:r>
          <a:r>
            <a:rPr lang="zh-TW" altLang="en-US" sz="2400" b="1" dirty="0">
              <a:solidFill>
                <a:schemeClr val="tx1"/>
              </a:solidFill>
              <a:latin typeface="標楷體" panose="03000509000000000000" pitchFamily="65" charset="-120"/>
              <a:ea typeface="標楷體" panose="03000509000000000000" pitchFamily="65" charset="-120"/>
            </a:rPr>
            <a:t>平方公尺，收取</a:t>
          </a:r>
          <a:r>
            <a:rPr lang="zh-TW" sz="2400" b="1" dirty="0">
              <a:solidFill>
                <a:schemeClr val="tx1"/>
              </a:solidFill>
              <a:latin typeface="標楷體" panose="03000509000000000000" pitchFamily="65" charset="-120"/>
              <a:ea typeface="標楷體" panose="03000509000000000000" pitchFamily="65" charset="-120"/>
            </a:rPr>
            <a:t>使用補償金</a:t>
          </a:r>
          <a:r>
            <a:rPr lang="en-US" sz="2400" b="1" dirty="0">
              <a:solidFill>
                <a:schemeClr val="tx1"/>
              </a:solidFill>
              <a:latin typeface="標楷體" panose="03000509000000000000" pitchFamily="65" charset="-120"/>
              <a:ea typeface="標楷體" panose="03000509000000000000" pitchFamily="65" charset="-120"/>
            </a:rPr>
            <a:t>8,074</a:t>
          </a:r>
          <a:r>
            <a:rPr lang="zh-TW" sz="2400" b="1" dirty="0">
              <a:solidFill>
                <a:schemeClr val="tx1"/>
              </a:solidFill>
              <a:latin typeface="標楷體" panose="03000509000000000000" pitchFamily="65" charset="-120"/>
              <a:ea typeface="標楷體" panose="03000509000000000000" pitchFamily="65" charset="-120"/>
            </a:rPr>
            <a:t>萬元</a:t>
          </a:r>
          <a:r>
            <a:rPr lang="zh-TW" altLang="en-US" sz="2400" b="1" dirty="0">
              <a:solidFill>
                <a:schemeClr val="tx1"/>
              </a:solidFill>
              <a:latin typeface="標楷體" panose="03000509000000000000" pitchFamily="65" charset="-120"/>
              <a:ea typeface="標楷體" panose="03000509000000000000" pitchFamily="65" charset="-120"/>
            </a:rPr>
            <a:t>。</a:t>
          </a:r>
        </a:p>
      </dgm:t>
    </dgm:pt>
    <dgm:pt modelId="{BDC2676D-53DB-49F1-A0B2-AE6BABD53E9D}" type="parTrans" cxnId="{81E102A6-04F4-4B82-B59B-C58CAA48B06D}">
      <dgm:prSet/>
      <dgm:spPr/>
      <dgm:t>
        <a:bodyPr/>
        <a:lstStyle/>
        <a:p>
          <a:endParaRPr lang="zh-TW" altLang="en-US"/>
        </a:p>
      </dgm:t>
    </dgm:pt>
    <dgm:pt modelId="{6F7D752F-3B7E-46C4-8828-4D74672EEF1E}" type="sibTrans" cxnId="{81E102A6-04F4-4B82-B59B-C58CAA48B06D}">
      <dgm:prSet/>
      <dgm:spPr/>
      <dgm:t>
        <a:bodyPr/>
        <a:lstStyle/>
        <a:p>
          <a:endParaRPr lang="zh-TW" altLang="en-US"/>
        </a:p>
      </dgm:t>
    </dgm:pt>
    <dgm:pt modelId="{7A31D6DB-6BDF-463C-AB03-EEAAE7B8FE8B}">
      <dgm:prSet custT="1">
        <dgm:style>
          <a:lnRef idx="1">
            <a:schemeClr val="accent4"/>
          </a:lnRef>
          <a:fillRef idx="2">
            <a:schemeClr val="accent4"/>
          </a:fillRef>
          <a:effectRef idx="1">
            <a:schemeClr val="accent4"/>
          </a:effectRef>
          <a:fontRef idx="minor">
            <a:schemeClr val="dk1"/>
          </a:fontRef>
        </dgm:style>
      </dgm:prSet>
      <dgm:spPr>
        <a:solidFill>
          <a:schemeClr val="accent2">
            <a:lumMod val="20000"/>
            <a:lumOff val="80000"/>
          </a:schemeClr>
        </a:solidFill>
      </dgm:spPr>
      <dgm:t>
        <a:bodyPr/>
        <a:lstStyle/>
        <a:p>
          <a:pPr algn="just">
            <a:lnSpc>
              <a:spcPts val="4000"/>
            </a:lnSpc>
            <a:spcAft>
              <a:spcPts val="0"/>
            </a:spcAft>
          </a:pPr>
          <a:r>
            <a:rPr lang="zh-TW" altLang="en-US" sz="2400" b="1" dirty="0">
              <a:solidFill>
                <a:schemeClr val="tx1"/>
              </a:solidFill>
              <a:latin typeface="標楷體" panose="03000509000000000000" pitchFamily="65" charset="-120"/>
              <a:ea typeface="標楷體" panose="03000509000000000000" pitchFamily="65" charset="-120"/>
            </a:rPr>
            <a:t>運用網路平台辦理廢品拍賣，</a:t>
          </a:r>
          <a:r>
            <a:rPr lang="en-US" altLang="zh-TW" sz="2400" b="1" dirty="0">
              <a:solidFill>
                <a:schemeClr val="tx1"/>
              </a:solidFill>
              <a:latin typeface="標楷體" panose="03000509000000000000" pitchFamily="65" charset="-120"/>
              <a:ea typeface="標楷體" panose="03000509000000000000" pitchFamily="65" charset="-120"/>
            </a:rPr>
            <a:t>108</a:t>
          </a:r>
          <a:r>
            <a:rPr lang="zh-TW" altLang="en-US" sz="2400" b="1" dirty="0">
              <a:solidFill>
                <a:schemeClr val="tx1"/>
              </a:solidFill>
              <a:latin typeface="標楷體" panose="03000509000000000000" pitchFamily="65" charset="-120"/>
              <a:ea typeface="標楷體" panose="03000509000000000000" pitchFamily="65" charset="-120"/>
            </a:rPr>
            <a:t>年成交金額新台幣</a:t>
          </a:r>
          <a:r>
            <a:rPr lang="en-US" altLang="zh-TW" sz="2400" b="1" dirty="0">
              <a:solidFill>
                <a:schemeClr val="tx1"/>
              </a:solidFill>
              <a:latin typeface="標楷體" panose="03000509000000000000" pitchFamily="65" charset="-120"/>
              <a:ea typeface="標楷體" panose="03000509000000000000" pitchFamily="65" charset="-120"/>
            </a:rPr>
            <a:t>406</a:t>
          </a:r>
          <a:r>
            <a:rPr lang="zh-TW" altLang="en-US" sz="2400" b="1" dirty="0">
              <a:solidFill>
                <a:schemeClr val="tx1"/>
              </a:solidFill>
              <a:latin typeface="標楷體" panose="03000509000000000000" pitchFamily="65" charset="-120"/>
              <a:ea typeface="標楷體" panose="03000509000000000000" pitchFamily="65" charset="-120"/>
            </a:rPr>
            <a:t>萬元，</a:t>
          </a:r>
          <a:r>
            <a:rPr lang="en-US" altLang="zh-TW" sz="2400" b="1" dirty="0">
              <a:solidFill>
                <a:schemeClr val="tx1"/>
              </a:solidFill>
              <a:latin typeface="標楷體" panose="03000509000000000000" pitchFamily="65" charset="-120"/>
              <a:ea typeface="標楷體" panose="03000509000000000000" pitchFamily="65" charset="-120"/>
            </a:rPr>
            <a:t>109</a:t>
          </a:r>
          <a:r>
            <a:rPr lang="zh-TW" altLang="en-US" sz="2400" b="1" dirty="0">
              <a:solidFill>
                <a:schemeClr val="tx1"/>
              </a:solidFill>
              <a:latin typeface="標楷體" panose="03000509000000000000" pitchFamily="65" charset="-120"/>
              <a:ea typeface="標楷體" panose="03000509000000000000" pitchFamily="65" charset="-120"/>
            </a:rPr>
            <a:t>年</a:t>
          </a:r>
          <a:r>
            <a:rPr lang="en-US" altLang="zh-TW" sz="2400" b="1" dirty="0">
              <a:solidFill>
                <a:schemeClr val="tx1"/>
              </a:solidFill>
              <a:latin typeface="標楷體" panose="03000509000000000000" pitchFamily="65" charset="-120"/>
              <a:ea typeface="標楷體" panose="03000509000000000000" pitchFamily="65" charset="-120"/>
            </a:rPr>
            <a:t>1</a:t>
          </a:r>
          <a:r>
            <a:rPr lang="zh-TW" altLang="en-US" sz="2400" b="1" dirty="0">
              <a:solidFill>
                <a:schemeClr val="tx1"/>
              </a:solidFill>
              <a:latin typeface="標楷體" panose="03000509000000000000" pitchFamily="65" charset="-120"/>
              <a:ea typeface="標楷體" panose="03000509000000000000" pitchFamily="65" charset="-120"/>
            </a:rPr>
            <a:t>至</a:t>
          </a:r>
          <a:r>
            <a:rPr lang="en-US" altLang="zh-TW" sz="2400" b="1" dirty="0">
              <a:solidFill>
                <a:schemeClr val="tx1"/>
              </a:solidFill>
              <a:latin typeface="標楷體" panose="03000509000000000000" pitchFamily="65" charset="-120"/>
              <a:ea typeface="標楷體" panose="03000509000000000000" pitchFamily="65" charset="-120"/>
            </a:rPr>
            <a:t>4</a:t>
          </a:r>
          <a:r>
            <a:rPr lang="zh-TW" altLang="en-US" sz="2400" b="1" dirty="0">
              <a:solidFill>
                <a:schemeClr val="tx1"/>
              </a:solidFill>
              <a:latin typeface="標楷體" panose="03000509000000000000" pitchFamily="65" charset="-120"/>
              <a:ea typeface="標楷體" panose="03000509000000000000" pitchFamily="65" charset="-120"/>
            </a:rPr>
            <a:t>月成交金額新台幣</a:t>
          </a:r>
          <a:r>
            <a:rPr lang="en-US" altLang="zh-TW" sz="2400" b="1" dirty="0">
              <a:solidFill>
                <a:schemeClr val="tx1"/>
              </a:solidFill>
              <a:latin typeface="標楷體" panose="03000509000000000000" pitchFamily="65" charset="-120"/>
              <a:ea typeface="標楷體" panose="03000509000000000000" pitchFamily="65" charset="-120"/>
            </a:rPr>
            <a:t>134</a:t>
          </a:r>
          <a:r>
            <a:rPr lang="zh-TW" altLang="en-US" sz="2400" b="1" dirty="0">
              <a:solidFill>
                <a:schemeClr val="tx1"/>
              </a:solidFill>
              <a:latin typeface="標楷體" panose="03000509000000000000" pitchFamily="65" charset="-120"/>
              <a:ea typeface="標楷體" panose="03000509000000000000" pitchFamily="65" charset="-120"/>
            </a:rPr>
            <a:t>萬元，賡續推廣各機關運用網路平台辦理廢品公開競標，以促進資源有效再利用。</a:t>
          </a:r>
          <a:endParaRPr lang="zh-TW" altLang="en-US" sz="2400" dirty="0">
            <a:solidFill>
              <a:schemeClr val="tx1"/>
            </a:solidFill>
            <a:latin typeface="微軟正黑體" panose="020B0604030504040204" pitchFamily="34" charset="-120"/>
            <a:ea typeface="微軟正黑體" panose="020B0604030504040204" pitchFamily="34" charset="-120"/>
          </a:endParaRPr>
        </a:p>
      </dgm:t>
    </dgm:pt>
    <dgm:pt modelId="{A9C76608-9D50-4561-8696-6382D5D9796A}" type="parTrans" cxnId="{B10B9F50-5086-47F4-8F22-4AE7A8B2B2BD}">
      <dgm:prSet/>
      <dgm:spPr/>
      <dgm:t>
        <a:bodyPr/>
        <a:lstStyle/>
        <a:p>
          <a:endParaRPr lang="zh-TW" altLang="en-US"/>
        </a:p>
      </dgm:t>
    </dgm:pt>
    <dgm:pt modelId="{32049FF3-26B2-419E-A1A7-555F8FDF85F9}" type="sibTrans" cxnId="{B10B9F50-5086-47F4-8F22-4AE7A8B2B2BD}">
      <dgm:prSet/>
      <dgm:spPr/>
      <dgm:t>
        <a:bodyPr/>
        <a:lstStyle/>
        <a:p>
          <a:endParaRPr lang="zh-TW" altLang="en-US"/>
        </a:p>
      </dgm:t>
    </dgm:pt>
    <dgm:pt modelId="{4EE5BD06-853E-4445-98B1-C410975320BC}" type="pres">
      <dgm:prSet presAssocID="{AC9A5D54-9E6A-4455-9B8C-E21401BFFE45}" presName="linear" presStyleCnt="0">
        <dgm:presLayoutVars>
          <dgm:dir/>
          <dgm:animLvl val="lvl"/>
          <dgm:resizeHandles val="exact"/>
        </dgm:presLayoutVars>
      </dgm:prSet>
      <dgm:spPr/>
      <dgm:t>
        <a:bodyPr/>
        <a:lstStyle/>
        <a:p>
          <a:endParaRPr lang="zh-TW" altLang="en-US"/>
        </a:p>
      </dgm:t>
    </dgm:pt>
    <dgm:pt modelId="{B73F4954-55FF-4637-AAE4-DC1DF692B162}" type="pres">
      <dgm:prSet presAssocID="{23A66143-6370-4D2F-BF62-CEB2989A75CC}" presName="parentLin" presStyleCnt="0"/>
      <dgm:spPr/>
    </dgm:pt>
    <dgm:pt modelId="{2ED7DD9B-847E-49E8-A022-BF3ADC10C4F0}" type="pres">
      <dgm:prSet presAssocID="{23A66143-6370-4D2F-BF62-CEB2989A75CC}" presName="parentLeftMargin" presStyleLbl="node1" presStyleIdx="0" presStyleCnt="2"/>
      <dgm:spPr/>
      <dgm:t>
        <a:bodyPr/>
        <a:lstStyle/>
        <a:p>
          <a:endParaRPr lang="zh-TW" altLang="en-US"/>
        </a:p>
      </dgm:t>
    </dgm:pt>
    <dgm:pt modelId="{7EAB9DE4-1013-4F84-AB7F-05408F37D8AA}" type="pres">
      <dgm:prSet presAssocID="{23A66143-6370-4D2F-BF62-CEB2989A75CC}" presName="parentText" presStyleLbl="node1" presStyleIdx="0" presStyleCnt="2" custScaleX="134249" custScaleY="236629" custLinFactNeighborX="-27487" custLinFactNeighborY="2308">
        <dgm:presLayoutVars>
          <dgm:chMax val="0"/>
          <dgm:bulletEnabled val="1"/>
        </dgm:presLayoutVars>
      </dgm:prSet>
      <dgm:spPr/>
      <dgm:t>
        <a:bodyPr/>
        <a:lstStyle/>
        <a:p>
          <a:endParaRPr lang="zh-TW" altLang="en-US"/>
        </a:p>
      </dgm:t>
    </dgm:pt>
    <dgm:pt modelId="{5C4496AA-F829-4290-9AF3-5185F0B6D32F}" type="pres">
      <dgm:prSet presAssocID="{23A66143-6370-4D2F-BF62-CEB2989A75CC}" presName="negativeSpace" presStyleCnt="0"/>
      <dgm:spPr/>
    </dgm:pt>
    <dgm:pt modelId="{ECF63952-568D-44AE-BC88-A878DB00A99A}" type="pres">
      <dgm:prSet presAssocID="{23A66143-6370-4D2F-BF62-CEB2989A75CC}" presName="childText" presStyleLbl="conFgAcc1" presStyleIdx="0" presStyleCnt="2">
        <dgm:presLayoutVars>
          <dgm:bulletEnabled val="1"/>
        </dgm:presLayoutVars>
      </dgm:prSet>
      <dgm:spPr/>
    </dgm:pt>
    <dgm:pt modelId="{7AA072DE-B018-4841-A248-112225050621}" type="pres">
      <dgm:prSet presAssocID="{6F7D752F-3B7E-46C4-8828-4D74672EEF1E}" presName="spaceBetweenRectangles" presStyleCnt="0"/>
      <dgm:spPr/>
    </dgm:pt>
    <dgm:pt modelId="{19193B80-CDC0-45FE-9A8B-EE05EEDCB5DD}" type="pres">
      <dgm:prSet presAssocID="{7A31D6DB-6BDF-463C-AB03-EEAAE7B8FE8B}" presName="parentLin" presStyleCnt="0"/>
      <dgm:spPr/>
    </dgm:pt>
    <dgm:pt modelId="{C6EEF711-68CD-4231-B443-2B1E9AE2B91D}" type="pres">
      <dgm:prSet presAssocID="{7A31D6DB-6BDF-463C-AB03-EEAAE7B8FE8B}" presName="parentLeftMargin" presStyleLbl="node1" presStyleIdx="0" presStyleCnt="2"/>
      <dgm:spPr/>
      <dgm:t>
        <a:bodyPr/>
        <a:lstStyle/>
        <a:p>
          <a:endParaRPr lang="zh-TW" altLang="en-US"/>
        </a:p>
      </dgm:t>
    </dgm:pt>
    <dgm:pt modelId="{A2BD6482-3AA5-4423-A4A6-CA9093C5FE9F}" type="pres">
      <dgm:prSet presAssocID="{7A31D6DB-6BDF-463C-AB03-EEAAE7B8FE8B}" presName="parentText" presStyleLbl="node1" presStyleIdx="1" presStyleCnt="2" custScaleX="133716" custScaleY="189572" custLinFactNeighborX="-21800" custLinFactNeighborY="-3702">
        <dgm:presLayoutVars>
          <dgm:chMax val="0"/>
          <dgm:bulletEnabled val="1"/>
        </dgm:presLayoutVars>
      </dgm:prSet>
      <dgm:spPr/>
      <dgm:t>
        <a:bodyPr/>
        <a:lstStyle/>
        <a:p>
          <a:endParaRPr lang="zh-TW" altLang="en-US"/>
        </a:p>
      </dgm:t>
    </dgm:pt>
    <dgm:pt modelId="{B552B2AD-C2F6-4AE7-936E-3DC984E86450}" type="pres">
      <dgm:prSet presAssocID="{7A31D6DB-6BDF-463C-AB03-EEAAE7B8FE8B}" presName="negativeSpace" presStyleCnt="0"/>
      <dgm:spPr/>
    </dgm:pt>
    <dgm:pt modelId="{377AC7B2-004A-4FE0-92EB-96E66C320B28}" type="pres">
      <dgm:prSet presAssocID="{7A31D6DB-6BDF-463C-AB03-EEAAE7B8FE8B}" presName="childText" presStyleLbl="conFgAcc1" presStyleIdx="1" presStyleCnt="2">
        <dgm:presLayoutVars>
          <dgm:bulletEnabled val="1"/>
        </dgm:presLayoutVars>
      </dgm:prSet>
      <dgm:spPr/>
    </dgm:pt>
  </dgm:ptLst>
  <dgm:cxnLst>
    <dgm:cxn modelId="{81E102A6-04F4-4B82-B59B-C58CAA48B06D}" srcId="{AC9A5D54-9E6A-4455-9B8C-E21401BFFE45}" destId="{23A66143-6370-4D2F-BF62-CEB2989A75CC}" srcOrd="0" destOrd="0" parTransId="{BDC2676D-53DB-49F1-A0B2-AE6BABD53E9D}" sibTransId="{6F7D752F-3B7E-46C4-8828-4D74672EEF1E}"/>
    <dgm:cxn modelId="{625A72AA-C37B-4585-99D8-BE44BDE7FD17}" type="presOf" srcId="{7A31D6DB-6BDF-463C-AB03-EEAAE7B8FE8B}" destId="{A2BD6482-3AA5-4423-A4A6-CA9093C5FE9F}" srcOrd="1" destOrd="0" presId="urn:microsoft.com/office/officeart/2005/8/layout/list1"/>
    <dgm:cxn modelId="{28B7DB17-FB45-4C7E-8E4A-2C5DEE0CBBF9}" type="presOf" srcId="{7A31D6DB-6BDF-463C-AB03-EEAAE7B8FE8B}" destId="{C6EEF711-68CD-4231-B443-2B1E9AE2B91D}" srcOrd="0" destOrd="0" presId="urn:microsoft.com/office/officeart/2005/8/layout/list1"/>
    <dgm:cxn modelId="{2B06A629-A615-4C24-9D5A-37EBF81EB95C}" type="presOf" srcId="{23A66143-6370-4D2F-BF62-CEB2989A75CC}" destId="{7EAB9DE4-1013-4F84-AB7F-05408F37D8AA}" srcOrd="1" destOrd="0" presId="urn:microsoft.com/office/officeart/2005/8/layout/list1"/>
    <dgm:cxn modelId="{0F2EE07B-9B78-4A98-A0E3-457699B22634}" type="presOf" srcId="{AC9A5D54-9E6A-4455-9B8C-E21401BFFE45}" destId="{4EE5BD06-853E-4445-98B1-C410975320BC}" srcOrd="0" destOrd="0" presId="urn:microsoft.com/office/officeart/2005/8/layout/list1"/>
    <dgm:cxn modelId="{E529C93E-842F-4769-ABC8-AB007CD179E4}" type="presOf" srcId="{23A66143-6370-4D2F-BF62-CEB2989A75CC}" destId="{2ED7DD9B-847E-49E8-A022-BF3ADC10C4F0}" srcOrd="0" destOrd="0" presId="urn:microsoft.com/office/officeart/2005/8/layout/list1"/>
    <dgm:cxn modelId="{B10B9F50-5086-47F4-8F22-4AE7A8B2B2BD}" srcId="{AC9A5D54-9E6A-4455-9B8C-E21401BFFE45}" destId="{7A31D6DB-6BDF-463C-AB03-EEAAE7B8FE8B}" srcOrd="1" destOrd="0" parTransId="{A9C76608-9D50-4561-8696-6382D5D9796A}" sibTransId="{32049FF3-26B2-419E-A1A7-555F8FDF85F9}"/>
    <dgm:cxn modelId="{FDBE37D4-D5C3-487B-81C0-1A007C2C6FF4}" type="presParOf" srcId="{4EE5BD06-853E-4445-98B1-C410975320BC}" destId="{B73F4954-55FF-4637-AAE4-DC1DF692B162}" srcOrd="0" destOrd="0" presId="urn:microsoft.com/office/officeart/2005/8/layout/list1"/>
    <dgm:cxn modelId="{828A8DF6-00DD-4B2A-B311-1202C676C416}" type="presParOf" srcId="{B73F4954-55FF-4637-AAE4-DC1DF692B162}" destId="{2ED7DD9B-847E-49E8-A022-BF3ADC10C4F0}" srcOrd="0" destOrd="0" presId="urn:microsoft.com/office/officeart/2005/8/layout/list1"/>
    <dgm:cxn modelId="{B942A4A0-6E9A-49DC-AF22-08BA6FC279A6}" type="presParOf" srcId="{B73F4954-55FF-4637-AAE4-DC1DF692B162}" destId="{7EAB9DE4-1013-4F84-AB7F-05408F37D8AA}" srcOrd="1" destOrd="0" presId="urn:microsoft.com/office/officeart/2005/8/layout/list1"/>
    <dgm:cxn modelId="{C91E8BCD-35DA-4D98-8A5F-51E5D44716B0}" type="presParOf" srcId="{4EE5BD06-853E-4445-98B1-C410975320BC}" destId="{5C4496AA-F829-4290-9AF3-5185F0B6D32F}" srcOrd="1" destOrd="0" presId="urn:microsoft.com/office/officeart/2005/8/layout/list1"/>
    <dgm:cxn modelId="{B519A6A8-DD60-423B-9A09-EEF6D1314BE3}" type="presParOf" srcId="{4EE5BD06-853E-4445-98B1-C410975320BC}" destId="{ECF63952-568D-44AE-BC88-A878DB00A99A}" srcOrd="2" destOrd="0" presId="urn:microsoft.com/office/officeart/2005/8/layout/list1"/>
    <dgm:cxn modelId="{4B85CFE0-5576-4DBC-904F-0BEC9E02D304}" type="presParOf" srcId="{4EE5BD06-853E-4445-98B1-C410975320BC}" destId="{7AA072DE-B018-4841-A248-112225050621}" srcOrd="3" destOrd="0" presId="urn:microsoft.com/office/officeart/2005/8/layout/list1"/>
    <dgm:cxn modelId="{47FA978A-CE2E-40E2-8187-7F141423FFEA}" type="presParOf" srcId="{4EE5BD06-853E-4445-98B1-C410975320BC}" destId="{19193B80-CDC0-45FE-9A8B-EE05EEDCB5DD}" srcOrd="4" destOrd="0" presId="urn:microsoft.com/office/officeart/2005/8/layout/list1"/>
    <dgm:cxn modelId="{8A9B205C-6353-4E1D-A459-F51146E5CF1D}" type="presParOf" srcId="{19193B80-CDC0-45FE-9A8B-EE05EEDCB5DD}" destId="{C6EEF711-68CD-4231-B443-2B1E9AE2B91D}" srcOrd="0" destOrd="0" presId="urn:microsoft.com/office/officeart/2005/8/layout/list1"/>
    <dgm:cxn modelId="{A4F11685-45A8-48F1-B4B7-3845B48F811A}" type="presParOf" srcId="{19193B80-CDC0-45FE-9A8B-EE05EEDCB5DD}" destId="{A2BD6482-3AA5-4423-A4A6-CA9093C5FE9F}" srcOrd="1" destOrd="0" presId="urn:microsoft.com/office/officeart/2005/8/layout/list1"/>
    <dgm:cxn modelId="{E382B832-3EED-4128-B39D-7585E96BA8E4}" type="presParOf" srcId="{4EE5BD06-853E-4445-98B1-C410975320BC}" destId="{B552B2AD-C2F6-4AE7-936E-3DC984E86450}" srcOrd="5" destOrd="0" presId="urn:microsoft.com/office/officeart/2005/8/layout/list1"/>
    <dgm:cxn modelId="{3BE24AFE-521B-4A00-878D-D5A26D4FCD05}" type="presParOf" srcId="{4EE5BD06-853E-4445-98B1-C410975320BC}" destId="{377AC7B2-004A-4FE0-92EB-96E66C320B2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0.86022</cdr:x>
      <cdr:y>0.48294</cdr:y>
    </cdr:from>
    <cdr:to>
      <cdr:x>0.95699</cdr:x>
      <cdr:y>0.58957</cdr:y>
    </cdr:to>
    <cdr:sp macro="" textlink="">
      <cdr:nvSpPr>
        <cdr:cNvPr id="3" name="文字方塊 2">
          <a:extLst xmlns:a="http://schemas.openxmlformats.org/drawingml/2006/main">
            <a:ext uri="{FF2B5EF4-FFF2-40B4-BE49-F238E27FC236}">
              <a16:creationId xmlns:a16="http://schemas.microsoft.com/office/drawing/2014/main" xmlns="" id="{8CF40311-290D-44CA-BACD-00D4B0569BAD}"/>
            </a:ext>
          </a:extLst>
        </cdr:cNvPr>
        <cdr:cNvSpPr txBox="1"/>
      </cdr:nvSpPr>
      <cdr:spPr>
        <a:xfrm xmlns:a="http://schemas.openxmlformats.org/drawingml/2006/main">
          <a:off x="6274689" y="1564899"/>
          <a:ext cx="705868" cy="3455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zh-TW"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5" y="1"/>
            <a:ext cx="2945659" cy="496333"/>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8" y="1"/>
            <a:ext cx="2945659" cy="496333"/>
          </a:xfrm>
          <a:prstGeom prst="rect">
            <a:avLst/>
          </a:prstGeom>
        </p:spPr>
        <p:txBody>
          <a:bodyPr vert="horz" lIns="91440" tIns="45720" rIns="91440" bIns="45720" rtlCol="0"/>
          <a:lstStyle>
            <a:lvl1pPr algn="r">
              <a:defRPr sz="1200"/>
            </a:lvl1pPr>
          </a:lstStyle>
          <a:p>
            <a:fld id="{389E2D29-7595-4E8A-A17C-03A3D9892C0F}" type="datetimeFigureOut">
              <a:rPr lang="zh-TW" altLang="en-US" smtClean="0"/>
              <a:pPr/>
              <a:t>2020/5/18</a:t>
            </a:fld>
            <a:endParaRPr lang="zh-TW" altLang="en-US"/>
          </a:p>
        </p:txBody>
      </p:sp>
      <p:sp>
        <p:nvSpPr>
          <p:cNvPr id="4" name="頁尾版面配置區 3"/>
          <p:cNvSpPr>
            <a:spLocks noGrp="1"/>
          </p:cNvSpPr>
          <p:nvPr>
            <p:ph type="ftr" sz="quarter" idx="2"/>
          </p:nvPr>
        </p:nvSpPr>
        <p:spPr>
          <a:xfrm>
            <a:off x="5" y="9428585"/>
            <a:ext cx="2945659" cy="496333"/>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8" y="9428585"/>
            <a:ext cx="2945659" cy="496333"/>
          </a:xfrm>
          <a:prstGeom prst="rect">
            <a:avLst/>
          </a:prstGeom>
        </p:spPr>
        <p:txBody>
          <a:bodyPr vert="horz" lIns="91440" tIns="45720" rIns="91440" bIns="45720" rtlCol="0" anchor="b"/>
          <a:lstStyle>
            <a:lvl1pPr algn="r">
              <a:defRPr sz="1200"/>
            </a:lvl1pPr>
          </a:lstStyle>
          <a:p>
            <a:fld id="{DE9F759A-4FE5-4A35-8FC1-633EBDAD82D6}" type="slidenum">
              <a:rPr lang="zh-TW" altLang="en-US" smtClean="0"/>
              <a:pPr/>
              <a:t>‹#›</a:t>
            </a:fld>
            <a:endParaRPr lang="zh-TW" altLang="en-US"/>
          </a:p>
        </p:txBody>
      </p:sp>
    </p:spTree>
    <p:extLst>
      <p:ext uri="{BB962C8B-B14F-4D97-AF65-F5344CB8AC3E}">
        <p14:creationId xmlns:p14="http://schemas.microsoft.com/office/powerpoint/2010/main" val="315685784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5" y="1"/>
            <a:ext cx="2945659" cy="496333"/>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8" y="1"/>
            <a:ext cx="2945659" cy="496333"/>
          </a:xfrm>
          <a:prstGeom prst="rect">
            <a:avLst/>
          </a:prstGeom>
        </p:spPr>
        <p:txBody>
          <a:bodyPr vert="horz" lIns="91440" tIns="45720" rIns="91440" bIns="45720" rtlCol="0"/>
          <a:lstStyle>
            <a:lvl1pPr algn="r">
              <a:defRPr sz="1200"/>
            </a:lvl1pPr>
          </a:lstStyle>
          <a:p>
            <a:fld id="{DE3CFA23-B6C5-4020-AF0A-9E22688B8BC7}" type="datetimeFigureOut">
              <a:rPr lang="zh-TW" altLang="en-US" smtClean="0"/>
              <a:pPr/>
              <a:t>2020/5/18</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5"/>
            <a:ext cx="5438140" cy="4466989"/>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5" y="9428585"/>
            <a:ext cx="2945659" cy="496333"/>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8" y="9428585"/>
            <a:ext cx="2945659" cy="496333"/>
          </a:xfrm>
          <a:prstGeom prst="rect">
            <a:avLst/>
          </a:prstGeom>
        </p:spPr>
        <p:txBody>
          <a:bodyPr vert="horz" lIns="91440" tIns="45720" rIns="91440" bIns="45720" rtlCol="0" anchor="b"/>
          <a:lstStyle>
            <a:lvl1pPr algn="r">
              <a:defRPr sz="1200"/>
            </a:lvl1pPr>
          </a:lstStyle>
          <a:p>
            <a:fld id="{24405B26-DE4D-43EA-B52D-B715CF4C369D}" type="slidenum">
              <a:rPr lang="zh-TW" altLang="en-US" smtClean="0"/>
              <a:pPr/>
              <a:t>‹#›</a:t>
            </a:fld>
            <a:endParaRPr lang="zh-TW" altLang="en-US"/>
          </a:p>
        </p:txBody>
      </p:sp>
    </p:spTree>
    <p:extLst>
      <p:ext uri="{BB962C8B-B14F-4D97-AF65-F5344CB8AC3E}">
        <p14:creationId xmlns:p14="http://schemas.microsoft.com/office/powerpoint/2010/main" val="164742398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24405B26-DE4D-43EA-B52D-B715CF4C369D}" type="slidenum">
              <a:rPr lang="zh-TW" altLang="en-US" smtClean="0"/>
              <a:pPr/>
              <a:t>0</a:t>
            </a:fld>
            <a:endParaRPr lang="zh-TW" altLang="en-US"/>
          </a:p>
        </p:txBody>
      </p:sp>
    </p:spTree>
    <p:extLst>
      <p:ext uri="{BB962C8B-B14F-4D97-AF65-F5344CB8AC3E}">
        <p14:creationId xmlns:p14="http://schemas.microsoft.com/office/powerpoint/2010/main" val="3366466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823945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909806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872863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53B20A7-26C2-48EE-8100-6B0AE04ED05D}" type="slidenum">
              <a:rPr lang="zh-TW" altLang="en-US" smtClean="0">
                <a:solidFill>
                  <a:prstClr val="black"/>
                </a:solidFill>
              </a:rPr>
              <a:pPr/>
              <a:t>19</a:t>
            </a:fld>
            <a:endParaRPr lang="zh-TW" altLang="en-US">
              <a:solidFill>
                <a:prstClr val="black"/>
              </a:solidFill>
            </a:endParaRPr>
          </a:p>
        </p:txBody>
      </p:sp>
    </p:spTree>
    <p:extLst>
      <p:ext uri="{BB962C8B-B14F-4D97-AF65-F5344CB8AC3E}">
        <p14:creationId xmlns:p14="http://schemas.microsoft.com/office/powerpoint/2010/main" val="1339042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53B20A7-26C2-48EE-8100-6B0AE04ED05D}" type="slidenum">
              <a:rPr lang="zh-TW" altLang="en-US" smtClean="0">
                <a:solidFill>
                  <a:prstClr val="black"/>
                </a:solidFill>
              </a:rPr>
              <a:pPr/>
              <a:t>20</a:t>
            </a:fld>
            <a:endParaRPr lang="zh-TW" altLang="en-US">
              <a:solidFill>
                <a:prstClr val="black"/>
              </a:solidFill>
            </a:endParaRPr>
          </a:p>
        </p:txBody>
      </p:sp>
    </p:spTree>
    <p:extLst>
      <p:ext uri="{BB962C8B-B14F-4D97-AF65-F5344CB8AC3E}">
        <p14:creationId xmlns:p14="http://schemas.microsoft.com/office/powerpoint/2010/main" val="197108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53B20A7-26C2-48EE-8100-6B0AE04ED05D}" type="slidenum">
              <a:rPr lang="zh-TW" altLang="en-US" smtClean="0">
                <a:solidFill>
                  <a:prstClr val="black"/>
                </a:solidFill>
              </a:rPr>
              <a:pPr/>
              <a:t>22</a:t>
            </a:fld>
            <a:endParaRPr lang="zh-TW" altLang="en-US">
              <a:solidFill>
                <a:prstClr val="black"/>
              </a:solidFill>
            </a:endParaRPr>
          </a:p>
        </p:txBody>
      </p:sp>
    </p:spTree>
    <p:extLst>
      <p:ext uri="{BB962C8B-B14F-4D97-AF65-F5344CB8AC3E}">
        <p14:creationId xmlns:p14="http://schemas.microsoft.com/office/powerpoint/2010/main" val="2261646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876612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a:ln/>
        </p:spPr>
      </p:sp>
      <p:sp>
        <p:nvSpPr>
          <p:cNvPr id="1331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p>
        </p:txBody>
      </p:sp>
      <p:sp>
        <p:nvSpPr>
          <p:cNvPr id="1331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kumimoji="1" sz="1200">
                <a:solidFill>
                  <a:schemeClr val="tx1"/>
                </a:solidFill>
                <a:latin typeface="Arial" charset="0"/>
                <a:ea typeface="新細明體" pitchFamily="18" charset="-120"/>
              </a:defRPr>
            </a:lvl1pPr>
            <a:lvl2pPr marL="741363" indent="-284163" defTabSz="925513">
              <a:spcBef>
                <a:spcPct val="30000"/>
              </a:spcBef>
              <a:defRPr kumimoji="1" sz="1200">
                <a:solidFill>
                  <a:schemeClr val="tx1"/>
                </a:solidFill>
                <a:latin typeface="Arial" charset="0"/>
                <a:ea typeface="新細明體" pitchFamily="18" charset="-120"/>
              </a:defRPr>
            </a:lvl2pPr>
            <a:lvl3pPr marL="1141413" indent="-227013" defTabSz="925513">
              <a:spcBef>
                <a:spcPct val="30000"/>
              </a:spcBef>
              <a:defRPr kumimoji="1" sz="1200">
                <a:solidFill>
                  <a:schemeClr val="tx1"/>
                </a:solidFill>
                <a:latin typeface="Arial" charset="0"/>
                <a:ea typeface="新細明體" pitchFamily="18" charset="-120"/>
              </a:defRPr>
            </a:lvl3pPr>
            <a:lvl4pPr marL="1598613" indent="-227013" defTabSz="925513">
              <a:spcBef>
                <a:spcPct val="30000"/>
              </a:spcBef>
              <a:defRPr kumimoji="1" sz="1200">
                <a:solidFill>
                  <a:schemeClr val="tx1"/>
                </a:solidFill>
                <a:latin typeface="Arial" charset="0"/>
                <a:ea typeface="新細明體" pitchFamily="18" charset="-120"/>
              </a:defRPr>
            </a:lvl4pPr>
            <a:lvl5pPr marL="2055813" indent="-227013" defTabSz="925513">
              <a:spcBef>
                <a:spcPct val="30000"/>
              </a:spcBef>
              <a:defRPr kumimoji="1" sz="1200">
                <a:solidFill>
                  <a:schemeClr val="tx1"/>
                </a:solidFill>
                <a:latin typeface="Arial" charset="0"/>
                <a:ea typeface="新細明體" pitchFamily="18" charset="-120"/>
              </a:defRPr>
            </a:lvl5pPr>
            <a:lvl6pPr marL="2513013" indent="-227013" defTabSz="925513" eaLnBrk="0" fontAlgn="base" hangingPunct="0">
              <a:spcBef>
                <a:spcPct val="30000"/>
              </a:spcBef>
              <a:spcAft>
                <a:spcPct val="0"/>
              </a:spcAft>
              <a:defRPr kumimoji="1" sz="1200">
                <a:solidFill>
                  <a:schemeClr val="tx1"/>
                </a:solidFill>
                <a:latin typeface="Arial" charset="0"/>
                <a:ea typeface="新細明體" pitchFamily="18" charset="-120"/>
              </a:defRPr>
            </a:lvl6pPr>
            <a:lvl7pPr marL="2970213" indent="-227013" defTabSz="925513" eaLnBrk="0" fontAlgn="base" hangingPunct="0">
              <a:spcBef>
                <a:spcPct val="30000"/>
              </a:spcBef>
              <a:spcAft>
                <a:spcPct val="0"/>
              </a:spcAft>
              <a:defRPr kumimoji="1" sz="1200">
                <a:solidFill>
                  <a:schemeClr val="tx1"/>
                </a:solidFill>
                <a:latin typeface="Arial" charset="0"/>
                <a:ea typeface="新細明體" pitchFamily="18" charset="-120"/>
              </a:defRPr>
            </a:lvl7pPr>
            <a:lvl8pPr marL="3427413" indent="-227013" defTabSz="925513" eaLnBrk="0" fontAlgn="base" hangingPunct="0">
              <a:spcBef>
                <a:spcPct val="30000"/>
              </a:spcBef>
              <a:spcAft>
                <a:spcPct val="0"/>
              </a:spcAft>
              <a:defRPr kumimoji="1" sz="1200">
                <a:solidFill>
                  <a:schemeClr val="tx1"/>
                </a:solidFill>
                <a:latin typeface="Arial" charset="0"/>
                <a:ea typeface="新細明體" pitchFamily="18" charset="-120"/>
              </a:defRPr>
            </a:lvl8pPr>
            <a:lvl9pPr marL="3884613" indent="-227013" defTabSz="925513"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pPr>
            <a:fld id="{F693281D-DD0C-42CA-9B31-716DA5061205}" type="slidenum">
              <a:rPr lang="en-US" altLang="zh-TW">
                <a:solidFill>
                  <a:prstClr val="black"/>
                </a:solidFill>
              </a:rPr>
              <a:pPr>
                <a:spcBef>
                  <a:spcPct val="0"/>
                </a:spcBef>
              </a:pPr>
              <a:t>25</a:t>
            </a:fld>
            <a:endParaRPr lang="en-US" altLang="zh-TW" dirty="0">
              <a:solidFill>
                <a:prstClr val="black"/>
              </a:solidFill>
            </a:endParaRPr>
          </a:p>
        </p:txBody>
      </p:sp>
    </p:spTree>
    <p:extLst>
      <p:ext uri="{BB962C8B-B14F-4D97-AF65-F5344CB8AC3E}">
        <p14:creationId xmlns:p14="http://schemas.microsoft.com/office/powerpoint/2010/main" val="1548094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a:ln/>
        </p:spPr>
      </p:sp>
      <p:sp>
        <p:nvSpPr>
          <p:cNvPr id="1331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p>
        </p:txBody>
      </p:sp>
      <p:sp>
        <p:nvSpPr>
          <p:cNvPr id="1331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kumimoji="1" sz="1200">
                <a:solidFill>
                  <a:schemeClr val="tx1"/>
                </a:solidFill>
                <a:latin typeface="Arial" charset="0"/>
                <a:ea typeface="新細明體" pitchFamily="18" charset="-120"/>
              </a:defRPr>
            </a:lvl1pPr>
            <a:lvl2pPr marL="741363" indent="-284163" defTabSz="925513">
              <a:spcBef>
                <a:spcPct val="30000"/>
              </a:spcBef>
              <a:defRPr kumimoji="1" sz="1200">
                <a:solidFill>
                  <a:schemeClr val="tx1"/>
                </a:solidFill>
                <a:latin typeface="Arial" charset="0"/>
                <a:ea typeface="新細明體" pitchFamily="18" charset="-120"/>
              </a:defRPr>
            </a:lvl2pPr>
            <a:lvl3pPr marL="1141413" indent="-227013" defTabSz="925513">
              <a:spcBef>
                <a:spcPct val="30000"/>
              </a:spcBef>
              <a:defRPr kumimoji="1" sz="1200">
                <a:solidFill>
                  <a:schemeClr val="tx1"/>
                </a:solidFill>
                <a:latin typeface="Arial" charset="0"/>
                <a:ea typeface="新細明體" pitchFamily="18" charset="-120"/>
              </a:defRPr>
            </a:lvl3pPr>
            <a:lvl4pPr marL="1598613" indent="-227013" defTabSz="925513">
              <a:spcBef>
                <a:spcPct val="30000"/>
              </a:spcBef>
              <a:defRPr kumimoji="1" sz="1200">
                <a:solidFill>
                  <a:schemeClr val="tx1"/>
                </a:solidFill>
                <a:latin typeface="Arial" charset="0"/>
                <a:ea typeface="新細明體" pitchFamily="18" charset="-120"/>
              </a:defRPr>
            </a:lvl4pPr>
            <a:lvl5pPr marL="2055813" indent="-227013" defTabSz="925513">
              <a:spcBef>
                <a:spcPct val="30000"/>
              </a:spcBef>
              <a:defRPr kumimoji="1" sz="1200">
                <a:solidFill>
                  <a:schemeClr val="tx1"/>
                </a:solidFill>
                <a:latin typeface="Arial" charset="0"/>
                <a:ea typeface="新細明體" pitchFamily="18" charset="-120"/>
              </a:defRPr>
            </a:lvl5pPr>
            <a:lvl6pPr marL="2513013" indent="-227013" defTabSz="925513" eaLnBrk="0" fontAlgn="base" hangingPunct="0">
              <a:spcBef>
                <a:spcPct val="30000"/>
              </a:spcBef>
              <a:spcAft>
                <a:spcPct val="0"/>
              </a:spcAft>
              <a:defRPr kumimoji="1" sz="1200">
                <a:solidFill>
                  <a:schemeClr val="tx1"/>
                </a:solidFill>
                <a:latin typeface="Arial" charset="0"/>
                <a:ea typeface="新細明體" pitchFamily="18" charset="-120"/>
              </a:defRPr>
            </a:lvl6pPr>
            <a:lvl7pPr marL="2970213" indent="-227013" defTabSz="925513" eaLnBrk="0" fontAlgn="base" hangingPunct="0">
              <a:spcBef>
                <a:spcPct val="30000"/>
              </a:spcBef>
              <a:spcAft>
                <a:spcPct val="0"/>
              </a:spcAft>
              <a:defRPr kumimoji="1" sz="1200">
                <a:solidFill>
                  <a:schemeClr val="tx1"/>
                </a:solidFill>
                <a:latin typeface="Arial" charset="0"/>
                <a:ea typeface="新細明體" pitchFamily="18" charset="-120"/>
              </a:defRPr>
            </a:lvl7pPr>
            <a:lvl8pPr marL="3427413" indent="-227013" defTabSz="925513" eaLnBrk="0" fontAlgn="base" hangingPunct="0">
              <a:spcBef>
                <a:spcPct val="30000"/>
              </a:spcBef>
              <a:spcAft>
                <a:spcPct val="0"/>
              </a:spcAft>
              <a:defRPr kumimoji="1" sz="1200">
                <a:solidFill>
                  <a:schemeClr val="tx1"/>
                </a:solidFill>
                <a:latin typeface="Arial" charset="0"/>
                <a:ea typeface="新細明體" pitchFamily="18" charset="-120"/>
              </a:defRPr>
            </a:lvl8pPr>
            <a:lvl9pPr marL="3884613" indent="-227013" defTabSz="925513"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defRPr/>
            </a:pPr>
            <a:fld id="{F693281D-DD0C-42CA-9B31-716DA5061205}" type="slidenum">
              <a:rPr lang="en-US" altLang="zh-TW">
                <a:solidFill>
                  <a:prstClr val="black"/>
                </a:solidFill>
              </a:rPr>
              <a:pPr>
                <a:spcBef>
                  <a:spcPct val="0"/>
                </a:spcBef>
                <a:defRPr/>
              </a:pPr>
              <a:t>26</a:t>
            </a:fld>
            <a:endParaRPr lang="en-US" altLang="zh-TW" dirty="0">
              <a:solidFill>
                <a:prstClr val="black"/>
              </a:solidFill>
            </a:endParaRPr>
          </a:p>
        </p:txBody>
      </p:sp>
    </p:spTree>
    <p:extLst>
      <p:ext uri="{BB962C8B-B14F-4D97-AF65-F5344CB8AC3E}">
        <p14:creationId xmlns:p14="http://schemas.microsoft.com/office/powerpoint/2010/main" val="2390117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a:ln/>
        </p:spPr>
      </p:sp>
      <p:sp>
        <p:nvSpPr>
          <p:cNvPr id="1331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p>
        </p:txBody>
      </p:sp>
      <p:sp>
        <p:nvSpPr>
          <p:cNvPr id="1331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kumimoji="1" sz="1200">
                <a:solidFill>
                  <a:schemeClr val="tx1"/>
                </a:solidFill>
                <a:latin typeface="Arial" charset="0"/>
                <a:ea typeface="新細明體" pitchFamily="18" charset="-120"/>
              </a:defRPr>
            </a:lvl1pPr>
            <a:lvl2pPr marL="741363" indent="-284163" defTabSz="925513">
              <a:spcBef>
                <a:spcPct val="30000"/>
              </a:spcBef>
              <a:defRPr kumimoji="1" sz="1200">
                <a:solidFill>
                  <a:schemeClr val="tx1"/>
                </a:solidFill>
                <a:latin typeface="Arial" charset="0"/>
                <a:ea typeface="新細明體" pitchFamily="18" charset="-120"/>
              </a:defRPr>
            </a:lvl2pPr>
            <a:lvl3pPr marL="1141413" indent="-227013" defTabSz="925513">
              <a:spcBef>
                <a:spcPct val="30000"/>
              </a:spcBef>
              <a:defRPr kumimoji="1" sz="1200">
                <a:solidFill>
                  <a:schemeClr val="tx1"/>
                </a:solidFill>
                <a:latin typeface="Arial" charset="0"/>
                <a:ea typeface="新細明體" pitchFamily="18" charset="-120"/>
              </a:defRPr>
            </a:lvl3pPr>
            <a:lvl4pPr marL="1598613" indent="-227013" defTabSz="925513">
              <a:spcBef>
                <a:spcPct val="30000"/>
              </a:spcBef>
              <a:defRPr kumimoji="1" sz="1200">
                <a:solidFill>
                  <a:schemeClr val="tx1"/>
                </a:solidFill>
                <a:latin typeface="Arial" charset="0"/>
                <a:ea typeface="新細明體" pitchFamily="18" charset="-120"/>
              </a:defRPr>
            </a:lvl4pPr>
            <a:lvl5pPr marL="2055813" indent="-227013" defTabSz="925513">
              <a:spcBef>
                <a:spcPct val="30000"/>
              </a:spcBef>
              <a:defRPr kumimoji="1" sz="1200">
                <a:solidFill>
                  <a:schemeClr val="tx1"/>
                </a:solidFill>
                <a:latin typeface="Arial" charset="0"/>
                <a:ea typeface="新細明體" pitchFamily="18" charset="-120"/>
              </a:defRPr>
            </a:lvl5pPr>
            <a:lvl6pPr marL="2513013" indent="-227013" defTabSz="925513" eaLnBrk="0" fontAlgn="base" hangingPunct="0">
              <a:spcBef>
                <a:spcPct val="30000"/>
              </a:spcBef>
              <a:spcAft>
                <a:spcPct val="0"/>
              </a:spcAft>
              <a:defRPr kumimoji="1" sz="1200">
                <a:solidFill>
                  <a:schemeClr val="tx1"/>
                </a:solidFill>
                <a:latin typeface="Arial" charset="0"/>
                <a:ea typeface="新細明體" pitchFamily="18" charset="-120"/>
              </a:defRPr>
            </a:lvl6pPr>
            <a:lvl7pPr marL="2970213" indent="-227013" defTabSz="925513" eaLnBrk="0" fontAlgn="base" hangingPunct="0">
              <a:spcBef>
                <a:spcPct val="30000"/>
              </a:spcBef>
              <a:spcAft>
                <a:spcPct val="0"/>
              </a:spcAft>
              <a:defRPr kumimoji="1" sz="1200">
                <a:solidFill>
                  <a:schemeClr val="tx1"/>
                </a:solidFill>
                <a:latin typeface="Arial" charset="0"/>
                <a:ea typeface="新細明體" pitchFamily="18" charset="-120"/>
              </a:defRPr>
            </a:lvl7pPr>
            <a:lvl8pPr marL="3427413" indent="-227013" defTabSz="925513" eaLnBrk="0" fontAlgn="base" hangingPunct="0">
              <a:spcBef>
                <a:spcPct val="30000"/>
              </a:spcBef>
              <a:spcAft>
                <a:spcPct val="0"/>
              </a:spcAft>
              <a:defRPr kumimoji="1" sz="1200">
                <a:solidFill>
                  <a:schemeClr val="tx1"/>
                </a:solidFill>
                <a:latin typeface="Arial" charset="0"/>
                <a:ea typeface="新細明體" pitchFamily="18" charset="-120"/>
              </a:defRPr>
            </a:lvl8pPr>
            <a:lvl9pPr marL="3884613" indent="-227013" defTabSz="925513"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defRPr/>
            </a:pPr>
            <a:fld id="{F693281D-DD0C-42CA-9B31-716DA5061205}" type="slidenum">
              <a:rPr lang="en-US" altLang="zh-TW">
                <a:solidFill>
                  <a:prstClr val="black"/>
                </a:solidFill>
              </a:rPr>
              <a:pPr>
                <a:spcBef>
                  <a:spcPct val="0"/>
                </a:spcBef>
                <a:defRPr/>
              </a:pPr>
              <a:t>27</a:t>
            </a:fld>
            <a:endParaRPr lang="en-US" altLang="zh-TW" dirty="0">
              <a:solidFill>
                <a:prstClr val="black"/>
              </a:solidFill>
            </a:endParaRPr>
          </a:p>
        </p:txBody>
      </p:sp>
    </p:spTree>
    <p:extLst>
      <p:ext uri="{BB962C8B-B14F-4D97-AF65-F5344CB8AC3E}">
        <p14:creationId xmlns:p14="http://schemas.microsoft.com/office/powerpoint/2010/main" val="378609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24405B26-DE4D-43EA-B52D-B715CF4C369D}" type="slidenum">
              <a:rPr lang="zh-TW" altLang="en-US" smtClean="0"/>
              <a:pPr/>
              <a:t>1</a:t>
            </a:fld>
            <a:endParaRPr lang="zh-TW" altLang="en-US"/>
          </a:p>
        </p:txBody>
      </p:sp>
    </p:spTree>
    <p:extLst>
      <p:ext uri="{BB962C8B-B14F-4D97-AF65-F5344CB8AC3E}">
        <p14:creationId xmlns:p14="http://schemas.microsoft.com/office/powerpoint/2010/main" val="3194990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a:ln/>
        </p:spPr>
      </p:sp>
      <p:sp>
        <p:nvSpPr>
          <p:cNvPr id="1331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p>
        </p:txBody>
      </p:sp>
      <p:sp>
        <p:nvSpPr>
          <p:cNvPr id="1331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kumimoji="1" sz="1200">
                <a:solidFill>
                  <a:schemeClr val="tx1"/>
                </a:solidFill>
                <a:latin typeface="Arial" charset="0"/>
                <a:ea typeface="新細明體" pitchFamily="18" charset="-120"/>
              </a:defRPr>
            </a:lvl1pPr>
            <a:lvl2pPr marL="741363" indent="-284163" defTabSz="925513">
              <a:spcBef>
                <a:spcPct val="30000"/>
              </a:spcBef>
              <a:defRPr kumimoji="1" sz="1200">
                <a:solidFill>
                  <a:schemeClr val="tx1"/>
                </a:solidFill>
                <a:latin typeface="Arial" charset="0"/>
                <a:ea typeface="新細明體" pitchFamily="18" charset="-120"/>
              </a:defRPr>
            </a:lvl2pPr>
            <a:lvl3pPr marL="1141413" indent="-227013" defTabSz="925513">
              <a:spcBef>
                <a:spcPct val="30000"/>
              </a:spcBef>
              <a:defRPr kumimoji="1" sz="1200">
                <a:solidFill>
                  <a:schemeClr val="tx1"/>
                </a:solidFill>
                <a:latin typeface="Arial" charset="0"/>
                <a:ea typeface="新細明體" pitchFamily="18" charset="-120"/>
              </a:defRPr>
            </a:lvl3pPr>
            <a:lvl4pPr marL="1598613" indent="-227013" defTabSz="925513">
              <a:spcBef>
                <a:spcPct val="30000"/>
              </a:spcBef>
              <a:defRPr kumimoji="1" sz="1200">
                <a:solidFill>
                  <a:schemeClr val="tx1"/>
                </a:solidFill>
                <a:latin typeface="Arial" charset="0"/>
                <a:ea typeface="新細明體" pitchFamily="18" charset="-120"/>
              </a:defRPr>
            </a:lvl4pPr>
            <a:lvl5pPr marL="2055813" indent="-227013" defTabSz="925513">
              <a:spcBef>
                <a:spcPct val="30000"/>
              </a:spcBef>
              <a:defRPr kumimoji="1" sz="1200">
                <a:solidFill>
                  <a:schemeClr val="tx1"/>
                </a:solidFill>
                <a:latin typeface="Arial" charset="0"/>
                <a:ea typeface="新細明體" pitchFamily="18" charset="-120"/>
              </a:defRPr>
            </a:lvl5pPr>
            <a:lvl6pPr marL="2513013" indent="-227013" defTabSz="925513" eaLnBrk="0" fontAlgn="base" hangingPunct="0">
              <a:spcBef>
                <a:spcPct val="30000"/>
              </a:spcBef>
              <a:spcAft>
                <a:spcPct val="0"/>
              </a:spcAft>
              <a:defRPr kumimoji="1" sz="1200">
                <a:solidFill>
                  <a:schemeClr val="tx1"/>
                </a:solidFill>
                <a:latin typeface="Arial" charset="0"/>
                <a:ea typeface="新細明體" pitchFamily="18" charset="-120"/>
              </a:defRPr>
            </a:lvl6pPr>
            <a:lvl7pPr marL="2970213" indent="-227013" defTabSz="925513" eaLnBrk="0" fontAlgn="base" hangingPunct="0">
              <a:spcBef>
                <a:spcPct val="30000"/>
              </a:spcBef>
              <a:spcAft>
                <a:spcPct val="0"/>
              </a:spcAft>
              <a:defRPr kumimoji="1" sz="1200">
                <a:solidFill>
                  <a:schemeClr val="tx1"/>
                </a:solidFill>
                <a:latin typeface="Arial" charset="0"/>
                <a:ea typeface="新細明體" pitchFamily="18" charset="-120"/>
              </a:defRPr>
            </a:lvl7pPr>
            <a:lvl8pPr marL="3427413" indent="-227013" defTabSz="925513" eaLnBrk="0" fontAlgn="base" hangingPunct="0">
              <a:spcBef>
                <a:spcPct val="30000"/>
              </a:spcBef>
              <a:spcAft>
                <a:spcPct val="0"/>
              </a:spcAft>
              <a:defRPr kumimoji="1" sz="1200">
                <a:solidFill>
                  <a:schemeClr val="tx1"/>
                </a:solidFill>
                <a:latin typeface="Arial" charset="0"/>
                <a:ea typeface="新細明體" pitchFamily="18" charset="-120"/>
              </a:defRPr>
            </a:lvl8pPr>
            <a:lvl9pPr marL="3884613" indent="-227013" defTabSz="925513"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defRPr/>
            </a:pPr>
            <a:fld id="{F693281D-DD0C-42CA-9B31-716DA5061205}" type="slidenum">
              <a:rPr lang="en-US" altLang="zh-TW">
                <a:solidFill>
                  <a:prstClr val="black"/>
                </a:solidFill>
              </a:rPr>
              <a:pPr>
                <a:spcBef>
                  <a:spcPct val="0"/>
                </a:spcBef>
                <a:defRPr/>
              </a:pPr>
              <a:t>28</a:t>
            </a:fld>
            <a:endParaRPr lang="en-US" altLang="zh-TW" dirty="0">
              <a:solidFill>
                <a:prstClr val="black"/>
              </a:solidFill>
            </a:endParaRPr>
          </a:p>
        </p:txBody>
      </p:sp>
    </p:spTree>
    <p:extLst>
      <p:ext uri="{BB962C8B-B14F-4D97-AF65-F5344CB8AC3E}">
        <p14:creationId xmlns:p14="http://schemas.microsoft.com/office/powerpoint/2010/main" val="426907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投影片圖像版面配置區 1"/>
          <p:cNvSpPr>
            <a:spLocks noGrp="1" noRot="1" noChangeAspect="1" noTextEdit="1"/>
          </p:cNvSpPr>
          <p:nvPr>
            <p:ph type="sldImg"/>
          </p:nvPr>
        </p:nvSpPr>
        <p:spPr>
          <a:ln/>
        </p:spPr>
      </p:sp>
      <p:sp>
        <p:nvSpPr>
          <p:cNvPr id="5123" name="備忘稿版面配置區 2"/>
          <p:cNvSpPr>
            <a:spLocks noGrp="1"/>
          </p:cNvSpPr>
          <p:nvPr>
            <p:ph type="body" idx="1"/>
          </p:nvPr>
        </p:nvSpPr>
        <p:spPr>
          <a:noFill/>
          <a:ln/>
        </p:spPr>
        <p:txBody>
          <a:bodyPr/>
          <a:lstStyle/>
          <a:p>
            <a:endParaRPr lang="zh-TW" altLang="en-US"/>
          </a:p>
        </p:txBody>
      </p:sp>
    </p:spTree>
    <p:extLst>
      <p:ext uri="{BB962C8B-B14F-4D97-AF65-F5344CB8AC3E}">
        <p14:creationId xmlns:p14="http://schemas.microsoft.com/office/powerpoint/2010/main" val="2476741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5f391192_0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5f391192_00: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75196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24405B26-DE4D-43EA-B52D-B715CF4C369D}" type="slidenum">
              <a:rPr lang="zh-TW" altLang="en-US" smtClean="0"/>
              <a:pPr/>
              <a:t>36</a:t>
            </a:fld>
            <a:endParaRPr lang="zh-TW" altLang="en-US"/>
          </a:p>
        </p:txBody>
      </p:sp>
    </p:spTree>
    <p:extLst>
      <p:ext uri="{BB962C8B-B14F-4D97-AF65-F5344CB8AC3E}">
        <p14:creationId xmlns:p14="http://schemas.microsoft.com/office/powerpoint/2010/main" val="942387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24405B26-DE4D-43EA-B52D-B715CF4C369D}" type="slidenum">
              <a:rPr lang="zh-TW" altLang="en-US" smtClean="0"/>
              <a:pPr/>
              <a:t>37</a:t>
            </a:fld>
            <a:endParaRPr lang="zh-TW" altLang="en-US"/>
          </a:p>
        </p:txBody>
      </p:sp>
    </p:spTree>
    <p:extLst>
      <p:ext uri="{BB962C8B-B14F-4D97-AF65-F5344CB8AC3E}">
        <p14:creationId xmlns:p14="http://schemas.microsoft.com/office/powerpoint/2010/main" val="813767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24405B26-DE4D-43EA-B52D-B715CF4C369D}" type="slidenum">
              <a:rPr lang="zh-TW" altLang="en-US" smtClean="0"/>
              <a:pPr/>
              <a:t>38</a:t>
            </a:fld>
            <a:endParaRPr lang="zh-TW" altLang="en-US"/>
          </a:p>
        </p:txBody>
      </p:sp>
    </p:spTree>
    <p:extLst>
      <p:ext uri="{BB962C8B-B14F-4D97-AF65-F5344CB8AC3E}">
        <p14:creationId xmlns:p14="http://schemas.microsoft.com/office/powerpoint/2010/main" val="1441113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Tree>
    <p:extLst>
      <p:ext uri="{BB962C8B-B14F-4D97-AF65-F5344CB8AC3E}">
        <p14:creationId xmlns:p14="http://schemas.microsoft.com/office/powerpoint/2010/main" val="983036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97081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4272355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1776075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876305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Tree>
    <p:extLst>
      <p:ext uri="{BB962C8B-B14F-4D97-AF65-F5344CB8AC3E}">
        <p14:creationId xmlns:p14="http://schemas.microsoft.com/office/powerpoint/2010/main" val="99464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984164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395536" y="6180139"/>
            <a:ext cx="2621041" cy="541347"/>
          </a:xfrm>
        </p:spPr>
        <p:txBody>
          <a:bodyPr/>
          <a:lstStyle>
            <a:lvl1pPr algn="ctr">
              <a:defRPr sz="1000"/>
            </a:lvl1pPr>
          </a:lstStyle>
          <a:p>
            <a:fld id="{222B6E9C-9420-451D-BEA8-F250C906F5FD}" type="datetime1">
              <a:rPr lang="zh-TW" altLang="en-US" smtClean="0"/>
              <a:t>2020/5/18</a:t>
            </a:fld>
            <a:endParaRPr lang="zh-TW" altLang="en-US" dirty="0"/>
          </a:p>
        </p:txBody>
      </p:sp>
      <p:sp>
        <p:nvSpPr>
          <p:cNvPr id="5" name="Footer Placeholder 4"/>
          <p:cNvSpPr>
            <a:spLocks noGrp="1"/>
          </p:cNvSpPr>
          <p:nvPr>
            <p:ph type="ftr" sz="quarter" idx="11"/>
          </p:nvPr>
        </p:nvSpPr>
        <p:spPr/>
        <p:txBody>
          <a:bodyPr/>
          <a:lstStyle/>
          <a:p>
            <a:r>
              <a:rPr lang="zh-TW" altLang="en-US"/>
              <a:t>高 雄 市 政 府 財 政 局                                                           </a:t>
            </a:r>
            <a:r>
              <a:rPr lang="en-US" altLang="zh-TW" dirty="0"/>
              <a:t>Finance Bureau Kaohsiung City Government  </a:t>
            </a:r>
            <a:endParaRPr lang="zh-TW" altLang="en-US" dirty="0"/>
          </a:p>
        </p:txBody>
      </p:sp>
      <p:sp>
        <p:nvSpPr>
          <p:cNvPr id="6" name="Slide Number Placeholder 5"/>
          <p:cNvSpPr>
            <a:spLocks noGrp="1"/>
          </p:cNvSpPr>
          <p:nvPr>
            <p:ph type="sldNum" sz="quarter" idx="12"/>
          </p:nvPr>
        </p:nvSpPr>
        <p:spPr/>
        <p:txBody>
          <a:bodyPr/>
          <a:lstStyle/>
          <a:p>
            <a:fld id="{CC5AAFBA-94D9-42C3-B35C-EA264FEF4B67}" type="slidenum">
              <a:rPr lang="zh-TW" altLang="en-US" smtClean="0"/>
              <a:pPr/>
              <a:t>‹#›</a:t>
            </a:fld>
            <a:endParaRPr lang="zh-TW" altLang="en-US"/>
          </a:p>
        </p:txBody>
      </p:sp>
    </p:spTree>
    <p:extLst>
      <p:ext uri="{BB962C8B-B14F-4D97-AF65-F5344CB8AC3E}">
        <p14:creationId xmlns:p14="http://schemas.microsoft.com/office/powerpoint/2010/main" val="3577841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7C55095A-C659-4A16-B0ED-E2C1FACBDA22}" type="datetime1">
              <a:rPr lang="zh-TW" altLang="en-US" smtClean="0"/>
              <a:t>2020/5/18</a:t>
            </a:fld>
            <a:endParaRPr lang="zh-TW" altLang="en-US"/>
          </a:p>
        </p:txBody>
      </p:sp>
      <p:sp>
        <p:nvSpPr>
          <p:cNvPr id="5" name="Footer Placeholder 4"/>
          <p:cNvSpPr>
            <a:spLocks noGrp="1"/>
          </p:cNvSpPr>
          <p:nvPr>
            <p:ph type="ftr" sz="quarter" idx="11"/>
          </p:nvPr>
        </p:nvSpPr>
        <p:spPr/>
        <p:txBody>
          <a:bodyPr/>
          <a:lstStyle/>
          <a:p>
            <a:r>
              <a:rPr lang="zh-TW" altLang="en-US"/>
              <a:t>高 雄 市 政 府 財 政 局                                                           </a:t>
            </a:r>
            <a:r>
              <a:rPr lang="en-US" altLang="zh-TW" dirty="0"/>
              <a:t>Finance Bureau Kaohsiung City Government  </a:t>
            </a:r>
            <a:endParaRPr lang="zh-TW" altLang="en-US"/>
          </a:p>
        </p:txBody>
      </p:sp>
      <p:sp>
        <p:nvSpPr>
          <p:cNvPr id="6" name="Slide Number Placeholder 5"/>
          <p:cNvSpPr>
            <a:spLocks noGrp="1"/>
          </p:cNvSpPr>
          <p:nvPr>
            <p:ph type="sldNum" sz="quarter" idx="12"/>
          </p:nvPr>
        </p:nvSpPr>
        <p:spPr/>
        <p:txBody>
          <a:bodyPr/>
          <a:lstStyle/>
          <a:p>
            <a:fld id="{CC5AAFBA-94D9-42C3-B35C-EA264FEF4B67}" type="slidenum">
              <a:rPr lang="zh-TW" altLang="en-US" smtClean="0"/>
              <a:pPr/>
              <a:t>‹#›</a:t>
            </a:fld>
            <a:endParaRPr lang="zh-TW" altLang="en-US"/>
          </a:p>
        </p:txBody>
      </p:sp>
    </p:spTree>
    <p:extLst>
      <p:ext uri="{BB962C8B-B14F-4D97-AF65-F5344CB8AC3E}">
        <p14:creationId xmlns:p14="http://schemas.microsoft.com/office/powerpoint/2010/main" val="121957841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C8900-0DC8-42F3-9C8E-AED1EAAB0982}" type="datetime1">
              <a:rPr lang="zh-TW" altLang="en-US" smtClean="0">
                <a:solidFill>
                  <a:srgbClr val="04617B">
                    <a:shade val="90000"/>
                  </a:srgbClr>
                </a:solidFill>
              </a:rPr>
              <a:t>2020/5/18</a:t>
            </a:fld>
            <a:endParaRPr lang="zh-TW" altLang="en-US">
              <a:solidFill>
                <a:srgbClr val="04617B">
                  <a:shade val="90000"/>
                </a:srgbClr>
              </a:solidFill>
            </a:endParaRPr>
          </a:p>
        </p:txBody>
      </p:sp>
      <p:sp>
        <p:nvSpPr>
          <p:cNvPr id="3" name="Footer Placeholder 2"/>
          <p:cNvSpPr>
            <a:spLocks noGrp="1"/>
          </p:cNvSpPr>
          <p:nvPr>
            <p:ph type="ftr" sz="quarter" idx="11"/>
          </p:nvPr>
        </p:nvSpPr>
        <p:spPr/>
        <p:txBody>
          <a:bodyPr/>
          <a:lstStyle/>
          <a:p>
            <a:r>
              <a:rPr lang="zh-TW" altLang="en-US">
                <a:solidFill>
                  <a:srgbClr val="04617B">
                    <a:shade val="90000"/>
                  </a:srgbClr>
                </a:solidFill>
              </a:rPr>
              <a:t>高 雄 市 政 府 財 政 局                                                           </a:t>
            </a:r>
            <a:r>
              <a:rPr lang="en-US" altLang="zh-TW" dirty="0">
                <a:solidFill>
                  <a:srgbClr val="04617B">
                    <a:shade val="90000"/>
                  </a:srgbClr>
                </a:solidFill>
              </a:rPr>
              <a:t>Finance Bureau Kaohsiung City Government  </a:t>
            </a:r>
            <a:endParaRPr lang="zh-TW" altLang="en-US">
              <a:solidFill>
                <a:srgbClr val="04617B">
                  <a:shade val="90000"/>
                </a:srgbClr>
              </a:solidFill>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F65739E-6FB0-4C00-8245-829DF1BCE42A}" type="slidenum">
              <a:rPr lang="zh-TW" altLang="en-US" smtClean="0">
                <a:solidFill>
                  <a:srgbClr val="04617B">
                    <a:shade val="90000"/>
                  </a:srgbClr>
                </a:solidFill>
              </a:rPr>
              <a:pPr/>
              <a:t>‹#›</a:t>
            </a:fld>
            <a:endParaRPr lang="zh-TW" altLang="en-US">
              <a:solidFill>
                <a:srgbClr val="04617B">
                  <a:shade val="90000"/>
                </a:srgbClr>
              </a:solidFill>
            </a:endParaRPr>
          </a:p>
        </p:txBody>
      </p:sp>
    </p:spTree>
    <p:extLst>
      <p:ext uri="{BB962C8B-B14F-4D97-AF65-F5344CB8AC3E}">
        <p14:creationId xmlns:p14="http://schemas.microsoft.com/office/powerpoint/2010/main" val="8657645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38648DB1-1BBF-4C38-8DF5-4BA60D067102}" type="datetime1">
              <a:rPr lang="zh-TW" altLang="en-US" smtClean="0">
                <a:solidFill>
                  <a:srgbClr val="04617B">
                    <a:shade val="90000"/>
                  </a:srgbClr>
                </a:solidFill>
              </a:rPr>
              <a:t>2020/5/18</a:t>
            </a:fld>
            <a:endParaRPr lang="zh-TW" altLang="en-US">
              <a:solidFill>
                <a:srgbClr val="04617B">
                  <a:shade val="90000"/>
                </a:srgbClr>
              </a:solidFill>
            </a:endParaRPr>
          </a:p>
        </p:txBody>
      </p:sp>
      <p:sp>
        <p:nvSpPr>
          <p:cNvPr id="6" name="Footer Placeholder 5"/>
          <p:cNvSpPr>
            <a:spLocks noGrp="1"/>
          </p:cNvSpPr>
          <p:nvPr>
            <p:ph type="ftr" sz="quarter" idx="11"/>
          </p:nvPr>
        </p:nvSpPr>
        <p:spPr/>
        <p:txBody>
          <a:bodyPr/>
          <a:lstStyle/>
          <a:p>
            <a:r>
              <a:rPr lang="zh-TW" altLang="en-US">
                <a:solidFill>
                  <a:srgbClr val="04617B">
                    <a:shade val="90000"/>
                  </a:srgbClr>
                </a:solidFill>
              </a:rPr>
              <a:t>高 雄 市 政 府 財 政 局                                                           </a:t>
            </a:r>
            <a:r>
              <a:rPr lang="en-US" altLang="zh-TW" dirty="0">
                <a:solidFill>
                  <a:srgbClr val="04617B">
                    <a:shade val="90000"/>
                  </a:srgbClr>
                </a:solidFill>
              </a:rPr>
              <a:t>Finance Bureau Kaohsiung City Government  </a:t>
            </a:r>
            <a:endParaRPr lang="zh-TW" altLang="en-US">
              <a:solidFill>
                <a:srgbClr val="04617B">
                  <a:shade val="90000"/>
                </a:srgb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F65739E-6FB0-4C00-8245-829DF1BCE42A}" type="slidenum">
              <a:rPr lang="zh-TW" altLang="en-US" smtClean="0">
                <a:solidFill>
                  <a:srgbClr val="04617B">
                    <a:shade val="90000"/>
                  </a:srgbClr>
                </a:solidFill>
              </a:rPr>
              <a:pPr/>
              <a:t>‹#›</a:t>
            </a:fld>
            <a:endParaRPr lang="zh-TW" altLang="en-US">
              <a:solidFill>
                <a:srgbClr val="04617B">
                  <a:shade val="90000"/>
                </a:srgbClr>
              </a:solidFill>
            </a:endParaRPr>
          </a:p>
        </p:txBody>
      </p:sp>
    </p:spTree>
    <p:extLst>
      <p:ext uri="{BB962C8B-B14F-4D97-AF65-F5344CB8AC3E}">
        <p14:creationId xmlns:p14="http://schemas.microsoft.com/office/powerpoint/2010/main" val="188787390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A3BB67F-1CEC-4885-A1CA-DADB56E5CE62}" type="datetime1">
              <a:rPr lang="zh-TW" altLang="en-US" smtClean="0">
                <a:solidFill>
                  <a:srgbClr val="04617B">
                    <a:shade val="90000"/>
                  </a:srgbClr>
                </a:solidFill>
              </a:rPr>
              <a:t>2020/5/18</a:t>
            </a:fld>
            <a:endParaRPr lang="zh-TW" altLang="en-US">
              <a:solidFill>
                <a:srgbClr val="04617B">
                  <a:shade val="90000"/>
                </a:srgbClr>
              </a:solidFill>
            </a:endParaRPr>
          </a:p>
        </p:txBody>
      </p:sp>
      <p:sp>
        <p:nvSpPr>
          <p:cNvPr id="6" name="Footer Placeholder 5"/>
          <p:cNvSpPr>
            <a:spLocks noGrp="1"/>
          </p:cNvSpPr>
          <p:nvPr>
            <p:ph type="ftr" sz="quarter" idx="11"/>
          </p:nvPr>
        </p:nvSpPr>
        <p:spPr/>
        <p:txBody>
          <a:bodyPr/>
          <a:lstStyle/>
          <a:p>
            <a:r>
              <a:rPr lang="zh-TW" altLang="en-US">
                <a:solidFill>
                  <a:srgbClr val="04617B">
                    <a:shade val="90000"/>
                  </a:srgbClr>
                </a:solidFill>
              </a:rPr>
              <a:t>高 雄 市 政 府 財 政 局                                                           </a:t>
            </a:r>
            <a:r>
              <a:rPr lang="en-US" altLang="zh-TW" dirty="0">
                <a:solidFill>
                  <a:srgbClr val="04617B">
                    <a:shade val="90000"/>
                  </a:srgbClr>
                </a:solidFill>
              </a:rPr>
              <a:t>Finance Bureau Kaohsiung City Government  </a:t>
            </a:r>
            <a:endParaRPr lang="zh-TW" altLang="en-US">
              <a:solidFill>
                <a:srgbClr val="04617B">
                  <a:shade val="90000"/>
                </a:srgb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F65739E-6FB0-4C00-8245-829DF1BCE42A}" type="slidenum">
              <a:rPr lang="zh-TW" altLang="en-US" smtClean="0">
                <a:solidFill>
                  <a:srgbClr val="04617B">
                    <a:shade val="90000"/>
                  </a:srgbClr>
                </a:solidFill>
              </a:rPr>
              <a:pPr/>
              <a:t>‹#›</a:t>
            </a:fld>
            <a:endParaRPr lang="zh-TW" altLang="en-US">
              <a:solidFill>
                <a:srgbClr val="04617B">
                  <a:shade val="90000"/>
                </a:srgbClr>
              </a:solidFill>
            </a:endParaRPr>
          </a:p>
        </p:txBody>
      </p:sp>
    </p:spTree>
    <p:extLst>
      <p:ext uri="{BB962C8B-B14F-4D97-AF65-F5344CB8AC3E}">
        <p14:creationId xmlns:p14="http://schemas.microsoft.com/office/powerpoint/2010/main" val="19337690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5C52ABAE-6DDE-4B7A-A68F-C73482AD85E6}" type="datetime1">
              <a:rPr lang="zh-TW" altLang="en-US" smtClean="0">
                <a:solidFill>
                  <a:srgbClr val="04617B">
                    <a:shade val="90000"/>
                  </a:srgbClr>
                </a:solidFill>
              </a:rPr>
              <a:t>2020/5/18</a:t>
            </a:fld>
            <a:endParaRPr lang="zh-TW" altLang="en-US">
              <a:solidFill>
                <a:srgbClr val="04617B">
                  <a:shade val="90000"/>
                </a:srgbClr>
              </a:solidFill>
            </a:endParaRPr>
          </a:p>
        </p:txBody>
      </p:sp>
      <p:sp>
        <p:nvSpPr>
          <p:cNvPr id="5" name="Footer Placeholder 4"/>
          <p:cNvSpPr>
            <a:spLocks noGrp="1"/>
          </p:cNvSpPr>
          <p:nvPr>
            <p:ph type="ftr" sz="quarter" idx="11"/>
          </p:nvPr>
        </p:nvSpPr>
        <p:spPr/>
        <p:txBody>
          <a:bodyPr/>
          <a:lstStyle/>
          <a:p>
            <a:r>
              <a:rPr lang="zh-TW" altLang="en-US">
                <a:solidFill>
                  <a:srgbClr val="04617B">
                    <a:shade val="90000"/>
                  </a:srgbClr>
                </a:solidFill>
              </a:rPr>
              <a:t>高 雄 市 政 府 財 政 局                                                           </a:t>
            </a:r>
            <a:r>
              <a:rPr lang="en-US" altLang="zh-TW" dirty="0">
                <a:solidFill>
                  <a:srgbClr val="04617B">
                    <a:shade val="90000"/>
                  </a:srgbClr>
                </a:solidFill>
              </a:rPr>
              <a:t>Finance Bureau Kaohsiung City Government  </a:t>
            </a:r>
            <a:endParaRPr lang="zh-TW" altLang="en-US">
              <a:solidFill>
                <a:srgbClr val="04617B">
                  <a:shade val="90000"/>
                </a:srgbClr>
              </a:solidFill>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F65739E-6FB0-4C00-8245-829DF1BCE42A}" type="slidenum">
              <a:rPr lang="zh-TW" altLang="en-US" smtClean="0">
                <a:solidFill>
                  <a:srgbClr val="04617B">
                    <a:shade val="90000"/>
                  </a:srgbClr>
                </a:solidFill>
              </a:rPr>
              <a:pPr/>
              <a:t>‹#›</a:t>
            </a:fld>
            <a:endParaRPr lang="zh-TW" altLang="en-US">
              <a:solidFill>
                <a:srgbClr val="04617B">
                  <a:shade val="90000"/>
                </a:srgbClr>
              </a:solidFill>
            </a:endParaRPr>
          </a:p>
        </p:txBody>
      </p:sp>
    </p:spTree>
    <p:extLst>
      <p:ext uri="{BB962C8B-B14F-4D97-AF65-F5344CB8AC3E}">
        <p14:creationId xmlns:p14="http://schemas.microsoft.com/office/powerpoint/2010/main" val="10583642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6B302413-1FBA-42ED-BBA1-910F5CF9A7E8}" type="datetime1">
              <a:rPr lang="zh-TW" altLang="en-US" smtClean="0">
                <a:solidFill>
                  <a:srgbClr val="04617B">
                    <a:shade val="90000"/>
                  </a:srgbClr>
                </a:solidFill>
              </a:rPr>
              <a:t>2020/5/18</a:t>
            </a:fld>
            <a:endParaRPr lang="zh-TW" altLang="en-US">
              <a:solidFill>
                <a:srgbClr val="04617B">
                  <a:shade val="90000"/>
                </a:srgbClr>
              </a:solidFill>
            </a:endParaRPr>
          </a:p>
        </p:txBody>
      </p:sp>
      <p:sp>
        <p:nvSpPr>
          <p:cNvPr id="5" name="Footer Placeholder 4"/>
          <p:cNvSpPr>
            <a:spLocks noGrp="1"/>
          </p:cNvSpPr>
          <p:nvPr>
            <p:ph type="ftr" sz="quarter" idx="11"/>
          </p:nvPr>
        </p:nvSpPr>
        <p:spPr/>
        <p:txBody>
          <a:bodyPr/>
          <a:lstStyle/>
          <a:p>
            <a:r>
              <a:rPr lang="zh-TW" altLang="en-US">
                <a:solidFill>
                  <a:srgbClr val="04617B">
                    <a:shade val="90000"/>
                  </a:srgbClr>
                </a:solidFill>
              </a:rPr>
              <a:t>高 雄 市 政 府 財 政 局                                                           </a:t>
            </a:r>
            <a:r>
              <a:rPr lang="en-US" altLang="zh-TW" dirty="0">
                <a:solidFill>
                  <a:srgbClr val="04617B">
                    <a:shade val="90000"/>
                  </a:srgbClr>
                </a:solidFill>
              </a:rPr>
              <a:t>Finance Bureau Kaohsiung City Government  </a:t>
            </a:r>
            <a:endParaRPr lang="zh-TW" altLang="en-US">
              <a:solidFill>
                <a:srgbClr val="04617B">
                  <a:shade val="90000"/>
                </a:srgbClr>
              </a:solidFill>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F65739E-6FB0-4C00-8245-829DF1BCE42A}" type="slidenum">
              <a:rPr lang="zh-TW" altLang="en-US" smtClean="0">
                <a:solidFill>
                  <a:srgbClr val="04617B">
                    <a:shade val="90000"/>
                  </a:srgbClr>
                </a:solidFill>
              </a:rPr>
              <a:pPr/>
              <a:t>‹#›</a:t>
            </a:fld>
            <a:endParaRPr lang="zh-TW" altLang="en-US">
              <a:solidFill>
                <a:srgbClr val="04617B">
                  <a:shade val="90000"/>
                </a:srgbClr>
              </a:solidFill>
            </a:endParaRP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864253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按一下以編輯母片文字樣式</a:t>
            </a:r>
          </a:p>
        </p:txBody>
      </p:sp>
      <p:sp>
        <p:nvSpPr>
          <p:cNvPr id="5" name="Date Placeholder 4"/>
          <p:cNvSpPr>
            <a:spLocks noGrp="1"/>
          </p:cNvSpPr>
          <p:nvPr>
            <p:ph type="dt" sz="half" idx="10"/>
          </p:nvPr>
        </p:nvSpPr>
        <p:spPr/>
        <p:txBody>
          <a:bodyPr/>
          <a:lstStyle/>
          <a:p>
            <a:fld id="{FB661566-6A5E-44BF-A701-010FA172CE24}" type="datetime1">
              <a:rPr lang="zh-TW" altLang="en-US" smtClean="0">
                <a:solidFill>
                  <a:srgbClr val="04617B">
                    <a:shade val="90000"/>
                  </a:srgbClr>
                </a:solidFill>
              </a:rPr>
              <a:t>2020/5/18</a:t>
            </a:fld>
            <a:endParaRPr lang="zh-TW" altLang="en-US">
              <a:solidFill>
                <a:srgbClr val="04617B">
                  <a:shade val="90000"/>
                </a:srgbClr>
              </a:solidFill>
            </a:endParaRPr>
          </a:p>
        </p:txBody>
      </p:sp>
      <p:sp>
        <p:nvSpPr>
          <p:cNvPr id="6" name="Footer Placeholder 5"/>
          <p:cNvSpPr>
            <a:spLocks noGrp="1"/>
          </p:cNvSpPr>
          <p:nvPr>
            <p:ph type="ftr" sz="quarter" idx="11"/>
          </p:nvPr>
        </p:nvSpPr>
        <p:spPr/>
        <p:txBody>
          <a:bodyPr/>
          <a:lstStyle/>
          <a:p>
            <a:r>
              <a:rPr lang="zh-TW" altLang="en-US">
                <a:solidFill>
                  <a:srgbClr val="04617B">
                    <a:shade val="90000"/>
                  </a:srgbClr>
                </a:solidFill>
              </a:rPr>
              <a:t>高 雄 市 政 府 財 政 局                                                           </a:t>
            </a:r>
            <a:r>
              <a:rPr lang="en-US" altLang="zh-TW" dirty="0">
                <a:solidFill>
                  <a:srgbClr val="04617B">
                    <a:shade val="90000"/>
                  </a:srgbClr>
                </a:solidFill>
              </a:rPr>
              <a:t>Finance Bureau Kaohsiung City Government  </a:t>
            </a:r>
            <a:endParaRPr lang="zh-TW" altLang="en-US">
              <a:solidFill>
                <a:srgbClr val="04617B">
                  <a:shade val="90000"/>
                </a:srgbClr>
              </a:solidFill>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F65739E-6FB0-4C00-8245-829DF1BCE42A}" type="slidenum">
              <a:rPr lang="zh-TW" altLang="en-US" smtClean="0">
                <a:solidFill>
                  <a:srgbClr val="04617B">
                    <a:shade val="90000"/>
                  </a:srgbClr>
                </a:solidFill>
              </a:rPr>
              <a:pPr/>
              <a:t>‹#›</a:t>
            </a:fld>
            <a:endParaRPr lang="zh-TW" altLang="en-US">
              <a:solidFill>
                <a:srgbClr val="04617B">
                  <a:shade val="90000"/>
                </a:srgbClr>
              </a:solidFill>
            </a:endParaRPr>
          </a:p>
        </p:txBody>
      </p:sp>
    </p:spTree>
    <p:extLst>
      <p:ext uri="{BB962C8B-B14F-4D97-AF65-F5344CB8AC3E}">
        <p14:creationId xmlns:p14="http://schemas.microsoft.com/office/powerpoint/2010/main" val="33843398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按一下以編輯母片文字樣式</a:t>
            </a:r>
          </a:p>
        </p:txBody>
      </p:sp>
      <p:sp>
        <p:nvSpPr>
          <p:cNvPr id="5" name="Date Placeholder 4"/>
          <p:cNvSpPr>
            <a:spLocks noGrp="1"/>
          </p:cNvSpPr>
          <p:nvPr>
            <p:ph type="dt" sz="half" idx="10"/>
          </p:nvPr>
        </p:nvSpPr>
        <p:spPr/>
        <p:txBody>
          <a:bodyPr/>
          <a:lstStyle/>
          <a:p>
            <a:fld id="{FC2BAEC1-B3A5-467D-8E34-57113360FE91}" type="datetime1">
              <a:rPr lang="zh-TW" altLang="en-US" smtClean="0">
                <a:solidFill>
                  <a:srgbClr val="04617B">
                    <a:shade val="90000"/>
                  </a:srgbClr>
                </a:solidFill>
              </a:rPr>
              <a:t>2020/5/18</a:t>
            </a:fld>
            <a:endParaRPr lang="zh-TW" altLang="en-US">
              <a:solidFill>
                <a:srgbClr val="04617B">
                  <a:shade val="90000"/>
                </a:srgbClr>
              </a:solidFill>
            </a:endParaRPr>
          </a:p>
        </p:txBody>
      </p:sp>
      <p:sp>
        <p:nvSpPr>
          <p:cNvPr id="6" name="Footer Placeholder 5"/>
          <p:cNvSpPr>
            <a:spLocks noGrp="1"/>
          </p:cNvSpPr>
          <p:nvPr>
            <p:ph type="ftr" sz="quarter" idx="11"/>
          </p:nvPr>
        </p:nvSpPr>
        <p:spPr/>
        <p:txBody>
          <a:bodyPr/>
          <a:lstStyle/>
          <a:p>
            <a:r>
              <a:rPr lang="zh-TW" altLang="en-US">
                <a:solidFill>
                  <a:srgbClr val="04617B">
                    <a:shade val="90000"/>
                  </a:srgbClr>
                </a:solidFill>
              </a:rPr>
              <a:t>高 雄 市 政 府 財 政 局                                                           </a:t>
            </a:r>
            <a:r>
              <a:rPr lang="en-US" altLang="zh-TW" dirty="0">
                <a:solidFill>
                  <a:srgbClr val="04617B">
                    <a:shade val="90000"/>
                  </a:srgbClr>
                </a:solidFill>
              </a:rPr>
              <a:t>Finance Bureau Kaohsiung City Government  </a:t>
            </a:r>
            <a:endParaRPr lang="zh-TW" altLang="en-US">
              <a:solidFill>
                <a:srgbClr val="04617B">
                  <a:shade val="90000"/>
                </a:srgbClr>
              </a:solidFill>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F65739E-6FB0-4C00-8245-829DF1BCE42A}" type="slidenum">
              <a:rPr lang="zh-TW" altLang="en-US" smtClean="0">
                <a:solidFill>
                  <a:srgbClr val="04617B">
                    <a:shade val="90000"/>
                  </a:srgbClr>
                </a:solidFill>
              </a:rPr>
              <a:pPr/>
              <a:t>‹#›</a:t>
            </a:fld>
            <a:endParaRPr lang="zh-TW" altLang="en-US">
              <a:solidFill>
                <a:srgbClr val="04617B">
                  <a:shade val="90000"/>
                </a:srgbClr>
              </a:solidFill>
            </a:endParaRP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146113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按一下以編輯母片文字樣式</a:t>
            </a:r>
          </a:p>
        </p:txBody>
      </p:sp>
      <p:sp>
        <p:nvSpPr>
          <p:cNvPr id="5" name="Date Placeholder 4"/>
          <p:cNvSpPr>
            <a:spLocks noGrp="1"/>
          </p:cNvSpPr>
          <p:nvPr>
            <p:ph type="dt" sz="half" idx="10"/>
          </p:nvPr>
        </p:nvSpPr>
        <p:spPr/>
        <p:txBody>
          <a:bodyPr/>
          <a:lstStyle/>
          <a:p>
            <a:fld id="{5E9CC041-3E0B-492B-BFFC-993AD2091AE4}" type="datetime1">
              <a:rPr lang="zh-TW" altLang="en-US" smtClean="0">
                <a:solidFill>
                  <a:srgbClr val="04617B">
                    <a:shade val="90000"/>
                  </a:srgbClr>
                </a:solidFill>
              </a:rPr>
              <a:t>2020/5/18</a:t>
            </a:fld>
            <a:endParaRPr lang="zh-TW" altLang="en-US">
              <a:solidFill>
                <a:srgbClr val="04617B">
                  <a:shade val="90000"/>
                </a:srgbClr>
              </a:solidFill>
            </a:endParaRPr>
          </a:p>
        </p:txBody>
      </p:sp>
      <p:sp>
        <p:nvSpPr>
          <p:cNvPr id="6" name="Footer Placeholder 5"/>
          <p:cNvSpPr>
            <a:spLocks noGrp="1"/>
          </p:cNvSpPr>
          <p:nvPr>
            <p:ph type="ftr" sz="quarter" idx="11"/>
          </p:nvPr>
        </p:nvSpPr>
        <p:spPr/>
        <p:txBody>
          <a:bodyPr/>
          <a:lstStyle/>
          <a:p>
            <a:r>
              <a:rPr lang="zh-TW" altLang="en-US">
                <a:solidFill>
                  <a:srgbClr val="04617B">
                    <a:shade val="90000"/>
                  </a:srgbClr>
                </a:solidFill>
              </a:rPr>
              <a:t>高 雄 市 政 府 財 政 局                                                           </a:t>
            </a:r>
            <a:r>
              <a:rPr lang="en-US" altLang="zh-TW" dirty="0">
                <a:solidFill>
                  <a:srgbClr val="04617B">
                    <a:shade val="90000"/>
                  </a:srgbClr>
                </a:solidFill>
              </a:rPr>
              <a:t>Finance Bureau Kaohsiung City Government  </a:t>
            </a:r>
            <a:endParaRPr lang="zh-TW" altLang="en-US">
              <a:solidFill>
                <a:srgbClr val="04617B">
                  <a:shade val="90000"/>
                </a:srgb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F65739E-6FB0-4C00-8245-829DF1BCE42A}" type="slidenum">
              <a:rPr lang="zh-TW" altLang="en-US" smtClean="0">
                <a:solidFill>
                  <a:srgbClr val="04617B">
                    <a:shade val="90000"/>
                  </a:srgbClr>
                </a:solidFill>
              </a:rPr>
              <a:pPr/>
              <a:t>‹#›</a:t>
            </a:fld>
            <a:endParaRPr lang="zh-TW" altLang="en-US">
              <a:solidFill>
                <a:srgbClr val="04617B">
                  <a:shade val="90000"/>
                </a:srgbClr>
              </a:solidFill>
            </a:endParaRPr>
          </a:p>
        </p:txBody>
      </p:sp>
    </p:spTree>
    <p:extLst>
      <p:ext uri="{BB962C8B-B14F-4D97-AF65-F5344CB8AC3E}">
        <p14:creationId xmlns:p14="http://schemas.microsoft.com/office/powerpoint/2010/main" val="29690400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959260F-A731-49A8-A4BB-9EEC69DF0BCD}" type="datetime1">
              <a:rPr lang="zh-TW" altLang="en-US" smtClean="0">
                <a:solidFill>
                  <a:srgbClr val="04617B">
                    <a:shade val="90000"/>
                  </a:srgbClr>
                </a:solidFill>
              </a:rPr>
              <a:t>2020/5/18</a:t>
            </a:fld>
            <a:endParaRPr lang="zh-TW" altLang="en-US">
              <a:solidFill>
                <a:srgbClr val="04617B">
                  <a:shade val="90000"/>
                </a:srgbClr>
              </a:solidFill>
            </a:endParaRPr>
          </a:p>
        </p:txBody>
      </p:sp>
      <p:sp>
        <p:nvSpPr>
          <p:cNvPr id="5" name="Footer Placeholder 4"/>
          <p:cNvSpPr>
            <a:spLocks noGrp="1"/>
          </p:cNvSpPr>
          <p:nvPr>
            <p:ph type="ftr" sz="quarter" idx="11"/>
          </p:nvPr>
        </p:nvSpPr>
        <p:spPr/>
        <p:txBody>
          <a:bodyPr/>
          <a:lstStyle/>
          <a:p>
            <a:r>
              <a:rPr lang="zh-TW" altLang="en-US">
                <a:solidFill>
                  <a:srgbClr val="04617B">
                    <a:shade val="90000"/>
                  </a:srgbClr>
                </a:solidFill>
              </a:rPr>
              <a:t>高 雄 市 政 府 財 政 局                                                           </a:t>
            </a:r>
            <a:r>
              <a:rPr lang="en-US" altLang="zh-TW" dirty="0">
                <a:solidFill>
                  <a:srgbClr val="04617B">
                    <a:shade val="90000"/>
                  </a:srgbClr>
                </a:solidFill>
              </a:rPr>
              <a:t>Finance Bureau Kaohsiung City Government  </a:t>
            </a:r>
            <a:endParaRPr lang="zh-TW" altLang="en-US">
              <a:solidFill>
                <a:srgbClr val="04617B">
                  <a:shade val="90000"/>
                </a:srgb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F65739E-6FB0-4C00-8245-829DF1BCE42A}" type="slidenum">
              <a:rPr lang="zh-TW" altLang="en-US" smtClean="0">
                <a:solidFill>
                  <a:srgbClr val="04617B">
                    <a:shade val="90000"/>
                  </a:srgbClr>
                </a:solidFill>
              </a:rPr>
              <a:pPr/>
              <a:t>‹#›</a:t>
            </a:fld>
            <a:endParaRPr lang="zh-TW" altLang="en-US">
              <a:solidFill>
                <a:srgbClr val="04617B">
                  <a:shade val="90000"/>
                </a:srgbClr>
              </a:solidFill>
            </a:endParaRPr>
          </a:p>
        </p:txBody>
      </p:sp>
    </p:spTree>
    <p:extLst>
      <p:ext uri="{BB962C8B-B14F-4D97-AF65-F5344CB8AC3E}">
        <p14:creationId xmlns:p14="http://schemas.microsoft.com/office/powerpoint/2010/main" val="2076366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4C148C2-FC08-4D6E-B1CB-92E91F570085}" type="datetime1">
              <a:rPr lang="zh-TW" altLang="en-US" smtClean="0">
                <a:solidFill>
                  <a:srgbClr val="04617B">
                    <a:shade val="90000"/>
                  </a:srgbClr>
                </a:solidFill>
              </a:rPr>
              <a:t>2020/5/18</a:t>
            </a:fld>
            <a:endParaRPr lang="zh-TW" altLang="en-US">
              <a:solidFill>
                <a:srgbClr val="04617B">
                  <a:shade val="90000"/>
                </a:srgbClr>
              </a:solidFill>
            </a:endParaRPr>
          </a:p>
        </p:txBody>
      </p:sp>
      <p:sp>
        <p:nvSpPr>
          <p:cNvPr id="5" name="Footer Placeholder 4"/>
          <p:cNvSpPr>
            <a:spLocks noGrp="1"/>
          </p:cNvSpPr>
          <p:nvPr>
            <p:ph type="ftr" sz="quarter" idx="11"/>
          </p:nvPr>
        </p:nvSpPr>
        <p:spPr/>
        <p:txBody>
          <a:bodyPr/>
          <a:lstStyle/>
          <a:p>
            <a:r>
              <a:rPr lang="zh-TW" altLang="en-US">
                <a:solidFill>
                  <a:srgbClr val="04617B">
                    <a:shade val="90000"/>
                  </a:srgbClr>
                </a:solidFill>
              </a:rPr>
              <a:t>高 雄 市 政 府 財 政 局                                                           </a:t>
            </a:r>
            <a:r>
              <a:rPr lang="en-US" altLang="zh-TW" dirty="0">
                <a:solidFill>
                  <a:srgbClr val="04617B">
                    <a:shade val="90000"/>
                  </a:srgbClr>
                </a:solidFill>
              </a:rPr>
              <a:t>Finance Bureau Kaohsiung City Government  </a:t>
            </a:r>
            <a:endParaRPr lang="zh-TW" altLang="en-US">
              <a:solidFill>
                <a:srgbClr val="04617B">
                  <a:shade val="90000"/>
                </a:srgb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F65739E-6FB0-4C00-8245-829DF1BCE42A}" type="slidenum">
              <a:rPr lang="zh-TW" altLang="en-US" smtClean="0">
                <a:solidFill>
                  <a:srgbClr val="04617B">
                    <a:shade val="90000"/>
                  </a:srgbClr>
                </a:solidFill>
              </a:rPr>
              <a:pPr/>
              <a:t>‹#›</a:t>
            </a:fld>
            <a:endParaRPr lang="zh-TW" altLang="en-US">
              <a:solidFill>
                <a:srgbClr val="04617B">
                  <a:shade val="90000"/>
                </a:srgbClr>
              </a:solidFill>
            </a:endParaRPr>
          </a:p>
        </p:txBody>
      </p:sp>
    </p:spTree>
    <p:extLst>
      <p:ext uri="{BB962C8B-B14F-4D97-AF65-F5344CB8AC3E}">
        <p14:creationId xmlns:p14="http://schemas.microsoft.com/office/powerpoint/2010/main" val="226429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0362"/>
            <a:ext cx="1971675" cy="5811838"/>
          </a:xfrm>
        </p:spPr>
        <p:txBody>
          <a:bodyPr vert="eaVert"/>
          <a:lstStyle/>
          <a:p>
            <a:r>
              <a:rPr lang="zh-TW" altLang="en-US"/>
              <a:t>按一下以編輯母片標題樣式</a:t>
            </a:r>
            <a:endParaRPr lang="en-US"/>
          </a:p>
        </p:txBody>
      </p:sp>
      <p:sp>
        <p:nvSpPr>
          <p:cNvPr id="3" name="Vertical Text Placeholder 2"/>
          <p:cNvSpPr>
            <a:spLocks noGrp="1"/>
          </p:cNvSpPr>
          <p:nvPr>
            <p:ph type="body" orient="vert" idx="1"/>
          </p:nvPr>
        </p:nvSpPr>
        <p:spPr>
          <a:xfrm>
            <a:off x="628652" y="360363"/>
            <a:ext cx="5800725" cy="581183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C95567D6-79D0-48D6-800E-7FB9397AAC2C}" type="datetime1">
              <a:rPr lang="zh-TW" altLang="en-US" smtClean="0"/>
              <a:t>2020/5/18</a:t>
            </a:fld>
            <a:endParaRPr lang="zh-TW" altLang="en-US"/>
          </a:p>
        </p:txBody>
      </p:sp>
      <p:sp>
        <p:nvSpPr>
          <p:cNvPr id="5" name="Footer Placeholder 4"/>
          <p:cNvSpPr>
            <a:spLocks noGrp="1"/>
          </p:cNvSpPr>
          <p:nvPr>
            <p:ph type="ftr" sz="quarter" idx="11"/>
          </p:nvPr>
        </p:nvSpPr>
        <p:spPr/>
        <p:txBody>
          <a:bodyPr/>
          <a:lstStyle/>
          <a:p>
            <a:r>
              <a:rPr lang="zh-TW" altLang="en-US"/>
              <a:t>高 雄 市 政 府 財 政 局                                                           </a:t>
            </a:r>
            <a:r>
              <a:rPr lang="en-US" altLang="zh-TW" dirty="0"/>
              <a:t>Finance Bureau Kaohsiung City Government  </a:t>
            </a:r>
            <a:endParaRPr lang="zh-TW" altLang="en-US"/>
          </a:p>
        </p:txBody>
      </p:sp>
      <p:sp>
        <p:nvSpPr>
          <p:cNvPr id="6" name="Slide Number Placeholder 5"/>
          <p:cNvSpPr>
            <a:spLocks noGrp="1"/>
          </p:cNvSpPr>
          <p:nvPr>
            <p:ph type="sldNum" sz="quarter" idx="12"/>
          </p:nvPr>
        </p:nvSpPr>
        <p:spPr/>
        <p:txBody>
          <a:bodyPr/>
          <a:lstStyle/>
          <a:p>
            <a:fld id="{CC5AAFBA-94D9-42C3-B35C-EA264FEF4B67}" type="slidenum">
              <a:rPr lang="zh-TW" altLang="en-US" smtClean="0"/>
              <a:pPr/>
              <a:t>‹#›</a:t>
            </a:fld>
            <a:endParaRPr lang="zh-TW" altLang="en-US"/>
          </a:p>
        </p:txBody>
      </p:sp>
    </p:spTree>
    <p:extLst>
      <p:ext uri="{BB962C8B-B14F-4D97-AF65-F5344CB8AC3E}">
        <p14:creationId xmlns:p14="http://schemas.microsoft.com/office/powerpoint/2010/main" val="2890522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41400"/>
            <a:ext cx="6858000" cy="2387600"/>
          </a:xfrm>
        </p:spPr>
        <p:txBody>
          <a:bodyPr anchor="b"/>
          <a:lstStyle>
            <a:lvl1pPr algn="ctr">
              <a:defRPr sz="4050"/>
            </a:lvl1pPr>
          </a:lstStyle>
          <a:p>
            <a:r>
              <a:rPr lang="zh-TW" altLang="en-US"/>
              <a:t>按一下以編輯母片標題樣式</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zh-TW" altLang="en-US"/>
              <a:t>按一下以編輯母片副標題樣式</a:t>
            </a:r>
            <a:endParaRPr lang="en-US"/>
          </a:p>
        </p:txBody>
      </p:sp>
      <p:sp>
        <p:nvSpPr>
          <p:cNvPr id="4" name="Date Placeholder 3"/>
          <p:cNvSpPr>
            <a:spLocks noGrp="1"/>
          </p:cNvSpPr>
          <p:nvPr>
            <p:ph type="dt" sz="half" idx="10"/>
          </p:nvPr>
        </p:nvSpPr>
        <p:spPr/>
        <p:txBody>
          <a:bodyPr/>
          <a:lstStyle/>
          <a:p>
            <a:fld id="{FD1357D6-D3ED-48DB-965C-ADF4CCD48B75}" type="datetime1">
              <a:rPr lang="zh-TW" altLang="en-US" smtClean="0">
                <a:solidFill>
                  <a:prstClr val="black">
                    <a:tint val="75000"/>
                  </a:prstClr>
                </a:solidFill>
              </a:rPr>
              <a:pPr/>
              <a:t>2020/5/18</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a:solidFill>
                  <a:prstClr val="black">
                    <a:tint val="75000"/>
                  </a:prstClr>
                </a:solidFill>
              </a:rPr>
              <a:t>Finance Bureau Kaohsiung City Government  </a:t>
            </a: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5AAFBA-94D9-42C3-B35C-EA264FEF4B6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67805397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B34381C6-59D3-445A-BE38-DEFA2115A4AC}" type="datetime1">
              <a:rPr lang="zh-TW" altLang="en-US" smtClean="0">
                <a:solidFill>
                  <a:prstClr val="black">
                    <a:tint val="75000"/>
                  </a:prstClr>
                </a:solidFill>
              </a:rPr>
              <a:pPr/>
              <a:t>2020/5/18</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a:solidFill>
                  <a:prstClr val="black">
                    <a:tint val="75000"/>
                  </a:prstClr>
                </a:solidFill>
              </a:rPr>
              <a:t>Finance Bureau Kaohsiung City Government  </a:t>
            </a: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5AAFBA-94D9-42C3-B35C-EA264FEF4B6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480105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4406901"/>
            <a:ext cx="7886700" cy="1362075"/>
          </a:xfrm>
        </p:spPr>
        <p:txBody>
          <a:bodyPr anchor="t"/>
          <a:lstStyle>
            <a:lvl1pPr>
              <a:defRPr sz="3000" b="1"/>
            </a:lvl1pPr>
          </a:lstStyle>
          <a:p>
            <a:r>
              <a:rPr lang="zh-TW" altLang="en-US"/>
              <a:t>按一下以編輯母片標題樣式</a:t>
            </a:r>
            <a:endParaRPr lang="en-US"/>
          </a:p>
        </p:txBody>
      </p:sp>
      <p:sp>
        <p:nvSpPr>
          <p:cNvPr id="3" name="Text Placeholder 2"/>
          <p:cNvSpPr>
            <a:spLocks noGrp="1"/>
          </p:cNvSpPr>
          <p:nvPr>
            <p:ph type="body" idx="1"/>
          </p:nvPr>
        </p:nvSpPr>
        <p:spPr>
          <a:xfrm>
            <a:off x="623888" y="2906713"/>
            <a:ext cx="78867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32740514-B933-4CC0-9D06-19FFCE7F0E4B}" type="datetime1">
              <a:rPr lang="zh-TW" altLang="en-US" smtClean="0">
                <a:solidFill>
                  <a:prstClr val="black">
                    <a:tint val="75000"/>
                  </a:prstClr>
                </a:solidFill>
              </a:rPr>
              <a:pPr/>
              <a:t>2020/5/18</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a:solidFill>
                  <a:prstClr val="black">
                    <a:tint val="75000"/>
                  </a:prstClr>
                </a:solidFill>
              </a:rPr>
              <a:t>Finance Bureau Kaohsiung City Government  </a:t>
            </a: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5AAFBA-94D9-42C3-B35C-EA264FEF4B6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89100620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sz="half" idx="1"/>
          </p:nvPr>
        </p:nvSpPr>
        <p:spPr>
          <a:xfrm>
            <a:off x="628650" y="1820863"/>
            <a:ext cx="3886200" cy="43513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Content Placeholder 3"/>
          <p:cNvSpPr>
            <a:spLocks noGrp="1"/>
          </p:cNvSpPr>
          <p:nvPr>
            <p:ph sz="half" idx="2"/>
          </p:nvPr>
        </p:nvSpPr>
        <p:spPr>
          <a:xfrm>
            <a:off x="4629150" y="1820863"/>
            <a:ext cx="3886200" cy="43513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Date Placeholder 4"/>
          <p:cNvSpPr>
            <a:spLocks noGrp="1"/>
          </p:cNvSpPr>
          <p:nvPr>
            <p:ph type="dt" sz="half" idx="10"/>
          </p:nvPr>
        </p:nvSpPr>
        <p:spPr/>
        <p:txBody>
          <a:bodyPr/>
          <a:lstStyle/>
          <a:p>
            <a:fld id="{E6854E5C-B291-4FB9-9A2C-A1EB9DACF1DC}" type="datetime1">
              <a:rPr lang="zh-TW" altLang="en-US" smtClean="0">
                <a:solidFill>
                  <a:prstClr val="black">
                    <a:tint val="75000"/>
                  </a:prstClr>
                </a:solidFill>
              </a:rPr>
              <a:pPr/>
              <a:t>2020/5/18</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a:solidFill>
                  <a:prstClr val="black">
                    <a:tint val="75000"/>
                  </a:prstClr>
                </a:solidFill>
              </a:rPr>
              <a:t>Finance Bureau Kaohsiung City Government  </a:t>
            </a:r>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5AAFBA-94D9-42C3-B35C-EA264FEF4B6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9710272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3888" y="274638"/>
            <a:ext cx="7886700" cy="1143000"/>
          </a:xfrm>
        </p:spPr>
        <p:txBody>
          <a:bodyPr/>
          <a:lstStyle/>
          <a:p>
            <a:r>
              <a:rPr lang="zh-TW" altLang="en-US"/>
              <a:t>按一下以編輯母片標題樣式</a:t>
            </a:r>
            <a:endParaRPr lang="en-US"/>
          </a:p>
        </p:txBody>
      </p:sp>
      <p:sp>
        <p:nvSpPr>
          <p:cNvPr id="3" name="Text Placeholder 2"/>
          <p:cNvSpPr>
            <a:spLocks noGrp="1"/>
          </p:cNvSpPr>
          <p:nvPr>
            <p:ph type="body" idx="1"/>
          </p:nvPr>
        </p:nvSpPr>
        <p:spPr>
          <a:xfrm>
            <a:off x="623888" y="1535113"/>
            <a:ext cx="386715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623888" y="2174876"/>
            <a:ext cx="3867150" cy="399732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Text Placeholder 4"/>
          <p:cNvSpPr>
            <a:spLocks noGrp="1"/>
          </p:cNvSpPr>
          <p:nvPr>
            <p:ph type="body" sz="quarter" idx="3"/>
          </p:nvPr>
        </p:nvSpPr>
        <p:spPr>
          <a:xfrm>
            <a:off x="4642248" y="1535113"/>
            <a:ext cx="386834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4642248" y="2174876"/>
            <a:ext cx="3868340" cy="399732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Date Placeholder 6"/>
          <p:cNvSpPr>
            <a:spLocks noGrp="1"/>
          </p:cNvSpPr>
          <p:nvPr>
            <p:ph type="dt" sz="half" idx="10"/>
          </p:nvPr>
        </p:nvSpPr>
        <p:spPr/>
        <p:txBody>
          <a:bodyPr/>
          <a:lstStyle/>
          <a:p>
            <a:fld id="{38C7ABA2-A386-4765-97BE-6E839E20FCF4}" type="datetime1">
              <a:rPr lang="zh-TW" altLang="en-US" smtClean="0">
                <a:solidFill>
                  <a:prstClr val="black">
                    <a:tint val="75000"/>
                  </a:prstClr>
                </a:solidFill>
              </a:rPr>
              <a:pPr/>
              <a:t>2020/5/18</a:t>
            </a:fld>
            <a:endParaRPr lang="zh-TW"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a:solidFill>
                  <a:prstClr val="black">
                    <a:tint val="75000"/>
                  </a:prstClr>
                </a:solidFill>
              </a:rPr>
              <a:t>Finance Bureau Kaohsiung City Government  </a:t>
            </a:r>
            <a:endParaRPr lang="zh-TW"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C5AAFBA-94D9-42C3-B35C-EA264FEF4B6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8652411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Date Placeholder 2"/>
          <p:cNvSpPr>
            <a:spLocks noGrp="1"/>
          </p:cNvSpPr>
          <p:nvPr>
            <p:ph type="dt" sz="half" idx="10"/>
          </p:nvPr>
        </p:nvSpPr>
        <p:spPr/>
        <p:txBody>
          <a:bodyPr/>
          <a:lstStyle/>
          <a:p>
            <a:fld id="{2C776FEB-BE40-403E-81EA-8202BBDF12D7}" type="datetime1">
              <a:rPr lang="zh-TW" altLang="en-US" smtClean="0">
                <a:solidFill>
                  <a:prstClr val="black">
                    <a:tint val="75000"/>
                  </a:prstClr>
                </a:solidFill>
              </a:rPr>
              <a:pPr/>
              <a:t>2020/5/18</a:t>
            </a:fld>
            <a:endParaRPr lang="zh-TW" altLang="en-US">
              <a:solidFill>
                <a:prstClr val="black">
                  <a:tint val="75000"/>
                </a:prstClr>
              </a:solidFill>
            </a:endParaRPr>
          </a:p>
        </p:txBody>
      </p:sp>
      <p:sp>
        <p:nvSpPr>
          <p:cNvPr id="4" name="Footer Placeholder 3"/>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a:solidFill>
                  <a:prstClr val="black">
                    <a:tint val="75000"/>
                  </a:prstClr>
                </a:solidFill>
              </a:rPr>
              <a:t>Finance Bureau Kaohsiung City Government  </a:t>
            </a:r>
            <a:endParaRPr lang="zh-TW"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C5AAFBA-94D9-42C3-B35C-EA264FEF4B6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940588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63CB8-4E43-4466-89BC-C3A0D13ECCA7}" type="datetime1">
              <a:rPr lang="zh-TW" altLang="en-US" smtClean="0">
                <a:solidFill>
                  <a:prstClr val="black">
                    <a:tint val="75000"/>
                  </a:prstClr>
                </a:solidFill>
              </a:rPr>
              <a:pPr/>
              <a:t>2020/5/18</a:t>
            </a:fld>
            <a:endParaRPr lang="zh-TW" altLang="en-US">
              <a:solidFill>
                <a:prstClr val="black">
                  <a:tint val="75000"/>
                </a:prstClr>
              </a:solidFill>
            </a:endParaRPr>
          </a:p>
        </p:txBody>
      </p:sp>
      <p:sp>
        <p:nvSpPr>
          <p:cNvPr id="3" name="Footer Placeholder 2"/>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a:solidFill>
                  <a:prstClr val="black">
                    <a:tint val="75000"/>
                  </a:prstClr>
                </a:solidFill>
              </a:rPr>
              <a:t>Finance Bureau Kaohsiung City Government  </a:t>
            </a:r>
            <a:endParaRPr lang="zh-TW"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C5AAFBA-94D9-42C3-B35C-EA264FEF4B6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08838644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3888" y="685801"/>
            <a:ext cx="3009900" cy="1160463"/>
          </a:xfrm>
        </p:spPr>
        <p:txBody>
          <a:bodyPr anchor="b"/>
          <a:lstStyle>
            <a:lvl1pPr>
              <a:defRPr sz="1500" b="1"/>
            </a:lvl1pPr>
          </a:lstStyle>
          <a:p>
            <a:r>
              <a:rPr lang="zh-TW" altLang="en-US"/>
              <a:t>按一下以編輯母片標題樣式</a:t>
            </a:r>
            <a:endParaRPr lang="en-US"/>
          </a:p>
        </p:txBody>
      </p:sp>
      <p:sp>
        <p:nvSpPr>
          <p:cNvPr id="3" name="Content Placeholder 2"/>
          <p:cNvSpPr>
            <a:spLocks noGrp="1"/>
          </p:cNvSpPr>
          <p:nvPr>
            <p:ph idx="1"/>
          </p:nvPr>
        </p:nvSpPr>
        <p:spPr>
          <a:xfrm>
            <a:off x="3784998" y="685800"/>
            <a:ext cx="4725590" cy="54864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Text Placeholder 3"/>
          <p:cNvSpPr>
            <a:spLocks noGrp="1"/>
          </p:cNvSpPr>
          <p:nvPr>
            <p:ph type="body" sz="half" idx="2"/>
          </p:nvPr>
        </p:nvSpPr>
        <p:spPr>
          <a:xfrm>
            <a:off x="623888" y="1846264"/>
            <a:ext cx="3009900" cy="432593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FF5548E3-65C0-44E9-B4BD-9985CAB5149C}" type="datetime1">
              <a:rPr lang="zh-TW" altLang="en-US" smtClean="0">
                <a:solidFill>
                  <a:prstClr val="black">
                    <a:tint val="75000"/>
                  </a:prstClr>
                </a:solidFill>
              </a:rPr>
              <a:pPr/>
              <a:t>2020/5/18</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a:solidFill>
                  <a:prstClr val="black">
                    <a:tint val="75000"/>
                  </a:prstClr>
                </a:solidFill>
              </a:rPr>
              <a:t>Finance Bureau Kaohsiung City Government  </a:t>
            </a:r>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5AAFBA-94D9-42C3-B35C-EA264FEF4B6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3542688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878806" y="4800600"/>
            <a:ext cx="5382816" cy="566738"/>
          </a:xfrm>
        </p:spPr>
        <p:txBody>
          <a:bodyPr anchor="b"/>
          <a:lstStyle>
            <a:lvl1pPr>
              <a:defRPr sz="1500" b="1"/>
            </a:lvl1pPr>
          </a:lstStyle>
          <a:p>
            <a:r>
              <a:rPr lang="zh-TW" altLang="en-US"/>
              <a:t>按一下以編輯母片標題樣式</a:t>
            </a:r>
            <a:endParaRPr lang="en-US"/>
          </a:p>
        </p:txBody>
      </p:sp>
      <p:sp>
        <p:nvSpPr>
          <p:cNvPr id="3" name="Picture Placeholder 2"/>
          <p:cNvSpPr>
            <a:spLocks noGrp="1"/>
          </p:cNvSpPr>
          <p:nvPr>
            <p:ph type="pic" idx="1"/>
          </p:nvPr>
        </p:nvSpPr>
        <p:spPr>
          <a:xfrm>
            <a:off x="1878806" y="685801"/>
            <a:ext cx="5382816" cy="404177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a:t>按一下圖示以新增圖片</a:t>
            </a:r>
            <a:endParaRPr lang="en-US"/>
          </a:p>
        </p:txBody>
      </p:sp>
      <p:sp>
        <p:nvSpPr>
          <p:cNvPr id="4" name="Text Placeholder 3"/>
          <p:cNvSpPr>
            <a:spLocks noGrp="1"/>
          </p:cNvSpPr>
          <p:nvPr>
            <p:ph type="body" sz="half" idx="2"/>
          </p:nvPr>
        </p:nvSpPr>
        <p:spPr>
          <a:xfrm>
            <a:off x="1878806" y="5367338"/>
            <a:ext cx="5382816"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67E2003-870B-49ED-8A81-A4638AC91BE0}" type="datetime1">
              <a:rPr lang="zh-TW" altLang="en-US" smtClean="0">
                <a:solidFill>
                  <a:prstClr val="black">
                    <a:tint val="75000"/>
                  </a:prstClr>
                </a:solidFill>
              </a:rPr>
              <a:pPr/>
              <a:t>2020/5/18</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a:solidFill>
                  <a:prstClr val="black">
                    <a:tint val="75000"/>
                  </a:prstClr>
                </a:solidFill>
              </a:rPr>
              <a:t>Finance Bureau Kaohsiung City Government  </a:t>
            </a:r>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5AAFBA-94D9-42C3-B35C-EA264FEF4B6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3296890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9E05251A-6BC4-4C89-BEEB-65EC488553A0}" type="datetime1">
              <a:rPr lang="zh-TW" altLang="en-US" smtClean="0">
                <a:solidFill>
                  <a:prstClr val="black">
                    <a:tint val="75000"/>
                  </a:prstClr>
                </a:solidFill>
              </a:rPr>
              <a:pPr/>
              <a:t>2020/5/18</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a:solidFill>
                  <a:prstClr val="black">
                    <a:tint val="75000"/>
                  </a:prstClr>
                </a:solidFill>
              </a:rPr>
              <a:t>Finance Bureau Kaohsiung City Government  </a:t>
            </a: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5AAFBA-94D9-42C3-B35C-EA264FEF4B6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210257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C540D8C1-0396-4281-8F50-1B4D670C88A7}" type="datetime1">
              <a:rPr lang="zh-TW" altLang="en-US" smtClean="0"/>
              <a:t>2020/5/18</a:t>
            </a:fld>
            <a:endParaRPr lang="zh-TW" altLang="en-US"/>
          </a:p>
        </p:txBody>
      </p:sp>
      <p:sp>
        <p:nvSpPr>
          <p:cNvPr id="4" name="投影片編號版面配置區 3"/>
          <p:cNvSpPr>
            <a:spLocks noGrp="1"/>
          </p:cNvSpPr>
          <p:nvPr>
            <p:ph type="sldNum" sz="quarter" idx="11"/>
          </p:nvPr>
        </p:nvSpPr>
        <p:spPr/>
        <p:txBody>
          <a:bodyPr/>
          <a:lstStyle>
            <a:lvl1pPr>
              <a:defRPr sz="2000" b="1">
                <a:solidFill>
                  <a:srgbClr val="FF0000"/>
                </a:solidFill>
              </a:defRPr>
            </a:lvl1pPr>
          </a:lstStyle>
          <a:p>
            <a:fld id="{975C5DE9-00D0-4E8F-A8F1-58DB6A5DD53B}" type="slidenum">
              <a:rPr lang="zh-TW" altLang="en-US" smtClean="0"/>
              <a:pPr/>
              <a:t>‹#›</a:t>
            </a:fld>
            <a:endParaRPr lang="zh-TW" altLang="en-US"/>
          </a:p>
        </p:txBody>
      </p:sp>
    </p:spTree>
    <p:extLst>
      <p:ext uri="{BB962C8B-B14F-4D97-AF65-F5344CB8AC3E}">
        <p14:creationId xmlns:p14="http://schemas.microsoft.com/office/powerpoint/2010/main" val="49198536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5897562"/>
          </a:xfrm>
        </p:spPr>
        <p:txBody>
          <a:bodyPr vert="eaVert"/>
          <a:lstStyle/>
          <a:p>
            <a:r>
              <a:rPr lang="zh-TW" altLang="en-US"/>
              <a:t>按一下以編輯母片標題樣式</a:t>
            </a:r>
            <a:endParaRPr lang="en-US"/>
          </a:p>
        </p:txBody>
      </p:sp>
      <p:sp>
        <p:nvSpPr>
          <p:cNvPr id="3" name="Vertical Text Placeholder 2"/>
          <p:cNvSpPr>
            <a:spLocks noGrp="1"/>
          </p:cNvSpPr>
          <p:nvPr>
            <p:ph type="body" orient="vert" idx="1"/>
          </p:nvPr>
        </p:nvSpPr>
        <p:spPr>
          <a:xfrm>
            <a:off x="628650" y="274638"/>
            <a:ext cx="5800725" cy="589756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47FD171B-A79F-4D4B-A19A-399181CC3134}" type="datetime1">
              <a:rPr lang="zh-TW" altLang="en-US" smtClean="0">
                <a:solidFill>
                  <a:prstClr val="black">
                    <a:tint val="75000"/>
                  </a:prstClr>
                </a:solidFill>
              </a:rPr>
              <a:pPr/>
              <a:t>2020/5/18</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a:solidFill>
                  <a:prstClr val="black">
                    <a:tint val="75000"/>
                  </a:prstClr>
                </a:solidFill>
              </a:rPr>
              <a:t>Finance Bureau Kaohsiung City Government  </a:t>
            </a: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5AAFBA-94D9-42C3-B35C-EA264FEF4B6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6132372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41400"/>
            <a:ext cx="6858000" cy="2387600"/>
          </a:xfrm>
        </p:spPr>
        <p:txBody>
          <a:bodyPr anchor="b"/>
          <a:lstStyle>
            <a:lvl1pPr algn="ctr">
              <a:defRPr sz="4050"/>
            </a:lvl1pPr>
          </a:lstStyle>
          <a:p>
            <a:r>
              <a:rPr lang="zh-TW" altLang="en-US"/>
              <a:t>按一下以編輯母片標題樣式</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zh-TW" altLang="en-US"/>
              <a:t>按一下以編輯母片副標題樣式</a:t>
            </a:r>
            <a:endParaRPr lang="en-US"/>
          </a:p>
        </p:txBody>
      </p:sp>
      <p:sp>
        <p:nvSpPr>
          <p:cNvPr id="4" name="Date Placeholder 3"/>
          <p:cNvSpPr>
            <a:spLocks noGrp="1"/>
          </p:cNvSpPr>
          <p:nvPr>
            <p:ph type="dt" sz="half" idx="10"/>
          </p:nvPr>
        </p:nvSpPr>
        <p:spPr/>
        <p:txBody>
          <a:bodyPr/>
          <a:lstStyle/>
          <a:p>
            <a:fld id="{FD1357D6-D3ED-48DB-965C-ADF4CCD48B75}" type="datetime1">
              <a:rPr lang="zh-TW" altLang="en-US" smtClean="0">
                <a:solidFill>
                  <a:prstClr val="black">
                    <a:tint val="75000"/>
                  </a:prstClr>
                </a:solidFill>
              </a:rPr>
              <a:pPr/>
              <a:t>2020/5/18</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a:solidFill>
                  <a:prstClr val="black">
                    <a:tint val="75000"/>
                  </a:prstClr>
                </a:solidFill>
              </a:rPr>
              <a:t>Finance Bureau Kaohsiung City Government  </a:t>
            </a: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5AAFBA-94D9-42C3-B35C-EA264FEF4B6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22877381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B34381C6-59D3-445A-BE38-DEFA2115A4AC}" type="datetime1">
              <a:rPr lang="zh-TW" altLang="en-US" smtClean="0">
                <a:solidFill>
                  <a:prstClr val="black">
                    <a:tint val="75000"/>
                  </a:prstClr>
                </a:solidFill>
              </a:rPr>
              <a:pPr/>
              <a:t>2020/5/18</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a:solidFill>
                  <a:prstClr val="black">
                    <a:tint val="75000"/>
                  </a:prstClr>
                </a:solidFill>
              </a:rPr>
              <a:t>Finance Bureau Kaohsiung City Government  </a:t>
            </a: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5AAFBA-94D9-42C3-B35C-EA264FEF4B6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67832953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4406901"/>
            <a:ext cx="7886700" cy="1362075"/>
          </a:xfrm>
        </p:spPr>
        <p:txBody>
          <a:bodyPr anchor="t"/>
          <a:lstStyle>
            <a:lvl1pPr>
              <a:defRPr sz="3000" b="1"/>
            </a:lvl1pPr>
          </a:lstStyle>
          <a:p>
            <a:r>
              <a:rPr lang="zh-TW" altLang="en-US"/>
              <a:t>按一下以編輯母片標題樣式</a:t>
            </a:r>
            <a:endParaRPr lang="en-US"/>
          </a:p>
        </p:txBody>
      </p:sp>
      <p:sp>
        <p:nvSpPr>
          <p:cNvPr id="3" name="Text Placeholder 2"/>
          <p:cNvSpPr>
            <a:spLocks noGrp="1"/>
          </p:cNvSpPr>
          <p:nvPr>
            <p:ph type="body" idx="1"/>
          </p:nvPr>
        </p:nvSpPr>
        <p:spPr>
          <a:xfrm>
            <a:off x="623888" y="2906713"/>
            <a:ext cx="78867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32740514-B933-4CC0-9D06-19FFCE7F0E4B}" type="datetime1">
              <a:rPr lang="zh-TW" altLang="en-US" smtClean="0">
                <a:solidFill>
                  <a:prstClr val="black">
                    <a:tint val="75000"/>
                  </a:prstClr>
                </a:solidFill>
              </a:rPr>
              <a:pPr/>
              <a:t>2020/5/18</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a:solidFill>
                  <a:prstClr val="black">
                    <a:tint val="75000"/>
                  </a:prstClr>
                </a:solidFill>
              </a:rPr>
              <a:t>Finance Bureau Kaohsiung City Government  </a:t>
            </a: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5AAFBA-94D9-42C3-B35C-EA264FEF4B6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2415819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sz="half" idx="1"/>
          </p:nvPr>
        </p:nvSpPr>
        <p:spPr>
          <a:xfrm>
            <a:off x="628650" y="1820863"/>
            <a:ext cx="3886200" cy="43513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Content Placeholder 3"/>
          <p:cNvSpPr>
            <a:spLocks noGrp="1"/>
          </p:cNvSpPr>
          <p:nvPr>
            <p:ph sz="half" idx="2"/>
          </p:nvPr>
        </p:nvSpPr>
        <p:spPr>
          <a:xfrm>
            <a:off x="4629150" y="1820863"/>
            <a:ext cx="3886200" cy="43513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Date Placeholder 4"/>
          <p:cNvSpPr>
            <a:spLocks noGrp="1"/>
          </p:cNvSpPr>
          <p:nvPr>
            <p:ph type="dt" sz="half" idx="10"/>
          </p:nvPr>
        </p:nvSpPr>
        <p:spPr/>
        <p:txBody>
          <a:bodyPr/>
          <a:lstStyle/>
          <a:p>
            <a:fld id="{E6854E5C-B291-4FB9-9A2C-A1EB9DACF1DC}" type="datetime1">
              <a:rPr lang="zh-TW" altLang="en-US" smtClean="0">
                <a:solidFill>
                  <a:prstClr val="black">
                    <a:tint val="75000"/>
                  </a:prstClr>
                </a:solidFill>
              </a:rPr>
              <a:pPr/>
              <a:t>2020/5/18</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a:solidFill>
                  <a:prstClr val="black">
                    <a:tint val="75000"/>
                  </a:prstClr>
                </a:solidFill>
              </a:rPr>
              <a:t>Finance Bureau Kaohsiung City Government  </a:t>
            </a:r>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5AAFBA-94D9-42C3-B35C-EA264FEF4B6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1199824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3888" y="274638"/>
            <a:ext cx="7886700" cy="1143000"/>
          </a:xfrm>
        </p:spPr>
        <p:txBody>
          <a:bodyPr/>
          <a:lstStyle/>
          <a:p>
            <a:r>
              <a:rPr lang="zh-TW" altLang="en-US"/>
              <a:t>按一下以編輯母片標題樣式</a:t>
            </a:r>
            <a:endParaRPr lang="en-US"/>
          </a:p>
        </p:txBody>
      </p:sp>
      <p:sp>
        <p:nvSpPr>
          <p:cNvPr id="3" name="Text Placeholder 2"/>
          <p:cNvSpPr>
            <a:spLocks noGrp="1"/>
          </p:cNvSpPr>
          <p:nvPr>
            <p:ph type="body" idx="1"/>
          </p:nvPr>
        </p:nvSpPr>
        <p:spPr>
          <a:xfrm>
            <a:off x="623888" y="1535113"/>
            <a:ext cx="386715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623888" y="2174876"/>
            <a:ext cx="3867150" cy="399732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Text Placeholder 4"/>
          <p:cNvSpPr>
            <a:spLocks noGrp="1"/>
          </p:cNvSpPr>
          <p:nvPr>
            <p:ph type="body" sz="quarter" idx="3"/>
          </p:nvPr>
        </p:nvSpPr>
        <p:spPr>
          <a:xfrm>
            <a:off x="4642248" y="1535113"/>
            <a:ext cx="386834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4642248" y="2174876"/>
            <a:ext cx="3868340" cy="399732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Date Placeholder 6"/>
          <p:cNvSpPr>
            <a:spLocks noGrp="1"/>
          </p:cNvSpPr>
          <p:nvPr>
            <p:ph type="dt" sz="half" idx="10"/>
          </p:nvPr>
        </p:nvSpPr>
        <p:spPr/>
        <p:txBody>
          <a:bodyPr/>
          <a:lstStyle/>
          <a:p>
            <a:fld id="{38C7ABA2-A386-4765-97BE-6E839E20FCF4}" type="datetime1">
              <a:rPr lang="zh-TW" altLang="en-US" smtClean="0">
                <a:solidFill>
                  <a:prstClr val="black">
                    <a:tint val="75000"/>
                  </a:prstClr>
                </a:solidFill>
              </a:rPr>
              <a:pPr/>
              <a:t>2020/5/18</a:t>
            </a:fld>
            <a:endParaRPr lang="zh-TW"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a:solidFill>
                  <a:prstClr val="black">
                    <a:tint val="75000"/>
                  </a:prstClr>
                </a:solidFill>
              </a:rPr>
              <a:t>Finance Bureau Kaohsiung City Government  </a:t>
            </a:r>
            <a:endParaRPr lang="zh-TW"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C5AAFBA-94D9-42C3-B35C-EA264FEF4B6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0335851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Date Placeholder 2"/>
          <p:cNvSpPr>
            <a:spLocks noGrp="1"/>
          </p:cNvSpPr>
          <p:nvPr>
            <p:ph type="dt" sz="half" idx="10"/>
          </p:nvPr>
        </p:nvSpPr>
        <p:spPr/>
        <p:txBody>
          <a:bodyPr/>
          <a:lstStyle/>
          <a:p>
            <a:fld id="{2C776FEB-BE40-403E-81EA-8202BBDF12D7}" type="datetime1">
              <a:rPr lang="zh-TW" altLang="en-US" smtClean="0">
                <a:solidFill>
                  <a:prstClr val="black">
                    <a:tint val="75000"/>
                  </a:prstClr>
                </a:solidFill>
              </a:rPr>
              <a:pPr/>
              <a:t>2020/5/18</a:t>
            </a:fld>
            <a:endParaRPr lang="zh-TW" altLang="en-US">
              <a:solidFill>
                <a:prstClr val="black">
                  <a:tint val="75000"/>
                </a:prstClr>
              </a:solidFill>
            </a:endParaRPr>
          </a:p>
        </p:txBody>
      </p:sp>
      <p:sp>
        <p:nvSpPr>
          <p:cNvPr id="4" name="Footer Placeholder 3"/>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a:solidFill>
                  <a:prstClr val="black">
                    <a:tint val="75000"/>
                  </a:prstClr>
                </a:solidFill>
              </a:rPr>
              <a:t>Finance Bureau Kaohsiung City Government  </a:t>
            </a:r>
            <a:endParaRPr lang="zh-TW"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C5AAFBA-94D9-42C3-B35C-EA264FEF4B6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14971217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63CB8-4E43-4466-89BC-C3A0D13ECCA7}" type="datetime1">
              <a:rPr lang="zh-TW" altLang="en-US" smtClean="0">
                <a:solidFill>
                  <a:prstClr val="black">
                    <a:tint val="75000"/>
                  </a:prstClr>
                </a:solidFill>
              </a:rPr>
              <a:pPr/>
              <a:t>2020/5/18</a:t>
            </a:fld>
            <a:endParaRPr lang="zh-TW" altLang="en-US">
              <a:solidFill>
                <a:prstClr val="black">
                  <a:tint val="75000"/>
                </a:prstClr>
              </a:solidFill>
            </a:endParaRPr>
          </a:p>
        </p:txBody>
      </p:sp>
      <p:sp>
        <p:nvSpPr>
          <p:cNvPr id="3" name="Footer Placeholder 2"/>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a:solidFill>
                  <a:prstClr val="black">
                    <a:tint val="75000"/>
                  </a:prstClr>
                </a:solidFill>
              </a:rPr>
              <a:t>Finance Bureau Kaohsiung City Government  </a:t>
            </a:r>
            <a:endParaRPr lang="zh-TW"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C5AAFBA-94D9-42C3-B35C-EA264FEF4B6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17160095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3888" y="685801"/>
            <a:ext cx="3009900" cy="1160463"/>
          </a:xfrm>
        </p:spPr>
        <p:txBody>
          <a:bodyPr anchor="b"/>
          <a:lstStyle>
            <a:lvl1pPr>
              <a:defRPr sz="1500" b="1"/>
            </a:lvl1pPr>
          </a:lstStyle>
          <a:p>
            <a:r>
              <a:rPr lang="zh-TW" altLang="en-US"/>
              <a:t>按一下以編輯母片標題樣式</a:t>
            </a:r>
            <a:endParaRPr lang="en-US"/>
          </a:p>
        </p:txBody>
      </p:sp>
      <p:sp>
        <p:nvSpPr>
          <p:cNvPr id="3" name="Content Placeholder 2"/>
          <p:cNvSpPr>
            <a:spLocks noGrp="1"/>
          </p:cNvSpPr>
          <p:nvPr>
            <p:ph idx="1"/>
          </p:nvPr>
        </p:nvSpPr>
        <p:spPr>
          <a:xfrm>
            <a:off x="3784998" y="685800"/>
            <a:ext cx="4725590" cy="54864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Text Placeholder 3"/>
          <p:cNvSpPr>
            <a:spLocks noGrp="1"/>
          </p:cNvSpPr>
          <p:nvPr>
            <p:ph type="body" sz="half" idx="2"/>
          </p:nvPr>
        </p:nvSpPr>
        <p:spPr>
          <a:xfrm>
            <a:off x="623888" y="1846264"/>
            <a:ext cx="3009900" cy="432593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FF5548E3-65C0-44E9-B4BD-9985CAB5149C}" type="datetime1">
              <a:rPr lang="zh-TW" altLang="en-US" smtClean="0">
                <a:solidFill>
                  <a:prstClr val="black">
                    <a:tint val="75000"/>
                  </a:prstClr>
                </a:solidFill>
              </a:rPr>
              <a:pPr/>
              <a:t>2020/5/18</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a:solidFill>
                  <a:prstClr val="black">
                    <a:tint val="75000"/>
                  </a:prstClr>
                </a:solidFill>
              </a:rPr>
              <a:t>Finance Bureau Kaohsiung City Government  </a:t>
            </a:r>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5AAFBA-94D9-42C3-B35C-EA264FEF4B6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84650876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878806" y="4800600"/>
            <a:ext cx="5382816" cy="566738"/>
          </a:xfrm>
        </p:spPr>
        <p:txBody>
          <a:bodyPr anchor="b"/>
          <a:lstStyle>
            <a:lvl1pPr>
              <a:defRPr sz="1500" b="1"/>
            </a:lvl1pPr>
          </a:lstStyle>
          <a:p>
            <a:r>
              <a:rPr lang="zh-TW" altLang="en-US"/>
              <a:t>按一下以編輯母片標題樣式</a:t>
            </a:r>
            <a:endParaRPr lang="en-US"/>
          </a:p>
        </p:txBody>
      </p:sp>
      <p:sp>
        <p:nvSpPr>
          <p:cNvPr id="3" name="Picture Placeholder 2"/>
          <p:cNvSpPr>
            <a:spLocks noGrp="1"/>
          </p:cNvSpPr>
          <p:nvPr>
            <p:ph type="pic" idx="1"/>
          </p:nvPr>
        </p:nvSpPr>
        <p:spPr>
          <a:xfrm>
            <a:off x="1878806" y="685801"/>
            <a:ext cx="5382816" cy="404177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a:t>按一下圖示以新增圖片</a:t>
            </a:r>
            <a:endParaRPr lang="en-US"/>
          </a:p>
        </p:txBody>
      </p:sp>
      <p:sp>
        <p:nvSpPr>
          <p:cNvPr id="4" name="Text Placeholder 3"/>
          <p:cNvSpPr>
            <a:spLocks noGrp="1"/>
          </p:cNvSpPr>
          <p:nvPr>
            <p:ph type="body" sz="half" idx="2"/>
          </p:nvPr>
        </p:nvSpPr>
        <p:spPr>
          <a:xfrm>
            <a:off x="1878806" y="5367338"/>
            <a:ext cx="5382816"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67E2003-870B-49ED-8A81-A4638AC91BE0}" type="datetime1">
              <a:rPr lang="zh-TW" altLang="en-US" smtClean="0">
                <a:solidFill>
                  <a:prstClr val="black">
                    <a:tint val="75000"/>
                  </a:prstClr>
                </a:solidFill>
              </a:rPr>
              <a:pPr/>
              <a:t>2020/5/18</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a:solidFill>
                  <a:prstClr val="black">
                    <a:tint val="75000"/>
                  </a:prstClr>
                </a:solidFill>
              </a:rPr>
              <a:t>Finance Bureau Kaohsiung City Government  </a:t>
            </a:r>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5AAFBA-94D9-42C3-B35C-EA264FEF4B6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045481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DECA58D7-4AF4-493D-B6B9-A9A65324B7E3}"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4" name="投影片編號版面配置區 3"/>
          <p:cNvSpPr>
            <a:spLocks noGrp="1"/>
          </p:cNvSpPr>
          <p:nvPr>
            <p:ph type="sldNum" sz="quarter" idx="11"/>
          </p:nvPr>
        </p:nvSpPr>
        <p:spPr/>
        <p:txBody>
          <a:bodyPr/>
          <a:lstStyle>
            <a:lvl1pPr>
              <a:defRPr sz="2000" b="1">
                <a:solidFill>
                  <a:srgbClr val="FF0000"/>
                </a:solidFill>
              </a:defRPr>
            </a:lvl1pPr>
          </a:lstStyle>
          <a:p>
            <a:fld id="{975C5DE9-00D0-4E8F-A8F1-58DB6A5DD53B}" type="slidenum">
              <a:rPr lang="zh-TW" altLang="en-US" smtClean="0"/>
              <a:pPr/>
              <a:t>‹#›</a:t>
            </a:fld>
            <a:endParaRPr lang="zh-TW" altLang="en-US"/>
          </a:p>
        </p:txBody>
      </p:sp>
    </p:spTree>
    <p:extLst>
      <p:ext uri="{BB962C8B-B14F-4D97-AF65-F5344CB8AC3E}">
        <p14:creationId xmlns:p14="http://schemas.microsoft.com/office/powerpoint/2010/main" val="338291228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9E05251A-6BC4-4C89-BEEB-65EC488553A0}" type="datetime1">
              <a:rPr lang="zh-TW" altLang="en-US" smtClean="0">
                <a:solidFill>
                  <a:prstClr val="black">
                    <a:tint val="75000"/>
                  </a:prstClr>
                </a:solidFill>
              </a:rPr>
              <a:pPr/>
              <a:t>2020/5/18</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a:solidFill>
                  <a:prstClr val="black">
                    <a:tint val="75000"/>
                  </a:prstClr>
                </a:solidFill>
              </a:rPr>
              <a:t>Finance Bureau Kaohsiung City Government  </a:t>
            </a: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5AAFBA-94D9-42C3-B35C-EA264FEF4B6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9001996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5897562"/>
          </a:xfrm>
        </p:spPr>
        <p:txBody>
          <a:bodyPr vert="eaVert"/>
          <a:lstStyle/>
          <a:p>
            <a:r>
              <a:rPr lang="zh-TW" altLang="en-US"/>
              <a:t>按一下以編輯母片標題樣式</a:t>
            </a:r>
            <a:endParaRPr lang="en-US"/>
          </a:p>
        </p:txBody>
      </p:sp>
      <p:sp>
        <p:nvSpPr>
          <p:cNvPr id="3" name="Vertical Text Placeholder 2"/>
          <p:cNvSpPr>
            <a:spLocks noGrp="1"/>
          </p:cNvSpPr>
          <p:nvPr>
            <p:ph type="body" orient="vert" idx="1"/>
          </p:nvPr>
        </p:nvSpPr>
        <p:spPr>
          <a:xfrm>
            <a:off x="628650" y="274638"/>
            <a:ext cx="5800725" cy="589756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47FD171B-A79F-4D4B-A19A-399181CC3134}" type="datetime1">
              <a:rPr lang="zh-TW" altLang="en-US" smtClean="0">
                <a:solidFill>
                  <a:prstClr val="black">
                    <a:tint val="75000"/>
                  </a:prstClr>
                </a:solidFill>
              </a:rPr>
              <a:pPr/>
              <a:t>2020/5/18</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a:solidFill>
                  <a:prstClr val="black">
                    <a:tint val="75000"/>
                  </a:prstClr>
                </a:solidFill>
              </a:rPr>
              <a:t>Finance Bureau Kaohsiung City Government  </a:t>
            </a: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5AAFBA-94D9-42C3-B35C-EA264FEF4B6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847351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5B0B3DD2-1C79-4E3F-A299-C43C811C32AB}"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77F184F-ACC9-4A42-BF03-031CCAFC4ECD}"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1105935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含標題的內容">
    <p:spTree>
      <p:nvGrpSpPr>
        <p:cNvPr id="1" name=""/>
        <p:cNvGrpSpPr/>
        <p:nvPr/>
      </p:nvGrpSpPr>
      <p:grpSpPr>
        <a:xfrm>
          <a:off x="0" y="0"/>
          <a:ext cx="0" cy="0"/>
          <a:chOff x="0" y="0"/>
          <a:chExt cx="0" cy="0"/>
        </a:xfrm>
      </p:grpSpPr>
      <p:sp>
        <p:nvSpPr>
          <p:cNvPr id="5" name="日期版面配置區 4"/>
          <p:cNvSpPr>
            <a:spLocks noGrp="1"/>
          </p:cNvSpPr>
          <p:nvPr>
            <p:ph type="dt" sz="half" idx="10"/>
          </p:nvPr>
        </p:nvSpPr>
        <p:spPr/>
        <p:txBody>
          <a:bodyPr/>
          <a:lstStyle/>
          <a:p>
            <a:fld id="{48A53037-2792-4201-8F76-F61A152F4B89}"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77F184F-ACC9-4A42-BF03-031CCAFC4ECD}"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3487006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含標題的圖片">
    <p:spTree>
      <p:nvGrpSpPr>
        <p:cNvPr id="1" name=""/>
        <p:cNvGrpSpPr/>
        <p:nvPr/>
      </p:nvGrpSpPr>
      <p:grpSpPr>
        <a:xfrm>
          <a:off x="0" y="0"/>
          <a:ext cx="0" cy="0"/>
          <a:chOff x="0" y="0"/>
          <a:chExt cx="0" cy="0"/>
        </a:xfrm>
      </p:grpSpPr>
      <p:sp>
        <p:nvSpPr>
          <p:cNvPr id="5" name="日期版面配置區 4"/>
          <p:cNvSpPr>
            <a:spLocks noGrp="1"/>
          </p:cNvSpPr>
          <p:nvPr>
            <p:ph type="dt" sz="half" idx="10"/>
          </p:nvPr>
        </p:nvSpPr>
        <p:spPr/>
        <p:txBody>
          <a:bodyPr/>
          <a:lstStyle/>
          <a:p>
            <a:fld id="{8C39B534-2FCC-4CE9-8645-C61BDC05DA98}"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77F184F-ACC9-4A42-BF03-031CCAFC4ECD}"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113265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標題及直排文字">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D60CA004-7A8B-4D36-BF1C-94017688DA97}"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77F184F-ACC9-4A42-BF03-031CCAFC4ECD}"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1222788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C4EABFE4-5A4F-46B6-89D4-EFEEF2D14C48}" type="datetime1">
              <a:rPr lang="zh-TW" altLang="en-US" smtClean="0"/>
              <a:t>2020/5/18</a:t>
            </a:fld>
            <a:endParaRPr lang="zh-TW" altLang="en-US"/>
          </a:p>
        </p:txBody>
      </p:sp>
      <p:sp>
        <p:nvSpPr>
          <p:cNvPr id="4" name="頁尾版面配置區 3"/>
          <p:cNvSpPr>
            <a:spLocks noGrp="1"/>
          </p:cNvSpPr>
          <p:nvPr>
            <p:ph type="ftr" sz="quarter" idx="11"/>
          </p:nvPr>
        </p:nvSpPr>
        <p:spPr/>
        <p:txBody>
          <a:bodyPr/>
          <a:lstStyle/>
          <a:p>
            <a:r>
              <a:rPr lang="zh-TW" altLang="en-US"/>
              <a:t>高 雄 市 政 府 財 政 局                                                           </a:t>
            </a:r>
            <a:r>
              <a:rPr lang="en-US" altLang="zh-TW" dirty="0"/>
              <a:t>Finance Bureau Kaohsiung City Government  </a:t>
            </a:r>
            <a:endParaRPr lang="zh-TW" altLang="en-US"/>
          </a:p>
        </p:txBody>
      </p:sp>
      <p:sp>
        <p:nvSpPr>
          <p:cNvPr id="5" name="投影片編號版面配置區 4"/>
          <p:cNvSpPr>
            <a:spLocks noGrp="1"/>
          </p:cNvSpPr>
          <p:nvPr>
            <p:ph type="sldNum" sz="quarter" idx="12"/>
          </p:nvPr>
        </p:nvSpPr>
        <p:spPr/>
        <p:txBody>
          <a:bodyPr/>
          <a:lstStyle/>
          <a:p>
            <a:fld id="{CC5AAFBA-94D9-42C3-B35C-EA264FEF4B67}" type="slidenum">
              <a:rPr lang="zh-TW" altLang="en-US" smtClean="0"/>
              <a:pPr/>
              <a:t>‹#›</a:t>
            </a:fld>
            <a:endParaRPr lang="zh-TW" altLang="en-US"/>
          </a:p>
        </p:txBody>
      </p:sp>
    </p:spTree>
    <p:extLst>
      <p:ext uri="{BB962C8B-B14F-4D97-AF65-F5344CB8AC3E}">
        <p14:creationId xmlns:p14="http://schemas.microsoft.com/office/powerpoint/2010/main" val="191562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BC6ED1E0-B588-44D5-B5FA-93599EBA1B4D}" type="datetime1">
              <a:rPr lang="zh-TW" altLang="en-US" smtClean="0"/>
              <a:t>2020/5/18</a:t>
            </a:fld>
            <a:endParaRPr lang="zh-TW" altLang="en-US"/>
          </a:p>
        </p:txBody>
      </p:sp>
      <p:sp>
        <p:nvSpPr>
          <p:cNvPr id="5" name="頁尾版面配置區 4"/>
          <p:cNvSpPr>
            <a:spLocks noGrp="1"/>
          </p:cNvSpPr>
          <p:nvPr>
            <p:ph type="ftr" sz="quarter" idx="11"/>
          </p:nvPr>
        </p:nvSpPr>
        <p:spPr/>
        <p:txBody>
          <a:bodyPr/>
          <a:lstStyle/>
          <a:p>
            <a:r>
              <a:rPr lang="zh-TW" altLang="en-US"/>
              <a:t>高 雄 市 政 府 財 政 局                                                           </a:t>
            </a:r>
            <a:r>
              <a:rPr lang="en-US" altLang="zh-TW" dirty="0"/>
              <a:t>Finance Bureau Kaohsiung City Government  </a:t>
            </a:r>
            <a:endParaRPr lang="zh-TW" altLang="en-US"/>
          </a:p>
        </p:txBody>
      </p:sp>
      <p:sp>
        <p:nvSpPr>
          <p:cNvPr id="6" name="投影片編號版面配置區 5"/>
          <p:cNvSpPr>
            <a:spLocks noGrp="1"/>
          </p:cNvSpPr>
          <p:nvPr>
            <p:ph type="sldNum" sz="quarter" idx="12"/>
          </p:nvPr>
        </p:nvSpPr>
        <p:spPr/>
        <p:txBody>
          <a:bodyPr/>
          <a:lstStyle/>
          <a:p>
            <a:fld id="{DCB016FE-74A5-41F0-993A-BC838F0D30AB}" type="slidenum">
              <a:rPr lang="zh-TW" altLang="en-US" smtClean="0"/>
              <a:t>‹#›</a:t>
            </a:fld>
            <a:endParaRPr lang="zh-TW" altLang="en-US"/>
          </a:p>
        </p:txBody>
      </p:sp>
    </p:spTree>
    <p:extLst>
      <p:ext uri="{BB962C8B-B14F-4D97-AF65-F5344CB8AC3E}">
        <p14:creationId xmlns:p14="http://schemas.microsoft.com/office/powerpoint/2010/main" val="1530634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D7F81E8F-AA2A-4AA0-9F16-85BB28539F93}" type="datetime1">
              <a:rPr lang="zh-TW" altLang="en-US" smtClean="0"/>
              <a:t>2020/5/18</a:t>
            </a:fld>
            <a:endParaRPr lang="zh-TW" altLang="en-US"/>
          </a:p>
        </p:txBody>
      </p:sp>
      <p:sp>
        <p:nvSpPr>
          <p:cNvPr id="5" name="Footer Placeholder 4"/>
          <p:cNvSpPr>
            <a:spLocks noGrp="1"/>
          </p:cNvSpPr>
          <p:nvPr>
            <p:ph type="ftr" sz="quarter" idx="11"/>
          </p:nvPr>
        </p:nvSpPr>
        <p:spPr/>
        <p:txBody>
          <a:bodyPr/>
          <a:lstStyle/>
          <a:p>
            <a:r>
              <a:rPr lang="zh-TW" altLang="en-US"/>
              <a:t>高 雄 市 政 府 財 政 局                                                           </a:t>
            </a:r>
            <a:r>
              <a:rPr lang="en-US" altLang="zh-TW" dirty="0"/>
              <a:t>Finance Bureau Kaohsiung City Government  </a:t>
            </a:r>
            <a:endParaRPr lang="zh-TW" altLang="en-US"/>
          </a:p>
        </p:txBody>
      </p:sp>
      <p:sp>
        <p:nvSpPr>
          <p:cNvPr id="6" name="Slide Number Placeholder 5"/>
          <p:cNvSpPr>
            <a:spLocks noGrp="1"/>
          </p:cNvSpPr>
          <p:nvPr>
            <p:ph type="sldNum" sz="quarter" idx="12"/>
          </p:nvPr>
        </p:nvSpPr>
        <p:spPr/>
        <p:txBody>
          <a:bodyPr/>
          <a:lstStyle/>
          <a:p>
            <a:fld id="{CC5AAFBA-94D9-42C3-B35C-EA264FEF4B67}" type="slidenum">
              <a:rPr lang="zh-TW" altLang="en-US" smtClean="0"/>
              <a:pPr/>
              <a:t>‹#›</a:t>
            </a:fld>
            <a:endParaRPr lang="zh-TW" altLang="en-US"/>
          </a:p>
        </p:txBody>
      </p:sp>
    </p:spTree>
    <p:extLst>
      <p:ext uri="{BB962C8B-B14F-4D97-AF65-F5344CB8AC3E}">
        <p14:creationId xmlns:p14="http://schemas.microsoft.com/office/powerpoint/2010/main" val="3991168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1DBC619E-FDB9-432B-A469-A115ABB7FB5A}" type="datetime1">
              <a:rPr lang="zh-TW" altLang="en-US" smtClean="0"/>
              <a:t>2020/5/18</a:t>
            </a:fld>
            <a:endParaRPr lang="zh-TW" altLang="en-US"/>
          </a:p>
        </p:txBody>
      </p:sp>
      <p:sp>
        <p:nvSpPr>
          <p:cNvPr id="5" name="頁尾版面配置區 4"/>
          <p:cNvSpPr>
            <a:spLocks noGrp="1"/>
          </p:cNvSpPr>
          <p:nvPr>
            <p:ph type="ftr" sz="quarter" idx="11"/>
          </p:nvPr>
        </p:nvSpPr>
        <p:spPr/>
        <p:txBody>
          <a:bodyPr/>
          <a:lstStyle/>
          <a:p>
            <a:r>
              <a:rPr lang="zh-TW" altLang="en-US"/>
              <a:t>高 雄 市 政 府 財 政 局                                                           </a:t>
            </a:r>
            <a:r>
              <a:rPr lang="en-US" altLang="zh-TW" dirty="0"/>
              <a:t>Finance Bureau Kaohsiung City Government  </a:t>
            </a:r>
            <a:endParaRPr lang="zh-TW" altLang="en-US"/>
          </a:p>
        </p:txBody>
      </p:sp>
      <p:sp>
        <p:nvSpPr>
          <p:cNvPr id="6" name="投影片編號版面配置區 5"/>
          <p:cNvSpPr>
            <a:spLocks noGrp="1"/>
          </p:cNvSpPr>
          <p:nvPr>
            <p:ph type="sldNum" sz="quarter" idx="12"/>
          </p:nvPr>
        </p:nvSpPr>
        <p:spPr/>
        <p:txBody>
          <a:bodyPr/>
          <a:lstStyle/>
          <a:p>
            <a:fld id="{DCB016FE-74A5-41F0-993A-BC838F0D30AB}" type="slidenum">
              <a:rPr lang="zh-TW" altLang="en-US" smtClean="0"/>
              <a:t>‹#›</a:t>
            </a:fld>
            <a:endParaRPr lang="zh-TW" altLang="en-US"/>
          </a:p>
        </p:txBody>
      </p:sp>
    </p:spTree>
    <p:extLst>
      <p:ext uri="{BB962C8B-B14F-4D97-AF65-F5344CB8AC3E}">
        <p14:creationId xmlns:p14="http://schemas.microsoft.com/office/powerpoint/2010/main" val="1912074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9C3161B2-96FB-40B6-8DE4-325C37588148}" type="datetime1">
              <a:rPr lang="zh-TW" altLang="en-US" smtClean="0"/>
              <a:t>2020/5/18</a:t>
            </a:fld>
            <a:endParaRPr lang="zh-TW" altLang="en-US"/>
          </a:p>
        </p:txBody>
      </p:sp>
      <p:sp>
        <p:nvSpPr>
          <p:cNvPr id="5" name="頁尾版面配置區 4"/>
          <p:cNvSpPr>
            <a:spLocks noGrp="1"/>
          </p:cNvSpPr>
          <p:nvPr>
            <p:ph type="ftr" sz="quarter" idx="11"/>
          </p:nvPr>
        </p:nvSpPr>
        <p:spPr/>
        <p:txBody>
          <a:bodyPr/>
          <a:lstStyle/>
          <a:p>
            <a:r>
              <a:rPr lang="zh-TW" altLang="en-US"/>
              <a:t>高 雄 市 政 府 財 政 局                                                           </a:t>
            </a:r>
            <a:r>
              <a:rPr lang="en-US" altLang="zh-TW" dirty="0"/>
              <a:t>Finance Bureau Kaohsiung City Government  </a:t>
            </a:r>
            <a:endParaRPr lang="zh-TW" altLang="en-US"/>
          </a:p>
        </p:txBody>
      </p:sp>
      <p:sp>
        <p:nvSpPr>
          <p:cNvPr id="6" name="投影片編號版面配置區 5"/>
          <p:cNvSpPr>
            <a:spLocks noGrp="1"/>
          </p:cNvSpPr>
          <p:nvPr>
            <p:ph type="sldNum" sz="quarter" idx="12"/>
          </p:nvPr>
        </p:nvSpPr>
        <p:spPr/>
        <p:txBody>
          <a:bodyPr/>
          <a:lstStyle/>
          <a:p>
            <a:fld id="{DCB016FE-74A5-41F0-993A-BC838F0D30AB}" type="slidenum">
              <a:rPr lang="zh-TW" altLang="en-US" smtClean="0"/>
              <a:t>‹#›</a:t>
            </a:fld>
            <a:endParaRPr lang="zh-TW" altLang="en-US"/>
          </a:p>
        </p:txBody>
      </p:sp>
    </p:spTree>
    <p:extLst>
      <p:ext uri="{BB962C8B-B14F-4D97-AF65-F5344CB8AC3E}">
        <p14:creationId xmlns:p14="http://schemas.microsoft.com/office/powerpoint/2010/main" val="285274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28650" y="1825625"/>
            <a:ext cx="386715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825625"/>
            <a:ext cx="386715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32D82574-1607-4F2A-9D77-7E9BCE49BFFA}" type="datetime1">
              <a:rPr lang="zh-TW" altLang="en-US" smtClean="0"/>
              <a:t>2020/5/18</a:t>
            </a:fld>
            <a:endParaRPr lang="zh-TW" altLang="en-US"/>
          </a:p>
        </p:txBody>
      </p:sp>
      <p:sp>
        <p:nvSpPr>
          <p:cNvPr id="6" name="頁尾版面配置區 5"/>
          <p:cNvSpPr>
            <a:spLocks noGrp="1"/>
          </p:cNvSpPr>
          <p:nvPr>
            <p:ph type="ftr" sz="quarter" idx="11"/>
          </p:nvPr>
        </p:nvSpPr>
        <p:spPr/>
        <p:txBody>
          <a:bodyPr/>
          <a:lstStyle/>
          <a:p>
            <a:r>
              <a:rPr lang="zh-TW" altLang="en-US"/>
              <a:t>高 雄 市 政 府 財 政 局                                                           </a:t>
            </a:r>
            <a:r>
              <a:rPr lang="en-US" altLang="zh-TW" dirty="0"/>
              <a:t>Finance Bureau Kaohsiung City Government  </a:t>
            </a:r>
            <a:endParaRPr lang="zh-TW" altLang="en-US"/>
          </a:p>
        </p:txBody>
      </p:sp>
      <p:sp>
        <p:nvSpPr>
          <p:cNvPr id="7" name="投影片編號版面配置區 6"/>
          <p:cNvSpPr>
            <a:spLocks noGrp="1"/>
          </p:cNvSpPr>
          <p:nvPr>
            <p:ph type="sldNum" sz="quarter" idx="12"/>
          </p:nvPr>
        </p:nvSpPr>
        <p:spPr/>
        <p:txBody>
          <a:bodyPr/>
          <a:lstStyle/>
          <a:p>
            <a:fld id="{DCB016FE-74A5-41F0-993A-BC838F0D30AB}" type="slidenum">
              <a:rPr lang="zh-TW" altLang="en-US" smtClean="0"/>
              <a:t>‹#›</a:t>
            </a:fld>
            <a:endParaRPr lang="zh-TW" altLang="en-US"/>
          </a:p>
        </p:txBody>
      </p:sp>
    </p:spTree>
    <p:extLst>
      <p:ext uri="{BB962C8B-B14F-4D97-AF65-F5344CB8AC3E}">
        <p14:creationId xmlns:p14="http://schemas.microsoft.com/office/powerpoint/2010/main" val="2614944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B3685BB0-F8A6-4D7E-B5C4-8C3F47116B78}" type="datetime1">
              <a:rPr lang="zh-TW" altLang="en-US" smtClean="0"/>
              <a:t>2020/5/18</a:t>
            </a:fld>
            <a:endParaRPr lang="zh-TW" altLang="en-US"/>
          </a:p>
        </p:txBody>
      </p:sp>
      <p:sp>
        <p:nvSpPr>
          <p:cNvPr id="8" name="頁尾版面配置區 7"/>
          <p:cNvSpPr>
            <a:spLocks noGrp="1"/>
          </p:cNvSpPr>
          <p:nvPr>
            <p:ph type="ftr" sz="quarter" idx="11"/>
          </p:nvPr>
        </p:nvSpPr>
        <p:spPr/>
        <p:txBody>
          <a:bodyPr/>
          <a:lstStyle/>
          <a:p>
            <a:r>
              <a:rPr lang="zh-TW" altLang="en-US"/>
              <a:t>高 雄 市 政 府 財 政 局                                                           </a:t>
            </a:r>
            <a:r>
              <a:rPr lang="en-US" altLang="zh-TW" dirty="0"/>
              <a:t>Finance Bureau Kaohsiung City Government  </a:t>
            </a:r>
            <a:endParaRPr lang="zh-TW" altLang="en-US"/>
          </a:p>
        </p:txBody>
      </p:sp>
      <p:sp>
        <p:nvSpPr>
          <p:cNvPr id="9" name="投影片編號版面配置區 8"/>
          <p:cNvSpPr>
            <a:spLocks noGrp="1"/>
          </p:cNvSpPr>
          <p:nvPr>
            <p:ph type="sldNum" sz="quarter" idx="12"/>
          </p:nvPr>
        </p:nvSpPr>
        <p:spPr/>
        <p:txBody>
          <a:bodyPr/>
          <a:lstStyle/>
          <a:p>
            <a:fld id="{DCB016FE-74A5-41F0-993A-BC838F0D30AB}" type="slidenum">
              <a:rPr lang="zh-TW" altLang="en-US" smtClean="0"/>
              <a:t>‹#›</a:t>
            </a:fld>
            <a:endParaRPr lang="zh-TW" altLang="en-US"/>
          </a:p>
        </p:txBody>
      </p:sp>
    </p:spTree>
    <p:extLst>
      <p:ext uri="{BB962C8B-B14F-4D97-AF65-F5344CB8AC3E}">
        <p14:creationId xmlns:p14="http://schemas.microsoft.com/office/powerpoint/2010/main" val="502355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2F43E49E-7474-4BEF-8A6B-59E93D902F7C}" type="datetime1">
              <a:rPr lang="zh-TW" altLang="en-US" smtClean="0"/>
              <a:t>2020/5/18</a:t>
            </a:fld>
            <a:endParaRPr lang="zh-TW" altLang="en-US"/>
          </a:p>
        </p:txBody>
      </p:sp>
      <p:sp>
        <p:nvSpPr>
          <p:cNvPr id="4" name="頁尾版面配置區 3"/>
          <p:cNvSpPr>
            <a:spLocks noGrp="1"/>
          </p:cNvSpPr>
          <p:nvPr>
            <p:ph type="ftr" sz="quarter" idx="11"/>
          </p:nvPr>
        </p:nvSpPr>
        <p:spPr/>
        <p:txBody>
          <a:bodyPr/>
          <a:lstStyle/>
          <a:p>
            <a:r>
              <a:rPr lang="zh-TW" altLang="en-US"/>
              <a:t>高 雄 市 政 府 財 政 局                                                           </a:t>
            </a:r>
            <a:r>
              <a:rPr lang="en-US" altLang="zh-TW" dirty="0"/>
              <a:t>Finance Bureau Kaohsiung City Government  </a:t>
            </a:r>
            <a:endParaRPr lang="zh-TW" altLang="en-US"/>
          </a:p>
        </p:txBody>
      </p:sp>
      <p:sp>
        <p:nvSpPr>
          <p:cNvPr id="5" name="投影片編號版面配置區 4"/>
          <p:cNvSpPr>
            <a:spLocks noGrp="1"/>
          </p:cNvSpPr>
          <p:nvPr>
            <p:ph type="sldNum" sz="quarter" idx="12"/>
          </p:nvPr>
        </p:nvSpPr>
        <p:spPr/>
        <p:txBody>
          <a:bodyPr/>
          <a:lstStyle/>
          <a:p>
            <a:fld id="{DCB016FE-74A5-41F0-993A-BC838F0D30AB}" type="slidenum">
              <a:rPr lang="zh-TW" altLang="en-US" smtClean="0"/>
              <a:t>‹#›</a:t>
            </a:fld>
            <a:endParaRPr lang="zh-TW" altLang="en-US"/>
          </a:p>
        </p:txBody>
      </p:sp>
    </p:spTree>
    <p:extLst>
      <p:ext uri="{BB962C8B-B14F-4D97-AF65-F5344CB8AC3E}">
        <p14:creationId xmlns:p14="http://schemas.microsoft.com/office/powerpoint/2010/main" val="28430993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8195A7-2E65-4661-9D07-8C955450535A}" type="datetime1">
              <a:rPr lang="zh-TW" altLang="en-US" smtClean="0"/>
              <a:t>2020/5/18</a:t>
            </a:fld>
            <a:endParaRPr lang="zh-TW" altLang="en-US"/>
          </a:p>
        </p:txBody>
      </p:sp>
      <p:sp>
        <p:nvSpPr>
          <p:cNvPr id="3" name="頁尾版面配置區 2"/>
          <p:cNvSpPr>
            <a:spLocks noGrp="1"/>
          </p:cNvSpPr>
          <p:nvPr>
            <p:ph type="ftr" sz="quarter" idx="11"/>
          </p:nvPr>
        </p:nvSpPr>
        <p:spPr/>
        <p:txBody>
          <a:bodyPr/>
          <a:lstStyle/>
          <a:p>
            <a:r>
              <a:rPr lang="zh-TW" altLang="en-US"/>
              <a:t>高 雄 市 政 府 財 政 局                                                           </a:t>
            </a:r>
            <a:r>
              <a:rPr lang="en-US" altLang="zh-TW" dirty="0"/>
              <a:t>Finance Bureau Kaohsiung City Government  </a:t>
            </a:r>
            <a:endParaRPr lang="zh-TW" altLang="en-US"/>
          </a:p>
        </p:txBody>
      </p:sp>
      <p:sp>
        <p:nvSpPr>
          <p:cNvPr id="4" name="投影片編號版面配置區 3"/>
          <p:cNvSpPr>
            <a:spLocks noGrp="1"/>
          </p:cNvSpPr>
          <p:nvPr>
            <p:ph type="sldNum" sz="quarter" idx="12"/>
          </p:nvPr>
        </p:nvSpPr>
        <p:spPr/>
        <p:txBody>
          <a:bodyPr/>
          <a:lstStyle/>
          <a:p>
            <a:fld id="{DCB016FE-74A5-41F0-993A-BC838F0D30AB}" type="slidenum">
              <a:rPr lang="zh-TW" altLang="en-US" smtClean="0"/>
              <a:t>‹#›</a:t>
            </a:fld>
            <a:endParaRPr lang="zh-TW" altLang="en-US"/>
          </a:p>
        </p:txBody>
      </p:sp>
    </p:spTree>
    <p:extLst>
      <p:ext uri="{BB962C8B-B14F-4D97-AF65-F5344CB8AC3E}">
        <p14:creationId xmlns:p14="http://schemas.microsoft.com/office/powerpoint/2010/main" val="33610954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C4EFD7C3-0917-4B82-8B74-0D5D038F3991}" type="datetime1">
              <a:rPr lang="zh-TW" altLang="en-US" smtClean="0"/>
              <a:t>2020/5/18</a:t>
            </a:fld>
            <a:endParaRPr lang="zh-TW" altLang="en-US"/>
          </a:p>
        </p:txBody>
      </p:sp>
      <p:sp>
        <p:nvSpPr>
          <p:cNvPr id="6" name="頁尾版面配置區 5"/>
          <p:cNvSpPr>
            <a:spLocks noGrp="1"/>
          </p:cNvSpPr>
          <p:nvPr>
            <p:ph type="ftr" sz="quarter" idx="11"/>
          </p:nvPr>
        </p:nvSpPr>
        <p:spPr/>
        <p:txBody>
          <a:bodyPr/>
          <a:lstStyle/>
          <a:p>
            <a:r>
              <a:rPr lang="zh-TW" altLang="en-US"/>
              <a:t>高 雄 市 政 府 財 政 局                                                           </a:t>
            </a:r>
            <a:r>
              <a:rPr lang="en-US" altLang="zh-TW" dirty="0"/>
              <a:t>Finance Bureau Kaohsiung City Government  </a:t>
            </a:r>
            <a:endParaRPr lang="zh-TW" altLang="en-US"/>
          </a:p>
        </p:txBody>
      </p:sp>
      <p:sp>
        <p:nvSpPr>
          <p:cNvPr id="7" name="投影片編號版面配置區 6"/>
          <p:cNvSpPr>
            <a:spLocks noGrp="1"/>
          </p:cNvSpPr>
          <p:nvPr>
            <p:ph type="sldNum" sz="quarter" idx="12"/>
          </p:nvPr>
        </p:nvSpPr>
        <p:spPr/>
        <p:txBody>
          <a:bodyPr/>
          <a:lstStyle/>
          <a:p>
            <a:fld id="{DCB016FE-74A5-41F0-993A-BC838F0D30AB}" type="slidenum">
              <a:rPr lang="zh-TW" altLang="en-US" smtClean="0"/>
              <a:t>‹#›</a:t>
            </a:fld>
            <a:endParaRPr lang="zh-TW" altLang="en-US"/>
          </a:p>
        </p:txBody>
      </p:sp>
    </p:spTree>
    <p:extLst>
      <p:ext uri="{BB962C8B-B14F-4D97-AF65-F5344CB8AC3E}">
        <p14:creationId xmlns:p14="http://schemas.microsoft.com/office/powerpoint/2010/main" val="36548748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EC65003B-0E73-498E-B3D6-8B2D49F1D60A}" type="datetime1">
              <a:rPr lang="zh-TW" altLang="en-US" smtClean="0"/>
              <a:t>2020/5/18</a:t>
            </a:fld>
            <a:endParaRPr lang="zh-TW" altLang="en-US"/>
          </a:p>
        </p:txBody>
      </p:sp>
      <p:sp>
        <p:nvSpPr>
          <p:cNvPr id="6" name="頁尾版面配置區 5"/>
          <p:cNvSpPr>
            <a:spLocks noGrp="1"/>
          </p:cNvSpPr>
          <p:nvPr>
            <p:ph type="ftr" sz="quarter" idx="11"/>
          </p:nvPr>
        </p:nvSpPr>
        <p:spPr/>
        <p:txBody>
          <a:bodyPr/>
          <a:lstStyle/>
          <a:p>
            <a:r>
              <a:rPr lang="zh-TW" altLang="en-US"/>
              <a:t>高 雄 市 政 府 財 政 局                                                           </a:t>
            </a:r>
            <a:r>
              <a:rPr lang="en-US" altLang="zh-TW" dirty="0"/>
              <a:t>Finance Bureau Kaohsiung City Government  </a:t>
            </a:r>
            <a:endParaRPr lang="zh-TW" altLang="en-US"/>
          </a:p>
        </p:txBody>
      </p:sp>
      <p:sp>
        <p:nvSpPr>
          <p:cNvPr id="7" name="投影片編號版面配置區 6"/>
          <p:cNvSpPr>
            <a:spLocks noGrp="1"/>
          </p:cNvSpPr>
          <p:nvPr>
            <p:ph type="sldNum" sz="quarter" idx="12"/>
          </p:nvPr>
        </p:nvSpPr>
        <p:spPr/>
        <p:txBody>
          <a:bodyPr/>
          <a:lstStyle/>
          <a:p>
            <a:fld id="{DCB016FE-74A5-41F0-993A-BC838F0D30AB}" type="slidenum">
              <a:rPr lang="zh-TW" altLang="en-US" smtClean="0"/>
              <a:t>‹#›</a:t>
            </a:fld>
            <a:endParaRPr lang="zh-TW" altLang="en-US"/>
          </a:p>
        </p:txBody>
      </p:sp>
    </p:spTree>
    <p:extLst>
      <p:ext uri="{BB962C8B-B14F-4D97-AF65-F5344CB8AC3E}">
        <p14:creationId xmlns:p14="http://schemas.microsoft.com/office/powerpoint/2010/main" val="5401972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5F0CEE5-0EB0-4BD1-ACA5-ADE9A74C5312}" type="datetime1">
              <a:rPr lang="zh-TW" altLang="en-US" smtClean="0"/>
              <a:t>2020/5/18</a:t>
            </a:fld>
            <a:endParaRPr lang="zh-TW" altLang="en-US"/>
          </a:p>
        </p:txBody>
      </p:sp>
      <p:sp>
        <p:nvSpPr>
          <p:cNvPr id="5" name="頁尾版面配置區 4"/>
          <p:cNvSpPr>
            <a:spLocks noGrp="1"/>
          </p:cNvSpPr>
          <p:nvPr>
            <p:ph type="ftr" sz="quarter" idx="11"/>
          </p:nvPr>
        </p:nvSpPr>
        <p:spPr/>
        <p:txBody>
          <a:bodyPr/>
          <a:lstStyle/>
          <a:p>
            <a:r>
              <a:rPr lang="zh-TW" altLang="en-US"/>
              <a:t>高 雄 市 政 府 財 政 局                                                           </a:t>
            </a:r>
            <a:r>
              <a:rPr lang="en-US" altLang="zh-TW" dirty="0"/>
              <a:t>Finance Bureau Kaohsiung City Government  </a:t>
            </a:r>
            <a:endParaRPr lang="zh-TW" altLang="en-US"/>
          </a:p>
        </p:txBody>
      </p:sp>
      <p:sp>
        <p:nvSpPr>
          <p:cNvPr id="6" name="投影片編號版面配置區 5"/>
          <p:cNvSpPr>
            <a:spLocks noGrp="1"/>
          </p:cNvSpPr>
          <p:nvPr>
            <p:ph type="sldNum" sz="quarter" idx="12"/>
          </p:nvPr>
        </p:nvSpPr>
        <p:spPr/>
        <p:txBody>
          <a:bodyPr/>
          <a:lstStyle/>
          <a:p>
            <a:fld id="{DCB016FE-74A5-41F0-993A-BC838F0D30AB}" type="slidenum">
              <a:rPr lang="zh-TW" altLang="en-US" smtClean="0"/>
              <a:t>‹#›</a:t>
            </a:fld>
            <a:endParaRPr lang="zh-TW" altLang="en-US"/>
          </a:p>
        </p:txBody>
      </p:sp>
    </p:spTree>
    <p:extLst>
      <p:ext uri="{BB962C8B-B14F-4D97-AF65-F5344CB8AC3E}">
        <p14:creationId xmlns:p14="http://schemas.microsoft.com/office/powerpoint/2010/main" val="42763263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28650" y="365125"/>
            <a:ext cx="57626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AEC8591-4173-4DBA-BCE4-A7A0554537F8}" type="datetime1">
              <a:rPr lang="zh-TW" altLang="en-US" smtClean="0"/>
              <a:t>2020/5/18</a:t>
            </a:fld>
            <a:endParaRPr lang="zh-TW" altLang="en-US"/>
          </a:p>
        </p:txBody>
      </p:sp>
      <p:sp>
        <p:nvSpPr>
          <p:cNvPr id="5" name="頁尾版面配置區 4"/>
          <p:cNvSpPr>
            <a:spLocks noGrp="1"/>
          </p:cNvSpPr>
          <p:nvPr>
            <p:ph type="ftr" sz="quarter" idx="11"/>
          </p:nvPr>
        </p:nvSpPr>
        <p:spPr/>
        <p:txBody>
          <a:bodyPr/>
          <a:lstStyle/>
          <a:p>
            <a:r>
              <a:rPr lang="zh-TW" altLang="en-US"/>
              <a:t>高 雄 市 政 府 財 政 局                                                           </a:t>
            </a:r>
            <a:r>
              <a:rPr lang="en-US" altLang="zh-TW" dirty="0"/>
              <a:t>Finance Bureau Kaohsiung City Government  </a:t>
            </a:r>
            <a:endParaRPr lang="zh-TW" altLang="en-US"/>
          </a:p>
        </p:txBody>
      </p:sp>
      <p:sp>
        <p:nvSpPr>
          <p:cNvPr id="6" name="投影片編號版面配置區 5"/>
          <p:cNvSpPr>
            <a:spLocks noGrp="1"/>
          </p:cNvSpPr>
          <p:nvPr>
            <p:ph type="sldNum" sz="quarter" idx="12"/>
          </p:nvPr>
        </p:nvSpPr>
        <p:spPr/>
        <p:txBody>
          <a:bodyPr/>
          <a:lstStyle/>
          <a:p>
            <a:fld id="{DCB016FE-74A5-41F0-993A-BC838F0D30AB}" type="slidenum">
              <a:rPr lang="zh-TW" altLang="en-US" smtClean="0"/>
              <a:t>‹#›</a:t>
            </a:fld>
            <a:endParaRPr lang="zh-TW" altLang="en-US"/>
          </a:p>
        </p:txBody>
      </p:sp>
    </p:spTree>
    <p:extLst>
      <p:ext uri="{BB962C8B-B14F-4D97-AF65-F5344CB8AC3E}">
        <p14:creationId xmlns:p14="http://schemas.microsoft.com/office/powerpoint/2010/main" val="152830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5264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013EB1AF-4552-4649-A5FF-62FFD94F57B9}" type="datetime1">
              <a:rPr lang="zh-TW" altLang="en-US" smtClean="0"/>
              <a:t>2020/5/18</a:t>
            </a:fld>
            <a:endParaRPr lang="zh-TW" altLang="en-US"/>
          </a:p>
        </p:txBody>
      </p:sp>
      <p:sp>
        <p:nvSpPr>
          <p:cNvPr id="5" name="Footer Placeholder 4"/>
          <p:cNvSpPr>
            <a:spLocks noGrp="1"/>
          </p:cNvSpPr>
          <p:nvPr>
            <p:ph type="ftr" sz="quarter" idx="11"/>
          </p:nvPr>
        </p:nvSpPr>
        <p:spPr/>
        <p:txBody>
          <a:bodyPr/>
          <a:lstStyle/>
          <a:p>
            <a:r>
              <a:rPr lang="zh-TW" altLang="en-US"/>
              <a:t>高 雄 市 政 府 財 政 局                                                           </a:t>
            </a:r>
            <a:r>
              <a:rPr lang="en-US" altLang="zh-TW" dirty="0"/>
              <a:t>Finance Bureau Kaohsiung City Government  </a:t>
            </a:r>
            <a:endParaRPr lang="zh-TW" altLang="en-US"/>
          </a:p>
        </p:txBody>
      </p:sp>
      <p:sp>
        <p:nvSpPr>
          <p:cNvPr id="6" name="Slide Number Placeholder 5"/>
          <p:cNvSpPr>
            <a:spLocks noGrp="1"/>
          </p:cNvSpPr>
          <p:nvPr>
            <p:ph type="sldNum" sz="quarter" idx="12"/>
          </p:nvPr>
        </p:nvSpPr>
        <p:spPr/>
        <p:txBody>
          <a:bodyPr/>
          <a:lstStyle/>
          <a:p>
            <a:fld id="{CC5AAFBA-94D9-42C3-B35C-EA264FEF4B67}" type="slidenum">
              <a:rPr lang="zh-TW" altLang="en-US" smtClean="0"/>
              <a:pPr/>
              <a:t>‹#›</a:t>
            </a:fld>
            <a:endParaRPr lang="zh-TW" altLang="en-US"/>
          </a:p>
        </p:txBody>
      </p:sp>
    </p:spTree>
    <p:extLst>
      <p:ext uri="{BB962C8B-B14F-4D97-AF65-F5344CB8AC3E}">
        <p14:creationId xmlns:p14="http://schemas.microsoft.com/office/powerpoint/2010/main" val="41641158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154DB845-51CB-4CF5-AD1A-7129BAD0ACED}"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6" name="投影片編號版面配置區 5"/>
          <p:cNvSpPr>
            <a:spLocks noGrp="1"/>
          </p:cNvSpPr>
          <p:nvPr>
            <p:ph type="sldNum" sz="quarter" idx="12"/>
          </p:nvPr>
        </p:nvSpPr>
        <p:spPr>
          <a:xfrm>
            <a:off x="6972300" y="6383619"/>
            <a:ext cx="2057400" cy="365125"/>
          </a:xfrm>
        </p:spPr>
        <p:txBody>
          <a:bodyPr/>
          <a:lstStyle>
            <a:lvl1pPr>
              <a:defRPr>
                <a:solidFill>
                  <a:schemeClr val="tx1"/>
                </a:solidFill>
              </a:defRPr>
            </a:lvl1pPr>
          </a:lstStyle>
          <a:p>
            <a:fld id="{577F184F-ACC9-4A42-BF03-031CCAFC4ECD}"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851061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3969979F-BA80-4EAF-A0A4-81016E1C9F62}"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77F184F-ACC9-4A42-BF03-031CCAFC4ECD}"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15143387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7" y="1709738"/>
            <a:ext cx="78867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F44C278E-0A04-4238-ACAE-51A903DA227C}"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pic>
        <p:nvPicPr>
          <p:cNvPr id="7" name="圖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347" y="5980113"/>
            <a:ext cx="9276347" cy="752475"/>
          </a:xfrm>
          <a:prstGeom prst="rect">
            <a:avLst/>
          </a:prstGeom>
        </p:spPr>
      </p:pic>
      <p:sp>
        <p:nvSpPr>
          <p:cNvPr id="6" name="投影片編號版面配置區 5"/>
          <p:cNvSpPr>
            <a:spLocks noGrp="1"/>
          </p:cNvSpPr>
          <p:nvPr>
            <p:ph type="sldNum" sz="quarter" idx="12"/>
          </p:nvPr>
        </p:nvSpPr>
        <p:spPr/>
        <p:txBody>
          <a:bodyPr/>
          <a:lstStyle/>
          <a:p>
            <a:fld id="{577F184F-ACC9-4A42-BF03-031CCAFC4ECD}"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144192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636DF54E-2093-4C01-AA9F-666A8D2DC4AF}"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77F184F-ACC9-4A42-BF03-031CCAFC4ECD}"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12022442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841" y="365126"/>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CFA31BF5-0D35-4510-885C-0B4AF7DC005D}"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577F184F-ACC9-4A42-BF03-031CCAFC4ECD}"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9728657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9DF02620-7BB3-43EA-8E67-4E6383FF0E4B}"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577F184F-ACC9-4A42-BF03-031CCAFC4ECD}"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24614723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202E139-FA5F-47D1-BB25-D836767C5D5D}"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577F184F-ACC9-4A42-BF03-031CCAFC4ECD}"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20383318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含標題的內容">
    <p:spTree>
      <p:nvGrpSpPr>
        <p:cNvPr id="1" name=""/>
        <p:cNvGrpSpPr/>
        <p:nvPr/>
      </p:nvGrpSpPr>
      <p:grpSpPr>
        <a:xfrm>
          <a:off x="0" y="0"/>
          <a:ext cx="0" cy="0"/>
          <a:chOff x="0" y="0"/>
          <a:chExt cx="0" cy="0"/>
        </a:xfrm>
      </p:grpSpPr>
      <p:sp>
        <p:nvSpPr>
          <p:cNvPr id="5" name="日期版面配置區 4"/>
          <p:cNvSpPr>
            <a:spLocks noGrp="1"/>
          </p:cNvSpPr>
          <p:nvPr>
            <p:ph type="dt" sz="half" idx="10"/>
          </p:nvPr>
        </p:nvSpPr>
        <p:spPr/>
        <p:txBody>
          <a:bodyPr/>
          <a:lstStyle/>
          <a:p>
            <a:fld id="{26392349-DE3A-43E2-BE6E-24EE0CA89B5C}"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77F184F-ACC9-4A42-BF03-031CCAFC4ECD}"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25360247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含標題的圖片">
    <p:spTree>
      <p:nvGrpSpPr>
        <p:cNvPr id="1" name=""/>
        <p:cNvGrpSpPr/>
        <p:nvPr/>
      </p:nvGrpSpPr>
      <p:grpSpPr>
        <a:xfrm>
          <a:off x="0" y="0"/>
          <a:ext cx="0" cy="0"/>
          <a:chOff x="0" y="0"/>
          <a:chExt cx="0" cy="0"/>
        </a:xfrm>
      </p:grpSpPr>
      <p:sp>
        <p:nvSpPr>
          <p:cNvPr id="5" name="日期版面配置區 4"/>
          <p:cNvSpPr>
            <a:spLocks noGrp="1"/>
          </p:cNvSpPr>
          <p:nvPr>
            <p:ph type="dt" sz="half" idx="10"/>
          </p:nvPr>
        </p:nvSpPr>
        <p:spPr/>
        <p:txBody>
          <a:bodyPr/>
          <a:lstStyle/>
          <a:p>
            <a:fld id="{7E743DED-5B85-4AF1-A7D4-C29FEFD138A9}"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77F184F-ACC9-4A42-BF03-031CCAFC4ECD}"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39001587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標題及直排文字">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33060353-FEC9-4553-B222-2C9C22F35ED7}"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77F184F-ACC9-4A42-BF03-031CCAFC4ECD}"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972852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33845" y="1828802"/>
            <a:ext cx="3886200" cy="43513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8802"/>
            <a:ext cx="3886200" cy="43513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191E596-FC97-49EC-BC4D-80EBA41B6B66}" type="datetime1">
              <a:rPr lang="zh-TW" altLang="en-US" smtClean="0"/>
              <a:t>2020/5/18</a:t>
            </a:fld>
            <a:endParaRPr lang="zh-TW" altLang="en-US"/>
          </a:p>
        </p:txBody>
      </p:sp>
      <p:sp>
        <p:nvSpPr>
          <p:cNvPr id="6" name="Footer Placeholder 5"/>
          <p:cNvSpPr>
            <a:spLocks noGrp="1"/>
          </p:cNvSpPr>
          <p:nvPr>
            <p:ph type="ftr" sz="quarter" idx="11"/>
          </p:nvPr>
        </p:nvSpPr>
        <p:spPr/>
        <p:txBody>
          <a:bodyPr/>
          <a:lstStyle/>
          <a:p>
            <a:r>
              <a:rPr lang="zh-TW" altLang="en-US"/>
              <a:t>高 雄 市 政 府 財 政 局                                                           </a:t>
            </a:r>
            <a:r>
              <a:rPr lang="en-US" altLang="zh-TW" dirty="0"/>
              <a:t>Finance Bureau Kaohsiung City Government  </a:t>
            </a:r>
            <a:endParaRPr lang="zh-TW" altLang="en-US"/>
          </a:p>
        </p:txBody>
      </p:sp>
      <p:sp>
        <p:nvSpPr>
          <p:cNvPr id="7" name="Slide Number Placeholder 6"/>
          <p:cNvSpPr>
            <a:spLocks noGrp="1"/>
          </p:cNvSpPr>
          <p:nvPr>
            <p:ph type="sldNum" sz="quarter" idx="12"/>
          </p:nvPr>
        </p:nvSpPr>
        <p:spPr/>
        <p:txBody>
          <a:bodyPr/>
          <a:lstStyle/>
          <a:p>
            <a:fld id="{CC5AAFBA-94D9-42C3-B35C-EA264FEF4B67}" type="slidenum">
              <a:rPr lang="zh-TW" altLang="en-US" smtClean="0"/>
              <a:pPr/>
              <a:t>‹#›</a:t>
            </a:fld>
            <a:endParaRPr lang="zh-TW" altLang="en-US"/>
          </a:p>
        </p:txBody>
      </p:sp>
    </p:spTree>
    <p:extLst>
      <p:ext uri="{BB962C8B-B14F-4D97-AF65-F5344CB8AC3E}">
        <p14:creationId xmlns:p14="http://schemas.microsoft.com/office/powerpoint/2010/main" val="10992533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B484ED1-E23A-4851-AD7D-7697D9A0583F}"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77F184F-ACC9-4A42-BF03-031CCAFC4ECD}"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16154172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_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EEF6F75-2C95-4E59-8333-5AB187CBA34C}" type="datetime1">
              <a:rPr lang="zh-TW" altLang="en-US" smtClean="0"/>
              <a:t>2020/5/18</a:t>
            </a:fld>
            <a:endParaRPr lang="zh-TW" altLang="en-US"/>
          </a:p>
        </p:txBody>
      </p:sp>
      <p:sp>
        <p:nvSpPr>
          <p:cNvPr id="5" name="Footer Placeholder 4"/>
          <p:cNvSpPr>
            <a:spLocks noGrp="1"/>
          </p:cNvSpPr>
          <p:nvPr>
            <p:ph type="ftr" sz="quarter" idx="11"/>
          </p:nvPr>
        </p:nvSpPr>
        <p:spPr/>
        <p:txBody>
          <a:bodyPr/>
          <a:lstStyle/>
          <a:p>
            <a:r>
              <a:rPr lang="zh-TW" altLang="en-US"/>
              <a:t>高 雄 市 政 府 財 政 局                                                           </a:t>
            </a:r>
            <a:r>
              <a:rPr lang="en-US" altLang="zh-TW" dirty="0"/>
              <a:t>Finance Bureau Kaohsiung City Government  </a:t>
            </a:r>
            <a:endParaRPr lang="zh-TW" altLang="en-US"/>
          </a:p>
        </p:txBody>
      </p:sp>
      <p:sp>
        <p:nvSpPr>
          <p:cNvPr id="6" name="Slide Number Placeholder 5"/>
          <p:cNvSpPr>
            <a:spLocks noGrp="1"/>
          </p:cNvSpPr>
          <p:nvPr>
            <p:ph type="sldNum" sz="quarter" idx="12"/>
          </p:nvPr>
        </p:nvSpPr>
        <p:spPr/>
        <p:txBody>
          <a:bodyPr/>
          <a:lstStyle/>
          <a:p>
            <a:fld id="{CC5AAFBA-94D9-42C3-B35C-EA264FEF4B67}" type="slidenum">
              <a:rPr lang="zh-TW" altLang="en-US" smtClean="0"/>
              <a:pPr/>
              <a:t>‹#›</a:t>
            </a:fld>
            <a:endParaRPr lang="zh-TW" altLang="en-US"/>
          </a:p>
        </p:txBody>
      </p:sp>
    </p:spTree>
    <p:extLst>
      <p:ext uri="{BB962C8B-B14F-4D97-AF65-F5344CB8AC3E}">
        <p14:creationId xmlns:p14="http://schemas.microsoft.com/office/powerpoint/2010/main" val="29063066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A531E04A-43D8-4F9C-81E5-434395E5FA93}"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6" name="投影片編號版面配置區 5"/>
          <p:cNvSpPr>
            <a:spLocks noGrp="1"/>
          </p:cNvSpPr>
          <p:nvPr>
            <p:ph type="sldNum" sz="quarter" idx="12"/>
          </p:nvPr>
        </p:nvSpPr>
        <p:spPr>
          <a:xfrm>
            <a:off x="6972300" y="6383619"/>
            <a:ext cx="2057400" cy="365125"/>
          </a:xfrm>
        </p:spPr>
        <p:txBody>
          <a:bodyPr/>
          <a:lstStyle>
            <a:lvl1pPr>
              <a:defRPr>
                <a:solidFill>
                  <a:schemeClr val="tx1"/>
                </a:solidFill>
              </a:defRPr>
            </a:lvl1pPr>
          </a:lstStyle>
          <a:p>
            <a:fld id="{577F184F-ACC9-4A42-BF03-031CCAFC4ECD}"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20379620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34BEA457-4E90-49A9-9053-C7863E58612E}"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77F184F-ACC9-4A42-BF03-031CCAFC4ECD}"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22086973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7" y="1709738"/>
            <a:ext cx="78867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8F0BF71C-882D-45F8-ADF2-5F55DC5E9BB5}"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pic>
        <p:nvPicPr>
          <p:cNvPr id="7" name="圖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347" y="5980113"/>
            <a:ext cx="9276347" cy="752475"/>
          </a:xfrm>
          <a:prstGeom prst="rect">
            <a:avLst/>
          </a:prstGeom>
        </p:spPr>
      </p:pic>
      <p:sp>
        <p:nvSpPr>
          <p:cNvPr id="6" name="投影片編號版面配置區 5"/>
          <p:cNvSpPr>
            <a:spLocks noGrp="1"/>
          </p:cNvSpPr>
          <p:nvPr>
            <p:ph type="sldNum" sz="quarter" idx="12"/>
          </p:nvPr>
        </p:nvSpPr>
        <p:spPr/>
        <p:txBody>
          <a:bodyPr/>
          <a:lstStyle/>
          <a:p>
            <a:fld id="{577F184F-ACC9-4A42-BF03-031CCAFC4ECD}"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17916821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698DF50F-B770-4741-AFA6-B71FAEC07BDB}"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77F184F-ACC9-4A42-BF03-031CCAFC4ECD}"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25218008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841" y="365126"/>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5EE25067-3103-4837-B8AA-B9B767D77365}"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577F184F-ACC9-4A42-BF03-031CCAFC4ECD}"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39193589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20D282AC-95AC-4A8C-A18E-25E9C0931CC4}"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577F184F-ACC9-4A42-BF03-031CCAFC4ECD}"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2394078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695DB16-46CE-40BE-BB81-F293FDB2EAE8}"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577F184F-ACC9-4A42-BF03-031CCAFC4ECD}"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10509704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含標題的內容">
    <p:spTree>
      <p:nvGrpSpPr>
        <p:cNvPr id="1" name=""/>
        <p:cNvGrpSpPr/>
        <p:nvPr/>
      </p:nvGrpSpPr>
      <p:grpSpPr>
        <a:xfrm>
          <a:off x="0" y="0"/>
          <a:ext cx="0" cy="0"/>
          <a:chOff x="0" y="0"/>
          <a:chExt cx="0" cy="0"/>
        </a:xfrm>
      </p:grpSpPr>
      <p:sp>
        <p:nvSpPr>
          <p:cNvPr id="5" name="日期版面配置區 4"/>
          <p:cNvSpPr>
            <a:spLocks noGrp="1"/>
          </p:cNvSpPr>
          <p:nvPr>
            <p:ph type="dt" sz="half" idx="10"/>
          </p:nvPr>
        </p:nvSpPr>
        <p:spPr/>
        <p:txBody>
          <a:bodyPr/>
          <a:lstStyle/>
          <a:p>
            <a:fld id="{EE693F93-B46A-419D-8516-2FCF452C35A0}"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77F184F-ACC9-4A42-BF03-031CCAFC4ECD}"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1005146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2"/>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633845" y="2507556"/>
            <a:ext cx="3867150" cy="36805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5"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4629155" y="2507556"/>
            <a:ext cx="3886201" cy="36805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Date Placeholder 6"/>
          <p:cNvSpPr>
            <a:spLocks noGrp="1"/>
          </p:cNvSpPr>
          <p:nvPr>
            <p:ph type="dt" sz="half" idx="10"/>
          </p:nvPr>
        </p:nvSpPr>
        <p:spPr/>
        <p:txBody>
          <a:bodyPr/>
          <a:lstStyle/>
          <a:p>
            <a:fld id="{6145F3A8-4940-4115-8A9E-6F764350AABE}" type="datetime1">
              <a:rPr lang="zh-TW" altLang="en-US" smtClean="0"/>
              <a:t>2020/5/18</a:t>
            </a:fld>
            <a:endParaRPr lang="zh-TW" altLang="en-US"/>
          </a:p>
        </p:txBody>
      </p:sp>
      <p:sp>
        <p:nvSpPr>
          <p:cNvPr id="8" name="Footer Placeholder 7"/>
          <p:cNvSpPr>
            <a:spLocks noGrp="1"/>
          </p:cNvSpPr>
          <p:nvPr>
            <p:ph type="ftr" sz="quarter" idx="11"/>
          </p:nvPr>
        </p:nvSpPr>
        <p:spPr/>
        <p:txBody>
          <a:bodyPr/>
          <a:lstStyle/>
          <a:p>
            <a:r>
              <a:rPr lang="zh-TW" altLang="en-US"/>
              <a:t>高 雄 市 政 府 財 政 局                                                           </a:t>
            </a:r>
            <a:r>
              <a:rPr lang="en-US" altLang="zh-TW" dirty="0"/>
              <a:t>Finance Bureau Kaohsiung City Government  </a:t>
            </a:r>
            <a:endParaRPr lang="zh-TW" altLang="en-US"/>
          </a:p>
        </p:txBody>
      </p:sp>
      <p:sp>
        <p:nvSpPr>
          <p:cNvPr id="9" name="Slide Number Placeholder 8"/>
          <p:cNvSpPr>
            <a:spLocks noGrp="1"/>
          </p:cNvSpPr>
          <p:nvPr>
            <p:ph type="sldNum" sz="quarter" idx="12"/>
          </p:nvPr>
        </p:nvSpPr>
        <p:spPr/>
        <p:txBody>
          <a:bodyPr/>
          <a:lstStyle/>
          <a:p>
            <a:fld id="{CC5AAFBA-94D9-42C3-B35C-EA264FEF4B67}" type="slidenum">
              <a:rPr lang="zh-TW" altLang="en-US" smtClean="0"/>
              <a:pPr/>
              <a:t>‹#›</a:t>
            </a:fld>
            <a:endParaRPr lang="zh-TW" altLang="en-US"/>
          </a:p>
        </p:txBody>
      </p:sp>
      <p:sp>
        <p:nvSpPr>
          <p:cNvPr id="10" name="Title 9"/>
          <p:cNvSpPr>
            <a:spLocks noGrp="1"/>
          </p:cNvSpPr>
          <p:nvPr>
            <p:ph type="title"/>
          </p:nvPr>
        </p:nvSpPr>
        <p:spPr/>
        <p:txBody>
          <a:bodyPr/>
          <a:lstStyle/>
          <a:p>
            <a:r>
              <a:rPr lang="zh-TW" altLang="en-US"/>
              <a:t>按一下以編輯母片標題樣式</a:t>
            </a:r>
            <a:endParaRPr lang="en-US" dirty="0"/>
          </a:p>
        </p:txBody>
      </p:sp>
    </p:spTree>
    <p:extLst>
      <p:ext uri="{BB962C8B-B14F-4D97-AF65-F5344CB8AC3E}">
        <p14:creationId xmlns:p14="http://schemas.microsoft.com/office/powerpoint/2010/main" val="14654366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含標題的圖片">
    <p:spTree>
      <p:nvGrpSpPr>
        <p:cNvPr id="1" name=""/>
        <p:cNvGrpSpPr/>
        <p:nvPr/>
      </p:nvGrpSpPr>
      <p:grpSpPr>
        <a:xfrm>
          <a:off x="0" y="0"/>
          <a:ext cx="0" cy="0"/>
          <a:chOff x="0" y="0"/>
          <a:chExt cx="0" cy="0"/>
        </a:xfrm>
      </p:grpSpPr>
      <p:sp>
        <p:nvSpPr>
          <p:cNvPr id="5" name="日期版面配置區 4"/>
          <p:cNvSpPr>
            <a:spLocks noGrp="1"/>
          </p:cNvSpPr>
          <p:nvPr>
            <p:ph type="dt" sz="half" idx="10"/>
          </p:nvPr>
        </p:nvSpPr>
        <p:spPr/>
        <p:txBody>
          <a:bodyPr/>
          <a:lstStyle/>
          <a:p>
            <a:fld id="{03A53A77-B7CB-4E14-BBB7-03662EA0891F}"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77F184F-ACC9-4A42-BF03-031CCAFC4ECD}"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2026767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標題及直排文字">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EF186CEB-6AE8-4324-858D-0D1EE02126AF}"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77F184F-ACC9-4A42-BF03-031CCAFC4ECD}"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21449409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6B4C0D3-7AF7-4C5B-9E0F-50E20B79CA52}"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77F184F-ACC9-4A42-BF03-031CCAFC4ECD}"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16897333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907BB3B7-C927-4815-8AE5-3B52BB4B84E2}"/>
              </a:ext>
            </a:extLst>
          </p:cNvPr>
          <p:cNvSpPr>
            <a:spLocks noGrp="1"/>
          </p:cNvSpPr>
          <p:nvPr>
            <p:ph type="ctrTitle"/>
          </p:nvPr>
        </p:nvSpPr>
        <p:spPr>
          <a:xfrm>
            <a:off x="1143000" y="1122363"/>
            <a:ext cx="6858000" cy="2387600"/>
          </a:xfrm>
        </p:spPr>
        <p:txBody>
          <a:bodyPr anchor="b"/>
          <a:lstStyle>
            <a:lvl1pPr algn="ctr">
              <a:defRPr sz="4500"/>
            </a:lvl1pPr>
          </a:lstStyle>
          <a:p>
            <a:r>
              <a:rPr lang="zh-TW" altLang="en-US"/>
              <a:t>按一下以編輯母片標題樣式</a:t>
            </a:r>
          </a:p>
        </p:txBody>
      </p:sp>
      <p:sp>
        <p:nvSpPr>
          <p:cNvPr id="3" name="副標題 2">
            <a:extLst>
              <a:ext uri="{FF2B5EF4-FFF2-40B4-BE49-F238E27FC236}">
                <a16:creationId xmlns:a16="http://schemas.microsoft.com/office/drawing/2014/main" xmlns="" id="{2C0D38AA-ACFA-4B09-86D8-7B15380F171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xmlns="" id="{B1C3E621-D031-475B-901E-F1E8190B25B6}"/>
              </a:ext>
            </a:extLst>
          </p:cNvPr>
          <p:cNvSpPr>
            <a:spLocks noGrp="1"/>
          </p:cNvSpPr>
          <p:nvPr>
            <p:ph type="dt" sz="half" idx="10"/>
          </p:nvPr>
        </p:nvSpPr>
        <p:spPr/>
        <p:txBody>
          <a:bodyPr/>
          <a:lstStyle/>
          <a:p>
            <a:fld id="{1FE2C415-C6EE-4A3A-8CFE-13538D32EA3F}"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5" name="頁尾版面配置區 4">
            <a:extLst>
              <a:ext uri="{FF2B5EF4-FFF2-40B4-BE49-F238E27FC236}">
                <a16:creationId xmlns:a16="http://schemas.microsoft.com/office/drawing/2014/main" xmlns="" id="{1D4EE979-9D9A-4877-94F1-4FC70E246816}"/>
              </a:ext>
            </a:extLst>
          </p:cNvPr>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6" name="投影片編號版面配置區 5">
            <a:extLst>
              <a:ext uri="{FF2B5EF4-FFF2-40B4-BE49-F238E27FC236}">
                <a16:creationId xmlns:a16="http://schemas.microsoft.com/office/drawing/2014/main" xmlns="" id="{9BBDC7FA-90B2-4A25-96D1-8614AAA13D08}"/>
              </a:ext>
            </a:extLst>
          </p:cNvPr>
          <p:cNvSpPr>
            <a:spLocks noGrp="1"/>
          </p:cNvSpPr>
          <p:nvPr>
            <p:ph type="sldNum" sz="quarter" idx="12"/>
          </p:nvPr>
        </p:nvSpPr>
        <p:spPr/>
        <p:txBody>
          <a:bodyPr/>
          <a:lstStyle/>
          <a:p>
            <a:fld id="{6318000D-FC71-4726-B7DF-734ABA3BE3AB}"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9697973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6C93AF6-3209-4837-88AB-9331762297D2}"/>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xmlns="" id="{31406547-E03B-404E-8DE6-EE3188AB43B6}"/>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xmlns="" id="{6B5F51A7-25BE-482A-A771-771A3D789E54}"/>
              </a:ext>
            </a:extLst>
          </p:cNvPr>
          <p:cNvSpPr>
            <a:spLocks noGrp="1"/>
          </p:cNvSpPr>
          <p:nvPr>
            <p:ph type="dt" sz="half" idx="10"/>
          </p:nvPr>
        </p:nvSpPr>
        <p:spPr/>
        <p:txBody>
          <a:bodyPr/>
          <a:lstStyle/>
          <a:p>
            <a:fld id="{7362A09D-345D-4F53-A818-FA68B48D197F}"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5" name="頁尾版面配置區 4">
            <a:extLst>
              <a:ext uri="{FF2B5EF4-FFF2-40B4-BE49-F238E27FC236}">
                <a16:creationId xmlns:a16="http://schemas.microsoft.com/office/drawing/2014/main" xmlns="" id="{BA859F52-4517-49CC-A624-9D5353B4B505}"/>
              </a:ext>
            </a:extLst>
          </p:cNvPr>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6" name="投影片編號版面配置區 5">
            <a:extLst>
              <a:ext uri="{FF2B5EF4-FFF2-40B4-BE49-F238E27FC236}">
                <a16:creationId xmlns:a16="http://schemas.microsoft.com/office/drawing/2014/main" xmlns="" id="{BAF8EF4A-6940-4D6C-A67A-C38752E57599}"/>
              </a:ext>
            </a:extLst>
          </p:cNvPr>
          <p:cNvSpPr>
            <a:spLocks noGrp="1"/>
          </p:cNvSpPr>
          <p:nvPr>
            <p:ph type="sldNum" sz="quarter" idx="12"/>
          </p:nvPr>
        </p:nvSpPr>
        <p:spPr/>
        <p:txBody>
          <a:bodyPr/>
          <a:lstStyle/>
          <a:p>
            <a:fld id="{6318000D-FC71-4726-B7DF-734ABA3BE3AB}"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844029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7BCA1831-82CD-41C4-B5C7-22F79D67F4E0}"/>
              </a:ext>
            </a:extLst>
          </p:cNvPr>
          <p:cNvSpPr>
            <a:spLocks noGrp="1"/>
          </p:cNvSpPr>
          <p:nvPr>
            <p:ph type="title"/>
          </p:nvPr>
        </p:nvSpPr>
        <p:spPr>
          <a:xfrm>
            <a:off x="623888" y="1709739"/>
            <a:ext cx="7886700" cy="2852737"/>
          </a:xfrm>
        </p:spPr>
        <p:txBody>
          <a:bodyPr anchor="b"/>
          <a:lstStyle>
            <a:lvl1pPr>
              <a:defRPr sz="45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xmlns="" id="{8FC98160-1BC1-467B-B2FC-6DB95AD9187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xmlns="" id="{28534190-6C3E-465F-B2AA-CCC47A79EC87}"/>
              </a:ext>
            </a:extLst>
          </p:cNvPr>
          <p:cNvSpPr>
            <a:spLocks noGrp="1"/>
          </p:cNvSpPr>
          <p:nvPr>
            <p:ph type="dt" sz="half" idx="10"/>
          </p:nvPr>
        </p:nvSpPr>
        <p:spPr/>
        <p:txBody>
          <a:bodyPr/>
          <a:lstStyle/>
          <a:p>
            <a:fld id="{D8B6E381-6334-4F7C-9935-CD5C3B2B148B}"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5" name="頁尾版面配置區 4">
            <a:extLst>
              <a:ext uri="{FF2B5EF4-FFF2-40B4-BE49-F238E27FC236}">
                <a16:creationId xmlns:a16="http://schemas.microsoft.com/office/drawing/2014/main" xmlns="" id="{491F4400-488E-45AE-8D21-66906905A7AA}"/>
              </a:ext>
            </a:extLst>
          </p:cNvPr>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6" name="投影片編號版面配置區 5">
            <a:extLst>
              <a:ext uri="{FF2B5EF4-FFF2-40B4-BE49-F238E27FC236}">
                <a16:creationId xmlns:a16="http://schemas.microsoft.com/office/drawing/2014/main" xmlns="" id="{E39F9499-1100-4089-9EF9-0DBC31378B8B}"/>
              </a:ext>
            </a:extLst>
          </p:cNvPr>
          <p:cNvSpPr>
            <a:spLocks noGrp="1"/>
          </p:cNvSpPr>
          <p:nvPr>
            <p:ph type="sldNum" sz="quarter" idx="12"/>
          </p:nvPr>
        </p:nvSpPr>
        <p:spPr/>
        <p:txBody>
          <a:bodyPr/>
          <a:lstStyle/>
          <a:p>
            <a:fld id="{6318000D-FC71-4726-B7DF-734ABA3BE3AB}"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6658884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7D62948D-AAD0-4CC6-889C-A85477907E83}"/>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xmlns="" id="{EA24606A-9EB5-4155-8CF6-928FCE3D7A40}"/>
              </a:ext>
            </a:extLst>
          </p:cNvPr>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xmlns="" id="{1D68CCCC-E463-4FF8-8243-19DA806183C6}"/>
              </a:ext>
            </a:extLst>
          </p:cNvPr>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xmlns="" id="{BFA68879-17F6-4EBE-822A-B17D438A109B}"/>
              </a:ext>
            </a:extLst>
          </p:cNvPr>
          <p:cNvSpPr>
            <a:spLocks noGrp="1"/>
          </p:cNvSpPr>
          <p:nvPr>
            <p:ph type="dt" sz="half" idx="10"/>
          </p:nvPr>
        </p:nvSpPr>
        <p:spPr/>
        <p:txBody>
          <a:bodyPr/>
          <a:lstStyle/>
          <a:p>
            <a:fld id="{5F48F4E6-3921-4ACC-97C8-E0DFC1ABE0D6}"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6" name="頁尾版面配置區 5">
            <a:extLst>
              <a:ext uri="{FF2B5EF4-FFF2-40B4-BE49-F238E27FC236}">
                <a16:creationId xmlns:a16="http://schemas.microsoft.com/office/drawing/2014/main" xmlns="" id="{10B6A217-201B-4D8E-B280-4FBA8E23264A}"/>
              </a:ext>
            </a:extLst>
          </p:cNvPr>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7" name="投影片編號版面配置區 6">
            <a:extLst>
              <a:ext uri="{FF2B5EF4-FFF2-40B4-BE49-F238E27FC236}">
                <a16:creationId xmlns:a16="http://schemas.microsoft.com/office/drawing/2014/main" xmlns="" id="{D4399DCD-31FB-4D4E-8138-4BDAE5A23577}"/>
              </a:ext>
            </a:extLst>
          </p:cNvPr>
          <p:cNvSpPr>
            <a:spLocks noGrp="1"/>
          </p:cNvSpPr>
          <p:nvPr>
            <p:ph type="sldNum" sz="quarter" idx="12"/>
          </p:nvPr>
        </p:nvSpPr>
        <p:spPr/>
        <p:txBody>
          <a:bodyPr/>
          <a:lstStyle/>
          <a:p>
            <a:fld id="{6318000D-FC71-4726-B7DF-734ABA3BE3AB}"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723128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FB2D7EE-FC62-49C0-AE21-5FEBA360B9E4}"/>
              </a:ext>
            </a:extLst>
          </p:cNvPr>
          <p:cNvSpPr>
            <a:spLocks noGrp="1"/>
          </p:cNvSpPr>
          <p:nvPr>
            <p:ph type="title"/>
          </p:nvPr>
        </p:nvSpPr>
        <p:spPr>
          <a:xfrm>
            <a:off x="629841" y="365126"/>
            <a:ext cx="78867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xmlns="" id="{E206EA02-252B-417D-88AF-0F14CC7472D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xmlns="" id="{11B60D7D-B7AD-4BDA-A7FF-8AE8D335CF01}"/>
              </a:ext>
            </a:extLst>
          </p:cNvPr>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xmlns="" id="{A832A3E7-FC70-41F4-BD77-607DCE8F1D7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xmlns="" id="{C6C316BA-4BF0-452E-A6AA-10765A223E4A}"/>
              </a:ext>
            </a:extLst>
          </p:cNvPr>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xmlns="" id="{DB0B9714-53E7-45A5-A1AB-F867A20DAE18}"/>
              </a:ext>
            </a:extLst>
          </p:cNvPr>
          <p:cNvSpPr>
            <a:spLocks noGrp="1"/>
          </p:cNvSpPr>
          <p:nvPr>
            <p:ph type="dt" sz="half" idx="10"/>
          </p:nvPr>
        </p:nvSpPr>
        <p:spPr/>
        <p:txBody>
          <a:bodyPr/>
          <a:lstStyle/>
          <a:p>
            <a:fld id="{10C7AE40-C344-4DDC-B8A2-21D16A194F43}"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8" name="頁尾版面配置區 7">
            <a:extLst>
              <a:ext uri="{FF2B5EF4-FFF2-40B4-BE49-F238E27FC236}">
                <a16:creationId xmlns:a16="http://schemas.microsoft.com/office/drawing/2014/main" xmlns="" id="{E76C0395-9811-41D4-8EE2-53BE21FE1585}"/>
              </a:ext>
            </a:extLst>
          </p:cNvPr>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9" name="投影片編號版面配置區 8">
            <a:extLst>
              <a:ext uri="{FF2B5EF4-FFF2-40B4-BE49-F238E27FC236}">
                <a16:creationId xmlns:a16="http://schemas.microsoft.com/office/drawing/2014/main" xmlns="" id="{18124127-BF92-4037-ABEB-A0E74E9D09CD}"/>
              </a:ext>
            </a:extLst>
          </p:cNvPr>
          <p:cNvSpPr>
            <a:spLocks noGrp="1"/>
          </p:cNvSpPr>
          <p:nvPr>
            <p:ph type="sldNum" sz="quarter" idx="12"/>
          </p:nvPr>
        </p:nvSpPr>
        <p:spPr/>
        <p:txBody>
          <a:bodyPr/>
          <a:lstStyle/>
          <a:p>
            <a:fld id="{6318000D-FC71-4726-B7DF-734ABA3BE3AB}"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8212826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D4BED62-068B-4775-BE2D-7A2CD221499E}"/>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xmlns="" id="{EE57EECD-241E-4929-9C48-2E99E220C5E2}"/>
              </a:ext>
            </a:extLst>
          </p:cNvPr>
          <p:cNvSpPr>
            <a:spLocks noGrp="1"/>
          </p:cNvSpPr>
          <p:nvPr>
            <p:ph type="dt" sz="half" idx="10"/>
          </p:nvPr>
        </p:nvSpPr>
        <p:spPr/>
        <p:txBody>
          <a:bodyPr/>
          <a:lstStyle/>
          <a:p>
            <a:fld id="{2D669F34-BC84-479E-BED5-C3F50474B2FC}"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4" name="頁尾版面配置區 3">
            <a:extLst>
              <a:ext uri="{FF2B5EF4-FFF2-40B4-BE49-F238E27FC236}">
                <a16:creationId xmlns:a16="http://schemas.microsoft.com/office/drawing/2014/main" xmlns="" id="{384C247B-1D27-4840-AEFC-2C303800524E}"/>
              </a:ext>
            </a:extLst>
          </p:cNvPr>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5" name="投影片編號版面配置區 4">
            <a:extLst>
              <a:ext uri="{FF2B5EF4-FFF2-40B4-BE49-F238E27FC236}">
                <a16:creationId xmlns:a16="http://schemas.microsoft.com/office/drawing/2014/main" xmlns="" id="{73896F9B-E4D2-4B59-84B8-08BAEBF7FC73}"/>
              </a:ext>
            </a:extLst>
          </p:cNvPr>
          <p:cNvSpPr>
            <a:spLocks noGrp="1"/>
          </p:cNvSpPr>
          <p:nvPr>
            <p:ph type="sldNum" sz="quarter" idx="12"/>
          </p:nvPr>
        </p:nvSpPr>
        <p:spPr/>
        <p:txBody>
          <a:bodyPr/>
          <a:lstStyle/>
          <a:p>
            <a:fld id="{6318000D-FC71-4726-B7DF-734ABA3BE3AB}"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023416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xmlns="" id="{2E77D5B2-D842-4E0C-A8B6-1EA2F6788789}"/>
              </a:ext>
            </a:extLst>
          </p:cNvPr>
          <p:cNvSpPr>
            <a:spLocks noGrp="1"/>
          </p:cNvSpPr>
          <p:nvPr>
            <p:ph type="dt" sz="half" idx="10"/>
          </p:nvPr>
        </p:nvSpPr>
        <p:spPr/>
        <p:txBody>
          <a:bodyPr/>
          <a:lstStyle/>
          <a:p>
            <a:fld id="{6FF46051-F39A-467C-B01A-27C1F66FE96F}"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3" name="頁尾版面配置區 2">
            <a:extLst>
              <a:ext uri="{FF2B5EF4-FFF2-40B4-BE49-F238E27FC236}">
                <a16:creationId xmlns:a16="http://schemas.microsoft.com/office/drawing/2014/main" xmlns="" id="{46BD08D2-D6F4-4920-89CE-2348F3ECCD00}"/>
              </a:ext>
            </a:extLst>
          </p:cNvPr>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4" name="投影片編號版面配置區 3">
            <a:extLst>
              <a:ext uri="{FF2B5EF4-FFF2-40B4-BE49-F238E27FC236}">
                <a16:creationId xmlns:a16="http://schemas.microsoft.com/office/drawing/2014/main" xmlns="" id="{A666F6F9-DD33-41BD-A9FC-FC2BF90BA5C5}"/>
              </a:ext>
            </a:extLst>
          </p:cNvPr>
          <p:cNvSpPr>
            <a:spLocks noGrp="1"/>
          </p:cNvSpPr>
          <p:nvPr>
            <p:ph type="sldNum" sz="quarter" idx="12"/>
          </p:nvPr>
        </p:nvSpPr>
        <p:spPr/>
        <p:txBody>
          <a:bodyPr/>
          <a:lstStyle/>
          <a:p>
            <a:fld id="{6318000D-FC71-4726-B7DF-734ABA3BE3AB}"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85539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只有標題">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D5642F-CC1E-472B-8454-D0E7786F8A68}" type="datetime1">
              <a:rPr lang="zh-TW" altLang="en-US" smtClean="0"/>
              <a:t>2020/5/18</a:t>
            </a:fld>
            <a:endParaRPr lang="zh-TW" altLang="en-US"/>
          </a:p>
        </p:txBody>
      </p:sp>
      <p:sp>
        <p:nvSpPr>
          <p:cNvPr id="4" name="Footer Placeholder 3"/>
          <p:cNvSpPr>
            <a:spLocks noGrp="1"/>
          </p:cNvSpPr>
          <p:nvPr>
            <p:ph type="ftr" sz="quarter" idx="11"/>
          </p:nvPr>
        </p:nvSpPr>
        <p:spPr/>
        <p:txBody>
          <a:bodyPr/>
          <a:lstStyle/>
          <a:p>
            <a:r>
              <a:rPr lang="zh-TW" altLang="en-US"/>
              <a:t>高 雄 市 政 府 財 政 局                                                           </a:t>
            </a:r>
            <a:r>
              <a:rPr lang="en-US" altLang="zh-TW" dirty="0"/>
              <a:t>Finance Bureau Kaohsiung City Government  </a:t>
            </a:r>
            <a:endParaRPr lang="zh-TW" altLang="en-US"/>
          </a:p>
        </p:txBody>
      </p:sp>
      <p:sp>
        <p:nvSpPr>
          <p:cNvPr id="5" name="Slide Number Placeholder 4"/>
          <p:cNvSpPr>
            <a:spLocks noGrp="1"/>
          </p:cNvSpPr>
          <p:nvPr>
            <p:ph type="sldNum" sz="quarter" idx="12"/>
          </p:nvPr>
        </p:nvSpPr>
        <p:spPr/>
        <p:txBody>
          <a:bodyPr/>
          <a:lstStyle/>
          <a:p>
            <a:fld id="{CC5AAFBA-94D9-42C3-B35C-EA264FEF4B67}" type="slidenum">
              <a:rPr lang="zh-TW" altLang="en-US" smtClean="0"/>
              <a:pPr/>
              <a:t>‹#›</a:t>
            </a:fld>
            <a:endParaRPr lang="zh-TW" altLang="en-US"/>
          </a:p>
        </p:txBody>
      </p:sp>
      <p:sp>
        <p:nvSpPr>
          <p:cNvPr id="6" name="Title 5"/>
          <p:cNvSpPr>
            <a:spLocks noGrp="1"/>
          </p:cNvSpPr>
          <p:nvPr>
            <p:ph type="title"/>
          </p:nvPr>
        </p:nvSpPr>
        <p:spPr/>
        <p:txBody>
          <a:bodyPr/>
          <a:lstStyle/>
          <a:p>
            <a:r>
              <a:rPr lang="zh-TW" altLang="en-US"/>
              <a:t>按一下以編輯母片標題樣式</a:t>
            </a:r>
            <a:endParaRPr lang="en-US"/>
          </a:p>
        </p:txBody>
      </p:sp>
    </p:spTree>
    <p:extLst>
      <p:ext uri="{BB962C8B-B14F-4D97-AF65-F5344CB8AC3E}">
        <p14:creationId xmlns:p14="http://schemas.microsoft.com/office/powerpoint/2010/main" val="14061255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988CAA9-1CF2-48F3-9F54-9774AACB005F}"/>
              </a:ext>
            </a:extLst>
          </p:cNvPr>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xmlns="" id="{4A04061B-76AD-44A5-9A8B-F940364C6A1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xmlns="" id="{AB2D9F3F-4FDB-4A4D-89D6-E82110E2737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xmlns="" id="{6EB287FF-FF3D-4D17-81FD-339BB2A99CCA}"/>
              </a:ext>
            </a:extLst>
          </p:cNvPr>
          <p:cNvSpPr>
            <a:spLocks noGrp="1"/>
          </p:cNvSpPr>
          <p:nvPr>
            <p:ph type="dt" sz="half" idx="10"/>
          </p:nvPr>
        </p:nvSpPr>
        <p:spPr/>
        <p:txBody>
          <a:bodyPr/>
          <a:lstStyle/>
          <a:p>
            <a:fld id="{4D604107-429B-4377-9574-0651FF5CA284}"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6" name="頁尾版面配置區 5">
            <a:extLst>
              <a:ext uri="{FF2B5EF4-FFF2-40B4-BE49-F238E27FC236}">
                <a16:creationId xmlns:a16="http://schemas.microsoft.com/office/drawing/2014/main" xmlns="" id="{3695A59C-A47E-4694-9E69-55C1510A854B}"/>
              </a:ext>
            </a:extLst>
          </p:cNvPr>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7" name="投影片編號版面配置區 6">
            <a:extLst>
              <a:ext uri="{FF2B5EF4-FFF2-40B4-BE49-F238E27FC236}">
                <a16:creationId xmlns:a16="http://schemas.microsoft.com/office/drawing/2014/main" xmlns="" id="{0EC4396A-2510-463C-ADE5-02C7563E48DA}"/>
              </a:ext>
            </a:extLst>
          </p:cNvPr>
          <p:cNvSpPr>
            <a:spLocks noGrp="1"/>
          </p:cNvSpPr>
          <p:nvPr>
            <p:ph type="sldNum" sz="quarter" idx="12"/>
          </p:nvPr>
        </p:nvSpPr>
        <p:spPr/>
        <p:txBody>
          <a:bodyPr/>
          <a:lstStyle/>
          <a:p>
            <a:fld id="{6318000D-FC71-4726-B7DF-734ABA3BE3AB}"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687236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952CDBAB-178F-45F8-9164-4169DAACFC87}"/>
              </a:ext>
            </a:extLst>
          </p:cNvPr>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xmlns="" id="{F3316615-1F73-4E1C-9C83-52048089451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a:extLst>
              <a:ext uri="{FF2B5EF4-FFF2-40B4-BE49-F238E27FC236}">
                <a16:creationId xmlns:a16="http://schemas.microsoft.com/office/drawing/2014/main" xmlns="" id="{F7B65DE1-3D4D-4D69-BBA9-28A9CAFF920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xmlns="" id="{C4F1E9FB-A4C4-4C27-B701-5DCBB0C9AF49}"/>
              </a:ext>
            </a:extLst>
          </p:cNvPr>
          <p:cNvSpPr>
            <a:spLocks noGrp="1"/>
          </p:cNvSpPr>
          <p:nvPr>
            <p:ph type="dt" sz="half" idx="10"/>
          </p:nvPr>
        </p:nvSpPr>
        <p:spPr/>
        <p:txBody>
          <a:bodyPr/>
          <a:lstStyle/>
          <a:p>
            <a:fld id="{C6DC12A4-297A-4021-A016-7C1CF23A1065}"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6" name="頁尾版面配置區 5">
            <a:extLst>
              <a:ext uri="{FF2B5EF4-FFF2-40B4-BE49-F238E27FC236}">
                <a16:creationId xmlns:a16="http://schemas.microsoft.com/office/drawing/2014/main" xmlns="" id="{394CD042-B685-4067-BEB7-17D4C21FCA7A}"/>
              </a:ext>
            </a:extLst>
          </p:cNvPr>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7" name="投影片編號版面配置區 6">
            <a:extLst>
              <a:ext uri="{FF2B5EF4-FFF2-40B4-BE49-F238E27FC236}">
                <a16:creationId xmlns:a16="http://schemas.microsoft.com/office/drawing/2014/main" xmlns="" id="{F105094D-109C-44A0-9B7E-19F23E166E61}"/>
              </a:ext>
            </a:extLst>
          </p:cNvPr>
          <p:cNvSpPr>
            <a:spLocks noGrp="1"/>
          </p:cNvSpPr>
          <p:nvPr>
            <p:ph type="sldNum" sz="quarter" idx="12"/>
          </p:nvPr>
        </p:nvSpPr>
        <p:spPr/>
        <p:txBody>
          <a:bodyPr/>
          <a:lstStyle/>
          <a:p>
            <a:fld id="{6318000D-FC71-4726-B7DF-734ABA3BE3AB}"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085753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8ABC3DB-64E0-4A98-9458-BF91A31C76BF}"/>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xmlns="" id="{4CE44928-DE3C-4599-AA74-4C7838E5EA22}"/>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xmlns="" id="{D9B6CA0E-4993-4A1D-9F22-1DCE6D8FD6C5}"/>
              </a:ext>
            </a:extLst>
          </p:cNvPr>
          <p:cNvSpPr>
            <a:spLocks noGrp="1"/>
          </p:cNvSpPr>
          <p:nvPr>
            <p:ph type="dt" sz="half" idx="10"/>
          </p:nvPr>
        </p:nvSpPr>
        <p:spPr/>
        <p:txBody>
          <a:bodyPr/>
          <a:lstStyle/>
          <a:p>
            <a:fld id="{3AC5B87A-A4FF-4A75-8D1D-A5C1DCAA957B}"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5" name="頁尾版面配置區 4">
            <a:extLst>
              <a:ext uri="{FF2B5EF4-FFF2-40B4-BE49-F238E27FC236}">
                <a16:creationId xmlns:a16="http://schemas.microsoft.com/office/drawing/2014/main" xmlns="" id="{E044D58B-1390-433B-92B6-31ED49DA6178}"/>
              </a:ext>
            </a:extLst>
          </p:cNvPr>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6" name="投影片編號版面配置區 5">
            <a:extLst>
              <a:ext uri="{FF2B5EF4-FFF2-40B4-BE49-F238E27FC236}">
                <a16:creationId xmlns:a16="http://schemas.microsoft.com/office/drawing/2014/main" xmlns="" id="{1837B473-154D-4A88-A97D-EE1ED00DD93A}"/>
              </a:ext>
            </a:extLst>
          </p:cNvPr>
          <p:cNvSpPr>
            <a:spLocks noGrp="1"/>
          </p:cNvSpPr>
          <p:nvPr>
            <p:ph type="sldNum" sz="quarter" idx="12"/>
          </p:nvPr>
        </p:nvSpPr>
        <p:spPr/>
        <p:txBody>
          <a:bodyPr/>
          <a:lstStyle/>
          <a:p>
            <a:fld id="{6318000D-FC71-4726-B7DF-734ABA3BE3AB}"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434455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xmlns="" id="{9ADCCDFA-D0E5-4C0B-985C-F1A1836FAB7A}"/>
              </a:ext>
            </a:extLst>
          </p:cNvPr>
          <p:cNvSpPr>
            <a:spLocks noGrp="1"/>
          </p:cNvSpPr>
          <p:nvPr>
            <p:ph type="title" orient="vert"/>
          </p:nvPr>
        </p:nvSpPr>
        <p:spPr>
          <a:xfrm>
            <a:off x="6543675" y="365125"/>
            <a:ext cx="1971675"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xmlns="" id="{4F53EE7E-01F1-48E1-9B05-CC8376CEF703}"/>
              </a:ext>
            </a:extLst>
          </p:cNvPr>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xmlns="" id="{B6595A82-58D1-4E6F-AF18-2D41FCD8B5E1}"/>
              </a:ext>
            </a:extLst>
          </p:cNvPr>
          <p:cNvSpPr>
            <a:spLocks noGrp="1"/>
          </p:cNvSpPr>
          <p:nvPr>
            <p:ph type="dt" sz="half" idx="10"/>
          </p:nvPr>
        </p:nvSpPr>
        <p:spPr/>
        <p:txBody>
          <a:bodyPr/>
          <a:lstStyle/>
          <a:p>
            <a:fld id="{9D22E8F4-3DED-4E98-820B-46096792D778}"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5" name="頁尾版面配置區 4">
            <a:extLst>
              <a:ext uri="{FF2B5EF4-FFF2-40B4-BE49-F238E27FC236}">
                <a16:creationId xmlns:a16="http://schemas.microsoft.com/office/drawing/2014/main" xmlns="" id="{B16A8B6E-075D-49AC-8D78-818E2E7270C5}"/>
              </a:ext>
            </a:extLst>
          </p:cNvPr>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6" name="投影片編號版面配置區 5">
            <a:extLst>
              <a:ext uri="{FF2B5EF4-FFF2-40B4-BE49-F238E27FC236}">
                <a16:creationId xmlns:a16="http://schemas.microsoft.com/office/drawing/2014/main" xmlns="" id="{1D3E7852-67F2-428C-A758-BBEAF480A540}"/>
              </a:ext>
            </a:extLst>
          </p:cNvPr>
          <p:cNvSpPr>
            <a:spLocks noGrp="1"/>
          </p:cNvSpPr>
          <p:nvPr>
            <p:ph type="sldNum" sz="quarter" idx="12"/>
          </p:nvPr>
        </p:nvSpPr>
        <p:spPr/>
        <p:txBody>
          <a:bodyPr/>
          <a:lstStyle/>
          <a:p>
            <a:fld id="{6318000D-FC71-4726-B7DF-734ABA3BE3AB}"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3042669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173157"/>
            <a:ext cx="7772400" cy="1470025"/>
          </a:xfrm>
        </p:spPr>
        <p:txBody>
          <a:bodyPr anchor="b"/>
          <a:lstStyle>
            <a:lvl1pPr algn="l">
              <a:defRPr sz="4800"/>
            </a:lvl1pPr>
          </a:lstStyle>
          <a:p>
            <a:r>
              <a:rPr kumimoji="0" lang="zh-TW" altLang="en-US"/>
              <a:t>按一下以編輯母片標題樣式</a:t>
            </a:r>
            <a:endParaRPr kumimoji="0" lang="en-US"/>
          </a:p>
        </p:txBody>
      </p:sp>
      <p:sp>
        <p:nvSpPr>
          <p:cNvPr id="3" name="副標題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TW" altLang="en-US"/>
              <a:t>按一下以編輯母片副標題樣式</a:t>
            </a:r>
            <a:endParaRPr kumimoji="0" lang="en-US"/>
          </a:p>
        </p:txBody>
      </p:sp>
      <p:sp>
        <p:nvSpPr>
          <p:cNvPr id="4" name="日期版面配置區 3"/>
          <p:cNvSpPr>
            <a:spLocks noGrp="1"/>
          </p:cNvSpPr>
          <p:nvPr>
            <p:ph type="dt" sz="half" idx="10"/>
          </p:nvPr>
        </p:nvSpPr>
        <p:spPr/>
        <p:txBody>
          <a:bodyPr/>
          <a:lstStyle/>
          <a:p>
            <a:fld id="{522DB63E-3865-4C2E-9517-3EA122BAEB1C}"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77F184F-ACC9-4A42-BF03-031CCAFC4ECD}" type="slidenum">
              <a:rPr lang="zh-TW" altLang="en-US" smtClean="0">
                <a:solidFill>
                  <a:prstClr val="black"/>
                </a:solidFill>
              </a:rPr>
              <a:pPr/>
              <a:t>‹#›</a:t>
            </a:fld>
            <a:endParaRPr lang="zh-TW" altLang="en-US">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2B108F26-1E68-4401-9993-6CA2D482A2B6}"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77F184F-ACC9-4A42-BF03-031CCAFC4ECD}" type="slidenum">
              <a:rPr lang="zh-TW" altLang="en-US" smtClean="0">
                <a:solidFill>
                  <a:prstClr val="black"/>
                </a:solidFill>
              </a:rPr>
              <a:pPr/>
              <a:t>‹#›</a:t>
            </a:fld>
            <a:endParaRPr lang="zh-TW" altLang="en-US">
              <a:solidFill>
                <a:prstClr val="black"/>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85800" y="2924181"/>
            <a:ext cx="7772400" cy="1362075"/>
          </a:xfrm>
        </p:spPr>
        <p:txBody>
          <a:bodyPr anchor="t"/>
          <a:lstStyle>
            <a:lvl1pPr algn="l">
              <a:defRPr sz="4400" b="0" cap="all"/>
            </a:lvl1p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F66FFF63-995F-4800-A66B-901140F70799}"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77F184F-ACC9-4A42-BF03-031CCAFC4ECD}" type="slidenum">
              <a:rPr lang="zh-TW" altLang="en-US" smtClean="0">
                <a:solidFill>
                  <a:prstClr val="black"/>
                </a:solidFill>
              </a:rPr>
              <a:pPr/>
              <a:t>‹#›</a:t>
            </a:fld>
            <a:endParaRPr lang="zh-TW" altLang="en-US">
              <a:solidFill>
                <a:prstClr val="black"/>
              </a:solidFill>
            </a:endParaRPr>
          </a:p>
        </p:txBody>
      </p:sp>
      <p:pic>
        <p:nvPicPr>
          <p:cNvPr id="7" name="圖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347" y="5980113"/>
            <a:ext cx="9276347" cy="75247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fld id="{065C4599-F25A-48C5-8A3C-43217F4E472A}"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77F184F-ACC9-4A42-BF03-031CCAFC4ECD}" type="slidenum">
              <a:rPr lang="zh-TW" altLang="en-US" smtClean="0">
                <a:solidFill>
                  <a:prstClr val="black"/>
                </a:solidFill>
              </a:rPr>
              <a:pPr/>
              <a:t>‹#›</a:t>
            </a:fld>
            <a:endParaRPr lang="zh-TW" altLang="en-US">
              <a:solidFill>
                <a:prstClr val="black"/>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7" name="日期版面配置區 6"/>
          <p:cNvSpPr>
            <a:spLocks noGrp="1"/>
          </p:cNvSpPr>
          <p:nvPr>
            <p:ph type="dt" sz="half" idx="10"/>
          </p:nvPr>
        </p:nvSpPr>
        <p:spPr/>
        <p:txBody>
          <a:bodyPr/>
          <a:lstStyle/>
          <a:p>
            <a:fld id="{7B6E4689-AD53-4C4C-BF5C-E4067B8F904C}"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577F184F-ACC9-4A42-BF03-031CCAFC4ECD}" type="slidenum">
              <a:rPr lang="zh-TW" altLang="en-US" smtClean="0">
                <a:solidFill>
                  <a:prstClr val="black"/>
                </a:solidFill>
              </a:rPr>
              <a:pPr/>
              <a:t>‹#›</a:t>
            </a:fld>
            <a:endParaRPr lang="zh-TW" altLang="en-US">
              <a:solidFill>
                <a:prstClr val="black"/>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日期版面配置區 2"/>
          <p:cNvSpPr>
            <a:spLocks noGrp="1"/>
          </p:cNvSpPr>
          <p:nvPr>
            <p:ph type="dt" sz="half" idx="10"/>
          </p:nvPr>
        </p:nvSpPr>
        <p:spPr/>
        <p:txBody>
          <a:bodyPr/>
          <a:lstStyle/>
          <a:p>
            <a:fld id="{CC5EAFA8-87AD-4B9A-9AEF-1C00E2F1DF14}"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577F184F-ACC9-4A42-BF03-031CCAFC4ECD}" type="slidenum">
              <a:rPr lang="zh-TW" altLang="en-US" smtClean="0">
                <a:solidFill>
                  <a:prstClr val="black"/>
                </a:solidFill>
              </a:rPr>
              <a:pPr/>
              <a:t>‹#›</a:t>
            </a:fld>
            <a:endParaRPr lang="zh-TW" altLang="en-US">
              <a:solidFill>
                <a:prstClr val="blac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3FAD5A-4175-41FB-B4EF-2546FE8963A2}" type="datetime1">
              <a:rPr lang="zh-TW" altLang="en-US" smtClean="0"/>
              <a:t>2020/5/18</a:t>
            </a:fld>
            <a:endParaRPr lang="zh-TW" altLang="en-US"/>
          </a:p>
        </p:txBody>
      </p:sp>
      <p:sp>
        <p:nvSpPr>
          <p:cNvPr id="3" name="Footer Placeholder 2"/>
          <p:cNvSpPr>
            <a:spLocks noGrp="1"/>
          </p:cNvSpPr>
          <p:nvPr>
            <p:ph type="ftr" sz="quarter" idx="11"/>
          </p:nvPr>
        </p:nvSpPr>
        <p:spPr/>
        <p:txBody>
          <a:bodyPr/>
          <a:lstStyle/>
          <a:p>
            <a:r>
              <a:rPr lang="zh-TW" altLang="en-US"/>
              <a:t>高 雄 市 政 府 財 政 局                                                           </a:t>
            </a:r>
            <a:r>
              <a:rPr lang="en-US" altLang="zh-TW" dirty="0"/>
              <a:t>Finance Bureau Kaohsiung City Government  </a:t>
            </a:r>
            <a:endParaRPr lang="zh-TW" altLang="en-US"/>
          </a:p>
        </p:txBody>
      </p:sp>
      <p:sp>
        <p:nvSpPr>
          <p:cNvPr id="4" name="Slide Number Placeholder 3"/>
          <p:cNvSpPr>
            <a:spLocks noGrp="1"/>
          </p:cNvSpPr>
          <p:nvPr>
            <p:ph type="sldNum" sz="quarter" idx="12"/>
          </p:nvPr>
        </p:nvSpPr>
        <p:spPr/>
        <p:txBody>
          <a:bodyPr/>
          <a:lstStyle/>
          <a:p>
            <a:fld id="{CC5AAFBA-94D9-42C3-B35C-EA264FEF4B67}" type="slidenum">
              <a:rPr lang="zh-TW" altLang="en-US" smtClean="0"/>
              <a:pPr/>
              <a:t>‹#›</a:t>
            </a:fld>
            <a:endParaRPr lang="zh-TW" altLang="en-US"/>
          </a:p>
        </p:txBody>
      </p:sp>
    </p:spTree>
    <p:extLst>
      <p:ext uri="{BB962C8B-B14F-4D97-AF65-F5344CB8AC3E}">
        <p14:creationId xmlns:p14="http://schemas.microsoft.com/office/powerpoint/2010/main" val="9767050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785B4541-F51C-4D5F-9EAC-A68A094816B8}"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577F184F-ACC9-4A42-BF03-031CCAFC4ECD}" type="slidenum">
              <a:rPr lang="zh-TW" altLang="en-US" smtClean="0">
                <a:solidFill>
                  <a:prstClr val="black"/>
                </a:solidFill>
              </a:rPr>
              <a:pPr/>
              <a:t>‹#›</a:t>
            </a:fld>
            <a:endParaRPr lang="zh-TW" altLang="en-US">
              <a:solidFill>
                <a:prstClr val="black"/>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文字版面配置區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fld id="{0EBF7CCD-0002-47D2-9392-597A068B78E4}"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77F184F-ACC9-4A42-BF03-031CCAFC4ECD}" type="slidenum">
              <a:rPr lang="zh-TW" altLang="en-US" smtClean="0">
                <a:solidFill>
                  <a:prstClr val="black"/>
                </a:solidFill>
              </a:rPr>
              <a:pPr/>
              <a:t>‹#›</a:t>
            </a:fld>
            <a:endParaRPr lang="zh-TW" altLang="en-US">
              <a:solidFill>
                <a:prstClr val="black"/>
              </a:solidFill>
            </a:endParaRPr>
          </a:p>
        </p:txBody>
      </p:sp>
      <p:sp>
        <p:nvSpPr>
          <p:cNvPr id="2" name="標題 1"/>
          <p:cNvSpPr>
            <a:spLocks noGrp="1"/>
          </p:cNvSpPr>
          <p:nvPr>
            <p:ph type="title"/>
          </p:nvPr>
        </p:nvSpPr>
        <p:spPr>
          <a:xfrm>
            <a:off x="457205" y="285728"/>
            <a:ext cx="8230993" cy="696626"/>
          </a:xfrm>
        </p:spPr>
        <p:txBody>
          <a:bodyPr anchor="ctr"/>
          <a:lstStyle>
            <a:lvl1pPr algn="ctr">
              <a:defRPr sz="3600" b="0"/>
            </a:lvl1pPr>
          </a:lstStyle>
          <a:p>
            <a:r>
              <a:rPr kumimoji="0" lang="zh-TW" altLang="en-US"/>
              <a:t>按一下以編輯母片標題樣式</a:t>
            </a:r>
            <a:endParaRPr kumimoji="0"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001024" y="642918"/>
            <a:ext cx="785818" cy="4572032"/>
          </a:xfrm>
        </p:spPr>
        <p:txBody>
          <a:bodyPr vert="eaVert" anchor="ctr"/>
          <a:lstStyle>
            <a:lvl1pPr algn="l">
              <a:defRPr sz="2400" b="0"/>
            </a:lvl1pPr>
          </a:lstStyle>
          <a:p>
            <a:r>
              <a:rPr kumimoji="0" lang="zh-TW" altLang="en-US"/>
              <a:t>按一下以編輯母片標題樣式</a:t>
            </a:r>
            <a:endParaRPr kumimoji="0" lang="en-US"/>
          </a:p>
        </p:txBody>
      </p:sp>
      <p:sp>
        <p:nvSpPr>
          <p:cNvPr id="3" name="圖片版面配置區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TW" altLang="en-US"/>
              <a:t>按一下圖示以新增圖片</a:t>
            </a:r>
            <a:endParaRPr kumimoji="0" lang="en-US" dirty="0"/>
          </a:p>
        </p:txBody>
      </p:sp>
      <p:sp>
        <p:nvSpPr>
          <p:cNvPr id="4" name="文字版面配置區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fld id="{5B0C31FD-1802-4380-BADB-2EA95A93AAEA}"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77F184F-ACC9-4A42-BF03-031CCAFC4ECD}" type="slidenum">
              <a:rPr lang="zh-TW" altLang="en-US" smtClean="0">
                <a:solidFill>
                  <a:prstClr val="black"/>
                </a:solidFill>
              </a:rPr>
              <a:pPr/>
              <a:t>‹#›</a:t>
            </a:fld>
            <a:endParaRPr lang="zh-TW" altLang="en-US">
              <a:solidFill>
                <a:prstClr val="black"/>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6D2F8A07-1767-4834-87C4-9CEEE355D0DF}"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77F184F-ACC9-4A42-BF03-031CCAFC4ECD}" type="slidenum">
              <a:rPr lang="zh-TW" altLang="en-US" smtClean="0">
                <a:solidFill>
                  <a:prstClr val="black"/>
                </a:solidFill>
              </a:rPr>
              <a:pPr/>
              <a:t>‹#›</a:t>
            </a:fld>
            <a:endParaRPr lang="zh-TW" altLang="en-US">
              <a:solidFill>
                <a:prstClr val="black"/>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43768" y="274639"/>
            <a:ext cx="1543032" cy="5851525"/>
          </a:xfrm>
        </p:spPr>
        <p:txBody>
          <a:bodyPr vert="eaVert"/>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457200" y="274639"/>
            <a:ext cx="6615130" cy="5851525"/>
          </a:xfrm>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31A7AE4C-80E8-4BB8-8F8D-DC42DDA54464}"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77F184F-ACC9-4A42-BF03-031CCAFC4ECD}" type="slidenum">
              <a:rPr lang="zh-TW" altLang="en-US" smtClean="0">
                <a:solidFill>
                  <a:prstClr val="black"/>
                </a:solidFill>
              </a:rPr>
              <a:pPr/>
              <a:t>‹#›</a:t>
            </a:fld>
            <a:endParaRPr lang="zh-TW" altLang="en-US">
              <a:solidFill>
                <a:prstClr val="black"/>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E7335147-DE72-4B27-83D1-1AB40DB19A11}"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4" name="投影片編號版面配置區 3"/>
          <p:cNvSpPr>
            <a:spLocks noGrp="1"/>
          </p:cNvSpPr>
          <p:nvPr>
            <p:ph type="sldNum" sz="quarter" idx="11"/>
          </p:nvPr>
        </p:nvSpPr>
        <p:spPr/>
        <p:txBody>
          <a:bodyPr/>
          <a:lstStyle>
            <a:lvl1pPr>
              <a:defRPr sz="2000" b="1">
                <a:solidFill>
                  <a:srgbClr val="FF0000"/>
                </a:solidFill>
              </a:defRPr>
            </a:lvl1pPr>
          </a:lstStyle>
          <a:p>
            <a:fld id="{975C5DE9-00D0-4E8F-A8F1-58DB6A5DD53B}" type="slidenum">
              <a:rPr lang="zh-TW" altLang="en-US" smtClean="0"/>
              <a:pPr/>
              <a:t>‹#›</a:t>
            </a:fld>
            <a:endParaRPr lang="zh-TW" altLang="en-US"/>
          </a:p>
        </p:txBody>
      </p:sp>
    </p:spTree>
    <p:extLst>
      <p:ext uri="{BB962C8B-B14F-4D97-AF65-F5344CB8AC3E}">
        <p14:creationId xmlns:p14="http://schemas.microsoft.com/office/powerpoint/2010/main" val="5506278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B5B7C9AE-AA9D-4E0C-A5FD-4F57F7702765}"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6318000D-FC71-4726-B7DF-734ABA3BE3AB}" type="slidenum">
              <a:rPr lang="zh-TW" altLang="en-US" smtClean="0"/>
              <a:pPr/>
              <a:t>‹#›</a:t>
            </a:fld>
            <a:endParaRPr lang="zh-TW" altLang="en-US"/>
          </a:p>
        </p:txBody>
      </p:sp>
    </p:spTree>
    <p:extLst>
      <p:ext uri="{BB962C8B-B14F-4D97-AF65-F5344CB8AC3E}">
        <p14:creationId xmlns:p14="http://schemas.microsoft.com/office/powerpoint/2010/main" val="11942287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defTabSz="457200"/>
            <a:fld id="{F7B294CE-31A0-4866-A275-9364EA9C44F7}"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defTabSz="457200"/>
            <a:fld id="{6318000D-FC71-4726-B7DF-734ABA3BE3AB}" type="slidenum">
              <a:rPr lang="zh-TW" altLang="en-US" smtClean="0"/>
              <a:pPr defTabSz="457200"/>
              <a:t>‹#›</a:t>
            </a:fld>
            <a:endParaRPr lang="zh-TW" altLang="en-US"/>
          </a:p>
        </p:txBody>
      </p:sp>
    </p:spTree>
    <p:extLst>
      <p:ext uri="{BB962C8B-B14F-4D97-AF65-F5344CB8AC3E}">
        <p14:creationId xmlns:p14="http://schemas.microsoft.com/office/powerpoint/2010/main" val="14820072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7B0D143C-A326-4C41-A825-B5CB26536C0C}"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318000D-FC71-4726-B7DF-734ABA3BE3AB}" type="slidenum">
              <a:rPr lang="zh-TW" altLang="en-US" smtClean="0"/>
              <a:pPr/>
              <a:t>‹#›</a:t>
            </a:fld>
            <a:endParaRPr lang="zh-TW" altLang="en-US"/>
          </a:p>
        </p:txBody>
      </p:sp>
    </p:spTree>
    <p:extLst>
      <p:ext uri="{BB962C8B-B14F-4D97-AF65-F5344CB8AC3E}">
        <p14:creationId xmlns:p14="http://schemas.microsoft.com/office/powerpoint/2010/main" val="8372802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pPr defTabSz="457200"/>
            <a:fld id="{BE64F740-0914-4E4F-8D10-F70F9A5271B5}"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457200"/>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defTabSz="457200"/>
            <a:fld id="{6318000D-FC71-4726-B7DF-734ABA3BE3AB}" type="slidenum">
              <a:rPr lang="zh-TW" altLang="en-US" smtClean="0"/>
              <a:pPr defTabSz="457200"/>
              <a:t>‹#›</a:t>
            </a:fld>
            <a:endParaRPr lang="zh-TW" altLang="en-US"/>
          </a:p>
        </p:txBody>
      </p:sp>
    </p:spTree>
    <p:extLst>
      <p:ext uri="{BB962C8B-B14F-4D97-AF65-F5344CB8AC3E}">
        <p14:creationId xmlns:p14="http://schemas.microsoft.com/office/powerpoint/2010/main" val="685580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5D67B565-A90B-4CDF-9B97-968382A6EBC9}" type="datetime1">
              <a:rPr lang="zh-TW" altLang="en-US" smtClean="0"/>
              <a:t>2020/5/18</a:t>
            </a:fld>
            <a:endParaRPr lang="zh-TW" altLang="en-US"/>
          </a:p>
        </p:txBody>
      </p:sp>
      <p:sp>
        <p:nvSpPr>
          <p:cNvPr id="6" name="Footer Placeholder 5"/>
          <p:cNvSpPr>
            <a:spLocks noGrp="1"/>
          </p:cNvSpPr>
          <p:nvPr>
            <p:ph type="ftr" sz="quarter" idx="11"/>
          </p:nvPr>
        </p:nvSpPr>
        <p:spPr/>
        <p:txBody>
          <a:bodyPr/>
          <a:lstStyle/>
          <a:p>
            <a:r>
              <a:rPr lang="zh-TW" altLang="en-US"/>
              <a:t>高 雄 市 政 府 財 政 局                                                           </a:t>
            </a:r>
            <a:r>
              <a:rPr lang="en-US" altLang="zh-TW" dirty="0"/>
              <a:t>Finance Bureau Kaohsiung City Government  </a:t>
            </a:r>
            <a:endParaRPr lang="zh-TW" altLang="en-US"/>
          </a:p>
        </p:txBody>
      </p:sp>
      <p:sp>
        <p:nvSpPr>
          <p:cNvPr id="7" name="Slide Number Placeholder 6"/>
          <p:cNvSpPr>
            <a:spLocks noGrp="1"/>
          </p:cNvSpPr>
          <p:nvPr>
            <p:ph type="sldNum" sz="quarter" idx="12"/>
          </p:nvPr>
        </p:nvSpPr>
        <p:spPr/>
        <p:txBody>
          <a:bodyPr/>
          <a:lstStyle/>
          <a:p>
            <a:fld id="{CC5AAFBA-94D9-42C3-B35C-EA264FEF4B67}" type="slidenum">
              <a:rPr lang="zh-TW" altLang="en-US" smtClean="0"/>
              <a:pPr/>
              <a:t>‹#›</a:t>
            </a:fld>
            <a:endParaRPr lang="zh-TW" altLang="en-US"/>
          </a:p>
        </p:txBody>
      </p:sp>
    </p:spTree>
    <p:extLst>
      <p:ext uri="{BB962C8B-B14F-4D97-AF65-F5344CB8AC3E}">
        <p14:creationId xmlns:p14="http://schemas.microsoft.com/office/powerpoint/2010/main" val="13440929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pPr defTabSz="457200"/>
            <a:fld id="{D4C7CE36-722C-48BD-ACED-4C3FA8E5AC61}"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8" name="Footer Placeholder 7"/>
          <p:cNvSpPr>
            <a:spLocks noGrp="1"/>
          </p:cNvSpPr>
          <p:nvPr>
            <p:ph type="ftr" sz="quarter" idx="11"/>
          </p:nvPr>
        </p:nvSpPr>
        <p:spPr/>
        <p:txBody>
          <a:bodyPr/>
          <a:lstStyle/>
          <a:p>
            <a:pPr defTabSz="457200"/>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defTabSz="457200"/>
            <a:fld id="{6318000D-FC71-4726-B7DF-734ABA3BE3AB}" type="slidenum">
              <a:rPr lang="zh-TW" altLang="en-US" smtClean="0"/>
              <a:pPr defTabSz="457200"/>
              <a:t>‹#›</a:t>
            </a:fld>
            <a:endParaRPr lang="zh-TW" altLang="en-US"/>
          </a:p>
        </p:txBody>
      </p:sp>
    </p:spTree>
    <p:extLst>
      <p:ext uri="{BB962C8B-B14F-4D97-AF65-F5344CB8AC3E}">
        <p14:creationId xmlns:p14="http://schemas.microsoft.com/office/powerpoint/2010/main" val="3604952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3553BF39-FBA5-4CC2-AC84-4CFA6A52426D}"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4" name="Footer Placeholder 3"/>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318000D-FC71-4726-B7DF-734ABA3BE3AB}" type="slidenum">
              <a:rPr lang="zh-TW" altLang="en-US" smtClean="0"/>
              <a:pPr/>
              <a:t>‹#›</a:t>
            </a:fld>
            <a:endParaRPr lang="zh-TW" altLang="en-US"/>
          </a:p>
        </p:txBody>
      </p:sp>
    </p:spTree>
    <p:extLst>
      <p:ext uri="{BB962C8B-B14F-4D97-AF65-F5344CB8AC3E}">
        <p14:creationId xmlns:p14="http://schemas.microsoft.com/office/powerpoint/2010/main" val="25718813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481B7-B901-4486-9B82-242F97ECA89B}"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3" name="Footer Placeholder 2"/>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318000D-FC71-4726-B7DF-734ABA3BE3AB}" type="slidenum">
              <a:rPr lang="zh-TW" altLang="en-US" smtClean="0"/>
              <a:pPr/>
              <a:t>‹#›</a:t>
            </a:fld>
            <a:endParaRPr lang="zh-TW" altLang="en-US"/>
          </a:p>
        </p:txBody>
      </p:sp>
    </p:spTree>
    <p:extLst>
      <p:ext uri="{BB962C8B-B14F-4D97-AF65-F5344CB8AC3E}">
        <p14:creationId xmlns:p14="http://schemas.microsoft.com/office/powerpoint/2010/main" val="20057013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pPr defTabSz="457200"/>
            <a:fld id="{ED3D4565-5135-4158-8194-6814B1C3D003}"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457200"/>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defTabSz="457200"/>
            <a:fld id="{6318000D-FC71-4726-B7DF-734ABA3BE3AB}" type="slidenum">
              <a:rPr lang="zh-TW" altLang="en-US" smtClean="0"/>
              <a:pPr defTabSz="457200"/>
              <a:t>‹#›</a:t>
            </a:fld>
            <a:endParaRPr lang="zh-TW" altLang="en-US"/>
          </a:p>
        </p:txBody>
      </p:sp>
    </p:spTree>
    <p:extLst>
      <p:ext uri="{BB962C8B-B14F-4D97-AF65-F5344CB8AC3E}">
        <p14:creationId xmlns:p14="http://schemas.microsoft.com/office/powerpoint/2010/main" val="39192171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pPr defTabSz="457200"/>
            <a:fld id="{795123F6-42E7-4BFE-A671-9092F952B14C}"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457200"/>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defTabSz="457200"/>
            <a:fld id="{6318000D-FC71-4726-B7DF-734ABA3BE3AB}" type="slidenum">
              <a:rPr lang="zh-TW" altLang="en-US" smtClean="0"/>
              <a:pPr defTabSz="457200"/>
              <a:t>‹#›</a:t>
            </a:fld>
            <a:endParaRPr lang="zh-TW" altLang="en-US"/>
          </a:p>
        </p:txBody>
      </p:sp>
    </p:spTree>
    <p:extLst>
      <p:ext uri="{BB962C8B-B14F-4D97-AF65-F5344CB8AC3E}">
        <p14:creationId xmlns:p14="http://schemas.microsoft.com/office/powerpoint/2010/main" val="19102899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pPr defTabSz="457200"/>
            <a:fld id="{1EE4CBAE-DB82-4C33-916B-8D2AFE202F0B}"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defTabSz="457200"/>
            <a:fld id="{6318000D-FC71-4726-B7DF-734ABA3BE3AB}" type="slidenum">
              <a:rPr lang="zh-TW" altLang="en-US" smtClean="0"/>
              <a:pPr defTabSz="457200"/>
              <a:t>‹#›</a:t>
            </a:fld>
            <a:endParaRPr lang="zh-TW" altLang="en-US"/>
          </a:p>
        </p:txBody>
      </p:sp>
    </p:spTree>
    <p:extLst>
      <p:ext uri="{BB962C8B-B14F-4D97-AF65-F5344CB8AC3E}">
        <p14:creationId xmlns:p14="http://schemas.microsoft.com/office/powerpoint/2010/main" val="7251971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pPr defTabSz="457200"/>
            <a:fld id="{B6EDC6F9-2DB3-48EE-A474-D444C985B148}"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defTabSz="457200"/>
            <a:fld id="{6318000D-FC71-4726-B7DF-734ABA3BE3AB}" type="slidenum">
              <a:rPr lang="zh-TW" altLang="en-US" smtClean="0"/>
              <a:pPr defTabSz="457200"/>
              <a:t>‹#›</a:t>
            </a:fld>
            <a:endParaRPr lang="zh-TW"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203967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按一下以編輯母片文字樣式</a:t>
            </a:r>
          </a:p>
        </p:txBody>
      </p:sp>
      <p:sp>
        <p:nvSpPr>
          <p:cNvPr id="5" name="Date Placeholder 4"/>
          <p:cNvSpPr>
            <a:spLocks noGrp="1"/>
          </p:cNvSpPr>
          <p:nvPr>
            <p:ph type="dt" sz="half" idx="10"/>
          </p:nvPr>
        </p:nvSpPr>
        <p:spPr/>
        <p:txBody>
          <a:bodyPr/>
          <a:lstStyle/>
          <a:p>
            <a:fld id="{F6F4AD1F-0A62-40DB-8D0D-FFE132BF07F0}"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318000D-FC71-4726-B7DF-734ABA3BE3AB}" type="slidenum">
              <a:rPr lang="zh-TW" altLang="en-US" smtClean="0"/>
              <a:pPr/>
              <a:t>‹#›</a:t>
            </a:fld>
            <a:endParaRPr lang="zh-TW" altLang="en-US"/>
          </a:p>
        </p:txBody>
      </p:sp>
    </p:spTree>
    <p:extLst>
      <p:ext uri="{BB962C8B-B14F-4D97-AF65-F5344CB8AC3E}">
        <p14:creationId xmlns:p14="http://schemas.microsoft.com/office/powerpoint/2010/main" val="165492492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按一下以編輯母片文字樣式</a:t>
            </a:r>
          </a:p>
        </p:txBody>
      </p:sp>
      <p:sp>
        <p:nvSpPr>
          <p:cNvPr id="5" name="Date Placeholder 4"/>
          <p:cNvSpPr>
            <a:spLocks noGrp="1"/>
          </p:cNvSpPr>
          <p:nvPr>
            <p:ph type="dt" sz="half" idx="10"/>
          </p:nvPr>
        </p:nvSpPr>
        <p:spPr/>
        <p:txBody>
          <a:bodyPr/>
          <a:lstStyle/>
          <a:p>
            <a:fld id="{3B28B5AB-E404-44A8-B08C-DBF18AA9B31D}"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318000D-FC71-4726-B7DF-734ABA3BE3AB}" type="slidenum">
              <a:rPr lang="zh-TW" altLang="en-US" smtClean="0"/>
              <a:pPr/>
              <a:t>‹#›</a:t>
            </a:fld>
            <a:endParaRPr lang="zh-TW"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552678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按一下以編輯母片文字樣式</a:t>
            </a:r>
          </a:p>
        </p:txBody>
      </p:sp>
      <p:sp>
        <p:nvSpPr>
          <p:cNvPr id="5" name="Date Placeholder 4"/>
          <p:cNvSpPr>
            <a:spLocks noGrp="1"/>
          </p:cNvSpPr>
          <p:nvPr>
            <p:ph type="dt" sz="half" idx="10"/>
          </p:nvPr>
        </p:nvSpPr>
        <p:spPr/>
        <p:txBody>
          <a:bodyPr/>
          <a:lstStyle/>
          <a:p>
            <a:fld id="{A1A59B3A-E376-4286-A6BF-369AE2DE872B}"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318000D-FC71-4726-B7DF-734ABA3BE3AB}" type="slidenum">
              <a:rPr lang="zh-TW" altLang="en-US" smtClean="0"/>
              <a:pPr/>
              <a:t>‹#›</a:t>
            </a:fld>
            <a:endParaRPr lang="zh-TW" altLang="en-US"/>
          </a:p>
        </p:txBody>
      </p:sp>
    </p:spTree>
    <p:extLst>
      <p:ext uri="{BB962C8B-B14F-4D97-AF65-F5344CB8AC3E}">
        <p14:creationId xmlns:p14="http://schemas.microsoft.com/office/powerpoint/2010/main" val="2881706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zh-TW" altLang="en-US"/>
              <a:t>按一下以編輯母片標題樣式</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a:t>按一下圖示以新增圖片</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A27CE68B-3F16-456A-BA85-6C0CDEE36B98}" type="datetime1">
              <a:rPr lang="zh-TW" altLang="en-US" smtClean="0"/>
              <a:t>2020/5/18</a:t>
            </a:fld>
            <a:endParaRPr lang="zh-TW" altLang="en-US"/>
          </a:p>
        </p:txBody>
      </p:sp>
      <p:sp>
        <p:nvSpPr>
          <p:cNvPr id="6" name="Footer Placeholder 5"/>
          <p:cNvSpPr>
            <a:spLocks noGrp="1"/>
          </p:cNvSpPr>
          <p:nvPr>
            <p:ph type="ftr" sz="quarter" idx="11"/>
          </p:nvPr>
        </p:nvSpPr>
        <p:spPr/>
        <p:txBody>
          <a:bodyPr/>
          <a:lstStyle/>
          <a:p>
            <a:r>
              <a:rPr lang="zh-TW" altLang="en-US"/>
              <a:t>高 雄 市 政 府 財 政 局                                                           </a:t>
            </a:r>
            <a:r>
              <a:rPr lang="en-US" altLang="zh-TW" dirty="0"/>
              <a:t>Finance Bureau Kaohsiung City Government  </a:t>
            </a:r>
            <a:endParaRPr lang="zh-TW" altLang="en-US"/>
          </a:p>
        </p:txBody>
      </p:sp>
      <p:sp>
        <p:nvSpPr>
          <p:cNvPr id="7" name="Slide Number Placeholder 6"/>
          <p:cNvSpPr>
            <a:spLocks noGrp="1"/>
          </p:cNvSpPr>
          <p:nvPr>
            <p:ph type="sldNum" sz="quarter" idx="12"/>
          </p:nvPr>
        </p:nvSpPr>
        <p:spPr/>
        <p:txBody>
          <a:bodyPr/>
          <a:lstStyle/>
          <a:p>
            <a:fld id="{CC5AAFBA-94D9-42C3-B35C-EA264FEF4B67}" type="slidenum">
              <a:rPr lang="zh-TW" altLang="en-US" smtClean="0"/>
              <a:pPr/>
              <a:t>‹#›</a:t>
            </a:fld>
            <a:endParaRPr lang="zh-TW" altLang="en-US"/>
          </a:p>
        </p:txBody>
      </p:sp>
    </p:spTree>
    <p:extLst>
      <p:ext uri="{BB962C8B-B14F-4D97-AF65-F5344CB8AC3E}">
        <p14:creationId xmlns:p14="http://schemas.microsoft.com/office/powerpoint/2010/main" val="11972525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B350792-D0A5-4227-8C5D-7D7113EF0CAD}"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318000D-FC71-4726-B7DF-734ABA3BE3AB}" type="slidenum">
              <a:rPr lang="zh-TW" altLang="en-US" smtClean="0"/>
              <a:pPr/>
              <a:t>‹#›</a:t>
            </a:fld>
            <a:endParaRPr lang="zh-TW" altLang="en-US"/>
          </a:p>
        </p:txBody>
      </p:sp>
    </p:spTree>
    <p:extLst>
      <p:ext uri="{BB962C8B-B14F-4D97-AF65-F5344CB8AC3E}">
        <p14:creationId xmlns:p14="http://schemas.microsoft.com/office/powerpoint/2010/main" val="42719517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3F9B01BD-C494-4B82-8958-4C6051B01E02}"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318000D-FC71-4726-B7DF-734ABA3BE3AB}" type="slidenum">
              <a:rPr lang="zh-TW" altLang="en-US" smtClean="0"/>
              <a:pPr/>
              <a:t>‹#›</a:t>
            </a:fld>
            <a:endParaRPr lang="zh-TW" altLang="en-US"/>
          </a:p>
        </p:txBody>
      </p:sp>
    </p:spTree>
    <p:extLst>
      <p:ext uri="{BB962C8B-B14F-4D97-AF65-F5344CB8AC3E}">
        <p14:creationId xmlns:p14="http://schemas.microsoft.com/office/powerpoint/2010/main" val="375585561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3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D883B84E-496B-412F-B08F-0747FBB8386F}" type="datetime1">
              <a:rPr lang="zh-TW" altLang="en-US" smtClean="0">
                <a:solidFill>
                  <a:prstClr val="black"/>
                </a:solidFill>
              </a:rPr>
              <a:t>2020/5/18</a:t>
            </a:fld>
            <a:endParaRPr lang="zh-TW" altLang="en-US">
              <a:solidFill>
                <a:prstClr val="black"/>
              </a:solidFill>
            </a:endParaRPr>
          </a:p>
        </p:txBody>
      </p:sp>
      <p:sp>
        <p:nvSpPr>
          <p:cNvPr id="4" name="投影片編號版面配置區 3"/>
          <p:cNvSpPr>
            <a:spLocks noGrp="1"/>
          </p:cNvSpPr>
          <p:nvPr>
            <p:ph type="sldNum" sz="quarter" idx="11"/>
          </p:nvPr>
        </p:nvSpPr>
        <p:spPr/>
        <p:txBody>
          <a:bodyPr/>
          <a:lstStyle>
            <a:lvl1pPr>
              <a:defRPr sz="2000" b="1">
                <a:solidFill>
                  <a:srgbClr val="FF0000"/>
                </a:solidFill>
              </a:defRPr>
            </a:lvl1pPr>
          </a:lstStyle>
          <a:p>
            <a:fld id="{975C5DE9-00D0-4E8F-A8F1-58DB6A5DD53B}" type="slidenum">
              <a:rPr lang="zh-TW" altLang="en-US" smtClean="0"/>
              <a:pPr/>
              <a:t>‹#›</a:t>
            </a:fld>
            <a:endParaRPr lang="zh-TW" altLang="en-US"/>
          </a:p>
        </p:txBody>
      </p:sp>
    </p:spTree>
    <p:extLst>
      <p:ext uri="{BB962C8B-B14F-4D97-AF65-F5344CB8AC3E}">
        <p14:creationId xmlns:p14="http://schemas.microsoft.com/office/powerpoint/2010/main" val="18860607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08839CDA-D03D-4D17-AE93-88675B1F0223}" type="datetime1">
              <a:rPr lang="zh-TW" altLang="en-US" smtClean="0">
                <a:solidFill>
                  <a:prstClr val="black"/>
                </a:solidFill>
              </a:rPr>
              <a:t>2020/5/18</a:t>
            </a:fld>
            <a:endParaRPr lang="zh-TW" altLang="en-US">
              <a:solidFill>
                <a:prstClr val="black"/>
              </a:solidFill>
            </a:endParaRPr>
          </a:p>
        </p:txBody>
      </p:sp>
      <p:sp>
        <p:nvSpPr>
          <p:cNvPr id="4" name="投影片編號版面配置區 3"/>
          <p:cNvSpPr>
            <a:spLocks noGrp="1"/>
          </p:cNvSpPr>
          <p:nvPr>
            <p:ph type="sldNum" sz="quarter" idx="11"/>
          </p:nvPr>
        </p:nvSpPr>
        <p:spPr/>
        <p:txBody>
          <a:bodyPr/>
          <a:lstStyle>
            <a:lvl1pPr>
              <a:defRPr sz="2000" b="1">
                <a:solidFill>
                  <a:srgbClr val="FF0000"/>
                </a:solidFill>
              </a:defRPr>
            </a:lvl1pPr>
          </a:lstStyle>
          <a:p>
            <a:fld id="{975C5DE9-00D0-4E8F-A8F1-58DB6A5DD53B}" type="slidenum">
              <a:rPr lang="zh-TW" altLang="en-US" smtClean="0"/>
              <a:pPr/>
              <a:t>‹#›</a:t>
            </a:fld>
            <a:endParaRPr lang="zh-TW" altLang="en-US"/>
          </a:p>
        </p:txBody>
      </p:sp>
    </p:spTree>
    <p:extLst>
      <p:ext uri="{BB962C8B-B14F-4D97-AF65-F5344CB8AC3E}">
        <p14:creationId xmlns:p14="http://schemas.microsoft.com/office/powerpoint/2010/main" val="39383567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0052CD58-9C6C-4AB8-8A1D-29B01A68E011}" type="datetime1">
              <a:rPr lang="zh-TW" altLang="en-US" smtClean="0">
                <a:solidFill>
                  <a:srgbClr val="DBF5F9">
                    <a:shade val="90000"/>
                  </a:srgbClr>
                </a:solidFill>
              </a:rPr>
              <a:t>2020/5/18</a:t>
            </a:fld>
            <a:endParaRPr lang="zh-TW" altLang="en-US">
              <a:solidFill>
                <a:srgbClr val="DBF5F9">
                  <a:shade val="90000"/>
                </a:srgbClr>
              </a:solidFill>
            </a:endParaRPr>
          </a:p>
        </p:txBody>
      </p:sp>
      <p:sp>
        <p:nvSpPr>
          <p:cNvPr id="5" name="Footer Placeholder 4"/>
          <p:cNvSpPr>
            <a:spLocks noGrp="1"/>
          </p:cNvSpPr>
          <p:nvPr>
            <p:ph type="ftr" sz="quarter" idx="11"/>
          </p:nvPr>
        </p:nvSpPr>
        <p:spPr/>
        <p:txBody>
          <a:bodyPr/>
          <a:lstStyle/>
          <a:p>
            <a:r>
              <a:rPr lang="zh-TW" altLang="en-US">
                <a:solidFill>
                  <a:srgbClr val="DBF5F9">
                    <a:shade val="90000"/>
                  </a:srgbClr>
                </a:solidFill>
              </a:rPr>
              <a:t>高 雄 市 政 府 財 政 局                                                           </a:t>
            </a:r>
            <a:r>
              <a:rPr lang="en-US" altLang="zh-TW" dirty="0">
                <a:solidFill>
                  <a:srgbClr val="DBF5F9">
                    <a:shade val="90000"/>
                  </a:srgbClr>
                </a:solidFill>
              </a:rPr>
              <a:t>Finance Bureau Kaohsiung City Government  </a:t>
            </a:r>
            <a:endParaRPr lang="zh-TW" altLang="en-US">
              <a:solidFill>
                <a:srgbClr val="DBF5F9">
                  <a:shade val="90000"/>
                </a:srgbClr>
              </a:solidFill>
            </a:endParaRP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2F65739E-6FB0-4C00-8245-829DF1BCE42A}" type="slidenum">
              <a:rPr lang="zh-TW" altLang="en-US" smtClean="0">
                <a:solidFill>
                  <a:srgbClr val="DBF5F9">
                    <a:shade val="90000"/>
                  </a:srgbClr>
                </a:solidFill>
              </a:rPr>
              <a:pPr/>
              <a:t>‹#›</a:t>
            </a:fld>
            <a:endParaRPr lang="zh-TW" altLang="en-US">
              <a:solidFill>
                <a:srgbClr val="DBF5F9">
                  <a:shade val="90000"/>
                </a:srgbClr>
              </a:solidFill>
            </a:endParaRPr>
          </a:p>
        </p:txBody>
      </p:sp>
    </p:spTree>
    <p:extLst>
      <p:ext uri="{BB962C8B-B14F-4D97-AF65-F5344CB8AC3E}">
        <p14:creationId xmlns:p14="http://schemas.microsoft.com/office/powerpoint/2010/main" val="13441731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BC867F0-6602-4010-B2FA-8A32C8417431}" type="datetime1">
              <a:rPr lang="zh-TW" altLang="en-US" smtClean="0">
                <a:solidFill>
                  <a:srgbClr val="04617B">
                    <a:shade val="90000"/>
                  </a:srgbClr>
                </a:solidFill>
              </a:rPr>
              <a:t>2020/5/18</a:t>
            </a:fld>
            <a:endParaRPr lang="zh-TW" altLang="en-US">
              <a:solidFill>
                <a:srgbClr val="04617B">
                  <a:shade val="90000"/>
                </a:srgbClr>
              </a:solidFill>
            </a:endParaRPr>
          </a:p>
        </p:txBody>
      </p:sp>
      <p:sp>
        <p:nvSpPr>
          <p:cNvPr id="5" name="Footer Placeholder 4"/>
          <p:cNvSpPr>
            <a:spLocks noGrp="1"/>
          </p:cNvSpPr>
          <p:nvPr>
            <p:ph type="ftr" sz="quarter" idx="11"/>
          </p:nvPr>
        </p:nvSpPr>
        <p:spPr/>
        <p:txBody>
          <a:bodyPr/>
          <a:lstStyle/>
          <a:p>
            <a:r>
              <a:rPr lang="zh-TW" altLang="en-US">
                <a:solidFill>
                  <a:srgbClr val="04617B">
                    <a:shade val="90000"/>
                  </a:srgbClr>
                </a:solidFill>
              </a:rPr>
              <a:t>高 雄 市 政 府 財 政 局                                                           </a:t>
            </a:r>
            <a:r>
              <a:rPr lang="en-US" altLang="zh-TW" dirty="0">
                <a:solidFill>
                  <a:srgbClr val="04617B">
                    <a:shade val="90000"/>
                  </a:srgbClr>
                </a:solidFill>
              </a:rPr>
              <a:t>Finance Bureau Kaohsiung City Government  </a:t>
            </a:r>
            <a:endParaRPr lang="zh-TW" altLang="en-US">
              <a:solidFill>
                <a:srgbClr val="04617B">
                  <a:shade val="90000"/>
                </a:srgb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F65739E-6FB0-4C00-8245-829DF1BCE42A}" type="slidenum">
              <a:rPr lang="zh-TW" altLang="en-US" smtClean="0">
                <a:solidFill>
                  <a:srgbClr val="04617B">
                    <a:shade val="90000"/>
                  </a:srgbClr>
                </a:solidFill>
              </a:rPr>
              <a:pPr/>
              <a:t>‹#›</a:t>
            </a:fld>
            <a:endParaRPr lang="zh-TW" altLang="en-US">
              <a:solidFill>
                <a:srgbClr val="04617B">
                  <a:shade val="90000"/>
                </a:srgbClr>
              </a:solidFill>
            </a:endParaRPr>
          </a:p>
        </p:txBody>
      </p:sp>
    </p:spTree>
    <p:extLst>
      <p:ext uri="{BB962C8B-B14F-4D97-AF65-F5344CB8AC3E}">
        <p14:creationId xmlns:p14="http://schemas.microsoft.com/office/powerpoint/2010/main" val="34523988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EB8CECFF-EEC3-407A-A950-52C1F54937BD}" type="datetime1">
              <a:rPr lang="zh-TW" altLang="en-US" smtClean="0">
                <a:solidFill>
                  <a:srgbClr val="DBF5F9">
                    <a:shade val="90000"/>
                  </a:srgbClr>
                </a:solidFill>
              </a:rPr>
              <a:t>2020/5/18</a:t>
            </a:fld>
            <a:endParaRPr lang="zh-TW" altLang="en-US">
              <a:solidFill>
                <a:srgbClr val="DBF5F9">
                  <a:shade val="90000"/>
                </a:srgbClr>
              </a:solidFill>
            </a:endParaRPr>
          </a:p>
        </p:txBody>
      </p:sp>
      <p:sp>
        <p:nvSpPr>
          <p:cNvPr id="5" name="Footer Placeholder 4"/>
          <p:cNvSpPr>
            <a:spLocks noGrp="1"/>
          </p:cNvSpPr>
          <p:nvPr>
            <p:ph type="ftr" sz="quarter" idx="11"/>
          </p:nvPr>
        </p:nvSpPr>
        <p:spPr/>
        <p:txBody>
          <a:bodyPr/>
          <a:lstStyle/>
          <a:p>
            <a:r>
              <a:rPr lang="zh-TW" altLang="en-US">
                <a:solidFill>
                  <a:srgbClr val="DBF5F9">
                    <a:shade val="90000"/>
                  </a:srgbClr>
                </a:solidFill>
              </a:rPr>
              <a:t>高 雄 市 政 府 財 政 局                                                           </a:t>
            </a:r>
            <a:r>
              <a:rPr lang="en-US" altLang="zh-TW" dirty="0">
                <a:solidFill>
                  <a:srgbClr val="DBF5F9">
                    <a:shade val="90000"/>
                  </a:srgbClr>
                </a:solidFill>
              </a:rPr>
              <a:t>Finance Bureau Kaohsiung City Government  </a:t>
            </a:r>
            <a:endParaRPr lang="zh-TW" altLang="en-US">
              <a:solidFill>
                <a:srgbClr val="DBF5F9">
                  <a:shade val="90000"/>
                </a:srgbClr>
              </a:solidFill>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F65739E-6FB0-4C00-8245-829DF1BCE42A}" type="slidenum">
              <a:rPr lang="zh-TW" altLang="en-US" smtClean="0">
                <a:solidFill>
                  <a:srgbClr val="DBF5F9">
                    <a:shade val="90000"/>
                  </a:srgbClr>
                </a:solidFill>
              </a:rPr>
              <a:pPr/>
              <a:t>‹#›</a:t>
            </a:fld>
            <a:endParaRPr lang="zh-TW" altLang="en-US">
              <a:solidFill>
                <a:srgbClr val="DBF5F9">
                  <a:shade val="90000"/>
                </a:srgbClr>
              </a:solidFill>
            </a:endParaRPr>
          </a:p>
        </p:txBody>
      </p:sp>
    </p:spTree>
    <p:extLst>
      <p:ext uri="{BB962C8B-B14F-4D97-AF65-F5344CB8AC3E}">
        <p14:creationId xmlns:p14="http://schemas.microsoft.com/office/powerpoint/2010/main" val="136037936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D59F8AC2-96BC-4F53-8B29-18AAA0CBC03F}" type="datetime1">
              <a:rPr lang="zh-TW" altLang="en-US" smtClean="0">
                <a:solidFill>
                  <a:srgbClr val="04617B">
                    <a:shade val="90000"/>
                  </a:srgbClr>
                </a:solidFill>
              </a:rPr>
              <a:t>2020/5/18</a:t>
            </a:fld>
            <a:endParaRPr lang="zh-TW" altLang="en-US">
              <a:solidFill>
                <a:srgbClr val="04617B">
                  <a:shade val="90000"/>
                </a:srgbClr>
              </a:solidFill>
            </a:endParaRPr>
          </a:p>
        </p:txBody>
      </p:sp>
      <p:sp>
        <p:nvSpPr>
          <p:cNvPr id="6" name="Footer Placeholder 5"/>
          <p:cNvSpPr>
            <a:spLocks noGrp="1"/>
          </p:cNvSpPr>
          <p:nvPr>
            <p:ph type="ftr" sz="quarter" idx="11"/>
          </p:nvPr>
        </p:nvSpPr>
        <p:spPr/>
        <p:txBody>
          <a:bodyPr/>
          <a:lstStyle/>
          <a:p>
            <a:r>
              <a:rPr lang="zh-TW" altLang="en-US">
                <a:solidFill>
                  <a:srgbClr val="04617B">
                    <a:shade val="90000"/>
                  </a:srgbClr>
                </a:solidFill>
              </a:rPr>
              <a:t>高 雄 市 政 府 財 政 局                                                           </a:t>
            </a:r>
            <a:r>
              <a:rPr lang="en-US" altLang="zh-TW" dirty="0">
                <a:solidFill>
                  <a:srgbClr val="04617B">
                    <a:shade val="90000"/>
                  </a:srgbClr>
                </a:solidFill>
              </a:rPr>
              <a:t>Finance Bureau Kaohsiung City Government  </a:t>
            </a:r>
            <a:endParaRPr lang="zh-TW" altLang="en-US">
              <a:solidFill>
                <a:srgbClr val="04617B">
                  <a:shade val="90000"/>
                </a:srgbClr>
              </a:solidFill>
            </a:endParaRP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2F65739E-6FB0-4C00-8245-829DF1BCE42A}" type="slidenum">
              <a:rPr lang="zh-TW" altLang="en-US" smtClean="0">
                <a:solidFill>
                  <a:srgbClr val="04617B">
                    <a:shade val="90000"/>
                  </a:srgbClr>
                </a:solidFill>
              </a:rPr>
              <a:pPr/>
              <a:t>‹#›</a:t>
            </a:fld>
            <a:endParaRPr lang="zh-TW" altLang="en-US">
              <a:solidFill>
                <a:srgbClr val="04617B">
                  <a:shade val="90000"/>
                </a:srgbClr>
              </a:solidFill>
            </a:endParaRPr>
          </a:p>
        </p:txBody>
      </p:sp>
    </p:spTree>
    <p:extLst>
      <p:ext uri="{BB962C8B-B14F-4D97-AF65-F5344CB8AC3E}">
        <p14:creationId xmlns:p14="http://schemas.microsoft.com/office/powerpoint/2010/main" val="16343991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027C676D-E3FE-4A18-BFBE-1658C78770FE}" type="datetime1">
              <a:rPr lang="zh-TW" altLang="en-US" smtClean="0">
                <a:solidFill>
                  <a:srgbClr val="04617B">
                    <a:shade val="90000"/>
                  </a:srgbClr>
                </a:solidFill>
              </a:rPr>
              <a:t>2020/5/18</a:t>
            </a:fld>
            <a:endParaRPr lang="zh-TW" altLang="en-US">
              <a:solidFill>
                <a:srgbClr val="04617B">
                  <a:shade val="90000"/>
                </a:srgbClr>
              </a:solidFill>
            </a:endParaRPr>
          </a:p>
        </p:txBody>
      </p:sp>
      <p:sp>
        <p:nvSpPr>
          <p:cNvPr id="8" name="Footer Placeholder 7"/>
          <p:cNvSpPr>
            <a:spLocks noGrp="1"/>
          </p:cNvSpPr>
          <p:nvPr>
            <p:ph type="ftr" sz="quarter" idx="11"/>
          </p:nvPr>
        </p:nvSpPr>
        <p:spPr/>
        <p:txBody>
          <a:bodyPr/>
          <a:lstStyle/>
          <a:p>
            <a:r>
              <a:rPr lang="zh-TW" altLang="en-US">
                <a:solidFill>
                  <a:srgbClr val="04617B">
                    <a:shade val="90000"/>
                  </a:srgbClr>
                </a:solidFill>
              </a:rPr>
              <a:t>高 雄 市 政 府 財 政 局                                                           </a:t>
            </a:r>
            <a:r>
              <a:rPr lang="en-US" altLang="zh-TW" dirty="0">
                <a:solidFill>
                  <a:srgbClr val="04617B">
                    <a:shade val="90000"/>
                  </a:srgbClr>
                </a:solidFill>
              </a:rPr>
              <a:t>Finance Bureau Kaohsiung City Government  </a:t>
            </a:r>
            <a:endParaRPr lang="zh-TW" altLang="en-US">
              <a:solidFill>
                <a:srgbClr val="04617B">
                  <a:shade val="90000"/>
                </a:srgbClr>
              </a:solidFill>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2F65739E-6FB0-4C00-8245-829DF1BCE42A}" type="slidenum">
              <a:rPr lang="zh-TW" altLang="en-US" smtClean="0">
                <a:solidFill>
                  <a:srgbClr val="04617B">
                    <a:shade val="90000"/>
                  </a:srgbClr>
                </a:solidFill>
              </a:rPr>
              <a:pPr/>
              <a:t>‹#›</a:t>
            </a:fld>
            <a:endParaRPr lang="zh-TW" altLang="en-US">
              <a:solidFill>
                <a:srgbClr val="04617B">
                  <a:shade val="90000"/>
                </a:srgbClr>
              </a:solidFill>
            </a:endParaRPr>
          </a:p>
        </p:txBody>
      </p:sp>
    </p:spTree>
    <p:extLst>
      <p:ext uri="{BB962C8B-B14F-4D97-AF65-F5344CB8AC3E}">
        <p14:creationId xmlns:p14="http://schemas.microsoft.com/office/powerpoint/2010/main" val="17524194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E7458980-6F70-4C07-BEC5-6656076C572F}" type="datetime1">
              <a:rPr lang="zh-TW" altLang="en-US" smtClean="0">
                <a:solidFill>
                  <a:srgbClr val="04617B">
                    <a:shade val="90000"/>
                  </a:srgbClr>
                </a:solidFill>
              </a:rPr>
              <a:t>2020/5/18</a:t>
            </a:fld>
            <a:endParaRPr lang="zh-TW" altLang="en-US">
              <a:solidFill>
                <a:srgbClr val="04617B">
                  <a:shade val="90000"/>
                </a:srgbClr>
              </a:solidFill>
            </a:endParaRPr>
          </a:p>
        </p:txBody>
      </p:sp>
      <p:sp>
        <p:nvSpPr>
          <p:cNvPr id="4" name="Footer Placeholder 3"/>
          <p:cNvSpPr>
            <a:spLocks noGrp="1"/>
          </p:cNvSpPr>
          <p:nvPr>
            <p:ph type="ftr" sz="quarter" idx="11"/>
          </p:nvPr>
        </p:nvSpPr>
        <p:spPr/>
        <p:txBody>
          <a:bodyPr/>
          <a:lstStyle/>
          <a:p>
            <a:r>
              <a:rPr lang="zh-TW" altLang="en-US">
                <a:solidFill>
                  <a:srgbClr val="04617B">
                    <a:shade val="90000"/>
                  </a:srgbClr>
                </a:solidFill>
              </a:rPr>
              <a:t>高 雄 市 政 府 財 政 局                                                           </a:t>
            </a:r>
            <a:r>
              <a:rPr lang="en-US" altLang="zh-TW" dirty="0">
                <a:solidFill>
                  <a:srgbClr val="04617B">
                    <a:shade val="90000"/>
                  </a:srgbClr>
                </a:solidFill>
              </a:rPr>
              <a:t>Finance Bureau Kaohsiung City Government  </a:t>
            </a:r>
            <a:endParaRPr lang="zh-TW" altLang="en-US">
              <a:solidFill>
                <a:srgbClr val="04617B">
                  <a:shade val="90000"/>
                </a:srgbClr>
              </a:solidFill>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F65739E-6FB0-4C00-8245-829DF1BCE42A}" type="slidenum">
              <a:rPr lang="zh-TW" altLang="en-US" smtClean="0">
                <a:solidFill>
                  <a:srgbClr val="04617B">
                    <a:shade val="90000"/>
                  </a:srgbClr>
                </a:solidFill>
              </a:rPr>
              <a:pPr/>
              <a:t>‹#›</a:t>
            </a:fld>
            <a:endParaRPr lang="zh-TW" altLang="en-US">
              <a:solidFill>
                <a:srgbClr val="04617B">
                  <a:shade val="90000"/>
                </a:srgbClr>
              </a:solidFill>
            </a:endParaRPr>
          </a:p>
        </p:txBody>
      </p:sp>
    </p:spTree>
    <p:extLst>
      <p:ext uri="{BB962C8B-B14F-4D97-AF65-F5344CB8AC3E}">
        <p14:creationId xmlns:p14="http://schemas.microsoft.com/office/powerpoint/2010/main" val="3818745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0.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image" Target="../media/image5.png"/><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theme" Target="../theme/theme7.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theme" Target="../theme/theme8.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9.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633845" y="1828802"/>
            <a:ext cx="7886700" cy="4351337"/>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6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1B515F45-42B0-463C-BA57-5463631F18CD}" type="datetime1">
              <a:rPr lang="zh-TW" altLang="en-US" smtClean="0"/>
              <a:t>2020/5/18</a:t>
            </a:fld>
            <a:endParaRPr lang="zh-TW" altLang="en-US"/>
          </a:p>
        </p:txBody>
      </p:sp>
      <p:sp>
        <p:nvSpPr>
          <p:cNvPr id="5" name="Footer Placeholder 4"/>
          <p:cNvSpPr>
            <a:spLocks noGrp="1"/>
          </p:cNvSpPr>
          <p:nvPr>
            <p:ph type="ftr" sz="quarter" idx="3"/>
          </p:nvPr>
        </p:nvSpPr>
        <p:spPr>
          <a:xfrm>
            <a:off x="3028950" y="635636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r>
              <a:rPr lang="zh-TW" altLang="en-US"/>
              <a:t>高 雄 市 政 府 財 政 局                                                           </a:t>
            </a:r>
            <a:r>
              <a:rPr lang="en-US" altLang="zh-TW" dirty="0"/>
              <a:t>Finance Bureau Kaohsiung City Government  </a:t>
            </a:r>
            <a:endParaRPr lang="zh-TW" altLang="en-US"/>
          </a:p>
        </p:txBody>
      </p:sp>
      <p:sp>
        <p:nvSpPr>
          <p:cNvPr id="6" name="Slide Number Placeholder 5"/>
          <p:cNvSpPr>
            <a:spLocks noGrp="1"/>
          </p:cNvSpPr>
          <p:nvPr>
            <p:ph type="sldNum" sz="quarter" idx="4"/>
          </p:nvPr>
        </p:nvSpPr>
        <p:spPr>
          <a:xfrm>
            <a:off x="6463145" y="635636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CC5AAFBA-94D9-42C3-B35C-EA264FEF4B67}" type="slidenum">
              <a:rPr lang="zh-TW" altLang="en-US" smtClean="0"/>
              <a:pPr/>
              <a:t>‹#›</a:t>
            </a:fld>
            <a:endParaRPr lang="zh-TW" altLang="en-US"/>
          </a:p>
        </p:txBody>
      </p:sp>
    </p:spTree>
    <p:extLst>
      <p:ext uri="{BB962C8B-B14F-4D97-AF65-F5344CB8AC3E}">
        <p14:creationId xmlns:p14="http://schemas.microsoft.com/office/powerpoint/2010/main" val="287740281"/>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773" r:id="rId13"/>
    <p:sldLayoutId id="2147483776" r:id="rId14"/>
    <p:sldLayoutId id="2147483782" r:id="rId15"/>
    <p:sldLayoutId id="2147483783" r:id="rId16"/>
    <p:sldLayoutId id="2147483784" r:id="rId17"/>
    <p:sldLayoutId id="2147483909" r:id="rId18"/>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1325562"/>
          </a:xfrm>
          <a:prstGeom prst="rect">
            <a:avLst/>
          </a:prstGeom>
        </p:spPr>
        <p:txBody>
          <a:bodyPr vert="horz" lIns="91440" tIns="45720" rIns="91440" bIns="45720" rtlCol="0" anchor="ctr">
            <a:normAutofit/>
          </a:bodyPr>
          <a:lstStyle/>
          <a:p>
            <a:r>
              <a:rPr lang="zh-TW" altLang="en-US"/>
              <a:t>按一下以編輯母片標題樣式</a:t>
            </a:r>
            <a:endParaRPr lang="en-US"/>
          </a:p>
        </p:txBody>
      </p:sp>
      <p:sp>
        <p:nvSpPr>
          <p:cNvPr id="3" name="Text Placeholder 2"/>
          <p:cNvSpPr>
            <a:spLocks noGrp="1"/>
          </p:cNvSpPr>
          <p:nvPr>
            <p:ph type="body" idx="1"/>
          </p:nvPr>
        </p:nvSpPr>
        <p:spPr>
          <a:xfrm>
            <a:off x="628650" y="1820863"/>
            <a:ext cx="7886700" cy="4351337"/>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ECF9697-7151-4C6E-AE64-E4197FA02FCB}" type="datetime1">
              <a:rPr lang="zh-TW" altLang="en-US" smtClean="0">
                <a:solidFill>
                  <a:prstClr val="black">
                    <a:tint val="75000"/>
                  </a:prstClr>
                </a:solidFill>
              </a:rPr>
              <a:pPr/>
              <a:t>2020/5/18</a:t>
            </a:fld>
            <a:endParaRPr lang="zh-TW" altLang="en-US">
              <a:solidFill>
                <a:prstClr val="black">
                  <a:tint val="75000"/>
                </a:prstClr>
              </a:solidFill>
            </a:endParaRPr>
          </a:p>
        </p:txBody>
      </p:sp>
      <p:sp>
        <p:nvSpPr>
          <p:cNvPr id="5"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zh-TW" altLang="en-US">
                <a:solidFill>
                  <a:prstClr val="black">
                    <a:tint val="75000"/>
                  </a:prstClr>
                </a:solidFill>
              </a:rPr>
              <a:t>高 雄 市 政 府 財 政 局                                                           </a:t>
            </a:r>
            <a:r>
              <a:rPr lang="en-US" altLang="zh-TW">
                <a:solidFill>
                  <a:prstClr val="black">
                    <a:tint val="75000"/>
                  </a:prstClr>
                </a:solidFill>
              </a:rPr>
              <a:t>Finance Bureau Kaohsiung City Government  </a:t>
            </a:r>
            <a:endParaRPr lang="zh-TW" altLang="en-US">
              <a:solidFill>
                <a:prstClr val="black">
                  <a:tint val="75000"/>
                </a:prstClr>
              </a:solidFill>
            </a:endParaRPr>
          </a:p>
        </p:txBody>
      </p:sp>
      <p:sp>
        <p:nvSpPr>
          <p:cNvPr id="6"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5AAFBA-94D9-42C3-B35C-EA264FEF4B6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97096674"/>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Lst>
  <p:hf hdr="0" dt="0"/>
  <p:txStyles>
    <p:titleStyle>
      <a:lvl1pPr algn="l"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797312-89B9-4EA8-A257-E23AEAC45E47}" type="datetime1">
              <a:rPr lang="zh-TW" altLang="en-US" smtClean="0"/>
              <a:t>2020/5/18</a:t>
            </a:fld>
            <a:endParaRPr lang="zh-TW" altLang="en-US"/>
          </a:p>
        </p:txBody>
      </p:sp>
      <p:sp>
        <p:nvSpPr>
          <p:cNvPr id="5" name="頁尾版面配置區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TW" altLang="en-US"/>
              <a:t>高 雄 市 政 府 財 政 局                                                           </a:t>
            </a:r>
            <a:r>
              <a:rPr lang="en-US" altLang="zh-TW" dirty="0"/>
              <a:t>Finance Bureau Kaohsiung City Government  </a:t>
            </a:r>
            <a:endParaRPr lang="zh-TW" altLang="en-US"/>
          </a:p>
        </p:txBody>
      </p:sp>
      <p:sp>
        <p:nvSpPr>
          <p:cNvPr id="6" name="投影片編號版面配置區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016FE-74A5-41F0-993A-BC838F0D30AB}" type="slidenum">
              <a:rPr lang="zh-TW" altLang="en-US" smtClean="0"/>
              <a:t>‹#›</a:t>
            </a:fld>
            <a:endParaRPr lang="zh-TW" altLang="en-US"/>
          </a:p>
        </p:txBody>
      </p:sp>
    </p:spTree>
    <p:extLst>
      <p:ext uri="{BB962C8B-B14F-4D97-AF65-F5344CB8AC3E}">
        <p14:creationId xmlns:p14="http://schemas.microsoft.com/office/powerpoint/2010/main" val="111952224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D6C6B0-5DD5-444C-A3A1-3A43C9AFC356}"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982385" y="6492876"/>
            <a:ext cx="2057400" cy="365125"/>
          </a:xfrm>
          <a:prstGeom prst="rect">
            <a:avLst/>
          </a:prstGeom>
        </p:spPr>
        <p:txBody>
          <a:bodyPr vert="horz" lIns="91440" tIns="45720" rIns="91440" bIns="45720" rtlCol="0" anchor="ctr"/>
          <a:lstStyle>
            <a:lvl1pPr algn="r">
              <a:defRPr sz="1200" b="0">
                <a:solidFill>
                  <a:schemeClr val="tx1"/>
                </a:solidFill>
              </a:defRPr>
            </a:lvl1pPr>
          </a:lstStyle>
          <a:p>
            <a:fld id="{577F184F-ACC9-4A42-BF03-031CCAFC4ECD}"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1893652107"/>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A87BF9-A687-4C2D-8B1D-4EEE9D647267}"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982385" y="6492876"/>
            <a:ext cx="2057400" cy="365125"/>
          </a:xfrm>
          <a:prstGeom prst="rect">
            <a:avLst/>
          </a:prstGeom>
        </p:spPr>
        <p:txBody>
          <a:bodyPr vert="horz" lIns="91440" tIns="45720" rIns="91440" bIns="45720" rtlCol="0" anchor="ctr"/>
          <a:lstStyle>
            <a:lvl1pPr algn="r">
              <a:defRPr sz="1200" b="0">
                <a:solidFill>
                  <a:schemeClr val="tx1"/>
                </a:solidFill>
              </a:defRPr>
            </a:lvl1pPr>
          </a:lstStyle>
          <a:p>
            <a:fld id="{577F184F-ACC9-4A42-BF03-031CCAFC4ECD}"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116197859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xmlns="" id="{64DB0F4B-977E-4D4D-B17F-F162413869C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xmlns="" id="{FE7296FF-3484-4B17-81D7-96E68790032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xmlns="" id="{882BB44A-C5B9-48DE-A1C1-BF0018C6108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C016367-56BF-4A31-9AFF-A0DC689381EC}" type="datetime1">
              <a:rPr lang="zh-TW" altLang="en-US" smtClean="0">
                <a:solidFill>
                  <a:prstClr val="black">
                    <a:tint val="75000"/>
                  </a:prstClr>
                </a:solidFill>
              </a:rPr>
              <a:t>2020/5/18</a:t>
            </a:fld>
            <a:endParaRPr lang="zh-TW" altLang="en-US">
              <a:solidFill>
                <a:prstClr val="black">
                  <a:tint val="75000"/>
                </a:prstClr>
              </a:solidFill>
            </a:endParaRPr>
          </a:p>
        </p:txBody>
      </p:sp>
      <p:sp>
        <p:nvSpPr>
          <p:cNvPr id="5" name="頁尾版面配置區 4">
            <a:extLst>
              <a:ext uri="{FF2B5EF4-FFF2-40B4-BE49-F238E27FC236}">
                <a16:creationId xmlns:a16="http://schemas.microsoft.com/office/drawing/2014/main" xmlns="" id="{E3DB7D05-F71C-4021-8E8A-C1CBC4540DA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zh-TW" altLang="en-US">
                <a:solidFill>
                  <a:prstClr val="black">
                    <a:tint val="75000"/>
                  </a:prstClr>
                </a:solidFill>
              </a:rPr>
              <a:t>高 雄 市 政 府 財 政 局                                                           </a:t>
            </a:r>
            <a:r>
              <a:rPr lang="en-US" altLang="zh-TW" dirty="0">
                <a:solidFill>
                  <a:prstClr val="black">
                    <a:tint val="75000"/>
                  </a:prstClr>
                </a:solidFill>
              </a:rPr>
              <a:t>Finance Bureau Kaohsiung City Government  </a:t>
            </a:r>
            <a:endParaRPr lang="zh-TW" altLang="en-US">
              <a:solidFill>
                <a:prstClr val="black">
                  <a:tint val="75000"/>
                </a:prstClr>
              </a:solidFill>
            </a:endParaRPr>
          </a:p>
        </p:txBody>
      </p:sp>
      <p:sp>
        <p:nvSpPr>
          <p:cNvPr id="6" name="投影片編號版面配置區 5">
            <a:extLst>
              <a:ext uri="{FF2B5EF4-FFF2-40B4-BE49-F238E27FC236}">
                <a16:creationId xmlns:a16="http://schemas.microsoft.com/office/drawing/2014/main" xmlns="" id="{C0C477DB-B201-4FE2-B83D-E523F91184F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318000D-FC71-4726-B7DF-734ABA3BE3AB}"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359599615"/>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8" name="圖片 7"/>
          <p:cNvPicPr>
            <a:picLocks noChangeAspect="1"/>
          </p:cNvPicPr>
          <p:nvPr/>
        </p:nvPicPr>
        <p:blipFill>
          <a:blip r:embed="rId14">
            <a:duotone>
              <a:schemeClr val="accent1"/>
              <a:srgbClr val="FFFFFF"/>
            </a:duotone>
            <a:lum bright="12000" contrast="40000"/>
          </a:blip>
          <a:stretch>
            <a:fillRect/>
          </a:stretch>
        </p:blipFill>
        <p:spPr>
          <a:xfrm>
            <a:off x="6667809" y="4915143"/>
            <a:ext cx="2476191" cy="1942857"/>
          </a:xfrm>
          <a:prstGeom prst="rect">
            <a:avLst/>
          </a:prstGeom>
          <a:noFill/>
          <a:ln>
            <a:noFill/>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圖片 8"/>
          <p:cNvPicPr>
            <a:picLocks noChangeAspect="1"/>
          </p:cNvPicPr>
          <p:nvPr/>
        </p:nvPicPr>
        <p:blipFill>
          <a:blip r:embed="rId15">
            <a:duotone>
              <a:schemeClr val="accent1"/>
              <a:srgbClr val="FFFFFF"/>
            </a:duotone>
            <a:lum bright="35000" contrast="40000"/>
          </a:blip>
          <a:stretch>
            <a:fillRect/>
          </a:stretch>
        </p:blipFill>
        <p:spPr>
          <a:xfrm>
            <a:off x="0" y="6420445"/>
            <a:ext cx="9144000" cy="437555"/>
          </a:xfrm>
          <a:prstGeom prst="rect">
            <a:avLst/>
          </a:prstGeom>
          <a:noFill/>
          <a:ln>
            <a:noFill/>
          </a:ln>
          <a:effectLst/>
        </p:spPr>
      </p:pic>
      <p:sp>
        <p:nvSpPr>
          <p:cNvPr id="2" name="標題版面配置區 1"/>
          <p:cNvSpPr>
            <a:spLocks noGrp="1"/>
          </p:cNvSpPr>
          <p:nvPr>
            <p:ph type="title"/>
          </p:nvPr>
        </p:nvSpPr>
        <p:spPr>
          <a:xfrm>
            <a:off x="457200" y="274638"/>
            <a:ext cx="8229600" cy="1143000"/>
          </a:xfrm>
          <a:prstGeom prst="rect">
            <a:avLst/>
          </a:prstGeom>
        </p:spPr>
        <p:txBody>
          <a:bodyPr vert="horz" rtlCol="0" anchor="ctr">
            <a:normAutofit/>
          </a:body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TW" altLang="en-US"/>
              <a:t>按一下以編輯母片文字樣式</a:t>
            </a:r>
          </a:p>
          <a:p>
            <a:pPr lvl="1" eaLnBrk="1" latinLnBrk="0" hangingPunct="1"/>
            <a:r>
              <a:rPr kumimoji="0" lang="zh-TW" altLang="en-US"/>
              <a:t>第二層</a:t>
            </a:r>
          </a:p>
          <a:p>
            <a:pPr lvl="2" eaLnBrk="1" latinLnBrk="0" hangingPunct="1"/>
            <a:r>
              <a:rPr kumimoji="0" lang="zh-TW" altLang="en-US"/>
              <a:t>第三層</a:t>
            </a:r>
          </a:p>
          <a:p>
            <a:pPr lvl="3" eaLnBrk="1" latinLnBrk="0" hangingPunct="1"/>
            <a:r>
              <a:rPr kumimoji="0" lang="zh-TW" altLang="en-US"/>
              <a:t>第四層</a:t>
            </a:r>
          </a:p>
          <a:p>
            <a:pPr lvl="4" eaLnBrk="1" latinLnBrk="0" hangingPunct="1"/>
            <a:r>
              <a:rPr kumimoji="0" lang="zh-TW" altLang="en-US"/>
              <a:t>第五層</a:t>
            </a:r>
            <a:endParaRPr kumimoji="0" 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2063BB2F-0CE0-4D5D-8217-63A0B4350266}" type="datetime1">
              <a:rPr lang="zh-TW" altLang="en-US" smtClean="0"/>
              <a:t>2020/5/18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r>
              <a:rPr lang="zh-TW" altLang="en-US"/>
              <a:t>高 雄 市 政 府 財 政 局                                                           </a:t>
            </a:r>
            <a:r>
              <a:rPr lang="en-US" altLang="zh-TW" dirty="0"/>
              <a:t>Finance Bureau Kaohsiung City Government  </a:t>
            </a: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CC5AAFBA-94D9-42C3-B35C-EA264FEF4B67}"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883" r:id="rId12"/>
  </p:sldLayoutIdLst>
  <p:hf hdr="0" ftr="0" dt="0"/>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B0E8BCCC-3BF7-4C90-BDCD-F59C24568693}" type="datetime1">
              <a:rPr lang="zh-TW" altLang="en-US" smtClean="0"/>
              <a:t>2020/5/18</a:t>
            </a:fld>
            <a:endParaRPr lang="zh-TW" alt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zh-TW" altLang="en-US"/>
              <a:t>高 雄 市 政 府 財 政 局                                                           </a:t>
            </a:r>
            <a:r>
              <a:rPr lang="en-US" altLang="zh-TW" dirty="0"/>
              <a:t>Finance Bureau Kaohsiung City Government  </a:t>
            </a:r>
            <a:endParaRPr lang="zh-TW" alt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CC5AAFBA-94D9-42C3-B35C-EA264FEF4B67}" type="slidenum">
              <a:rPr lang="zh-TW" altLang="en-US" smtClean="0"/>
              <a:pPr/>
              <a:t>‹#›</a:t>
            </a:fld>
            <a:endParaRPr lang="zh-TW" altLang="en-US"/>
          </a:p>
        </p:txBody>
      </p:sp>
    </p:spTree>
    <p:extLst>
      <p:ext uri="{BB962C8B-B14F-4D97-AF65-F5344CB8AC3E}">
        <p14:creationId xmlns:p14="http://schemas.microsoft.com/office/powerpoint/2010/main" val="3086277860"/>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 id="2147484064" r:id="rId14"/>
    <p:sldLayoutId id="2147484065" r:id="rId15"/>
    <p:sldLayoutId id="2147484066" r:id="rId16"/>
    <p:sldLayoutId id="2147484067" r:id="rId17"/>
    <p:sldLayoutId id="2147483955" r:id="rId18"/>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934B766-96C6-46C4-BCC4-A97DAE23A97D}" type="datetime1">
              <a:rPr lang="zh-TW" altLang="en-US" smtClean="0"/>
              <a:t>2020/5/18</a:t>
            </a:fld>
            <a:endParaRPr lang="zh-TW" alt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zh-TW" altLang="en-US"/>
              <a:t>高 雄 市 政 府 財 政 局                                                           </a:t>
            </a:r>
            <a:r>
              <a:rPr lang="en-US" altLang="zh-TW" dirty="0"/>
              <a:t>Finance Bureau Kaohsiung City Government  </a:t>
            </a:r>
            <a:endParaRPr lang="zh-TW" alt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CC5AAFBA-94D9-42C3-B35C-EA264FEF4B67}" type="slidenum">
              <a:rPr lang="zh-TW" altLang="en-US" smtClean="0"/>
              <a:pPr/>
              <a:t>‹#›</a:t>
            </a:fld>
            <a:endParaRPr lang="zh-TW" altLang="en-US"/>
          </a:p>
        </p:txBody>
      </p:sp>
    </p:spTree>
    <p:extLst>
      <p:ext uri="{BB962C8B-B14F-4D97-AF65-F5344CB8AC3E}">
        <p14:creationId xmlns:p14="http://schemas.microsoft.com/office/powerpoint/2010/main" val="3746833774"/>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 id="2147484081" r:id="rId13"/>
    <p:sldLayoutId id="2147484082" r:id="rId14"/>
    <p:sldLayoutId id="2147484083" r:id="rId15"/>
    <p:sldLayoutId id="2147484084" r:id="rId16"/>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1325562"/>
          </a:xfrm>
          <a:prstGeom prst="rect">
            <a:avLst/>
          </a:prstGeom>
        </p:spPr>
        <p:txBody>
          <a:bodyPr vert="horz" lIns="91440" tIns="45720" rIns="91440" bIns="45720" rtlCol="0" anchor="ctr">
            <a:normAutofit/>
          </a:bodyPr>
          <a:lstStyle/>
          <a:p>
            <a:r>
              <a:rPr lang="zh-TW" altLang="en-US"/>
              <a:t>按一下以編輯母片標題樣式</a:t>
            </a:r>
            <a:endParaRPr lang="en-US"/>
          </a:p>
        </p:txBody>
      </p:sp>
      <p:sp>
        <p:nvSpPr>
          <p:cNvPr id="3" name="Text Placeholder 2"/>
          <p:cNvSpPr>
            <a:spLocks noGrp="1"/>
          </p:cNvSpPr>
          <p:nvPr>
            <p:ph type="body" idx="1"/>
          </p:nvPr>
        </p:nvSpPr>
        <p:spPr>
          <a:xfrm>
            <a:off x="628650" y="1820863"/>
            <a:ext cx="7886700" cy="4351337"/>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ECF9697-7151-4C6E-AE64-E4197FA02FCB}" type="datetime1">
              <a:rPr lang="zh-TW" altLang="en-US" smtClean="0">
                <a:solidFill>
                  <a:prstClr val="black">
                    <a:tint val="75000"/>
                  </a:prstClr>
                </a:solidFill>
              </a:rPr>
              <a:pPr/>
              <a:t>2020/5/18</a:t>
            </a:fld>
            <a:endParaRPr lang="zh-TW" altLang="en-US">
              <a:solidFill>
                <a:prstClr val="black">
                  <a:tint val="75000"/>
                </a:prstClr>
              </a:solidFill>
            </a:endParaRPr>
          </a:p>
        </p:txBody>
      </p:sp>
      <p:sp>
        <p:nvSpPr>
          <p:cNvPr id="5"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zh-TW" altLang="en-US">
                <a:solidFill>
                  <a:prstClr val="black">
                    <a:tint val="75000"/>
                  </a:prstClr>
                </a:solidFill>
              </a:rPr>
              <a:t>高 雄 市 政 府 財 政 局                                                           </a:t>
            </a:r>
            <a:r>
              <a:rPr lang="en-US" altLang="zh-TW">
                <a:solidFill>
                  <a:prstClr val="black">
                    <a:tint val="75000"/>
                  </a:prstClr>
                </a:solidFill>
              </a:rPr>
              <a:t>Finance Bureau Kaohsiung City Government  </a:t>
            </a:r>
            <a:endParaRPr lang="zh-TW" altLang="en-US">
              <a:solidFill>
                <a:prstClr val="black">
                  <a:tint val="75000"/>
                </a:prstClr>
              </a:solidFill>
            </a:endParaRPr>
          </a:p>
        </p:txBody>
      </p:sp>
      <p:sp>
        <p:nvSpPr>
          <p:cNvPr id="6"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5AAFBA-94D9-42C3-B35C-EA264FEF4B6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4571679"/>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Lst>
  <p:hf hdr="0" dt="0"/>
  <p:txStyles>
    <p:titleStyle>
      <a:lvl1pPr algn="l"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5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7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1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1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12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54.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9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54.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7.xm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77.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3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48.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wmf"/></Relationships>
</file>

<file path=ppt/slides/_rels/slide33.xml.rels><?xml version="1.0" encoding="UTF-8" standalone="yes"?>
<Relationships xmlns="http://schemas.openxmlformats.org/package/2006/relationships"><Relationship Id="rId8" Type="http://schemas.microsoft.com/office/2007/relationships/diagramDrawing" Target="../diagrams/drawing12.xml"/><Relationship Id="rId3" Type="http://schemas.microsoft.com/office/2007/relationships/hdphoto" Target="../media/hdphoto1.wdp"/><Relationship Id="rId7" Type="http://schemas.openxmlformats.org/officeDocument/2006/relationships/diagramColors" Target="../diagrams/colors12.xml"/><Relationship Id="rId2" Type="http://schemas.openxmlformats.org/officeDocument/2006/relationships/image" Target="../media/image20.png"/><Relationship Id="rId1" Type="http://schemas.openxmlformats.org/officeDocument/2006/relationships/slideLayout" Target="../slideLayouts/slideLayout65.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image" Target="../media/image21.png"/></Relationships>
</file>

<file path=ppt/slides/_rels/slide34.xml.rels><?xml version="1.0" encoding="UTF-8" standalone="yes"?>
<Relationships xmlns="http://schemas.openxmlformats.org/package/2006/relationships"><Relationship Id="rId8" Type="http://schemas.microsoft.com/office/2007/relationships/diagramDrawing" Target="../diagrams/drawing13.xml"/><Relationship Id="rId13" Type="http://schemas.microsoft.com/office/2007/relationships/diagramDrawing" Target="../diagrams/drawing14.xml"/><Relationship Id="rId3" Type="http://schemas.microsoft.com/office/2007/relationships/hdphoto" Target="../media/hdphoto1.wdp"/><Relationship Id="rId7" Type="http://schemas.openxmlformats.org/officeDocument/2006/relationships/diagramColors" Target="../diagrams/colors13.xml"/><Relationship Id="rId12" Type="http://schemas.openxmlformats.org/officeDocument/2006/relationships/diagramColors" Target="../diagrams/colors14.xml"/><Relationship Id="rId2" Type="http://schemas.openxmlformats.org/officeDocument/2006/relationships/image" Target="../media/image22.png"/><Relationship Id="rId1" Type="http://schemas.openxmlformats.org/officeDocument/2006/relationships/slideLayout" Target="../slideLayouts/slideLayout65.xml"/><Relationship Id="rId6" Type="http://schemas.openxmlformats.org/officeDocument/2006/relationships/diagramQuickStyle" Target="../diagrams/quickStyle13.xml"/><Relationship Id="rId11" Type="http://schemas.openxmlformats.org/officeDocument/2006/relationships/diagramQuickStyle" Target="../diagrams/quickStyle14.xml"/><Relationship Id="rId5" Type="http://schemas.openxmlformats.org/officeDocument/2006/relationships/diagramLayout" Target="../diagrams/layout13.xml"/><Relationship Id="rId10" Type="http://schemas.openxmlformats.org/officeDocument/2006/relationships/diagramLayout" Target="../diagrams/layout14.xml"/><Relationship Id="rId4" Type="http://schemas.openxmlformats.org/officeDocument/2006/relationships/diagramData" Target="../diagrams/data13.xml"/><Relationship Id="rId9" Type="http://schemas.openxmlformats.org/officeDocument/2006/relationships/diagramData" Target="../diagrams/data14.xml"/><Relationship Id="rId14" Type="http://schemas.openxmlformats.org/officeDocument/2006/relationships/image" Target="../media/image21.png"/></Relationships>
</file>

<file path=ppt/slides/_rels/slide35.xml.rels><?xml version="1.0" encoding="UTF-8" standalone="yes"?>
<Relationships xmlns="http://schemas.openxmlformats.org/package/2006/relationships"><Relationship Id="rId8" Type="http://schemas.microsoft.com/office/2007/relationships/diagramDrawing" Target="../diagrams/drawing15.xml"/><Relationship Id="rId13" Type="http://schemas.microsoft.com/office/2007/relationships/diagramDrawing" Target="../diagrams/drawing16.xml"/><Relationship Id="rId3" Type="http://schemas.microsoft.com/office/2007/relationships/hdphoto" Target="../media/hdphoto1.wdp"/><Relationship Id="rId7" Type="http://schemas.openxmlformats.org/officeDocument/2006/relationships/diagramColors" Target="../diagrams/colors15.xml"/><Relationship Id="rId12" Type="http://schemas.openxmlformats.org/officeDocument/2006/relationships/diagramColors" Target="../diagrams/colors16.xml"/><Relationship Id="rId2" Type="http://schemas.openxmlformats.org/officeDocument/2006/relationships/image" Target="../media/image22.png"/><Relationship Id="rId1" Type="http://schemas.openxmlformats.org/officeDocument/2006/relationships/slideLayout" Target="../slideLayouts/slideLayout65.xml"/><Relationship Id="rId6" Type="http://schemas.openxmlformats.org/officeDocument/2006/relationships/diagramQuickStyle" Target="../diagrams/quickStyle15.xml"/><Relationship Id="rId11" Type="http://schemas.openxmlformats.org/officeDocument/2006/relationships/diagramQuickStyle" Target="../diagrams/quickStyle16.xml"/><Relationship Id="rId5" Type="http://schemas.openxmlformats.org/officeDocument/2006/relationships/diagramLayout" Target="../diagrams/layout15.xml"/><Relationship Id="rId10" Type="http://schemas.openxmlformats.org/officeDocument/2006/relationships/diagramLayout" Target="../diagrams/layout16.xml"/><Relationship Id="rId4" Type="http://schemas.openxmlformats.org/officeDocument/2006/relationships/diagramData" Target="../diagrams/data15.xml"/><Relationship Id="rId9" Type="http://schemas.openxmlformats.org/officeDocument/2006/relationships/diagramData" Target="../diagrams/data16.xml"/><Relationship Id="rId14" Type="http://schemas.openxmlformats.org/officeDocument/2006/relationships/image" Target="../media/image23.png"/></Relationships>
</file>

<file path=ppt/slides/_rels/slide36.xml.rels><?xml version="1.0" encoding="UTF-8" standalone="yes"?>
<Relationships xmlns="http://schemas.openxmlformats.org/package/2006/relationships"><Relationship Id="rId8" Type="http://schemas.microsoft.com/office/2007/relationships/diagramDrawing" Target="../diagrams/drawing17.xml"/><Relationship Id="rId13" Type="http://schemas.microsoft.com/office/2007/relationships/diagramDrawing" Target="../diagrams/drawing18.xml"/><Relationship Id="rId3" Type="http://schemas.microsoft.com/office/2007/relationships/hdphoto" Target="../media/hdphoto1.wdp"/><Relationship Id="rId7" Type="http://schemas.openxmlformats.org/officeDocument/2006/relationships/diagramColors" Target="../diagrams/colors17.xml"/><Relationship Id="rId12" Type="http://schemas.openxmlformats.org/officeDocument/2006/relationships/diagramColors" Target="../diagrams/colors18.xml"/><Relationship Id="rId2" Type="http://schemas.openxmlformats.org/officeDocument/2006/relationships/image" Target="../media/image22.png"/><Relationship Id="rId1" Type="http://schemas.openxmlformats.org/officeDocument/2006/relationships/slideLayout" Target="../slideLayouts/slideLayout65.xml"/><Relationship Id="rId6" Type="http://schemas.openxmlformats.org/officeDocument/2006/relationships/diagramQuickStyle" Target="../diagrams/quickStyle17.xml"/><Relationship Id="rId11" Type="http://schemas.openxmlformats.org/officeDocument/2006/relationships/diagramQuickStyle" Target="../diagrams/quickStyle18.xml"/><Relationship Id="rId5" Type="http://schemas.openxmlformats.org/officeDocument/2006/relationships/diagramLayout" Target="../diagrams/layout17.xml"/><Relationship Id="rId10" Type="http://schemas.openxmlformats.org/officeDocument/2006/relationships/diagramLayout" Target="../diagrams/layout18.xml"/><Relationship Id="rId4" Type="http://schemas.openxmlformats.org/officeDocument/2006/relationships/diagramData" Target="../diagrams/data17.xml"/><Relationship Id="rId9" Type="http://schemas.openxmlformats.org/officeDocument/2006/relationships/diagramData" Target="../diagrams/data18.xml"/><Relationship Id="rId14" Type="http://schemas.openxmlformats.org/officeDocument/2006/relationships/image" Target="../media/image23.png"/></Relationships>
</file>

<file path=ppt/slides/_rels/slide37.xml.rels><?xml version="1.0" encoding="UTF-8" standalone="yes"?>
<Relationships xmlns="http://schemas.openxmlformats.org/package/2006/relationships"><Relationship Id="rId8" Type="http://schemas.openxmlformats.org/officeDocument/2006/relationships/diagramColors" Target="../diagrams/colors19.xml"/><Relationship Id="rId13" Type="http://schemas.openxmlformats.org/officeDocument/2006/relationships/diagramColors" Target="../diagrams/colors20.xml"/><Relationship Id="rId3" Type="http://schemas.openxmlformats.org/officeDocument/2006/relationships/image" Target="../media/image22.png"/><Relationship Id="rId7" Type="http://schemas.openxmlformats.org/officeDocument/2006/relationships/diagramQuickStyle" Target="../diagrams/quickStyle19.xml"/><Relationship Id="rId12" Type="http://schemas.openxmlformats.org/officeDocument/2006/relationships/diagramQuickStyle" Target="../diagrams/quickStyle20.xml"/><Relationship Id="rId2" Type="http://schemas.openxmlformats.org/officeDocument/2006/relationships/notesSlide" Target="../notesSlides/notesSlide23.xml"/><Relationship Id="rId1" Type="http://schemas.openxmlformats.org/officeDocument/2006/relationships/slideLayout" Target="../slideLayouts/slideLayout65.xml"/><Relationship Id="rId6" Type="http://schemas.openxmlformats.org/officeDocument/2006/relationships/diagramLayout" Target="../diagrams/layout19.xml"/><Relationship Id="rId11" Type="http://schemas.openxmlformats.org/officeDocument/2006/relationships/diagramLayout" Target="../diagrams/layout20.xml"/><Relationship Id="rId5" Type="http://schemas.openxmlformats.org/officeDocument/2006/relationships/diagramData" Target="../diagrams/data19.xml"/><Relationship Id="rId15" Type="http://schemas.openxmlformats.org/officeDocument/2006/relationships/image" Target="../media/image23.png"/><Relationship Id="rId10" Type="http://schemas.openxmlformats.org/officeDocument/2006/relationships/diagramData" Target="../diagrams/data20.xml"/><Relationship Id="rId4" Type="http://schemas.microsoft.com/office/2007/relationships/hdphoto" Target="../media/hdphoto1.wdp"/><Relationship Id="rId9" Type="http://schemas.microsoft.com/office/2007/relationships/diagramDrawing" Target="../diagrams/drawing19.xml"/><Relationship Id="rId14" Type="http://schemas.microsoft.com/office/2007/relationships/diagramDrawing" Target="../diagrams/drawing20.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48.xml"/><Relationship Id="rId5" Type="http://schemas.microsoft.com/office/2007/relationships/hdphoto" Target="../media/hdphoto1.wdp"/><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rgbClr val="F8F8F8"/>
          </a:fgClr>
          <a:bgClr>
            <a:schemeClr val="bg1"/>
          </a:bgClr>
        </a:patt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lang="zh-TW" altLang="en-US" dirty="0"/>
          </a:p>
        </p:txBody>
      </p:sp>
      <p:sp>
        <p:nvSpPr>
          <p:cNvPr id="3" name="副標題 2"/>
          <p:cNvSpPr>
            <a:spLocks noGrp="1"/>
          </p:cNvSpPr>
          <p:nvPr>
            <p:ph type="subTitle" idx="1"/>
          </p:nvPr>
        </p:nvSpPr>
        <p:spPr/>
        <p:txBody>
          <a:bodyPr/>
          <a:lstStyle/>
          <a:p>
            <a:endParaRPr lang="zh-TW" altLang="en-US" dirty="0"/>
          </a:p>
        </p:txBody>
      </p:sp>
      <p:pic>
        <p:nvPicPr>
          <p:cNvPr id="5" name="圖片 4" descr="高雄世界貿易展覽會議中心是亞洲新灣區首先落成的重大工程。（圖∕陳柏翰 攝）"/>
          <p:cNvPicPr/>
          <p:nvPr/>
        </p:nvPicPr>
        <p:blipFill>
          <a:blip r:embed="rId3" cstate="print"/>
          <a:srcRect/>
          <a:stretch>
            <a:fillRect/>
          </a:stretch>
        </p:blipFill>
        <p:spPr bwMode="auto">
          <a:xfrm>
            <a:off x="1" y="12292"/>
            <a:ext cx="9144000" cy="5646839"/>
          </a:xfrm>
          <a:prstGeom prst="rect">
            <a:avLst/>
          </a:prstGeom>
          <a:noFill/>
        </p:spPr>
      </p:pic>
      <p:sp>
        <p:nvSpPr>
          <p:cNvPr id="6" name="文字方塊 5"/>
          <p:cNvSpPr txBox="1"/>
          <p:nvPr/>
        </p:nvSpPr>
        <p:spPr>
          <a:xfrm>
            <a:off x="1143000" y="1030289"/>
            <a:ext cx="6943700" cy="646331"/>
          </a:xfrm>
          <a:prstGeom prst="rect">
            <a:avLst/>
          </a:prstGeom>
          <a:noFill/>
        </p:spPr>
        <p:txBody>
          <a:bodyPr wrap="square" rtlCol="0">
            <a:spAutoFit/>
          </a:bodyPr>
          <a:lstStyle/>
          <a:p>
            <a:r>
              <a:rPr lang="zh-TW" altLang="en-US" sz="3600" b="1" dirty="0">
                <a:solidFill>
                  <a:srgbClr val="CC00FF"/>
                </a:solidFill>
                <a:latin typeface="標楷體" panose="03000509000000000000" pitchFamily="65" charset="-120"/>
                <a:ea typeface="標楷體" panose="03000509000000000000" pitchFamily="65" charset="-120"/>
              </a:rPr>
              <a:t>高雄市議會第</a:t>
            </a:r>
            <a:r>
              <a:rPr lang="en-US" altLang="zh-TW" sz="3600" b="1" dirty="0">
                <a:solidFill>
                  <a:srgbClr val="CC00FF"/>
                </a:solidFill>
                <a:latin typeface="標楷體" panose="03000509000000000000" pitchFamily="65" charset="-120"/>
                <a:ea typeface="標楷體" panose="03000509000000000000" pitchFamily="65" charset="-120"/>
              </a:rPr>
              <a:t>3</a:t>
            </a:r>
            <a:r>
              <a:rPr lang="zh-TW" altLang="en-US" sz="3600" b="1" dirty="0">
                <a:solidFill>
                  <a:srgbClr val="CC00FF"/>
                </a:solidFill>
                <a:latin typeface="標楷體" panose="03000509000000000000" pitchFamily="65" charset="-120"/>
                <a:ea typeface="標楷體" panose="03000509000000000000" pitchFamily="65" charset="-120"/>
              </a:rPr>
              <a:t>屆第</a:t>
            </a:r>
            <a:r>
              <a:rPr lang="en-US" altLang="zh-TW" sz="3600" b="1" dirty="0">
                <a:solidFill>
                  <a:srgbClr val="CC00FF"/>
                </a:solidFill>
                <a:latin typeface="標楷體" panose="03000509000000000000" pitchFamily="65" charset="-120"/>
                <a:ea typeface="標楷體" panose="03000509000000000000" pitchFamily="65" charset="-120"/>
              </a:rPr>
              <a:t>3</a:t>
            </a:r>
            <a:r>
              <a:rPr lang="zh-TW" altLang="en-US" sz="3600" b="1" dirty="0">
                <a:solidFill>
                  <a:srgbClr val="CC00FF"/>
                </a:solidFill>
                <a:latin typeface="標楷體" panose="03000509000000000000" pitchFamily="65" charset="-120"/>
                <a:ea typeface="標楷體" panose="03000509000000000000" pitchFamily="65" charset="-120"/>
              </a:rPr>
              <a:t>次定期會</a:t>
            </a:r>
            <a:endParaRPr lang="zh-TW" altLang="en-US" dirty="0"/>
          </a:p>
        </p:txBody>
      </p:sp>
      <p:sp>
        <p:nvSpPr>
          <p:cNvPr id="7" name="文字方塊 6"/>
          <p:cNvSpPr txBox="1"/>
          <p:nvPr/>
        </p:nvSpPr>
        <p:spPr>
          <a:xfrm>
            <a:off x="2123728" y="2708920"/>
            <a:ext cx="5184576" cy="2160240"/>
          </a:xfrm>
          <a:prstGeom prst="rect">
            <a:avLst/>
          </a:prstGeom>
          <a:noFill/>
        </p:spPr>
        <p:txBody>
          <a:bodyPr wrap="square" rtlCol="0">
            <a:spAutoFit/>
          </a:bodyPr>
          <a:lstStyle/>
          <a:p>
            <a:endParaRPr lang="zh-TW" altLang="en-US" dirty="0"/>
          </a:p>
        </p:txBody>
      </p:sp>
      <p:sp>
        <p:nvSpPr>
          <p:cNvPr id="9" name="文字方塊 8"/>
          <p:cNvSpPr txBox="1"/>
          <p:nvPr/>
        </p:nvSpPr>
        <p:spPr>
          <a:xfrm>
            <a:off x="899592" y="2011701"/>
            <a:ext cx="7344816" cy="2168405"/>
          </a:xfrm>
          <a:prstGeom prst="rect">
            <a:avLst/>
          </a:prstGeom>
          <a:noFill/>
        </p:spPr>
        <p:txBody>
          <a:bodyPr wrap="square" rtlCol="0">
            <a:spAutoFit/>
          </a:bodyPr>
          <a:lstStyle/>
          <a:p>
            <a:r>
              <a:rPr lang="zh-TW" altLang="en-US" sz="6600" b="1" dirty="0">
                <a:latin typeface="標楷體" panose="03000509000000000000" pitchFamily="65" charset="-120"/>
                <a:ea typeface="標楷體" panose="03000509000000000000" pitchFamily="65" charset="-120"/>
              </a:rPr>
              <a:t>高雄市政府財政局 </a:t>
            </a:r>
            <a:endParaRPr lang="en-US" altLang="zh-TW" sz="6600" b="1" dirty="0">
              <a:latin typeface="標楷體" panose="03000509000000000000" pitchFamily="65" charset="-120"/>
              <a:ea typeface="標楷體" panose="03000509000000000000" pitchFamily="65" charset="-120"/>
            </a:endParaRPr>
          </a:p>
          <a:p>
            <a:r>
              <a:rPr lang="en-US" altLang="zh-TW" sz="6600" b="1" dirty="0">
                <a:latin typeface="標楷體" panose="03000509000000000000" pitchFamily="65" charset="-120"/>
                <a:ea typeface="標楷體" panose="03000509000000000000" pitchFamily="65" charset="-120"/>
              </a:rPr>
              <a:t>   </a:t>
            </a:r>
            <a:r>
              <a:rPr lang="zh-TW" altLang="en-US" sz="6600" b="1" dirty="0">
                <a:latin typeface="標楷體" panose="03000509000000000000" pitchFamily="65" charset="-120"/>
                <a:ea typeface="標楷體" panose="03000509000000000000" pitchFamily="65" charset="-120"/>
              </a:rPr>
              <a:t>業務報告</a:t>
            </a:r>
          </a:p>
        </p:txBody>
      </p:sp>
      <p:sp>
        <p:nvSpPr>
          <p:cNvPr id="10" name="副標題 2"/>
          <p:cNvSpPr txBox="1">
            <a:spLocks/>
          </p:cNvSpPr>
          <p:nvPr/>
        </p:nvSpPr>
        <p:spPr>
          <a:xfrm>
            <a:off x="3851920" y="5760307"/>
            <a:ext cx="5148064" cy="1205456"/>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Wingdings 2" pitchFamily="18" charset="2"/>
              <a:buNone/>
              <a:defRPr sz="1800" kern="1200">
                <a:solidFill>
                  <a:schemeClr val="tx1">
                    <a:lumMod val="75000"/>
                    <a:lumOff val="25000"/>
                  </a:schemeClr>
                </a:solidFill>
                <a:latin typeface="+mn-lt"/>
                <a:ea typeface="+mn-ea"/>
                <a:cs typeface="+mn-cs"/>
              </a:defRPr>
            </a:lvl1pPr>
            <a:lvl2pPr marL="342900" indent="0" algn="ctr" defTabSz="685800" rtl="0" eaLnBrk="1" latinLnBrk="0" hangingPunct="1">
              <a:lnSpc>
                <a:spcPct val="90000"/>
              </a:lnSpc>
              <a:spcBef>
                <a:spcPts val="375"/>
              </a:spcBef>
              <a:buFont typeface="Wingdings 2" pitchFamily="18" charset="2"/>
              <a:buNone/>
              <a:defRPr sz="21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Wingdings 2" pitchFamily="18" charset="2"/>
              <a:buNone/>
              <a:defRPr sz="180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Wingdings 2" pitchFamily="18" charset="2"/>
              <a:buNone/>
              <a:defRPr sz="15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Wingdings 2" pitchFamily="18" charset="2"/>
              <a:buNone/>
              <a:defRPr sz="1500" kern="1200">
                <a:solidFill>
                  <a:schemeClr val="tx1"/>
                </a:solidFill>
                <a:latin typeface="+mn-lt"/>
                <a:ea typeface="+mn-ea"/>
                <a:cs typeface="+mn-cs"/>
              </a:defRPr>
            </a:lvl5pPr>
            <a:lvl6pPr marL="1714500" indent="0" algn="ctr" defTabSz="685800" rtl="0" eaLnBrk="1" latinLnBrk="0" hangingPunct="1">
              <a:spcBef>
                <a:spcPct val="20000"/>
              </a:spcBef>
              <a:buFont typeface="Wingdings 2" pitchFamily="18" charset="2"/>
              <a:buNone/>
              <a:defRPr sz="1500" kern="1200">
                <a:solidFill>
                  <a:schemeClr val="tx1"/>
                </a:solidFill>
                <a:latin typeface="+mn-lt"/>
                <a:ea typeface="+mn-ea"/>
                <a:cs typeface="+mn-cs"/>
              </a:defRPr>
            </a:lvl6pPr>
            <a:lvl7pPr marL="2057400" indent="0" algn="ctr" defTabSz="685800" rtl="0" eaLnBrk="1" latinLnBrk="0" hangingPunct="1">
              <a:spcBef>
                <a:spcPct val="20000"/>
              </a:spcBef>
              <a:buFont typeface="Wingdings 2" pitchFamily="18" charset="2"/>
              <a:buNone/>
              <a:defRPr sz="1500" kern="1200">
                <a:solidFill>
                  <a:schemeClr val="tx1"/>
                </a:solidFill>
                <a:latin typeface="+mn-lt"/>
                <a:ea typeface="+mn-ea"/>
                <a:cs typeface="+mn-cs"/>
              </a:defRPr>
            </a:lvl7pPr>
            <a:lvl8pPr marL="2400300" indent="0" algn="ctr" defTabSz="685800" rtl="0" eaLnBrk="1" latinLnBrk="0" hangingPunct="1">
              <a:spcBef>
                <a:spcPct val="20000"/>
              </a:spcBef>
              <a:buFont typeface="Wingdings 2" pitchFamily="18" charset="2"/>
              <a:buNone/>
              <a:defRPr sz="1500" kern="1200">
                <a:solidFill>
                  <a:schemeClr val="tx1"/>
                </a:solidFill>
                <a:latin typeface="+mn-lt"/>
                <a:ea typeface="+mn-ea"/>
                <a:cs typeface="+mn-cs"/>
              </a:defRPr>
            </a:lvl8pPr>
            <a:lvl9pPr marL="2743200" indent="0" algn="ctr" defTabSz="685800" rtl="0" eaLnBrk="1" latinLnBrk="0" hangingPunct="1">
              <a:spcBef>
                <a:spcPct val="20000"/>
              </a:spcBef>
              <a:buFont typeface="Wingdings 2" pitchFamily="18" charset="2"/>
              <a:buNone/>
              <a:defRPr sz="1500" kern="1200">
                <a:solidFill>
                  <a:schemeClr val="tx1"/>
                </a:solidFill>
                <a:latin typeface="+mn-lt"/>
                <a:ea typeface="+mn-ea"/>
                <a:cs typeface="+mn-cs"/>
              </a:defRPr>
            </a:lvl9pPr>
          </a:lstStyle>
          <a:p>
            <a:pPr algn="l">
              <a:lnSpc>
                <a:spcPts val="3000"/>
              </a:lnSpc>
            </a:pPr>
            <a:r>
              <a:rPr lang="zh-TW" altLang="en-US" sz="3300" b="1" dirty="0">
                <a:solidFill>
                  <a:srgbClr val="0070C0"/>
                </a:solidFill>
                <a:latin typeface="Source Sans Pro" panose="020B0503030403020204" pitchFamily="34" charset="0"/>
                <a:ea typeface="標楷體" panose="03000509000000000000" pitchFamily="65" charset="-120"/>
              </a:rPr>
              <a:t>簡  報  人 ：李  樑  堅 局長</a:t>
            </a:r>
            <a:endParaRPr lang="en-US" altLang="zh-TW" sz="3300" b="1" dirty="0">
              <a:solidFill>
                <a:srgbClr val="0070C0"/>
              </a:solidFill>
              <a:latin typeface="Source Sans Pro" panose="020B0503030403020204" pitchFamily="34" charset="0"/>
              <a:ea typeface="標楷體" panose="03000509000000000000" pitchFamily="65" charset="-120"/>
            </a:endParaRPr>
          </a:p>
          <a:p>
            <a:pPr algn="l"/>
            <a:r>
              <a:rPr lang="zh-TW" altLang="en-US" sz="3300" b="1" dirty="0">
                <a:solidFill>
                  <a:srgbClr val="0070C0"/>
                </a:solidFill>
                <a:latin typeface="Source Sans Pro" panose="020B0503030403020204" pitchFamily="34" charset="0"/>
                <a:ea typeface="標楷體" panose="03000509000000000000" pitchFamily="65" charset="-120"/>
              </a:rPr>
              <a:t>報告日期：</a:t>
            </a:r>
            <a:r>
              <a:rPr lang="en-US" altLang="zh-TW" sz="3300" b="1" dirty="0">
                <a:solidFill>
                  <a:srgbClr val="0070C0"/>
                </a:solidFill>
                <a:latin typeface="標楷體" panose="03000509000000000000" pitchFamily="65" charset="-120"/>
                <a:ea typeface="標楷體" panose="03000509000000000000" pitchFamily="65" charset="-120"/>
                <a:cs typeface="Times New Roman" panose="02020603050405020304" pitchFamily="18" charset="0"/>
              </a:rPr>
              <a:t>109</a:t>
            </a:r>
            <a:r>
              <a:rPr lang="zh-TW" altLang="en-US" sz="3300" b="1" dirty="0">
                <a:solidFill>
                  <a:srgbClr val="0070C0"/>
                </a:solidFill>
                <a:latin typeface="標楷體" panose="03000509000000000000" pitchFamily="65" charset="-120"/>
                <a:ea typeface="標楷體" panose="03000509000000000000" pitchFamily="65" charset="-120"/>
                <a:cs typeface="Times New Roman" panose="02020603050405020304" pitchFamily="18" charset="0"/>
              </a:rPr>
              <a:t>年</a:t>
            </a:r>
            <a:r>
              <a:rPr lang="en-US" altLang="zh-TW" sz="3300" b="1" dirty="0">
                <a:solidFill>
                  <a:srgbClr val="0070C0"/>
                </a:solidFill>
                <a:latin typeface="標楷體" panose="03000509000000000000" pitchFamily="65" charset="-120"/>
                <a:ea typeface="標楷體" panose="03000509000000000000" pitchFamily="65" charset="-120"/>
                <a:cs typeface="Times New Roman" panose="02020603050405020304" pitchFamily="18" charset="0"/>
              </a:rPr>
              <a:t>5</a:t>
            </a:r>
            <a:r>
              <a:rPr lang="zh-TW" altLang="en-US" sz="3300" b="1" dirty="0">
                <a:solidFill>
                  <a:srgbClr val="0070C0"/>
                </a:solidFill>
                <a:latin typeface="標楷體" panose="03000509000000000000" pitchFamily="65" charset="-120"/>
                <a:ea typeface="標楷體" panose="03000509000000000000" pitchFamily="65" charset="-120"/>
                <a:cs typeface="Times New Roman" panose="02020603050405020304" pitchFamily="18" charset="0"/>
              </a:rPr>
              <a:t>月</a:t>
            </a:r>
            <a:r>
              <a:rPr lang="en-US" altLang="zh-TW" sz="3300" b="1">
                <a:solidFill>
                  <a:srgbClr val="0070C0"/>
                </a:solidFill>
                <a:latin typeface="標楷體" panose="03000509000000000000" pitchFamily="65" charset="-120"/>
                <a:ea typeface="標楷體" panose="03000509000000000000" pitchFamily="65" charset="-120"/>
                <a:cs typeface="Times New Roman" panose="02020603050405020304" pitchFamily="18" charset="0"/>
              </a:rPr>
              <a:t>20</a:t>
            </a:r>
            <a:r>
              <a:rPr lang="zh-TW" altLang="en-US" sz="3300" b="1">
                <a:solidFill>
                  <a:srgbClr val="0070C0"/>
                </a:solidFill>
                <a:latin typeface="標楷體" panose="03000509000000000000" pitchFamily="65" charset="-120"/>
                <a:ea typeface="標楷體" panose="03000509000000000000" pitchFamily="65" charset="-120"/>
                <a:cs typeface="Times New Roman" panose="02020603050405020304" pitchFamily="18" charset="0"/>
              </a:rPr>
              <a:t>日</a:t>
            </a:r>
            <a:r>
              <a:rPr lang="en-US" altLang="zh-TW" sz="3300" b="1" dirty="0">
                <a:solidFill>
                  <a:srgbClr val="0070C0"/>
                </a:solidFill>
                <a:latin typeface="標楷體" panose="03000509000000000000" pitchFamily="65" charset="-120"/>
                <a:ea typeface="標楷體" panose="03000509000000000000" pitchFamily="65" charset="-120"/>
              </a:rPr>
              <a:t> </a:t>
            </a:r>
            <a:endParaRPr lang="zh-TW" altLang="en-US" sz="3300" b="1" dirty="0">
              <a:solidFill>
                <a:srgbClr val="0070C0"/>
              </a:solidFill>
              <a:latin typeface="標楷體" panose="03000509000000000000" pitchFamily="65" charset="-120"/>
              <a:ea typeface="標楷體" panose="03000509000000000000" pitchFamily="65" charset="-120"/>
            </a:endParaRPr>
          </a:p>
          <a:p>
            <a:endParaRPr lang="zh-TW" altLang="en-US" dirty="0"/>
          </a:p>
        </p:txBody>
      </p:sp>
      <p:pic>
        <p:nvPicPr>
          <p:cNvPr id="12" name="圖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343" y="0"/>
            <a:ext cx="1503961" cy="1322647"/>
          </a:xfrm>
          <a:prstGeom prst="rect">
            <a:avLst/>
          </a:prstGeom>
        </p:spPr>
      </p:pic>
    </p:spTree>
    <p:extLst>
      <p:ext uri="{BB962C8B-B14F-4D97-AF65-F5344CB8AC3E}">
        <p14:creationId xmlns:p14="http://schemas.microsoft.com/office/powerpoint/2010/main" val="1895152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403648" y="620688"/>
            <a:ext cx="5945088" cy="720080"/>
          </a:xfrm>
        </p:spPr>
        <p:txBody>
          <a:bodyPr>
            <a:normAutofit/>
          </a:bodyPr>
          <a:lstStyle/>
          <a:p>
            <a:r>
              <a:rPr lang="zh-TW" altLang="en-US" b="1" dirty="0">
                <a:solidFill>
                  <a:srgbClr val="0070C0"/>
                </a:solidFill>
                <a:latin typeface="微軟正黑體" panose="020B0604030504040204" pitchFamily="34" charset="-120"/>
                <a:ea typeface="微軟正黑體" panose="020B0604030504040204" pitchFamily="34" charset="-120"/>
              </a:rPr>
              <a:t>本市債務狀況</a:t>
            </a:r>
            <a:r>
              <a:rPr lang="en-US" altLang="zh-TW" b="1" dirty="0">
                <a:solidFill>
                  <a:srgbClr val="0070C0"/>
                </a:solidFill>
                <a:latin typeface="微軟正黑體" panose="020B0604030504040204" pitchFamily="34" charset="-120"/>
                <a:ea typeface="微軟正黑體" panose="020B0604030504040204" pitchFamily="34" charset="-120"/>
              </a:rPr>
              <a:t>(</a:t>
            </a:r>
            <a:r>
              <a:rPr lang="zh-TW" altLang="en-US" b="1" dirty="0">
                <a:solidFill>
                  <a:srgbClr val="0070C0"/>
                </a:solidFill>
                <a:latin typeface="微軟正黑體" panose="020B0604030504040204" pitchFamily="34" charset="-120"/>
                <a:ea typeface="微軟正黑體" panose="020B0604030504040204" pitchFamily="34" charset="-120"/>
              </a:rPr>
              <a:t>二</a:t>
            </a:r>
            <a:r>
              <a:rPr lang="en-US" altLang="zh-TW" b="1" dirty="0">
                <a:solidFill>
                  <a:srgbClr val="0070C0"/>
                </a:solidFill>
                <a:latin typeface="微軟正黑體" panose="020B0604030504040204" pitchFamily="34" charset="-120"/>
                <a:ea typeface="微軟正黑體" panose="020B0604030504040204" pitchFamily="34" charset="-120"/>
              </a:rPr>
              <a:t>)</a:t>
            </a:r>
            <a:endParaRPr lang="zh-TW" altLang="en-US" b="1" dirty="0">
              <a:solidFill>
                <a:srgbClr val="0070C0"/>
              </a:solidFill>
              <a:latin typeface="微軟正黑體" panose="020B0604030504040204" pitchFamily="34" charset="-120"/>
              <a:ea typeface="微軟正黑體" panose="020B0604030504040204"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2182836381"/>
              </p:ext>
            </p:extLst>
          </p:nvPr>
        </p:nvGraphicFramePr>
        <p:xfrm>
          <a:off x="899592" y="1412776"/>
          <a:ext cx="7704856" cy="4028675"/>
        </p:xfrm>
        <a:graphic>
          <a:graphicData uri="http://schemas.openxmlformats.org/drawingml/2006/table">
            <a:tbl>
              <a:tblPr/>
              <a:tblGrid>
                <a:gridCol w="2592288">
                  <a:extLst>
                    <a:ext uri="{9D8B030D-6E8A-4147-A177-3AD203B41FA5}">
                      <a16:colId xmlns:a16="http://schemas.microsoft.com/office/drawing/2014/main" xmlns="" val="20000"/>
                    </a:ext>
                  </a:extLst>
                </a:gridCol>
                <a:gridCol w="1836204">
                  <a:extLst>
                    <a:ext uri="{9D8B030D-6E8A-4147-A177-3AD203B41FA5}">
                      <a16:colId xmlns:a16="http://schemas.microsoft.com/office/drawing/2014/main" xmlns="" val="20001"/>
                    </a:ext>
                  </a:extLst>
                </a:gridCol>
                <a:gridCol w="1836204">
                  <a:extLst>
                    <a:ext uri="{9D8B030D-6E8A-4147-A177-3AD203B41FA5}">
                      <a16:colId xmlns:a16="http://schemas.microsoft.com/office/drawing/2014/main" xmlns="" val="2860546576"/>
                    </a:ext>
                  </a:extLst>
                </a:gridCol>
                <a:gridCol w="1440160">
                  <a:extLst>
                    <a:ext uri="{9D8B030D-6E8A-4147-A177-3AD203B41FA5}">
                      <a16:colId xmlns:a16="http://schemas.microsoft.com/office/drawing/2014/main" xmlns="" val="3247666894"/>
                    </a:ext>
                  </a:extLst>
                </a:gridCol>
              </a:tblGrid>
              <a:tr h="504054">
                <a:tc gridSpan="4">
                  <a:txBody>
                    <a:bodyPr/>
                    <a:lstStyle/>
                    <a:p>
                      <a:pPr algn="l" fontAlgn="ctr"/>
                      <a:r>
                        <a:rPr lang="zh-TW" altLang="en-US" sz="2200" b="1" i="0" u="none" strike="noStrike" dirty="0">
                          <a:effectLst/>
                          <a:latin typeface="微軟正黑體" panose="020B0604030504040204" pitchFamily="34" charset="-120"/>
                          <a:ea typeface="微軟正黑體" panose="020B0604030504040204" pitchFamily="34" charset="-120"/>
                        </a:rPr>
                        <a:t>二、依財政部規定公告之非營業特種基金自償性債務 </a:t>
                      </a:r>
                    </a:p>
                  </a:txBody>
                  <a:tcPr marL="6350" marR="6350" marT="6350" marB="0" anchor="ctr">
                    <a:lnL>
                      <a:noFill/>
                    </a:lnL>
                    <a:lnR>
                      <a:noFill/>
                    </a:lnR>
                    <a:lnT>
                      <a:noFill/>
                    </a:lnT>
                    <a:lnB>
                      <a:noFill/>
                    </a:lnB>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tcPr>
                </a:tc>
                <a:tc hMerge="1">
                  <a:txBody>
                    <a:bodyPr/>
                    <a:lstStyle/>
                    <a:p>
                      <a:endParaRPr lang="zh-TW" altLang="en-US"/>
                    </a:p>
                  </a:txBody>
                  <a:tcPr/>
                </a:tc>
                <a:tc hMerge="1">
                  <a:txBody>
                    <a:bodyPr/>
                    <a:lstStyle/>
                    <a:p>
                      <a:pPr algn="l" fontAlgn="ctr"/>
                      <a:endParaRPr lang="zh-TW" altLang="en-US" sz="2200" b="1" i="0" u="none" strike="noStrike" dirty="0">
                        <a:effectLst/>
                        <a:latin typeface="微軟正黑體" panose="020B0604030504040204" pitchFamily="34" charset="-120"/>
                        <a:ea typeface="微軟正黑體" panose="020B0604030504040204" pitchFamily="34" charset="-120"/>
                      </a:endParaRPr>
                    </a:p>
                  </a:txBody>
                  <a:tcPr marL="6350" marR="6350" marT="6350" marB="0" anchor="ctr">
                    <a:lnL>
                      <a:noFill/>
                    </a:lnL>
                    <a:lnR>
                      <a:noFill/>
                    </a:lnR>
                    <a:lnT>
                      <a:noFill/>
                    </a:lnT>
                    <a:lnB>
                      <a:noFill/>
                    </a:lnB>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tcPr>
                </a:tc>
                <a:tc hMerge="1">
                  <a:txBody>
                    <a:bodyPr/>
                    <a:lstStyle/>
                    <a:p>
                      <a:pPr algn="l" fontAlgn="ctr"/>
                      <a:endParaRPr lang="zh-TW" altLang="en-US" sz="2200" b="1" i="0" u="none" strike="noStrike" dirty="0">
                        <a:effectLst/>
                        <a:latin typeface="微軟正黑體" panose="020B0604030504040204" pitchFamily="34" charset="-120"/>
                        <a:ea typeface="微軟正黑體" panose="020B0604030504040204" pitchFamily="34" charset="-120"/>
                      </a:endParaRPr>
                    </a:p>
                  </a:txBody>
                  <a:tcPr marL="6350" marR="6350" marT="6350" marB="0" anchor="ctr">
                    <a:lnL>
                      <a:noFill/>
                    </a:lnL>
                    <a:lnR>
                      <a:noFill/>
                    </a:lnR>
                    <a:lnT>
                      <a:noFill/>
                    </a:lnT>
                    <a:lnB>
                      <a:noFill/>
                    </a:lnB>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tcPr>
                </a:tc>
                <a:extLst>
                  <a:ext uri="{0D108BD9-81ED-4DB2-BD59-A6C34878D82A}">
                    <a16:rowId xmlns:a16="http://schemas.microsoft.com/office/drawing/2014/main" xmlns="" val="10000"/>
                  </a:ext>
                </a:extLst>
              </a:tr>
              <a:tr h="356621">
                <a:tc>
                  <a:txBody>
                    <a:bodyPr/>
                    <a:lstStyle/>
                    <a:p>
                      <a:pPr algn="l" fontAlgn="ctr"/>
                      <a:r>
                        <a:rPr lang="zh-TW" altLang="en-US" sz="2000" b="0" i="0" u="none" strike="noStrike">
                          <a:effectLst/>
                          <a:latin typeface="微軟正黑體" panose="020B0604030504040204" pitchFamily="34" charset="-120"/>
                          <a:ea typeface="微軟正黑體" panose="020B0604030504040204" pitchFamily="34" charset="-120"/>
                        </a:rPr>
                        <a:t>　</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3">
                  <a:txBody>
                    <a:bodyPr/>
                    <a:lstStyle/>
                    <a:p>
                      <a:pPr algn="r" fontAlgn="ctr"/>
                      <a:r>
                        <a:rPr lang="zh-TW" altLang="en-US" sz="1400" b="0" i="0" u="none" strike="noStrike" dirty="0">
                          <a:effectLst/>
                          <a:latin typeface="微軟正黑體" panose="020B0604030504040204" pitchFamily="34" charset="-120"/>
                          <a:ea typeface="微軟正黑體" panose="020B0604030504040204" pitchFamily="34" charset="-120"/>
                        </a:rPr>
                        <a:t>單位：億元</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r" fontAlgn="ctr"/>
                      <a:endParaRPr lang="zh-TW" altLang="en-US" sz="1400" b="0" i="0" u="none" strike="noStrike" dirty="0">
                        <a:effectLst/>
                        <a:latin typeface="微軟正黑體" panose="020B0604030504040204" pitchFamily="34" charset="-120"/>
                        <a:ea typeface="微軟正黑體" panose="020B0604030504040204" pitchFamily="34" charset="-120"/>
                      </a:endParaRP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r" fontAlgn="ctr"/>
                      <a:endParaRPr lang="zh-TW" altLang="en-US" sz="1400" b="0" i="0" u="none" strike="noStrike" dirty="0">
                        <a:effectLst/>
                        <a:latin typeface="微軟正黑體" panose="020B0604030504040204" pitchFamily="34" charset="-120"/>
                        <a:ea typeface="微軟正黑體" panose="020B0604030504040204" pitchFamily="34" charset="-120"/>
                      </a:endParaRP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396000">
                <a:tc>
                  <a:txBody>
                    <a:bodyPr/>
                    <a:lstStyle/>
                    <a:p>
                      <a:pPr algn="ctr" fontAlgn="ctr"/>
                      <a:r>
                        <a:rPr lang="zh-TW" altLang="en-US" sz="1600" b="1" i="0" u="none" strike="noStrike" dirty="0">
                          <a:effectLst/>
                          <a:latin typeface="+mj-ea"/>
                          <a:ea typeface="+mj-ea"/>
                        </a:rPr>
                        <a:t>名稱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TW" sz="1600" b="1" i="0" u="none" strike="noStrike" dirty="0">
                          <a:effectLst/>
                          <a:latin typeface="+mj-ea"/>
                          <a:ea typeface="+mj-ea"/>
                        </a:rPr>
                        <a:t>108</a:t>
                      </a:r>
                      <a:r>
                        <a:rPr lang="zh-TW" altLang="en-US" sz="1600" b="1" i="0" u="none" strike="noStrike" dirty="0">
                          <a:effectLst/>
                          <a:latin typeface="+mj-ea"/>
                          <a:ea typeface="+mj-ea"/>
                        </a:rPr>
                        <a:t>年決算數</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zh-TW" sz="1600" b="1" i="0" u="none" strike="noStrike" dirty="0">
                          <a:effectLst/>
                          <a:latin typeface="+mj-ea"/>
                          <a:ea typeface="+mj-ea"/>
                        </a:rPr>
                        <a:t>107</a:t>
                      </a:r>
                      <a:r>
                        <a:rPr lang="zh-TW" altLang="en-US" sz="1600" b="1" i="0" u="none" strike="noStrike" dirty="0">
                          <a:effectLst/>
                          <a:latin typeface="+mj-ea"/>
                          <a:ea typeface="+mj-ea"/>
                        </a:rPr>
                        <a:t>年決算數</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zh-TW" altLang="en-US" sz="1600" b="1" i="0" u="none" strike="noStrike" dirty="0">
                          <a:effectLst/>
                          <a:latin typeface="+mj-ea"/>
                          <a:ea typeface="+mj-ea"/>
                        </a:rPr>
                        <a:t>比較增減</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96000">
                <a:tc>
                  <a:txBody>
                    <a:bodyPr/>
                    <a:lstStyle/>
                    <a:p>
                      <a:pPr algn="l" fontAlgn="ctr"/>
                      <a:r>
                        <a:rPr lang="zh-TW" altLang="en-US" sz="1600" b="1" i="0" u="none" strike="noStrike" dirty="0">
                          <a:effectLst/>
                          <a:latin typeface="+mj-ea"/>
                          <a:ea typeface="+mj-ea"/>
                        </a:rPr>
                        <a:t>高坪特定區開發計畫</a:t>
                      </a:r>
                    </a:p>
                  </a:txBody>
                  <a:tcPr marL="1800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zh-TW" sz="1600" b="1" i="0" u="none" strike="noStrike" dirty="0">
                          <a:effectLst/>
                          <a:latin typeface="+mj-ea"/>
                          <a:ea typeface="+mj-ea"/>
                        </a:rPr>
                        <a:t>28.05</a:t>
                      </a:r>
                    </a:p>
                  </a:txBody>
                  <a:tcPr marL="6350" marR="7200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a:r>
                        <a:rPr lang="en-US" altLang="zh-TW" sz="1600" b="1" dirty="0">
                          <a:latin typeface="+mj-ea"/>
                          <a:ea typeface="+mj-ea"/>
                        </a:rPr>
                        <a:t>28.70</a:t>
                      </a:r>
                      <a:endParaRPr lang="zh-TW" altLang="en-US" sz="1600" b="1" dirty="0">
                        <a:latin typeface="+mj-ea"/>
                        <a:ea typeface="+mj-ea"/>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zh-TW" sz="1600" b="1" i="0" u="none" strike="noStrike" dirty="0">
                          <a:effectLst/>
                          <a:latin typeface="+mj-ea"/>
                          <a:ea typeface="+mj-ea"/>
                        </a:rPr>
                        <a:t>-0.65</a:t>
                      </a:r>
                    </a:p>
                  </a:txBody>
                  <a:tcPr marL="6350" marR="10800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96000">
                <a:tc>
                  <a:txBody>
                    <a:bodyPr/>
                    <a:lstStyle/>
                    <a:p>
                      <a:pPr algn="l" fontAlgn="ctr"/>
                      <a:r>
                        <a:rPr lang="zh-TW" altLang="en-US" sz="1600" b="1" i="0" u="none" strike="noStrike" dirty="0">
                          <a:effectLst/>
                          <a:latin typeface="+mj-ea"/>
                          <a:ea typeface="+mj-ea"/>
                        </a:rPr>
                        <a:t>住宅基金</a:t>
                      </a:r>
                    </a:p>
                  </a:txBody>
                  <a:tcPr marL="1800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zh-TW" sz="1600" b="1" i="0" u="none" strike="noStrike" dirty="0">
                          <a:effectLst/>
                          <a:latin typeface="+mj-ea"/>
                          <a:ea typeface="+mj-ea"/>
                        </a:rPr>
                        <a:t>12.30</a:t>
                      </a:r>
                    </a:p>
                  </a:txBody>
                  <a:tcPr marL="6350" marR="7200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a:r>
                        <a:rPr lang="en-US" altLang="zh-TW" sz="1600" b="1" dirty="0">
                          <a:latin typeface="+mj-ea"/>
                          <a:ea typeface="+mj-ea"/>
                        </a:rPr>
                        <a:t>18.50</a:t>
                      </a:r>
                      <a:endParaRPr lang="zh-TW" altLang="en-US" sz="1600" b="1" dirty="0">
                        <a:latin typeface="+mj-ea"/>
                        <a:ea typeface="+mj-ea"/>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zh-TW" sz="1600" b="1" i="0" u="none" strike="noStrike" dirty="0">
                          <a:effectLst/>
                          <a:latin typeface="+mj-ea"/>
                          <a:ea typeface="+mj-ea"/>
                        </a:rPr>
                        <a:t>-6.20</a:t>
                      </a:r>
                    </a:p>
                  </a:txBody>
                  <a:tcPr marL="6350" marR="10800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96000">
                <a:tc>
                  <a:txBody>
                    <a:bodyPr/>
                    <a:lstStyle/>
                    <a:p>
                      <a:pPr algn="l" fontAlgn="ctr"/>
                      <a:r>
                        <a:rPr lang="zh-TW" altLang="en-US" sz="1600" b="1" i="0" u="none" strike="noStrike" dirty="0">
                          <a:effectLst/>
                          <a:latin typeface="+mj-ea"/>
                          <a:ea typeface="+mj-ea"/>
                        </a:rPr>
                        <a:t>公教輔購住宅基金</a:t>
                      </a:r>
                    </a:p>
                  </a:txBody>
                  <a:tcPr marL="1800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zh-TW" sz="1600" b="1" i="0" u="none" strike="noStrike" dirty="0">
                          <a:effectLst/>
                          <a:latin typeface="+mj-ea"/>
                          <a:ea typeface="+mj-ea"/>
                        </a:rPr>
                        <a:t>0.10</a:t>
                      </a:r>
                    </a:p>
                  </a:txBody>
                  <a:tcPr marL="6350" marR="7200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a:r>
                        <a:rPr lang="en-US" altLang="zh-TW" sz="1600" b="1" dirty="0">
                          <a:latin typeface="+mj-ea"/>
                          <a:ea typeface="+mj-ea"/>
                        </a:rPr>
                        <a:t>0.33</a:t>
                      </a:r>
                      <a:endParaRPr lang="zh-TW" altLang="en-US" sz="1600" b="1" dirty="0">
                        <a:latin typeface="+mj-ea"/>
                        <a:ea typeface="+mj-ea"/>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zh-TW" sz="1600" b="1" i="0" u="none" strike="noStrike" dirty="0">
                          <a:effectLst/>
                          <a:latin typeface="+mj-ea"/>
                          <a:ea typeface="+mj-ea"/>
                        </a:rPr>
                        <a:t>-0.23</a:t>
                      </a:r>
                    </a:p>
                  </a:txBody>
                  <a:tcPr marL="6350" marR="10800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96000">
                <a:tc>
                  <a:txBody>
                    <a:bodyPr/>
                    <a:lstStyle/>
                    <a:p>
                      <a:pPr algn="l" fontAlgn="ctr"/>
                      <a:r>
                        <a:rPr lang="zh-TW" altLang="en-US" sz="1600" b="1" i="0" u="none" strike="noStrike" dirty="0">
                          <a:effectLst/>
                          <a:latin typeface="+mj-ea"/>
                          <a:ea typeface="+mj-ea"/>
                        </a:rPr>
                        <a:t>大眾捷運土地開發基金</a:t>
                      </a:r>
                    </a:p>
                  </a:txBody>
                  <a:tcPr marL="1800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zh-TW" sz="1600" b="1" i="0" u="none" strike="noStrike" dirty="0">
                          <a:effectLst/>
                          <a:latin typeface="+mj-ea"/>
                          <a:ea typeface="+mj-ea"/>
                        </a:rPr>
                        <a:t>203.55</a:t>
                      </a:r>
                    </a:p>
                  </a:txBody>
                  <a:tcPr marL="6350" marR="7200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a:r>
                        <a:rPr lang="en-US" altLang="zh-TW" sz="1600" b="1" dirty="0">
                          <a:latin typeface="+mj-ea"/>
                          <a:ea typeface="+mj-ea"/>
                        </a:rPr>
                        <a:t>207.99</a:t>
                      </a:r>
                      <a:endParaRPr lang="zh-TW" altLang="en-US" sz="1600" b="1" dirty="0">
                        <a:latin typeface="+mj-ea"/>
                        <a:ea typeface="+mj-ea"/>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zh-TW" sz="1600" b="1" i="0" u="none" strike="noStrike" dirty="0">
                          <a:effectLst/>
                          <a:latin typeface="+mj-ea"/>
                          <a:ea typeface="+mj-ea"/>
                        </a:rPr>
                        <a:t>-4.44</a:t>
                      </a:r>
                    </a:p>
                  </a:txBody>
                  <a:tcPr marL="6350" marR="10800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96000">
                <a:tc>
                  <a:txBody>
                    <a:bodyPr/>
                    <a:lstStyle/>
                    <a:p>
                      <a:pPr algn="l" fontAlgn="ctr"/>
                      <a:r>
                        <a:rPr lang="zh-TW" altLang="en-US" sz="1600" b="1" i="0" u="none" strike="noStrike" dirty="0">
                          <a:effectLst/>
                          <a:latin typeface="+mj-ea"/>
                          <a:ea typeface="+mj-ea"/>
                        </a:rPr>
                        <a:t>產業園區開發管理基金</a:t>
                      </a:r>
                    </a:p>
                  </a:txBody>
                  <a:tcPr marL="1800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zh-TW" sz="1600" b="1" i="0" u="none" strike="noStrike" dirty="0">
                          <a:effectLst/>
                          <a:latin typeface="+mj-ea"/>
                          <a:ea typeface="+mj-ea"/>
                        </a:rPr>
                        <a:t>112.38</a:t>
                      </a:r>
                    </a:p>
                  </a:txBody>
                  <a:tcPr marL="6350" marR="7200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a:r>
                        <a:rPr lang="en-US" altLang="zh-TW" sz="1600" b="1" dirty="0">
                          <a:latin typeface="+mj-ea"/>
                          <a:ea typeface="+mj-ea"/>
                        </a:rPr>
                        <a:t>35.12</a:t>
                      </a:r>
                      <a:endParaRPr lang="zh-TW" altLang="en-US" sz="1600" b="1" dirty="0">
                        <a:latin typeface="+mj-ea"/>
                        <a:ea typeface="+mj-ea"/>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zh-TW" sz="1600" b="1" i="0" u="none" strike="noStrike" dirty="0">
                          <a:effectLst/>
                          <a:latin typeface="+mj-ea"/>
                          <a:ea typeface="+mj-ea"/>
                        </a:rPr>
                        <a:t>77.26</a:t>
                      </a:r>
                    </a:p>
                  </a:txBody>
                  <a:tcPr marL="6350" marR="10800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96000">
                <a:tc>
                  <a:txBody>
                    <a:bodyPr/>
                    <a:lstStyle/>
                    <a:p>
                      <a:pPr algn="l" fontAlgn="ctr"/>
                      <a:r>
                        <a:rPr lang="zh-TW" altLang="en-US" sz="1600" b="1" i="0" u="none" strike="noStrike" dirty="0">
                          <a:effectLst/>
                          <a:latin typeface="+mj-ea"/>
                          <a:ea typeface="+mj-ea"/>
                        </a:rPr>
                        <a:t>市有財產開發基金</a:t>
                      </a:r>
                    </a:p>
                  </a:txBody>
                  <a:tcPr marL="1800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zh-TW" sz="1600" b="1" i="0" u="none" strike="noStrike" dirty="0">
                          <a:effectLst/>
                          <a:latin typeface="+mj-ea"/>
                          <a:ea typeface="+mj-ea"/>
                        </a:rPr>
                        <a:t>5.40</a:t>
                      </a:r>
                    </a:p>
                  </a:txBody>
                  <a:tcPr marL="6350" marR="7200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a:r>
                        <a:rPr lang="en-US" altLang="zh-TW" sz="1600" b="1" dirty="0">
                          <a:latin typeface="+mj-ea"/>
                          <a:ea typeface="+mj-ea"/>
                        </a:rPr>
                        <a:t>5.70</a:t>
                      </a:r>
                      <a:endParaRPr lang="zh-TW" altLang="en-US" sz="1600" b="1" dirty="0">
                        <a:latin typeface="+mj-ea"/>
                        <a:ea typeface="+mj-ea"/>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zh-TW" sz="1600" b="1" i="0" u="none" strike="noStrike" dirty="0">
                          <a:effectLst/>
                          <a:latin typeface="+mj-ea"/>
                          <a:ea typeface="+mj-ea"/>
                        </a:rPr>
                        <a:t>-0.30</a:t>
                      </a:r>
                    </a:p>
                  </a:txBody>
                  <a:tcPr marL="6350" marR="10800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396000">
                <a:tc>
                  <a:txBody>
                    <a:bodyPr/>
                    <a:lstStyle/>
                    <a:p>
                      <a:pPr algn="ctr" fontAlgn="ctr"/>
                      <a:r>
                        <a:rPr lang="zh-TW" altLang="en-US" sz="1600" b="1" i="0" u="none" strike="noStrike" dirty="0">
                          <a:effectLst/>
                          <a:latin typeface="+mj-ea"/>
                          <a:ea typeface="+mj-ea"/>
                        </a:rPr>
                        <a:t>合計</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fontAlgn="ctr"/>
                      <a:r>
                        <a:rPr lang="en-US" altLang="zh-TW" sz="1600" b="1" i="0" u="none" strike="noStrike" dirty="0">
                          <a:effectLst/>
                          <a:latin typeface="+mj-ea"/>
                          <a:ea typeface="+mj-ea"/>
                        </a:rPr>
                        <a:t>361.78</a:t>
                      </a:r>
                    </a:p>
                  </a:txBody>
                  <a:tcPr marL="6350" marR="7200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a:r>
                        <a:rPr lang="en-US" altLang="zh-TW" sz="1600" b="1" dirty="0">
                          <a:latin typeface="+mj-ea"/>
                          <a:ea typeface="+mj-ea"/>
                        </a:rPr>
                        <a:t>296.34</a:t>
                      </a:r>
                      <a:endParaRPr lang="zh-TW" altLang="en-US" sz="1600" b="1" dirty="0">
                        <a:latin typeface="+mj-ea"/>
                        <a:ea typeface="+mj-ea"/>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fontAlgn="ctr"/>
                      <a:r>
                        <a:rPr lang="en-US" altLang="zh-TW" sz="1600" b="1" i="0" u="none" strike="noStrike" dirty="0">
                          <a:effectLst/>
                          <a:latin typeface="+mj-ea"/>
                          <a:ea typeface="+mj-ea"/>
                        </a:rPr>
                        <a:t>+65.44</a:t>
                      </a:r>
                    </a:p>
                  </a:txBody>
                  <a:tcPr marL="6350" marR="10800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9"/>
                  </a:ext>
                </a:extLst>
              </a:tr>
            </a:tbl>
          </a:graphicData>
        </a:graphic>
      </p:graphicFrame>
      <p:sp>
        <p:nvSpPr>
          <p:cNvPr id="6" name="矩形 5"/>
          <p:cNvSpPr/>
          <p:nvPr/>
        </p:nvSpPr>
        <p:spPr>
          <a:xfrm>
            <a:off x="467544" y="5476739"/>
            <a:ext cx="8208912" cy="1290866"/>
          </a:xfrm>
          <a:prstGeom prst="rect">
            <a:avLst/>
          </a:prstGeom>
        </p:spPr>
        <p:txBody>
          <a:bodyPr wrap="square">
            <a:spAutoFit/>
          </a:bodyPr>
          <a:lstStyle/>
          <a:p>
            <a:pPr marL="714375" indent="-153670" algn="just" defTabSz="457200">
              <a:lnSpc>
                <a:spcPts val="1900"/>
              </a:lnSpc>
              <a:tabLst>
                <a:tab pos="2133600" algn="l"/>
              </a:tabLst>
            </a:pPr>
            <a:r>
              <a:rPr lang="zh-TW" altLang="zh-TW" sz="1400" kern="100" dirty="0">
                <a:solidFill>
                  <a:prstClr val="black"/>
                </a:solidFill>
                <a:latin typeface="微軟正黑體" panose="020B0604030504040204" pitchFamily="34" charset="-120"/>
                <a:cs typeface="新細明體" panose="02020500000000000000" pitchFamily="18" charset="-120"/>
              </a:rPr>
              <a:t>註</a:t>
            </a:r>
            <a:r>
              <a:rPr lang="en-US" altLang="zh-TW" sz="1400" kern="100" dirty="0">
                <a:solidFill>
                  <a:prstClr val="black"/>
                </a:solidFill>
                <a:latin typeface="微軟正黑體" panose="020B0604030504040204" pitchFamily="34" charset="-120"/>
                <a:cs typeface="新細明體" panose="02020500000000000000" pitchFamily="18" charset="-120"/>
              </a:rPr>
              <a:t>:</a:t>
            </a:r>
          </a:p>
          <a:p>
            <a:pPr marL="903605" indent="-342900" algn="just" defTabSz="457200">
              <a:lnSpc>
                <a:spcPts val="1900"/>
              </a:lnSpc>
              <a:buFont typeface="+mj-lt"/>
              <a:buAutoNum type="arabicPeriod"/>
              <a:tabLst>
                <a:tab pos="2133600" algn="l"/>
              </a:tabLst>
            </a:pPr>
            <a:r>
              <a:rPr lang="zh-TW" altLang="zh-TW" sz="1400" kern="100" dirty="0">
                <a:solidFill>
                  <a:prstClr val="black"/>
                </a:solidFill>
                <a:latin typeface="微軟正黑體" panose="020B0604030504040204" pitchFamily="34" charset="-120"/>
                <a:cs typeface="新細明體" panose="02020500000000000000" pitchFamily="18" charset="-120"/>
              </a:rPr>
              <a:t>自償性債務係指將來有特定財源可供償還。</a:t>
            </a:r>
            <a:endParaRPr lang="en-US" altLang="zh-TW" sz="1400" kern="100" dirty="0">
              <a:solidFill>
                <a:prstClr val="black"/>
              </a:solidFill>
              <a:latin typeface="微軟正黑體" panose="020B0604030504040204" pitchFamily="34" charset="-120"/>
              <a:cs typeface="新細明體" panose="02020500000000000000" pitchFamily="18" charset="-120"/>
            </a:endParaRPr>
          </a:p>
          <a:p>
            <a:pPr marL="903605" indent="-342900" algn="just" defTabSz="457200">
              <a:lnSpc>
                <a:spcPts val="1900"/>
              </a:lnSpc>
              <a:buFont typeface="+mj-lt"/>
              <a:buAutoNum type="arabicPeriod"/>
              <a:tabLst>
                <a:tab pos="2133600" algn="l"/>
              </a:tabLst>
            </a:pPr>
            <a:r>
              <a:rPr lang="zh-TW" altLang="en-US" sz="1400" kern="100" dirty="0">
                <a:solidFill>
                  <a:prstClr val="black"/>
                </a:solidFill>
                <a:latin typeface="微軟正黑體" panose="020B0604030504040204" pitchFamily="34" charset="-120"/>
                <a:cs typeface="新細明體" panose="02020500000000000000" pitchFamily="18" charset="-120"/>
              </a:rPr>
              <a:t>自償性債務較去年同期增加</a:t>
            </a:r>
            <a:r>
              <a:rPr lang="en-US" altLang="zh-TW" sz="1400" kern="100" dirty="0">
                <a:solidFill>
                  <a:prstClr val="black"/>
                </a:solidFill>
                <a:latin typeface="微軟正黑體" panose="020B0604030504040204" pitchFamily="34" charset="-120"/>
                <a:cs typeface="新細明體" panose="02020500000000000000" pitchFamily="18" charset="-120"/>
              </a:rPr>
              <a:t>65.44</a:t>
            </a:r>
            <a:r>
              <a:rPr lang="zh-TW" altLang="en-US" sz="1400" kern="100" dirty="0">
                <a:solidFill>
                  <a:prstClr val="black"/>
                </a:solidFill>
                <a:latin typeface="微軟正黑體" panose="020B0604030504040204" pitchFamily="34" charset="-120"/>
                <a:cs typeface="新細明體" panose="02020500000000000000" pitchFamily="18" charset="-120"/>
              </a:rPr>
              <a:t>億元，係因產業園區開發基金「和發產業園區已申購可售產一用地開發成本歸墊計畫」增加舉借</a:t>
            </a:r>
            <a:r>
              <a:rPr lang="en-US" altLang="zh-TW" sz="1400" kern="100" dirty="0">
                <a:solidFill>
                  <a:prstClr val="black"/>
                </a:solidFill>
                <a:latin typeface="微軟正黑體" panose="020B0604030504040204" pitchFamily="34" charset="-120"/>
                <a:cs typeface="新細明體" panose="02020500000000000000" pitchFamily="18" charset="-120"/>
              </a:rPr>
              <a:t>77</a:t>
            </a:r>
            <a:r>
              <a:rPr lang="zh-TW" altLang="en-US" sz="1400" kern="100" dirty="0">
                <a:solidFill>
                  <a:prstClr val="black"/>
                </a:solidFill>
                <a:latin typeface="微軟正黑體" panose="020B0604030504040204" pitchFamily="34" charset="-120"/>
                <a:cs typeface="新細明體" panose="02020500000000000000" pitchFamily="18" charset="-120"/>
              </a:rPr>
              <a:t>億元，查土地已全數完售，預計於</a:t>
            </a:r>
            <a:r>
              <a:rPr lang="en-US" altLang="zh-TW" sz="1400" kern="100" dirty="0">
                <a:solidFill>
                  <a:prstClr val="black"/>
                </a:solidFill>
                <a:latin typeface="微軟正黑體" panose="020B0604030504040204" pitchFamily="34" charset="-120"/>
                <a:cs typeface="新細明體" panose="02020500000000000000" pitchFamily="18" charset="-120"/>
              </a:rPr>
              <a:t>111</a:t>
            </a:r>
            <a:r>
              <a:rPr lang="zh-TW" altLang="en-US" sz="1400" kern="100" dirty="0">
                <a:solidFill>
                  <a:prstClr val="black"/>
                </a:solidFill>
                <a:latin typeface="微軟正黑體" panose="020B0604030504040204" pitchFamily="34" charset="-120"/>
                <a:cs typeface="新細明體" panose="02020500000000000000" pitchFamily="18" charset="-120"/>
              </a:rPr>
              <a:t>年前可收回相關土地價款，以償還借款。</a:t>
            </a:r>
            <a:endParaRPr lang="zh-TW" altLang="zh-TW" sz="1400" kern="100" dirty="0">
              <a:solidFill>
                <a:prstClr val="black"/>
              </a:solidFill>
              <a:latin typeface="微軟正黑體" panose="020B0604030504040204" pitchFamily="34" charset="-120"/>
              <a:cs typeface="Times New Roman" panose="02020603050405020304" pitchFamily="18" charset="0"/>
            </a:endParaRPr>
          </a:p>
        </p:txBody>
      </p:sp>
      <p:sp>
        <p:nvSpPr>
          <p:cNvPr id="4" name="投影片編號版面配置區 3"/>
          <p:cNvSpPr>
            <a:spLocks noGrp="1"/>
          </p:cNvSpPr>
          <p:nvPr>
            <p:ph type="sldNum" sz="quarter" idx="12"/>
          </p:nvPr>
        </p:nvSpPr>
        <p:spPr>
          <a:xfrm>
            <a:off x="8383967" y="6492875"/>
            <a:ext cx="584978" cy="365125"/>
          </a:xfrm>
        </p:spPr>
        <p:txBody>
          <a:bodyPr/>
          <a:lstStyle/>
          <a:p>
            <a:pPr defTabSz="457200"/>
            <a:fld id="{6318000D-FC71-4726-B7DF-734ABA3BE3AB}" type="slidenum">
              <a:rPr lang="zh-TW" altLang="en-US" sz="1400" smtClean="0">
                <a:solidFill>
                  <a:schemeClr val="tx1"/>
                </a:solidFill>
              </a:rPr>
              <a:pPr defTabSz="457200"/>
              <a:t>9</a:t>
            </a:fld>
            <a:endParaRPr lang="zh-TW" altLang="en-US" sz="1400" dirty="0">
              <a:solidFill>
                <a:schemeClr val="tx1"/>
              </a:solidFill>
            </a:endParaRPr>
          </a:p>
        </p:txBody>
      </p:sp>
    </p:spTree>
    <p:extLst>
      <p:ext uri="{BB962C8B-B14F-4D97-AF65-F5344CB8AC3E}">
        <p14:creationId xmlns:p14="http://schemas.microsoft.com/office/powerpoint/2010/main" val="1447634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331640" y="618899"/>
            <a:ext cx="6033538" cy="720080"/>
          </a:xfrm>
        </p:spPr>
        <p:txBody>
          <a:bodyPr>
            <a:normAutofit/>
          </a:bodyPr>
          <a:lstStyle/>
          <a:p>
            <a:r>
              <a:rPr lang="zh-TW" altLang="en-US" b="1" dirty="0">
                <a:solidFill>
                  <a:srgbClr val="0070C0"/>
                </a:solidFill>
                <a:latin typeface="微軟正黑體" panose="020B0604030504040204" pitchFamily="34" charset="-120"/>
                <a:ea typeface="微軟正黑體" panose="020B0604030504040204" pitchFamily="34" charset="-120"/>
              </a:rPr>
              <a:t>本市債務狀況</a:t>
            </a:r>
            <a:r>
              <a:rPr lang="en-US" altLang="zh-TW" b="1" dirty="0">
                <a:solidFill>
                  <a:srgbClr val="0070C0"/>
                </a:solidFill>
                <a:latin typeface="微軟正黑體" panose="020B0604030504040204" pitchFamily="34" charset="-120"/>
                <a:ea typeface="微軟正黑體" panose="020B0604030504040204" pitchFamily="34" charset="-120"/>
              </a:rPr>
              <a:t>(</a:t>
            </a:r>
            <a:r>
              <a:rPr lang="zh-TW" altLang="en-US" b="1" dirty="0">
                <a:solidFill>
                  <a:srgbClr val="0070C0"/>
                </a:solidFill>
                <a:latin typeface="微軟正黑體" panose="020B0604030504040204" pitchFamily="34" charset="-120"/>
                <a:ea typeface="微軟正黑體" panose="020B0604030504040204" pitchFamily="34" charset="-120"/>
              </a:rPr>
              <a:t>三</a:t>
            </a:r>
            <a:r>
              <a:rPr lang="en-US" altLang="zh-TW" b="1" dirty="0">
                <a:solidFill>
                  <a:srgbClr val="0070C0"/>
                </a:solidFill>
                <a:latin typeface="微軟正黑體" panose="020B0604030504040204" pitchFamily="34" charset="-120"/>
                <a:ea typeface="微軟正黑體" panose="020B0604030504040204" pitchFamily="34" charset="-120"/>
              </a:rPr>
              <a:t>)</a:t>
            </a:r>
            <a:endParaRPr lang="zh-TW" altLang="en-US" b="1" dirty="0">
              <a:solidFill>
                <a:srgbClr val="0070C0"/>
              </a:solidFill>
              <a:latin typeface="微軟正黑體" panose="020B0604030504040204" pitchFamily="34" charset="-120"/>
              <a:ea typeface="微軟正黑體" panose="020B0604030504040204"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42651204"/>
              </p:ext>
            </p:extLst>
          </p:nvPr>
        </p:nvGraphicFramePr>
        <p:xfrm>
          <a:off x="827584" y="1475530"/>
          <a:ext cx="7632849" cy="3904296"/>
        </p:xfrm>
        <a:graphic>
          <a:graphicData uri="http://schemas.openxmlformats.org/drawingml/2006/table">
            <a:tbl>
              <a:tblPr/>
              <a:tblGrid>
                <a:gridCol w="2348569">
                  <a:extLst>
                    <a:ext uri="{9D8B030D-6E8A-4147-A177-3AD203B41FA5}">
                      <a16:colId xmlns:a16="http://schemas.microsoft.com/office/drawing/2014/main" xmlns="" val="20000"/>
                    </a:ext>
                  </a:extLst>
                </a:gridCol>
                <a:gridCol w="1944909">
                  <a:extLst>
                    <a:ext uri="{9D8B030D-6E8A-4147-A177-3AD203B41FA5}">
                      <a16:colId xmlns:a16="http://schemas.microsoft.com/office/drawing/2014/main" xmlns="" val="20001"/>
                    </a:ext>
                  </a:extLst>
                </a:gridCol>
                <a:gridCol w="1944909">
                  <a:extLst>
                    <a:ext uri="{9D8B030D-6E8A-4147-A177-3AD203B41FA5}">
                      <a16:colId xmlns:a16="http://schemas.microsoft.com/office/drawing/2014/main" xmlns="" val="3068686745"/>
                    </a:ext>
                  </a:extLst>
                </a:gridCol>
                <a:gridCol w="1394462">
                  <a:extLst>
                    <a:ext uri="{9D8B030D-6E8A-4147-A177-3AD203B41FA5}">
                      <a16:colId xmlns:a16="http://schemas.microsoft.com/office/drawing/2014/main" xmlns="" val="809606145"/>
                    </a:ext>
                  </a:extLst>
                </a:gridCol>
              </a:tblGrid>
              <a:tr h="585318">
                <a:tc gridSpan="4">
                  <a:txBody>
                    <a:bodyPr/>
                    <a:lstStyle/>
                    <a:p>
                      <a:pPr algn="l" fontAlgn="ctr"/>
                      <a:r>
                        <a:rPr lang="zh-TW" altLang="en-US" sz="2200" b="0" i="0" u="none" strike="noStrike" dirty="0">
                          <a:effectLst/>
                          <a:latin typeface="微軟正黑體" panose="020B0604030504040204" pitchFamily="34" charset="-120"/>
                          <a:ea typeface="微軟正黑體" panose="020B0604030504040204" pitchFamily="34" charset="-120"/>
                        </a:rPr>
                        <a:t>三、營業基金與清理基金借款</a:t>
                      </a:r>
                      <a:r>
                        <a:rPr lang="zh-TW" altLang="en-US" sz="2200" b="1" i="0" u="none" strike="noStrike" dirty="0">
                          <a:effectLst/>
                          <a:latin typeface="微軟正黑體" panose="020B0604030504040204" pitchFamily="34" charset="-120"/>
                          <a:ea typeface="微軟正黑體" panose="020B0604030504040204" pitchFamily="34" charset="-120"/>
                        </a:rPr>
                        <a:t> </a:t>
                      </a:r>
                    </a:p>
                  </a:txBody>
                  <a:tcPr marL="6350" marR="6350" marT="6350" marB="0" anchor="ctr">
                    <a:lnL>
                      <a:noFill/>
                    </a:lnL>
                    <a:lnR>
                      <a:noFill/>
                    </a:lnR>
                    <a:lnT>
                      <a:noFill/>
                    </a:lnT>
                    <a:lnB>
                      <a:noFill/>
                    </a:lnB>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tcPr>
                </a:tc>
                <a:tc hMerge="1">
                  <a:txBody>
                    <a:bodyPr/>
                    <a:lstStyle/>
                    <a:p>
                      <a:endParaRPr lang="zh-TW" altLang="en-US"/>
                    </a:p>
                  </a:txBody>
                  <a:tcPr/>
                </a:tc>
                <a:tc hMerge="1">
                  <a:txBody>
                    <a:bodyPr/>
                    <a:lstStyle/>
                    <a:p>
                      <a:pPr algn="l" fontAlgn="ctr"/>
                      <a:endParaRPr lang="zh-TW" altLang="en-US" sz="2200" b="1" i="0" u="none" strike="noStrike" dirty="0">
                        <a:effectLst/>
                        <a:latin typeface="微軟正黑體" panose="020B0604030504040204" pitchFamily="34" charset="-120"/>
                        <a:ea typeface="微軟正黑體" panose="020B0604030504040204" pitchFamily="34" charset="-120"/>
                      </a:endParaRPr>
                    </a:p>
                  </a:txBody>
                  <a:tcPr marL="6350" marR="6350" marT="6350" marB="0" anchor="ctr">
                    <a:lnL>
                      <a:noFill/>
                    </a:lnL>
                    <a:lnR>
                      <a:noFill/>
                    </a:lnR>
                    <a:lnT>
                      <a:noFill/>
                    </a:lnT>
                    <a:lnB>
                      <a:noFill/>
                    </a:lnB>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tcPr>
                </a:tc>
                <a:tc hMerge="1">
                  <a:txBody>
                    <a:bodyPr/>
                    <a:lstStyle/>
                    <a:p>
                      <a:pPr algn="l" fontAlgn="ctr"/>
                      <a:endParaRPr lang="zh-TW" altLang="en-US" sz="2200" b="1" i="0" u="none" strike="noStrike" dirty="0">
                        <a:effectLst/>
                        <a:latin typeface="微軟正黑體" panose="020B0604030504040204" pitchFamily="34" charset="-120"/>
                        <a:ea typeface="微軟正黑體" panose="020B0604030504040204" pitchFamily="34" charset="-120"/>
                      </a:endParaRPr>
                    </a:p>
                  </a:txBody>
                  <a:tcPr marL="6350" marR="6350" marT="6350" marB="0" anchor="ctr">
                    <a:lnL>
                      <a:noFill/>
                    </a:lnL>
                    <a:lnR>
                      <a:noFill/>
                    </a:lnR>
                    <a:lnT>
                      <a:noFill/>
                    </a:lnT>
                    <a:lnB>
                      <a:noFill/>
                    </a:lnB>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tcPr>
                </a:tc>
                <a:extLst>
                  <a:ext uri="{0D108BD9-81ED-4DB2-BD59-A6C34878D82A}">
                    <a16:rowId xmlns:a16="http://schemas.microsoft.com/office/drawing/2014/main" xmlns="" val="10000"/>
                  </a:ext>
                </a:extLst>
              </a:tr>
              <a:tr h="432048">
                <a:tc>
                  <a:txBody>
                    <a:bodyPr/>
                    <a:lstStyle/>
                    <a:p>
                      <a:pPr algn="l" fontAlgn="ctr"/>
                      <a:r>
                        <a:rPr lang="zh-TW" altLang="en-US" sz="2000" b="0" i="0" u="none" strike="noStrike" dirty="0">
                          <a:effectLst/>
                          <a:latin typeface="微軟正黑體" panose="020B0604030504040204" pitchFamily="34" charset="-120"/>
                          <a:ea typeface="微軟正黑體" panose="020B0604030504040204" pitchFamily="34" charset="-120"/>
                        </a:rPr>
                        <a:t>　</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3">
                  <a:txBody>
                    <a:bodyPr/>
                    <a:lstStyle/>
                    <a:p>
                      <a:pPr algn="r" fontAlgn="ctr"/>
                      <a:r>
                        <a:rPr lang="zh-TW" altLang="en-US" sz="1400" b="0" i="0" u="none" strike="noStrike" dirty="0">
                          <a:effectLst/>
                          <a:latin typeface="微軟正黑體" panose="020B0604030504040204" pitchFamily="34" charset="-120"/>
                          <a:ea typeface="微軟正黑體" panose="020B0604030504040204" pitchFamily="34" charset="-120"/>
                        </a:rPr>
                        <a:t>單位：億元</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r" fontAlgn="ctr"/>
                      <a:endParaRPr lang="zh-TW" altLang="en-US" sz="1600" b="0" i="0" u="none" strike="noStrike" dirty="0">
                        <a:effectLst/>
                        <a:latin typeface="微軟正黑體" panose="020B0604030504040204" pitchFamily="34" charset="-120"/>
                        <a:ea typeface="微軟正黑體" panose="020B0604030504040204" pitchFamily="34" charset="-120"/>
                      </a:endParaRP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r" fontAlgn="ctr"/>
                      <a:endParaRPr lang="zh-TW" altLang="en-US" sz="1600" b="0" i="0" u="none" strike="noStrike" dirty="0">
                        <a:effectLst/>
                        <a:latin typeface="微軟正黑體" panose="020B0604030504040204" pitchFamily="34" charset="-120"/>
                        <a:ea typeface="微軟正黑體" panose="020B0604030504040204" pitchFamily="34" charset="-120"/>
                      </a:endParaRP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577386">
                <a:tc>
                  <a:txBody>
                    <a:bodyPr/>
                    <a:lstStyle/>
                    <a:p>
                      <a:pPr algn="ctr" fontAlgn="ctr"/>
                      <a:r>
                        <a:rPr lang="zh-TW" altLang="en-US" sz="1600" b="0" i="0" u="none" strike="noStrike" dirty="0">
                          <a:effectLst/>
                          <a:latin typeface="微軟正黑體" panose="020B0604030504040204" pitchFamily="34" charset="-120"/>
                          <a:ea typeface="微軟正黑體" panose="020B0604030504040204" pitchFamily="34" charset="-120"/>
                        </a:rPr>
                        <a:t>名稱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TW" sz="1600" b="0" i="0" u="none" strike="noStrike" dirty="0">
                          <a:effectLst/>
                          <a:latin typeface="微軟正黑體" panose="020B0604030504040204" pitchFamily="34" charset="-120"/>
                          <a:ea typeface="微軟正黑體" panose="020B0604030504040204" pitchFamily="34" charset="-120"/>
                        </a:rPr>
                        <a:t>108</a:t>
                      </a:r>
                      <a:r>
                        <a:rPr lang="zh-TW" altLang="en-US" sz="1600" b="0" i="0" u="none" strike="noStrike" dirty="0">
                          <a:effectLst/>
                          <a:latin typeface="微軟正黑體" panose="020B0604030504040204" pitchFamily="34" charset="-120"/>
                          <a:ea typeface="微軟正黑體" panose="020B0604030504040204" pitchFamily="34" charset="-120"/>
                        </a:rPr>
                        <a:t>年決算數</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zh-TW" sz="1600" b="0" i="0" u="none" strike="noStrike" dirty="0">
                          <a:effectLst/>
                          <a:latin typeface="微軟正黑體" panose="020B0604030504040204" pitchFamily="34" charset="-120"/>
                          <a:ea typeface="+mn-ea"/>
                        </a:rPr>
                        <a:t>107</a:t>
                      </a:r>
                      <a:r>
                        <a:rPr lang="zh-TW" altLang="en-US" sz="1600" b="0" i="0" u="none" strike="noStrike" dirty="0">
                          <a:effectLst/>
                          <a:latin typeface="微軟正黑體" panose="020B0604030504040204" pitchFamily="34" charset="-120"/>
                          <a:ea typeface="+mn-ea"/>
                        </a:rPr>
                        <a:t>年決算數</a:t>
                      </a:r>
                      <a:endParaRPr lang="zh-TW" altLang="en-US" sz="1600" b="0" i="0" u="none" strike="noStrike" dirty="0">
                        <a:effectLst/>
                        <a:latin typeface="微軟正黑體" panose="020B0604030504040204" pitchFamily="34" charset="-120"/>
                        <a:ea typeface="微軟正黑體" panose="020B0604030504040204" pitchFamily="34" charset="-12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zh-TW" altLang="en-US" sz="1600" b="0" i="0" u="none" strike="noStrike" dirty="0">
                          <a:effectLst/>
                          <a:latin typeface="微軟正黑體" panose="020B0604030504040204" pitchFamily="34" charset="-120"/>
                          <a:ea typeface="微軟正黑體" panose="020B0604030504040204" pitchFamily="34" charset="-120"/>
                        </a:rPr>
                        <a:t>比較增減</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77386">
                <a:tc>
                  <a:txBody>
                    <a:bodyPr/>
                    <a:lstStyle/>
                    <a:p>
                      <a:pPr algn="l" fontAlgn="ctr"/>
                      <a:r>
                        <a:rPr lang="zh-TW" altLang="en-US" sz="1600" b="0" i="0" u="none" strike="noStrike" dirty="0">
                          <a:solidFill>
                            <a:schemeClr val="tx1"/>
                          </a:solidFill>
                          <a:effectLst/>
                          <a:latin typeface="微軟正黑體" panose="020B0604030504040204" pitchFamily="34" charset="-120"/>
                          <a:ea typeface="微軟正黑體" panose="020B0604030504040204" pitchFamily="34" charset="-120"/>
                        </a:rPr>
                        <a:t>輪船公司營業基金</a:t>
                      </a:r>
                    </a:p>
                  </a:txBody>
                  <a:tcPr marL="1440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zh-TW" sz="1600" b="0" i="0" u="none" strike="noStrike" dirty="0">
                          <a:solidFill>
                            <a:schemeClr val="tx1"/>
                          </a:solidFill>
                          <a:effectLst/>
                          <a:latin typeface="微軟正黑體" panose="020B0604030504040204" pitchFamily="34" charset="-120"/>
                          <a:ea typeface="微軟正黑體" panose="020B0604030504040204" pitchFamily="34" charset="-120"/>
                        </a:rPr>
                        <a:t>6.82</a:t>
                      </a:r>
                    </a:p>
                  </a:txBody>
                  <a:tcPr marL="6350" marR="7200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zh-TW" sz="1600" b="0" i="0" u="none" strike="noStrike" dirty="0">
                          <a:solidFill>
                            <a:schemeClr val="tx1"/>
                          </a:solidFill>
                          <a:effectLst/>
                          <a:latin typeface="微軟正黑體" panose="020B0604030504040204" pitchFamily="34" charset="-120"/>
                          <a:ea typeface="微軟正黑體" panose="020B0604030504040204" pitchFamily="34" charset="-120"/>
                        </a:rPr>
                        <a:t>6.40</a:t>
                      </a:r>
                    </a:p>
                  </a:txBody>
                  <a:tcPr marL="6350" marR="7200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zh-TW" sz="1600" b="0" i="0" u="none" strike="noStrike" dirty="0">
                          <a:solidFill>
                            <a:schemeClr val="tx1"/>
                          </a:solidFill>
                          <a:effectLst/>
                          <a:latin typeface="微軟正黑體" panose="020B0604030504040204" pitchFamily="34" charset="-120"/>
                          <a:ea typeface="微軟正黑體" panose="020B0604030504040204" pitchFamily="34" charset="-120"/>
                        </a:rPr>
                        <a:t>+0.42</a:t>
                      </a:r>
                    </a:p>
                  </a:txBody>
                  <a:tcPr marL="6350" marR="7200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577386">
                <a:tc>
                  <a:txBody>
                    <a:bodyPr/>
                    <a:lstStyle/>
                    <a:p>
                      <a:pPr algn="l" fontAlgn="ctr"/>
                      <a:r>
                        <a:rPr lang="zh-TW" altLang="en-US" sz="1600" b="0" i="0" u="none" strike="noStrike" dirty="0">
                          <a:solidFill>
                            <a:schemeClr val="tx1"/>
                          </a:solidFill>
                          <a:effectLst/>
                          <a:latin typeface="微軟正黑體" panose="020B0604030504040204" pitchFamily="34" charset="-120"/>
                          <a:ea typeface="微軟正黑體" panose="020B0604030504040204" pitchFamily="34" charset="-120"/>
                        </a:rPr>
                        <a:t>動產質借所營業基金</a:t>
                      </a:r>
                    </a:p>
                  </a:txBody>
                  <a:tcPr marL="1440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zh-TW" sz="1600" b="0" i="0" u="none" strike="noStrike" dirty="0">
                          <a:solidFill>
                            <a:schemeClr val="tx1"/>
                          </a:solidFill>
                          <a:effectLst/>
                          <a:latin typeface="微軟正黑體" panose="020B0604030504040204" pitchFamily="34" charset="-120"/>
                          <a:ea typeface="微軟正黑體" panose="020B0604030504040204" pitchFamily="34" charset="-120"/>
                        </a:rPr>
                        <a:t>0.70</a:t>
                      </a:r>
                    </a:p>
                  </a:txBody>
                  <a:tcPr marL="6350" marR="7200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zh-TW" sz="1600" b="0" i="0" u="none" strike="noStrike" dirty="0">
                          <a:solidFill>
                            <a:schemeClr val="tx1"/>
                          </a:solidFill>
                          <a:effectLst/>
                          <a:latin typeface="微軟正黑體" panose="020B0604030504040204" pitchFamily="34" charset="-120"/>
                          <a:ea typeface="微軟正黑體" panose="020B0604030504040204" pitchFamily="34" charset="-120"/>
                        </a:rPr>
                        <a:t>1.00</a:t>
                      </a:r>
                    </a:p>
                  </a:txBody>
                  <a:tcPr marL="6350" marR="7200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zh-TW" sz="1600" b="0" i="0" u="none" strike="noStrike" dirty="0">
                          <a:solidFill>
                            <a:schemeClr val="tx1"/>
                          </a:solidFill>
                          <a:effectLst/>
                          <a:latin typeface="微軟正黑體" panose="020B0604030504040204" pitchFamily="34" charset="-120"/>
                          <a:ea typeface="微軟正黑體" panose="020B0604030504040204" pitchFamily="34" charset="-120"/>
                        </a:rPr>
                        <a:t>-0.30</a:t>
                      </a:r>
                    </a:p>
                  </a:txBody>
                  <a:tcPr marL="6350" marR="7200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77386">
                <a:tc>
                  <a:txBody>
                    <a:bodyPr/>
                    <a:lstStyle/>
                    <a:p>
                      <a:pPr algn="l" fontAlgn="ctr"/>
                      <a:r>
                        <a:rPr lang="zh-TW" altLang="en-US" sz="1600" b="0" i="0" u="none" strike="noStrike" dirty="0">
                          <a:solidFill>
                            <a:schemeClr val="tx1"/>
                          </a:solidFill>
                          <a:effectLst/>
                          <a:latin typeface="微軟正黑體" panose="020B0604030504040204" pitchFamily="34" charset="-120"/>
                          <a:ea typeface="微軟正黑體" panose="020B0604030504040204" pitchFamily="34" charset="-120"/>
                        </a:rPr>
                        <a:t>公車處清理基金</a:t>
                      </a:r>
                    </a:p>
                  </a:txBody>
                  <a:tcPr marL="1440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zh-TW" sz="1600" b="0" i="0" u="none" strike="noStrike" dirty="0">
                          <a:solidFill>
                            <a:schemeClr val="tx1"/>
                          </a:solidFill>
                          <a:effectLst/>
                          <a:latin typeface="微軟正黑體" panose="020B0604030504040204" pitchFamily="34" charset="-120"/>
                          <a:ea typeface="微軟正黑體" panose="020B0604030504040204" pitchFamily="34" charset="-120"/>
                        </a:rPr>
                        <a:t>198.06</a:t>
                      </a:r>
                    </a:p>
                  </a:txBody>
                  <a:tcPr marL="6350" marR="7200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zh-TW" sz="1600" b="0" i="0" u="none" strike="noStrike" dirty="0">
                          <a:solidFill>
                            <a:schemeClr val="tx1"/>
                          </a:solidFill>
                          <a:effectLst/>
                          <a:latin typeface="微軟正黑體" panose="020B0604030504040204" pitchFamily="34" charset="-120"/>
                          <a:ea typeface="微軟正黑體" panose="020B0604030504040204" pitchFamily="34" charset="-120"/>
                        </a:rPr>
                        <a:t>200.13</a:t>
                      </a:r>
                    </a:p>
                  </a:txBody>
                  <a:tcPr marL="6350" marR="7200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zh-TW" sz="1600" b="0" i="0" u="none" strike="noStrike" dirty="0">
                          <a:solidFill>
                            <a:schemeClr val="tx1"/>
                          </a:solidFill>
                          <a:effectLst/>
                          <a:latin typeface="微軟正黑體" panose="020B0604030504040204" pitchFamily="34" charset="-120"/>
                          <a:ea typeface="微軟正黑體" panose="020B0604030504040204" pitchFamily="34" charset="-120"/>
                        </a:rPr>
                        <a:t>-2.07</a:t>
                      </a:r>
                    </a:p>
                  </a:txBody>
                  <a:tcPr marL="6350" marR="7200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577386">
                <a:tc>
                  <a:txBody>
                    <a:bodyPr/>
                    <a:lstStyle/>
                    <a:p>
                      <a:pPr algn="ctr" fontAlgn="ctr"/>
                      <a:r>
                        <a:rPr lang="zh-TW" altLang="en-US" sz="1600" b="0" i="0" u="none" strike="noStrike" dirty="0">
                          <a:solidFill>
                            <a:schemeClr val="tx1"/>
                          </a:solidFill>
                          <a:effectLst/>
                          <a:latin typeface="微軟正黑體" panose="020B0604030504040204" pitchFamily="34" charset="-120"/>
                          <a:ea typeface="微軟正黑體" panose="020B0604030504040204" pitchFamily="34" charset="-120"/>
                        </a:rPr>
                        <a:t>合計</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fontAlgn="ctr"/>
                      <a:r>
                        <a:rPr lang="en-US" altLang="zh-TW" sz="1600" b="0" i="0" u="none" strike="noStrike" dirty="0">
                          <a:solidFill>
                            <a:schemeClr val="tx1"/>
                          </a:solidFill>
                          <a:effectLst/>
                          <a:latin typeface="微軟正黑體" panose="020B0604030504040204" pitchFamily="34" charset="-120"/>
                          <a:ea typeface="微軟正黑體" panose="020B0604030504040204" pitchFamily="34" charset="-120"/>
                        </a:rPr>
                        <a:t>205.58</a:t>
                      </a:r>
                    </a:p>
                  </a:txBody>
                  <a:tcPr marL="6350" marR="7200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fontAlgn="ctr"/>
                      <a:r>
                        <a:rPr lang="en-US" altLang="zh-TW" sz="1600" b="0" i="0" u="none" strike="noStrike" dirty="0">
                          <a:solidFill>
                            <a:schemeClr val="tx1"/>
                          </a:solidFill>
                          <a:effectLst/>
                          <a:latin typeface="微軟正黑體" panose="020B0604030504040204" pitchFamily="34" charset="-120"/>
                          <a:ea typeface="微軟正黑體" panose="020B0604030504040204" pitchFamily="34" charset="-120"/>
                        </a:rPr>
                        <a:t>207.53</a:t>
                      </a:r>
                    </a:p>
                  </a:txBody>
                  <a:tcPr marL="6350" marR="7200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fontAlgn="ctr"/>
                      <a:r>
                        <a:rPr lang="en-US" altLang="zh-TW" sz="1600" b="0" i="0" u="none" strike="noStrike" dirty="0">
                          <a:solidFill>
                            <a:schemeClr val="tx1"/>
                          </a:solidFill>
                          <a:effectLst/>
                          <a:latin typeface="微軟正黑體" panose="020B0604030504040204" pitchFamily="34" charset="-120"/>
                          <a:ea typeface="微軟正黑體" panose="020B0604030504040204" pitchFamily="34" charset="-120"/>
                        </a:rPr>
                        <a:t>-1.95</a:t>
                      </a:r>
                    </a:p>
                  </a:txBody>
                  <a:tcPr marL="6350" marR="7200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6"/>
                  </a:ext>
                </a:extLst>
              </a:tr>
            </a:tbl>
          </a:graphicData>
        </a:graphic>
      </p:graphicFrame>
      <p:sp>
        <p:nvSpPr>
          <p:cNvPr id="5" name="矩形 4"/>
          <p:cNvSpPr/>
          <p:nvPr/>
        </p:nvSpPr>
        <p:spPr>
          <a:xfrm>
            <a:off x="251521" y="5733256"/>
            <a:ext cx="8280920" cy="579646"/>
          </a:xfrm>
          <a:prstGeom prst="rect">
            <a:avLst/>
          </a:prstGeom>
        </p:spPr>
        <p:txBody>
          <a:bodyPr wrap="square">
            <a:spAutoFit/>
          </a:bodyPr>
          <a:lstStyle/>
          <a:p>
            <a:pPr marL="809625" indent="-247650" algn="just" defTabSz="457200">
              <a:lnSpc>
                <a:spcPts val="1920"/>
              </a:lnSpc>
              <a:tabLst>
                <a:tab pos="2133600" algn="l"/>
              </a:tabLst>
            </a:pPr>
            <a:r>
              <a:rPr lang="zh-TW" altLang="zh-TW" sz="1600" kern="100" dirty="0">
                <a:solidFill>
                  <a:prstClr val="black"/>
                </a:solidFill>
                <a:latin typeface="微軟正黑體" panose="020B0604030504040204" pitchFamily="34" charset="-120"/>
                <a:cs typeface="新細明體" panose="02020500000000000000" pitchFamily="18" charset="-120"/>
              </a:rPr>
              <a:t>註</a:t>
            </a:r>
            <a:r>
              <a:rPr lang="en-US" altLang="zh-TW" sz="1600" kern="100" dirty="0">
                <a:solidFill>
                  <a:prstClr val="black"/>
                </a:solidFill>
                <a:latin typeface="微軟正黑體" panose="020B0604030504040204" pitchFamily="34" charset="-120"/>
                <a:cs typeface="新細明體" panose="02020500000000000000" pitchFamily="18" charset="-120"/>
              </a:rPr>
              <a:t>:</a:t>
            </a:r>
            <a:r>
              <a:rPr lang="zh-TW" altLang="zh-TW" sz="1600" b="1" kern="100" dirty="0">
                <a:solidFill>
                  <a:prstClr val="black"/>
                </a:solidFill>
                <a:latin typeface="微軟正黑體" panose="020B0604030504040204" pitchFamily="34" charset="-120"/>
                <a:cs typeface="新細明體" panose="02020500000000000000" pitchFamily="18" charset="-120"/>
              </a:rPr>
              <a:t>動產質借所營業基金有營業累積盈餘，舉借透支借款係為營業周轉之用；另公車處清理基金於</a:t>
            </a:r>
            <a:r>
              <a:rPr lang="en-US" altLang="zh-TW" sz="1600" b="1" kern="100" dirty="0">
                <a:solidFill>
                  <a:prstClr val="black"/>
                </a:solidFill>
                <a:latin typeface="微軟正黑體" panose="020B0604030504040204" pitchFamily="34" charset="-120"/>
                <a:cs typeface="新細明體" panose="02020500000000000000" pitchFamily="18" charset="-120"/>
              </a:rPr>
              <a:t>103</a:t>
            </a:r>
            <a:r>
              <a:rPr lang="zh-TW" altLang="zh-TW" sz="1600" b="1" kern="100" dirty="0">
                <a:solidFill>
                  <a:prstClr val="black"/>
                </a:solidFill>
                <a:latin typeface="微軟正黑體" panose="020B0604030504040204" pitchFamily="34" charset="-120"/>
                <a:cs typeface="新細明體" panose="02020500000000000000" pitchFamily="18" charset="-120"/>
              </a:rPr>
              <a:t>年已編列</a:t>
            </a:r>
            <a:r>
              <a:rPr lang="en-US" altLang="zh-TW" sz="1600" b="1" kern="100" dirty="0">
                <a:solidFill>
                  <a:prstClr val="black"/>
                </a:solidFill>
                <a:latin typeface="微軟正黑體" panose="020B0604030504040204" pitchFamily="34" charset="-120"/>
                <a:cs typeface="新細明體" panose="02020500000000000000" pitchFamily="18" charset="-120"/>
              </a:rPr>
              <a:t>50</a:t>
            </a:r>
            <a:r>
              <a:rPr lang="zh-TW" altLang="zh-TW" sz="1600" b="1" kern="100" dirty="0">
                <a:solidFill>
                  <a:prstClr val="black"/>
                </a:solidFill>
                <a:latin typeface="微軟正黑體" panose="020B0604030504040204" pitchFamily="34" charset="-120"/>
                <a:cs typeface="新細明體" panose="02020500000000000000" pitchFamily="18" charset="-120"/>
              </a:rPr>
              <a:t>年債務清理計畫送經議會審議通過</a:t>
            </a:r>
            <a:r>
              <a:rPr lang="zh-TW" altLang="en-US" sz="1600" b="1" kern="100" dirty="0">
                <a:solidFill>
                  <a:prstClr val="black"/>
                </a:solidFill>
                <a:latin typeface="微軟正黑體" panose="020B0604030504040204" pitchFamily="34" charset="-120"/>
                <a:cs typeface="新細明體" panose="02020500000000000000" pitchFamily="18" charset="-120"/>
              </a:rPr>
              <a:t>。</a:t>
            </a:r>
            <a:endParaRPr lang="zh-TW" altLang="zh-TW" sz="1600" b="1" kern="100" dirty="0">
              <a:solidFill>
                <a:prstClr val="black"/>
              </a:solidFill>
              <a:latin typeface="微軟正黑體" panose="020B0604030504040204" pitchFamily="34" charset="-120"/>
              <a:cs typeface="Times New Roman" panose="02020603050405020304" pitchFamily="18" charset="0"/>
            </a:endParaRPr>
          </a:p>
        </p:txBody>
      </p:sp>
      <p:sp>
        <p:nvSpPr>
          <p:cNvPr id="4" name="投影片編號版面配置區 3"/>
          <p:cNvSpPr>
            <a:spLocks noGrp="1"/>
          </p:cNvSpPr>
          <p:nvPr>
            <p:ph type="sldNum" sz="quarter" idx="12"/>
          </p:nvPr>
        </p:nvSpPr>
        <p:spPr>
          <a:xfrm>
            <a:off x="8239952" y="6312902"/>
            <a:ext cx="584978" cy="365125"/>
          </a:xfrm>
        </p:spPr>
        <p:txBody>
          <a:bodyPr/>
          <a:lstStyle/>
          <a:p>
            <a:pPr defTabSz="457200"/>
            <a:fld id="{6318000D-FC71-4726-B7DF-734ABA3BE3AB}" type="slidenum">
              <a:rPr lang="zh-TW" altLang="en-US" sz="1400" smtClean="0">
                <a:solidFill>
                  <a:schemeClr val="tx1"/>
                </a:solidFill>
              </a:rPr>
              <a:pPr defTabSz="457200"/>
              <a:t>10</a:t>
            </a:fld>
            <a:endParaRPr lang="zh-TW" altLang="en-US" sz="1400" dirty="0">
              <a:solidFill>
                <a:schemeClr val="tx1"/>
              </a:solidFill>
            </a:endParaRPr>
          </a:p>
        </p:txBody>
      </p:sp>
    </p:spTree>
    <p:extLst>
      <p:ext uri="{BB962C8B-B14F-4D97-AF65-F5344CB8AC3E}">
        <p14:creationId xmlns:p14="http://schemas.microsoft.com/office/powerpoint/2010/main" val="2066528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403648" y="620688"/>
            <a:ext cx="6089104" cy="720080"/>
          </a:xfrm>
        </p:spPr>
        <p:txBody>
          <a:bodyPr>
            <a:normAutofit/>
          </a:bodyPr>
          <a:lstStyle/>
          <a:p>
            <a:r>
              <a:rPr lang="zh-TW" altLang="en-US" b="1" dirty="0">
                <a:solidFill>
                  <a:schemeClr val="accent3"/>
                </a:solidFill>
                <a:latin typeface="微軟正黑體" panose="020B0604030504040204" pitchFamily="34" charset="-120"/>
                <a:ea typeface="微軟正黑體" panose="020B0604030504040204" pitchFamily="34" charset="-120"/>
              </a:rPr>
              <a:t>本市債務狀況</a:t>
            </a:r>
            <a:r>
              <a:rPr lang="en-US" altLang="zh-TW" b="1" dirty="0">
                <a:solidFill>
                  <a:schemeClr val="accent3"/>
                </a:solidFill>
                <a:latin typeface="微軟正黑體" panose="020B0604030504040204" pitchFamily="34" charset="-120"/>
                <a:ea typeface="微軟正黑體" panose="020B0604030504040204" pitchFamily="34" charset="-120"/>
              </a:rPr>
              <a:t>(</a:t>
            </a:r>
            <a:r>
              <a:rPr lang="zh-TW" altLang="en-US" b="1" dirty="0">
                <a:solidFill>
                  <a:schemeClr val="accent3"/>
                </a:solidFill>
                <a:latin typeface="微軟正黑體" panose="020B0604030504040204" pitchFamily="34" charset="-120"/>
                <a:ea typeface="微軟正黑體" panose="020B0604030504040204" pitchFamily="34" charset="-120"/>
              </a:rPr>
              <a:t>四</a:t>
            </a:r>
            <a:r>
              <a:rPr lang="en-US" altLang="zh-TW" b="1" dirty="0">
                <a:solidFill>
                  <a:schemeClr val="accent3"/>
                </a:solidFill>
                <a:latin typeface="微軟正黑體" panose="020B0604030504040204" pitchFamily="34" charset="-120"/>
                <a:ea typeface="微軟正黑體" panose="020B0604030504040204" pitchFamily="34" charset="-120"/>
              </a:rPr>
              <a:t>)</a:t>
            </a:r>
            <a:endParaRPr lang="zh-TW" altLang="en-US" b="1" dirty="0">
              <a:solidFill>
                <a:schemeClr val="accent3"/>
              </a:solidFill>
              <a:latin typeface="微軟正黑體" panose="020B0604030504040204" pitchFamily="34" charset="-120"/>
              <a:ea typeface="微軟正黑體" panose="020B0604030504040204"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1219132908"/>
              </p:ext>
            </p:extLst>
          </p:nvPr>
        </p:nvGraphicFramePr>
        <p:xfrm>
          <a:off x="827584" y="1556792"/>
          <a:ext cx="7632848" cy="4464496"/>
        </p:xfrm>
        <a:graphic>
          <a:graphicData uri="http://schemas.openxmlformats.org/drawingml/2006/table">
            <a:tbl>
              <a:tblPr>
                <a:tableStyleId>{5C22544A-7EE6-4342-B048-85BDC9FD1C3A}</a:tableStyleId>
              </a:tblPr>
              <a:tblGrid>
                <a:gridCol w="3096344">
                  <a:extLst>
                    <a:ext uri="{9D8B030D-6E8A-4147-A177-3AD203B41FA5}">
                      <a16:colId xmlns:a16="http://schemas.microsoft.com/office/drawing/2014/main" xmlns="" val="20000"/>
                    </a:ext>
                  </a:extLst>
                </a:gridCol>
                <a:gridCol w="1512168">
                  <a:extLst>
                    <a:ext uri="{9D8B030D-6E8A-4147-A177-3AD203B41FA5}">
                      <a16:colId xmlns:a16="http://schemas.microsoft.com/office/drawing/2014/main" xmlns="" val="20001"/>
                    </a:ext>
                  </a:extLst>
                </a:gridCol>
                <a:gridCol w="1512168">
                  <a:extLst>
                    <a:ext uri="{9D8B030D-6E8A-4147-A177-3AD203B41FA5}">
                      <a16:colId xmlns:a16="http://schemas.microsoft.com/office/drawing/2014/main" xmlns="" val="211121461"/>
                    </a:ext>
                  </a:extLst>
                </a:gridCol>
                <a:gridCol w="1512168">
                  <a:extLst>
                    <a:ext uri="{9D8B030D-6E8A-4147-A177-3AD203B41FA5}">
                      <a16:colId xmlns:a16="http://schemas.microsoft.com/office/drawing/2014/main" xmlns="" val="1523024559"/>
                    </a:ext>
                  </a:extLst>
                </a:gridCol>
              </a:tblGrid>
              <a:tr h="558062">
                <a:tc gridSpan="4">
                  <a:txBody>
                    <a:bodyPr/>
                    <a:lstStyle/>
                    <a:p>
                      <a:pPr algn="l" fontAlgn="ctr"/>
                      <a:r>
                        <a:rPr lang="zh-TW" altLang="en-US" sz="2200" b="1" u="none" strike="noStrike" dirty="0">
                          <a:solidFill>
                            <a:schemeClr val="tx1"/>
                          </a:solidFill>
                          <a:effectLst/>
                          <a:latin typeface="微軟正黑體" panose="020B0604030504040204" pitchFamily="34" charset="-120"/>
                          <a:ea typeface="微軟正黑體" panose="020B0604030504040204" pitchFamily="34" charset="-120"/>
                        </a:rPr>
                        <a:t>四、未來或有給付責任</a:t>
                      </a:r>
                      <a:endParaRPr lang="zh-TW" altLang="en-US" sz="22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6350" marR="6350" marT="6350" marB="0" anchor="ctr">
                    <a:lnB w="12700" cap="flat" cmpd="sng" algn="ctr">
                      <a:noFill/>
                      <a:prstDash val="solid"/>
                      <a:round/>
                      <a:headEnd type="none" w="med" len="med"/>
                      <a:tailEnd type="none" w="med" len="med"/>
                    </a:lnB>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tcPr>
                </a:tc>
                <a:tc hMerge="1">
                  <a:txBody>
                    <a:bodyPr/>
                    <a:lstStyle/>
                    <a:p>
                      <a:endParaRPr lang="zh-TW" altLang="en-US"/>
                    </a:p>
                  </a:txBody>
                  <a:tcPr/>
                </a:tc>
                <a:tc hMerge="1">
                  <a:txBody>
                    <a:bodyPr/>
                    <a:lstStyle/>
                    <a:p>
                      <a:pPr algn="l" fontAlgn="ctr"/>
                      <a:endParaRPr lang="zh-TW" altLang="en-US" sz="2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6350" marR="6350" marT="6350" marB="0" anchor="ctr">
                    <a:lnB w="12700" cap="flat" cmpd="sng" algn="ctr">
                      <a:noFill/>
                      <a:prstDash val="solid"/>
                      <a:round/>
                      <a:headEnd type="none" w="med" len="med"/>
                      <a:tailEnd type="none" w="med" len="med"/>
                    </a:lnB>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tcPr>
                </a:tc>
                <a:tc hMerge="1">
                  <a:txBody>
                    <a:bodyPr/>
                    <a:lstStyle/>
                    <a:p>
                      <a:pPr algn="l" fontAlgn="ctr"/>
                      <a:endParaRPr lang="zh-TW" altLang="en-US" sz="2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6350" marR="6350" marT="6350" marB="0" anchor="ctr">
                    <a:lnB w="12700" cap="flat" cmpd="sng" algn="ctr">
                      <a:noFill/>
                      <a:prstDash val="solid"/>
                      <a:round/>
                      <a:headEnd type="none" w="med" len="med"/>
                      <a:tailEnd type="none" w="med" len="med"/>
                    </a:lnB>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tcPr>
                </a:tc>
                <a:extLst>
                  <a:ext uri="{0D108BD9-81ED-4DB2-BD59-A6C34878D82A}">
                    <a16:rowId xmlns:a16="http://schemas.microsoft.com/office/drawing/2014/main" xmlns="" val="10000"/>
                  </a:ext>
                </a:extLst>
              </a:tr>
              <a:tr h="558062">
                <a:tc>
                  <a:txBody>
                    <a:bodyPr/>
                    <a:lstStyle/>
                    <a:p>
                      <a:pPr algn="l" fontAlgn="ctr"/>
                      <a:endParaRPr lang="zh-TW" altLang="en-US" sz="2000" b="0" i="0" u="none" strike="noStrike" dirty="0">
                        <a:effectLst/>
                        <a:latin typeface="微軟正黑體" panose="020B0604030504040204" pitchFamily="34" charset="-120"/>
                        <a:ea typeface="微軟正黑體" panose="020B0604030504040204" pitchFamily="34" charset="-12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zh-TW" altLang="en-US" sz="1400" b="0" i="0" u="none" strike="noStrike" dirty="0">
                          <a:effectLst/>
                          <a:latin typeface="微軟正黑體" panose="020B0604030504040204" pitchFamily="34" charset="-120"/>
                          <a:ea typeface="+mn-ea"/>
                        </a:rPr>
                        <a:t>單位：億元</a:t>
                      </a:r>
                      <a:endParaRPr lang="zh-TW" altLang="en-US" sz="1400" b="0" i="0" u="none" strike="noStrike" dirty="0">
                        <a:effectLst/>
                        <a:latin typeface="微軟正黑體" panose="020B0604030504040204" pitchFamily="34" charset="-120"/>
                        <a:ea typeface="微軟正黑體" panose="020B0604030504040204" pitchFamily="34" charset="-12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endParaRPr lang="zh-TW" altLang="en-US" sz="1400" b="0" i="0" u="none" strike="noStrike" dirty="0">
                        <a:effectLst/>
                        <a:latin typeface="微軟正黑體" panose="020B0604030504040204" pitchFamily="34" charset="-120"/>
                        <a:ea typeface="微軟正黑體" panose="020B0604030504040204" pitchFamily="34" charset="-12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endParaRPr lang="zh-TW" altLang="en-US" sz="1400" b="0" i="0" u="none" strike="noStrike" dirty="0">
                        <a:effectLst/>
                        <a:latin typeface="微軟正黑體" panose="020B0604030504040204" pitchFamily="34" charset="-120"/>
                        <a:ea typeface="微軟正黑體" panose="020B0604030504040204" pitchFamily="34" charset="-12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558062">
                <a:tc>
                  <a:txBody>
                    <a:bodyPr/>
                    <a:lstStyle/>
                    <a:p>
                      <a:pPr algn="ctr" fontAlgn="ctr"/>
                      <a:r>
                        <a:rPr lang="zh-TW" altLang="en-US" sz="1600" b="0" u="none" strike="noStrike" dirty="0">
                          <a:effectLst/>
                          <a:latin typeface="微軟正黑體" panose="020B0604030504040204" pitchFamily="34" charset="-120"/>
                          <a:ea typeface="微軟正黑體" panose="020B0604030504040204" pitchFamily="34" charset="-120"/>
                        </a:rPr>
                        <a:t>名稱</a:t>
                      </a:r>
                      <a:endParaRPr lang="zh-TW" altLang="en-US" sz="1600" b="0" i="0" u="none" strike="noStrike" dirty="0">
                        <a:effectLst/>
                        <a:latin typeface="微軟正黑體" panose="020B0604030504040204" pitchFamily="34" charset="-120"/>
                        <a:ea typeface="微軟正黑體" panose="020B0604030504040204" pitchFamily="34" charset="-12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1600" b="0" u="none" strike="noStrike" dirty="0">
                          <a:effectLst/>
                          <a:latin typeface="微軟正黑體" panose="020B0604030504040204" pitchFamily="34" charset="-120"/>
                          <a:ea typeface="微軟正黑體" panose="020B0604030504040204" pitchFamily="34" charset="-120"/>
                        </a:rPr>
                        <a:t>108</a:t>
                      </a:r>
                      <a:r>
                        <a:rPr lang="zh-TW" altLang="en-US" sz="1600" b="0" u="none" strike="noStrike" dirty="0">
                          <a:effectLst/>
                          <a:latin typeface="微軟正黑體" panose="020B0604030504040204" pitchFamily="34" charset="-120"/>
                          <a:ea typeface="微軟正黑體" panose="020B0604030504040204" pitchFamily="34" charset="-120"/>
                        </a:rPr>
                        <a:t>年決算數</a:t>
                      </a:r>
                      <a:endParaRPr lang="zh-TW" altLang="en-US" sz="1600" b="0" i="0" u="none" strike="noStrike" dirty="0">
                        <a:effectLst/>
                        <a:latin typeface="微軟正黑體" panose="020B0604030504040204" pitchFamily="34" charset="-120"/>
                        <a:ea typeface="微軟正黑體" panose="020B0604030504040204" pitchFamily="34" charset="-12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zh-TW" sz="1600" b="0" u="none" strike="noStrike" dirty="0">
                          <a:effectLst/>
                          <a:latin typeface="微軟正黑體" panose="020B0604030504040204" pitchFamily="34" charset="-120"/>
                          <a:ea typeface="+mn-ea"/>
                        </a:rPr>
                        <a:t>107</a:t>
                      </a:r>
                      <a:r>
                        <a:rPr lang="zh-TW" altLang="en-US" sz="1600" b="0" u="none" strike="noStrike" dirty="0">
                          <a:effectLst/>
                          <a:latin typeface="微軟正黑體" panose="020B0604030504040204" pitchFamily="34" charset="-120"/>
                          <a:ea typeface="+mn-ea"/>
                        </a:rPr>
                        <a:t>年決算數</a:t>
                      </a:r>
                      <a:endParaRPr lang="zh-TW" altLang="en-US" sz="1600" b="0" i="0" u="none" strike="noStrike" dirty="0">
                        <a:effectLst/>
                        <a:latin typeface="微軟正黑體" panose="020B0604030504040204" pitchFamily="34" charset="-120"/>
                        <a:ea typeface="微軟正黑體" panose="020B0604030504040204" pitchFamily="34" charset="-12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600" b="0" i="0" u="none" strike="noStrike" dirty="0">
                          <a:effectLst/>
                          <a:latin typeface="微軟正黑體" panose="020B0604030504040204" pitchFamily="34" charset="-120"/>
                          <a:ea typeface="微軟正黑體" panose="020B0604030504040204" pitchFamily="34" charset="-120"/>
                        </a:rPr>
                        <a:t>比較增減</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58062">
                <a:tc>
                  <a:txBody>
                    <a:bodyPr/>
                    <a:lstStyle/>
                    <a:p>
                      <a:pPr algn="l" fontAlgn="ctr"/>
                      <a:r>
                        <a:rPr lang="zh-TW" altLang="en-US" sz="1600" b="0" i="0" u="none" strike="noStrike" dirty="0">
                          <a:effectLst/>
                          <a:latin typeface="微軟正黑體" panose="020B0604030504040204" pitchFamily="34" charset="-120"/>
                          <a:ea typeface="微軟正黑體" panose="020B0604030504040204" pitchFamily="34" charset="-120"/>
                        </a:rPr>
                        <a:t>積欠全民健康保險費</a:t>
                      </a:r>
                    </a:p>
                  </a:txBody>
                  <a:tcPr marL="108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zh-TW" sz="1600" b="0" u="none" strike="noStrike" baseline="0" dirty="0">
                          <a:effectLst/>
                          <a:latin typeface="微軟正黑體" panose="020B0604030504040204" pitchFamily="34" charset="-120"/>
                          <a:ea typeface="微軟正黑體" panose="020B0604030504040204" pitchFamily="34" charset="-120"/>
                        </a:rPr>
                        <a:t>76.90</a:t>
                      </a:r>
                      <a:r>
                        <a:rPr lang="zh-TW" altLang="en-US" sz="1600" b="0" u="none" strike="noStrike" baseline="0" dirty="0">
                          <a:effectLst/>
                          <a:latin typeface="微軟正黑體" panose="020B0604030504040204" pitchFamily="34" charset="-120"/>
                          <a:ea typeface="微軟正黑體" panose="020B0604030504040204" pitchFamily="34" charset="-120"/>
                        </a:rPr>
                        <a:t> </a:t>
                      </a:r>
                      <a:r>
                        <a:rPr lang="en-US" altLang="zh-TW" sz="1600" b="0" u="none" strike="noStrike" baseline="0" dirty="0">
                          <a:effectLst/>
                          <a:latin typeface="微軟正黑體" panose="020B0604030504040204" pitchFamily="34" charset="-120"/>
                          <a:ea typeface="微軟正黑體" panose="020B0604030504040204" pitchFamily="34" charset="-120"/>
                        </a:rPr>
                        <a:t> </a:t>
                      </a:r>
                      <a:endParaRPr lang="en-US" altLang="zh-TW" sz="1600" b="0" i="0" u="none" strike="noStrike" baseline="0" dirty="0">
                        <a:effectLst/>
                        <a:latin typeface="微軟正黑體" panose="020B0604030504040204" pitchFamily="34" charset="-120"/>
                        <a:ea typeface="微軟正黑體" panose="020B0604030504040204" pitchFamily="34" charset="-120"/>
                      </a:endParaRPr>
                    </a:p>
                  </a:txBody>
                  <a:tcPr marL="635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zh-TW" sz="1600" b="0" i="0" u="none" strike="noStrike" baseline="0" dirty="0">
                          <a:effectLst/>
                          <a:latin typeface="微軟正黑體" panose="020B0604030504040204" pitchFamily="34" charset="-120"/>
                          <a:ea typeface="微軟正黑體" panose="020B0604030504040204" pitchFamily="34" charset="-120"/>
                        </a:rPr>
                        <a:t>109.14</a:t>
                      </a:r>
                    </a:p>
                  </a:txBody>
                  <a:tcPr marL="635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zh-TW" sz="1600" b="0" i="0" u="none" strike="noStrike" baseline="0" dirty="0">
                          <a:effectLst/>
                          <a:latin typeface="微軟正黑體" panose="020B0604030504040204" pitchFamily="34" charset="-120"/>
                          <a:ea typeface="微軟正黑體" panose="020B0604030504040204" pitchFamily="34" charset="-120"/>
                        </a:rPr>
                        <a:t>-32.24</a:t>
                      </a:r>
                    </a:p>
                  </a:txBody>
                  <a:tcPr marL="635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558062">
                <a:tc>
                  <a:txBody>
                    <a:bodyPr/>
                    <a:lstStyle/>
                    <a:p>
                      <a:pPr algn="l" fontAlgn="ctr"/>
                      <a:r>
                        <a:rPr lang="zh-TW" altLang="en-US" sz="1600" b="0" i="0" u="none" strike="noStrike" dirty="0">
                          <a:effectLst/>
                          <a:latin typeface="微軟正黑體" panose="020B0604030504040204" pitchFamily="34" charset="-120"/>
                          <a:ea typeface="微軟正黑體" panose="020B0604030504040204" pitchFamily="34" charset="-120"/>
                        </a:rPr>
                        <a:t>積欠勞工保險費</a:t>
                      </a:r>
                    </a:p>
                  </a:txBody>
                  <a:tcPr marL="108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zh-TW" sz="1600" b="0" u="none" strike="noStrike" baseline="0" dirty="0">
                          <a:effectLst/>
                          <a:latin typeface="微軟正黑體" panose="020B0604030504040204" pitchFamily="34" charset="-120"/>
                          <a:ea typeface="微軟正黑體" panose="020B0604030504040204" pitchFamily="34" charset="-120"/>
                        </a:rPr>
                        <a:t>58.07</a:t>
                      </a:r>
                      <a:r>
                        <a:rPr lang="zh-TW" altLang="en-US" sz="1600" b="0" u="none" strike="noStrike" baseline="0" dirty="0">
                          <a:effectLst/>
                          <a:latin typeface="微軟正黑體" panose="020B0604030504040204" pitchFamily="34" charset="-120"/>
                          <a:ea typeface="微軟正黑體" panose="020B0604030504040204" pitchFamily="34" charset="-120"/>
                        </a:rPr>
                        <a:t>   </a:t>
                      </a:r>
                      <a:r>
                        <a:rPr lang="en-US" altLang="zh-TW" sz="1600" b="0" u="none" strike="noStrike" baseline="0" dirty="0">
                          <a:effectLst/>
                          <a:latin typeface="微軟正黑體" panose="020B0604030504040204" pitchFamily="34" charset="-120"/>
                          <a:ea typeface="微軟正黑體" panose="020B0604030504040204" pitchFamily="34" charset="-120"/>
                        </a:rPr>
                        <a:t> </a:t>
                      </a:r>
                      <a:endParaRPr lang="en-US" altLang="zh-TW" sz="1600" b="0" i="0" u="none" strike="noStrike" baseline="0" dirty="0">
                        <a:effectLst/>
                        <a:latin typeface="微軟正黑體" panose="020B0604030504040204" pitchFamily="34" charset="-120"/>
                        <a:ea typeface="微軟正黑體" panose="020B0604030504040204" pitchFamily="34" charset="-120"/>
                      </a:endParaRPr>
                    </a:p>
                  </a:txBody>
                  <a:tcPr marL="635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zh-TW" sz="1600" b="0" i="0" u="none" strike="noStrike" baseline="0" dirty="0">
                          <a:effectLst/>
                          <a:latin typeface="微軟正黑體" panose="020B0604030504040204" pitchFamily="34" charset="-120"/>
                          <a:ea typeface="微軟正黑體" panose="020B0604030504040204" pitchFamily="34" charset="-120"/>
                        </a:rPr>
                        <a:t>83.88</a:t>
                      </a:r>
                    </a:p>
                  </a:txBody>
                  <a:tcPr marL="635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zh-TW" sz="1600" b="0" i="0" u="none" strike="noStrike" baseline="0" dirty="0">
                          <a:effectLst/>
                          <a:latin typeface="微軟正黑體" panose="020B0604030504040204" pitchFamily="34" charset="-120"/>
                          <a:ea typeface="微軟正黑體" panose="020B0604030504040204" pitchFamily="34" charset="-120"/>
                        </a:rPr>
                        <a:t>-25.81</a:t>
                      </a:r>
                    </a:p>
                  </a:txBody>
                  <a:tcPr marL="635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58062">
                <a:tc>
                  <a:txBody>
                    <a:bodyPr/>
                    <a:lstStyle/>
                    <a:p>
                      <a:pPr algn="l" fontAlgn="ctr"/>
                      <a:r>
                        <a:rPr lang="zh-TW" altLang="en-US" sz="1600" b="0" i="0" u="none" strike="noStrike" dirty="0">
                          <a:effectLst/>
                          <a:latin typeface="微軟正黑體" panose="020B0604030504040204" pitchFamily="34" charset="-120"/>
                          <a:ea typeface="微軟正黑體" panose="020B0604030504040204" pitchFamily="34" charset="-120"/>
                        </a:rPr>
                        <a:t>積欠教育退休人員優惠存款差額利息</a:t>
                      </a:r>
                    </a:p>
                  </a:txBody>
                  <a:tcPr marL="108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zh-TW" sz="1600" b="0" i="0" u="none" strike="noStrike" baseline="0" dirty="0">
                          <a:effectLst/>
                          <a:latin typeface="微軟正黑體" panose="020B0604030504040204" pitchFamily="34" charset="-120"/>
                          <a:ea typeface="微軟正黑體" panose="020B0604030504040204" pitchFamily="34" charset="-120"/>
                        </a:rPr>
                        <a:t>92.35</a:t>
                      </a:r>
                    </a:p>
                  </a:txBody>
                  <a:tcPr marL="635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zh-TW" sz="1600" b="0" i="0" u="none" strike="noStrike" baseline="0" dirty="0">
                          <a:effectLst/>
                          <a:latin typeface="微軟正黑體" panose="020B0604030504040204" pitchFamily="34" charset="-120"/>
                          <a:ea typeface="微軟正黑體" panose="020B0604030504040204" pitchFamily="34" charset="-120"/>
                        </a:rPr>
                        <a:t>92.35</a:t>
                      </a:r>
                    </a:p>
                  </a:txBody>
                  <a:tcPr marL="635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zh-TW" sz="1600" b="0" i="0" u="none" strike="noStrike" baseline="0" dirty="0">
                          <a:effectLst/>
                          <a:latin typeface="微軟正黑體" panose="020B0604030504040204" pitchFamily="34" charset="-120"/>
                          <a:ea typeface="微軟正黑體" panose="020B0604030504040204" pitchFamily="34" charset="-120"/>
                        </a:rPr>
                        <a:t>-</a:t>
                      </a:r>
                    </a:p>
                  </a:txBody>
                  <a:tcPr marL="635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558062">
                <a:tc>
                  <a:txBody>
                    <a:bodyPr/>
                    <a:lstStyle/>
                    <a:p>
                      <a:pPr algn="l" fontAlgn="ctr"/>
                      <a:r>
                        <a:rPr lang="zh-TW" altLang="en-US" sz="1600" b="0" i="0" u="none" strike="noStrike" dirty="0">
                          <a:effectLst/>
                          <a:latin typeface="微軟正黑體" panose="020B0604030504040204" pitchFamily="34" charset="-120"/>
                          <a:ea typeface="微軟正黑體" panose="020B0604030504040204" pitchFamily="34" charset="-120"/>
                        </a:rPr>
                        <a:t>積欠私校退撫資遣等</a:t>
                      </a:r>
                      <a:r>
                        <a:rPr lang="en-US" altLang="zh-TW" sz="1600" b="0" i="0" u="none" strike="noStrike" dirty="0">
                          <a:effectLst/>
                          <a:latin typeface="微軟正黑體" panose="020B0604030504040204" pitchFamily="34" charset="-120"/>
                          <a:ea typeface="微軟正黑體" panose="020B0604030504040204" pitchFamily="34" charset="-120"/>
                        </a:rPr>
                        <a:t>9</a:t>
                      </a:r>
                      <a:r>
                        <a:rPr lang="zh-TW" altLang="en-US" sz="1600" b="0" i="0" u="none" strike="noStrike" dirty="0">
                          <a:effectLst/>
                          <a:latin typeface="微軟正黑體" panose="020B0604030504040204" pitchFamily="34" charset="-120"/>
                          <a:ea typeface="微軟正黑體" panose="020B0604030504040204" pitchFamily="34" charset="-120"/>
                        </a:rPr>
                        <a:t>項其他未來給付責任</a:t>
                      </a:r>
                    </a:p>
                  </a:txBody>
                  <a:tcPr marL="108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zh-TW" sz="1600" b="0" i="0" u="none" strike="noStrike" baseline="0" dirty="0">
                          <a:effectLst/>
                          <a:latin typeface="微軟正黑體" panose="020B0604030504040204" pitchFamily="34" charset="-120"/>
                          <a:ea typeface="微軟正黑體" panose="020B0604030504040204" pitchFamily="34" charset="-120"/>
                        </a:rPr>
                        <a:t>58.09</a:t>
                      </a:r>
                    </a:p>
                  </a:txBody>
                  <a:tcPr marL="635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zh-TW" sz="1600" b="0" i="0" u="none" strike="noStrike" baseline="0" dirty="0">
                          <a:effectLst/>
                          <a:latin typeface="微軟正黑體" panose="020B0604030504040204" pitchFamily="34" charset="-120"/>
                          <a:ea typeface="微軟正黑體" panose="020B0604030504040204" pitchFamily="34" charset="-120"/>
                        </a:rPr>
                        <a:t>60.26</a:t>
                      </a:r>
                    </a:p>
                  </a:txBody>
                  <a:tcPr marL="635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zh-TW" sz="1600" b="0" i="0" u="none" strike="noStrike" baseline="0" dirty="0">
                          <a:effectLst/>
                          <a:latin typeface="微軟正黑體" panose="020B0604030504040204" pitchFamily="34" charset="-120"/>
                          <a:ea typeface="微軟正黑體" panose="020B0604030504040204" pitchFamily="34" charset="-120"/>
                        </a:rPr>
                        <a:t>-2.17</a:t>
                      </a:r>
                    </a:p>
                  </a:txBody>
                  <a:tcPr marL="635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558062">
                <a:tc>
                  <a:txBody>
                    <a:bodyPr/>
                    <a:lstStyle/>
                    <a:p>
                      <a:pPr algn="ctr" fontAlgn="ctr"/>
                      <a:r>
                        <a:rPr lang="zh-TW" altLang="en-US" sz="1600" b="0" u="none" strike="noStrike" dirty="0">
                          <a:effectLst/>
                          <a:latin typeface="微軟正黑體" panose="020B0604030504040204" pitchFamily="34" charset="-120"/>
                          <a:ea typeface="微軟正黑體" panose="020B0604030504040204" pitchFamily="34" charset="-120"/>
                        </a:rPr>
                        <a:t>合計</a:t>
                      </a:r>
                      <a:endParaRPr lang="zh-TW" altLang="en-US" sz="1600" b="0" i="0" u="none" strike="noStrike" dirty="0">
                        <a:effectLst/>
                        <a:latin typeface="微軟正黑體" panose="020B0604030504040204" pitchFamily="34" charset="-120"/>
                        <a:ea typeface="微軟正黑體" panose="020B0604030504040204" pitchFamily="34" charset="-12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fontAlgn="ctr"/>
                      <a:r>
                        <a:rPr lang="en-US" altLang="zh-TW" sz="1600" b="0" i="0" u="none" strike="noStrike" baseline="0" dirty="0">
                          <a:effectLst/>
                          <a:latin typeface="微軟正黑體" panose="020B0604030504040204" pitchFamily="34" charset="-120"/>
                          <a:ea typeface="微軟正黑體" panose="020B0604030504040204" pitchFamily="34" charset="-120"/>
                        </a:rPr>
                        <a:t>285.41</a:t>
                      </a:r>
                    </a:p>
                  </a:txBody>
                  <a:tcPr marL="635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fontAlgn="ctr"/>
                      <a:r>
                        <a:rPr lang="en-US" altLang="zh-TW" sz="1600" b="0" i="0" u="none" strike="noStrike" baseline="0" dirty="0">
                          <a:effectLst/>
                          <a:latin typeface="微軟正黑體" panose="020B0604030504040204" pitchFamily="34" charset="-120"/>
                          <a:ea typeface="微軟正黑體" panose="020B0604030504040204" pitchFamily="34" charset="-120"/>
                        </a:rPr>
                        <a:t>345.63</a:t>
                      </a:r>
                    </a:p>
                  </a:txBody>
                  <a:tcPr marL="635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fontAlgn="ctr"/>
                      <a:r>
                        <a:rPr lang="en-US" altLang="zh-TW" sz="1600" b="0" i="0" u="none" strike="noStrike" baseline="0" dirty="0">
                          <a:effectLst/>
                          <a:latin typeface="微軟正黑體" panose="020B0604030504040204" pitchFamily="34" charset="-120"/>
                          <a:ea typeface="微軟正黑體" panose="020B0604030504040204" pitchFamily="34" charset="-120"/>
                        </a:rPr>
                        <a:t>-60.22</a:t>
                      </a:r>
                    </a:p>
                  </a:txBody>
                  <a:tcPr marL="635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7"/>
                  </a:ext>
                </a:extLst>
              </a:tr>
            </a:tbl>
          </a:graphicData>
        </a:graphic>
      </p:graphicFrame>
      <p:sp>
        <p:nvSpPr>
          <p:cNvPr id="3" name="投影片編號版面配置區 2"/>
          <p:cNvSpPr>
            <a:spLocks noGrp="1"/>
          </p:cNvSpPr>
          <p:nvPr>
            <p:ph type="sldNum" sz="quarter" idx="12"/>
          </p:nvPr>
        </p:nvSpPr>
        <p:spPr>
          <a:xfrm>
            <a:off x="8167943" y="6237312"/>
            <a:ext cx="584978" cy="365125"/>
          </a:xfrm>
        </p:spPr>
        <p:txBody>
          <a:bodyPr/>
          <a:lstStyle/>
          <a:p>
            <a:pPr defTabSz="457200"/>
            <a:fld id="{6318000D-FC71-4726-B7DF-734ABA3BE3AB}" type="slidenum">
              <a:rPr lang="zh-TW" altLang="en-US" sz="1400" smtClean="0">
                <a:solidFill>
                  <a:schemeClr val="tx1"/>
                </a:solidFill>
              </a:rPr>
              <a:pPr defTabSz="457200"/>
              <a:t>11</a:t>
            </a:fld>
            <a:endParaRPr lang="zh-TW" altLang="en-US" sz="1400" dirty="0">
              <a:solidFill>
                <a:schemeClr val="tx1"/>
              </a:solidFill>
            </a:endParaRPr>
          </a:p>
        </p:txBody>
      </p:sp>
    </p:spTree>
    <p:extLst>
      <p:ext uri="{BB962C8B-B14F-4D97-AF65-F5344CB8AC3E}">
        <p14:creationId xmlns:p14="http://schemas.microsoft.com/office/powerpoint/2010/main" val="3684364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標題 1"/>
          <p:cNvSpPr>
            <a:spLocks noGrp="1"/>
          </p:cNvSpPr>
          <p:nvPr>
            <p:ph type="title"/>
          </p:nvPr>
        </p:nvSpPr>
        <p:spPr>
          <a:xfrm>
            <a:off x="1403648" y="710254"/>
            <a:ext cx="7272808" cy="740838"/>
          </a:xfrm>
          <a:noFill/>
          <a:ln>
            <a:noFill/>
          </a:ln>
        </p:spPr>
        <p:style>
          <a:lnRef idx="2">
            <a:schemeClr val="accent2"/>
          </a:lnRef>
          <a:fillRef idx="1">
            <a:schemeClr val="lt1"/>
          </a:fillRef>
          <a:effectRef idx="0">
            <a:schemeClr val="accent2"/>
          </a:effectRef>
          <a:fontRef idx="minor">
            <a:schemeClr val="dk1"/>
          </a:fontRef>
        </p:style>
        <p:txBody>
          <a:bodyPr>
            <a:noAutofit/>
          </a:bodyPr>
          <a:lstStyle/>
          <a:p>
            <a:pPr algn="ctr">
              <a:defRPr/>
            </a:pPr>
            <a:r>
              <a:rPr lang="zh-TW" altLang="en-US" b="1" dirty="0">
                <a:solidFill>
                  <a:srgbClr val="002060"/>
                </a:solidFill>
                <a:latin typeface="+mj-ea"/>
                <a:ea typeface="+mj-ea"/>
              </a:rPr>
              <a:t>推動開源節流措施－可量化績效</a:t>
            </a:r>
          </a:p>
        </p:txBody>
      </p:sp>
      <p:graphicFrame>
        <p:nvGraphicFramePr>
          <p:cNvPr id="4" name="表格 3"/>
          <p:cNvGraphicFramePr>
            <a:graphicFrameLocks noGrp="1"/>
          </p:cNvGraphicFramePr>
          <p:nvPr/>
        </p:nvGraphicFramePr>
        <p:xfrm>
          <a:off x="755576" y="1975399"/>
          <a:ext cx="7776864" cy="2384400"/>
        </p:xfrm>
        <a:graphic>
          <a:graphicData uri="http://schemas.openxmlformats.org/drawingml/2006/table">
            <a:tbl>
              <a:tblPr firstRow="1" bandRow="1">
                <a:tableStyleId>{21E4AEA4-8DFA-4A89-87EB-49C32662AFE0}</a:tableStyleId>
              </a:tblPr>
              <a:tblGrid>
                <a:gridCol w="2174232">
                  <a:extLst>
                    <a:ext uri="{9D8B030D-6E8A-4147-A177-3AD203B41FA5}">
                      <a16:colId xmlns:a16="http://schemas.microsoft.com/office/drawing/2014/main" xmlns="" val="20000"/>
                    </a:ext>
                  </a:extLst>
                </a:gridCol>
                <a:gridCol w="1872208">
                  <a:extLst>
                    <a:ext uri="{9D8B030D-6E8A-4147-A177-3AD203B41FA5}">
                      <a16:colId xmlns:a16="http://schemas.microsoft.com/office/drawing/2014/main" xmlns="" val="20001"/>
                    </a:ext>
                  </a:extLst>
                </a:gridCol>
                <a:gridCol w="1872208">
                  <a:extLst>
                    <a:ext uri="{9D8B030D-6E8A-4147-A177-3AD203B41FA5}">
                      <a16:colId xmlns:a16="http://schemas.microsoft.com/office/drawing/2014/main" xmlns="" val="20002"/>
                    </a:ext>
                  </a:extLst>
                </a:gridCol>
                <a:gridCol w="1858216">
                  <a:extLst>
                    <a:ext uri="{9D8B030D-6E8A-4147-A177-3AD203B41FA5}">
                      <a16:colId xmlns:a16="http://schemas.microsoft.com/office/drawing/2014/main" xmlns="" val="20003"/>
                    </a:ext>
                  </a:extLst>
                </a:gridCol>
              </a:tblGrid>
              <a:tr h="585674">
                <a:tc>
                  <a:txBody>
                    <a:bodyPr/>
                    <a:lstStyle/>
                    <a:p>
                      <a:pPr algn="ctr"/>
                      <a:r>
                        <a:rPr lang="zh-TW" altLang="en-US" sz="2400" dirty="0">
                          <a:latin typeface="+mj-ea"/>
                          <a:ea typeface="+mj-ea"/>
                        </a:rPr>
                        <a:t>年度</a:t>
                      </a:r>
                    </a:p>
                  </a:txBody>
                  <a:tcPr anchor="ctr"/>
                </a:tc>
                <a:tc>
                  <a:txBody>
                    <a:bodyPr/>
                    <a:lstStyle/>
                    <a:p>
                      <a:pPr algn="ctr"/>
                      <a:r>
                        <a:rPr lang="zh-TW" altLang="en-US" sz="2400" dirty="0">
                          <a:latin typeface="+mj-ea"/>
                          <a:ea typeface="+mj-ea"/>
                        </a:rPr>
                        <a:t>開源</a:t>
                      </a:r>
                    </a:p>
                  </a:txBody>
                  <a:tcPr anchor="ctr"/>
                </a:tc>
                <a:tc>
                  <a:txBody>
                    <a:bodyPr/>
                    <a:lstStyle/>
                    <a:p>
                      <a:pPr algn="ctr"/>
                      <a:r>
                        <a:rPr lang="zh-TW" altLang="en-US" sz="2400" dirty="0">
                          <a:latin typeface="+mj-ea"/>
                          <a:ea typeface="+mj-ea"/>
                        </a:rPr>
                        <a:t>節流</a:t>
                      </a:r>
                    </a:p>
                  </a:txBody>
                  <a:tcPr anchor="ctr"/>
                </a:tc>
                <a:tc>
                  <a:txBody>
                    <a:bodyPr/>
                    <a:lstStyle/>
                    <a:p>
                      <a:pPr algn="ctr"/>
                      <a:r>
                        <a:rPr lang="zh-TW" altLang="en-US" sz="2400" dirty="0">
                          <a:latin typeface="+mj-ea"/>
                          <a:ea typeface="+mj-ea"/>
                        </a:rPr>
                        <a:t>合計</a:t>
                      </a:r>
                    </a:p>
                  </a:txBody>
                  <a:tcPr anchor="ctr"/>
                </a:tc>
                <a:extLst>
                  <a:ext uri="{0D108BD9-81ED-4DB2-BD59-A6C34878D82A}">
                    <a16:rowId xmlns:a16="http://schemas.microsoft.com/office/drawing/2014/main" xmlns="" val="10000"/>
                  </a:ext>
                </a:extLst>
              </a:tr>
              <a:tr h="899363">
                <a:tc>
                  <a:txBody>
                    <a:bodyPr/>
                    <a:lstStyle/>
                    <a:p>
                      <a:pPr algn="ctr"/>
                      <a:r>
                        <a:rPr lang="en-US" altLang="zh-TW" sz="2400" b="1" dirty="0">
                          <a:latin typeface="+mj-ea"/>
                          <a:ea typeface="+mj-ea"/>
                        </a:rPr>
                        <a:t>107</a:t>
                      </a:r>
                      <a:r>
                        <a:rPr lang="zh-TW" altLang="en-US" sz="2400" b="1" dirty="0">
                          <a:latin typeface="+mj-ea"/>
                          <a:ea typeface="+mj-ea"/>
                        </a:rPr>
                        <a:t>年</a:t>
                      </a:r>
                    </a:p>
                  </a:txBody>
                  <a:tcPr anchor="ctr"/>
                </a:tc>
                <a:tc>
                  <a:txBody>
                    <a:bodyPr/>
                    <a:lstStyle/>
                    <a:p>
                      <a:pPr marL="0" algn="ctr" defTabSz="914400" rtl="0" eaLnBrk="1" latinLnBrk="0" hangingPunct="1"/>
                      <a:r>
                        <a:rPr lang="en-US" altLang="zh-TW" sz="2400" b="1" kern="1200" dirty="0">
                          <a:solidFill>
                            <a:schemeClr val="dk1"/>
                          </a:solidFill>
                          <a:latin typeface="+mj-ea"/>
                          <a:ea typeface="+mj-ea"/>
                          <a:cs typeface="+mn-cs"/>
                        </a:rPr>
                        <a:t>337.43</a:t>
                      </a:r>
                      <a:endParaRPr lang="zh-TW" altLang="en-US" sz="2400" b="1" kern="1200" dirty="0">
                        <a:solidFill>
                          <a:schemeClr val="dk1"/>
                        </a:solidFill>
                        <a:latin typeface="+mj-ea"/>
                        <a:ea typeface="+mj-ea"/>
                        <a:cs typeface="+mn-cs"/>
                      </a:endParaRPr>
                    </a:p>
                  </a:txBody>
                  <a:tcPr anchor="ctr"/>
                </a:tc>
                <a:tc>
                  <a:txBody>
                    <a:bodyPr/>
                    <a:lstStyle/>
                    <a:p>
                      <a:pPr marL="0" algn="ctr" defTabSz="914400" rtl="0" eaLnBrk="1" latinLnBrk="0" hangingPunct="1"/>
                      <a:r>
                        <a:rPr lang="en-US" altLang="zh-TW" sz="2400" b="1" kern="1200" dirty="0">
                          <a:solidFill>
                            <a:schemeClr val="dk1"/>
                          </a:solidFill>
                          <a:latin typeface="+mj-ea"/>
                          <a:ea typeface="+mj-ea"/>
                          <a:cs typeface="+mn-cs"/>
                        </a:rPr>
                        <a:t>41.44</a:t>
                      </a:r>
                      <a:endParaRPr lang="zh-TW" altLang="en-US" sz="2400" b="1" kern="1200" dirty="0">
                        <a:solidFill>
                          <a:schemeClr val="dk1"/>
                        </a:solidFill>
                        <a:latin typeface="+mj-ea"/>
                        <a:ea typeface="+mj-ea"/>
                        <a:cs typeface="+mn-cs"/>
                      </a:endParaRPr>
                    </a:p>
                  </a:txBody>
                  <a:tcPr anchor="ctr"/>
                </a:tc>
                <a:tc>
                  <a:txBody>
                    <a:bodyPr/>
                    <a:lstStyle/>
                    <a:p>
                      <a:pPr marL="0" algn="ctr" defTabSz="914400" rtl="0" eaLnBrk="1" latinLnBrk="0" hangingPunct="1"/>
                      <a:r>
                        <a:rPr lang="en-US" altLang="zh-TW" sz="2400" b="1" kern="1200" dirty="0">
                          <a:solidFill>
                            <a:schemeClr val="dk1"/>
                          </a:solidFill>
                          <a:latin typeface="+mj-ea"/>
                          <a:ea typeface="+mj-ea"/>
                          <a:cs typeface="+mn-cs"/>
                        </a:rPr>
                        <a:t>378.87</a:t>
                      </a:r>
                      <a:endParaRPr lang="zh-TW" altLang="en-US" sz="2400" b="1" kern="1200" dirty="0">
                        <a:solidFill>
                          <a:schemeClr val="dk1"/>
                        </a:solidFill>
                        <a:latin typeface="+mj-ea"/>
                        <a:ea typeface="+mj-ea"/>
                        <a:cs typeface="+mn-cs"/>
                      </a:endParaRPr>
                    </a:p>
                  </a:txBody>
                  <a:tcPr anchor="ctr"/>
                </a:tc>
                <a:extLst>
                  <a:ext uri="{0D108BD9-81ED-4DB2-BD59-A6C34878D82A}">
                    <a16:rowId xmlns:a16="http://schemas.microsoft.com/office/drawing/2014/main" xmlns="" val="10001"/>
                  </a:ext>
                </a:extLst>
              </a:tr>
              <a:tr h="899363">
                <a:tc>
                  <a:txBody>
                    <a:bodyPr/>
                    <a:lstStyle/>
                    <a:p>
                      <a:pPr algn="ctr"/>
                      <a:r>
                        <a:rPr lang="en-US" altLang="zh-TW" sz="2400" b="1" dirty="0">
                          <a:latin typeface="+mj-ea"/>
                          <a:ea typeface="+mj-ea"/>
                        </a:rPr>
                        <a:t>108</a:t>
                      </a:r>
                      <a:r>
                        <a:rPr lang="zh-TW" altLang="en-US" sz="2400" b="1" dirty="0">
                          <a:latin typeface="+mj-ea"/>
                          <a:ea typeface="+mj-ea"/>
                        </a:rPr>
                        <a:t>年</a:t>
                      </a:r>
                    </a:p>
                  </a:txBody>
                  <a:tcPr anchor="ctr"/>
                </a:tc>
                <a:tc>
                  <a:txBody>
                    <a:bodyPr/>
                    <a:lstStyle/>
                    <a:p>
                      <a:pPr marL="0" algn="ctr" defTabSz="914400" rtl="0" eaLnBrk="1" latinLnBrk="0" hangingPunct="1"/>
                      <a:r>
                        <a:rPr lang="en-US" altLang="zh-TW" sz="2400" b="1" kern="1200" dirty="0">
                          <a:solidFill>
                            <a:schemeClr val="dk1"/>
                          </a:solidFill>
                          <a:latin typeface="+mj-ea"/>
                          <a:ea typeface="+mj-ea"/>
                          <a:cs typeface="+mn-cs"/>
                        </a:rPr>
                        <a:t>335.56</a:t>
                      </a:r>
                      <a:endParaRPr lang="zh-TW" altLang="en-US" sz="2400" b="1" kern="1200" dirty="0">
                        <a:solidFill>
                          <a:schemeClr val="dk1"/>
                        </a:solidFill>
                        <a:latin typeface="+mj-ea"/>
                        <a:ea typeface="+mj-ea"/>
                        <a:cs typeface="+mn-cs"/>
                      </a:endParaRPr>
                    </a:p>
                  </a:txBody>
                  <a:tcPr anchor="ctr"/>
                </a:tc>
                <a:tc>
                  <a:txBody>
                    <a:bodyPr/>
                    <a:lstStyle/>
                    <a:p>
                      <a:pPr marL="0" algn="ctr" defTabSz="914400" rtl="0" eaLnBrk="1" latinLnBrk="0" hangingPunct="1"/>
                      <a:r>
                        <a:rPr lang="en-US" altLang="zh-TW" sz="2400" b="1" kern="1200" dirty="0">
                          <a:solidFill>
                            <a:schemeClr val="dk1"/>
                          </a:solidFill>
                          <a:latin typeface="+mj-ea"/>
                          <a:ea typeface="+mj-ea"/>
                          <a:cs typeface="+mn-cs"/>
                        </a:rPr>
                        <a:t>6.45</a:t>
                      </a:r>
                      <a:endParaRPr lang="zh-TW" altLang="en-US" sz="2400" b="1" kern="1200" dirty="0">
                        <a:solidFill>
                          <a:schemeClr val="dk1"/>
                        </a:solidFill>
                        <a:latin typeface="+mj-ea"/>
                        <a:ea typeface="+mj-ea"/>
                        <a:cs typeface="+mn-cs"/>
                      </a:endParaRPr>
                    </a:p>
                  </a:txBody>
                  <a:tcPr anchor="ctr"/>
                </a:tc>
                <a:tc>
                  <a:txBody>
                    <a:bodyPr/>
                    <a:lstStyle/>
                    <a:p>
                      <a:pPr marL="0" algn="ctr" defTabSz="914400" rtl="0" eaLnBrk="1" latinLnBrk="0" hangingPunct="1"/>
                      <a:r>
                        <a:rPr lang="en-US" altLang="zh-TW" sz="2400" b="1" kern="1200" dirty="0">
                          <a:solidFill>
                            <a:schemeClr val="dk1"/>
                          </a:solidFill>
                          <a:latin typeface="+mj-ea"/>
                          <a:ea typeface="+mj-ea"/>
                          <a:cs typeface="+mn-cs"/>
                        </a:rPr>
                        <a:t>342.01</a:t>
                      </a:r>
                      <a:endParaRPr lang="zh-TW" altLang="en-US" sz="2400" b="1" kern="1200" dirty="0">
                        <a:solidFill>
                          <a:schemeClr val="dk1"/>
                        </a:solidFill>
                        <a:latin typeface="+mj-ea"/>
                        <a:ea typeface="+mj-ea"/>
                        <a:cs typeface="+mn-cs"/>
                      </a:endParaRPr>
                    </a:p>
                  </a:txBody>
                  <a:tcPr anchor="ctr"/>
                </a:tc>
                <a:extLst>
                  <a:ext uri="{0D108BD9-81ED-4DB2-BD59-A6C34878D82A}">
                    <a16:rowId xmlns:a16="http://schemas.microsoft.com/office/drawing/2014/main" xmlns="" val="10002"/>
                  </a:ext>
                </a:extLst>
              </a:tr>
            </a:tbl>
          </a:graphicData>
        </a:graphic>
      </p:graphicFrame>
      <p:sp>
        <p:nvSpPr>
          <p:cNvPr id="5" name="文字方塊 4"/>
          <p:cNvSpPr txBox="1"/>
          <p:nvPr/>
        </p:nvSpPr>
        <p:spPr>
          <a:xfrm>
            <a:off x="755576" y="4437112"/>
            <a:ext cx="7776864" cy="2400657"/>
          </a:xfrm>
          <a:prstGeom prst="rect">
            <a:avLst/>
          </a:prstGeom>
          <a:solidFill>
            <a:schemeClr val="accent1">
              <a:lumMod val="20000"/>
              <a:lumOff val="80000"/>
              <a:alpha val="97000"/>
            </a:schemeClr>
          </a:solidFill>
          <a:ln w="12700"/>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342900" indent="-342900" algn="just" defTabSz="457200">
              <a:lnSpc>
                <a:spcPts val="3000"/>
              </a:lnSpc>
              <a:buFont typeface="+mj-lt"/>
              <a:buAutoNum type="arabicPeriod"/>
            </a:pPr>
            <a:r>
              <a:rPr lang="en-US" altLang="zh-TW" sz="1600" b="1" dirty="0">
                <a:ln/>
                <a:solidFill>
                  <a:schemeClr val="tx1"/>
                </a:solidFill>
                <a:latin typeface="新細明體-ExtB" panose="02020500000000000000" pitchFamily="18" charset="-120"/>
                <a:ea typeface="新細明體-ExtB" panose="02020500000000000000" pitchFamily="18" charset="-120"/>
              </a:rPr>
              <a:t>108</a:t>
            </a:r>
            <a:r>
              <a:rPr lang="zh-TW" altLang="en-US" sz="1600" b="1" dirty="0">
                <a:ln/>
                <a:solidFill>
                  <a:schemeClr val="tx1"/>
                </a:solidFill>
                <a:latin typeface="新細明體-ExtB" panose="02020500000000000000" pitchFamily="18" charset="-120"/>
                <a:ea typeface="新細明體-ExtB" panose="02020500000000000000" pitchFamily="18" charset="-120"/>
              </a:rPr>
              <a:t>年度可量化執行成果主要包括「積極向中央爭取建設經費補助」</a:t>
            </a:r>
            <a:r>
              <a:rPr lang="en-US" altLang="zh-TW" sz="1600" b="1" dirty="0">
                <a:ln/>
                <a:solidFill>
                  <a:schemeClr val="tx1"/>
                </a:solidFill>
                <a:latin typeface="新細明體-ExtB" panose="02020500000000000000" pitchFamily="18" charset="-120"/>
                <a:ea typeface="新細明體-ExtB" panose="02020500000000000000" pitchFamily="18" charset="-120"/>
              </a:rPr>
              <a:t>281.88</a:t>
            </a:r>
            <a:r>
              <a:rPr lang="zh-TW" altLang="en-US" sz="1600" b="1" dirty="0">
                <a:ln/>
                <a:solidFill>
                  <a:schemeClr val="tx1"/>
                </a:solidFill>
                <a:latin typeface="新細明體-ExtB" panose="02020500000000000000" pitchFamily="18" charset="-120"/>
                <a:ea typeface="新細明體-ExtB" panose="02020500000000000000" pitchFamily="18" charset="-120"/>
              </a:rPr>
              <a:t>億元、「加強市有財產管理及開發」</a:t>
            </a:r>
            <a:r>
              <a:rPr lang="en-US" altLang="zh-TW" sz="1600" b="1" dirty="0">
                <a:ln/>
                <a:solidFill>
                  <a:schemeClr val="tx1"/>
                </a:solidFill>
                <a:latin typeface="新細明體-ExtB" panose="02020500000000000000" pitchFamily="18" charset="-120"/>
                <a:ea typeface="新細明體-ExtB" panose="02020500000000000000" pitchFamily="18" charset="-120"/>
              </a:rPr>
              <a:t>20.02</a:t>
            </a:r>
            <a:r>
              <a:rPr lang="zh-TW" altLang="en-US" sz="1600" b="1" dirty="0">
                <a:ln/>
                <a:solidFill>
                  <a:schemeClr val="tx1"/>
                </a:solidFill>
                <a:latin typeface="新細明體-ExtB" panose="02020500000000000000" pitchFamily="18" charset="-120"/>
                <a:ea typeface="新細明體-ExtB" panose="02020500000000000000" pitchFamily="18" charset="-120"/>
              </a:rPr>
              <a:t>億元、「落實執行欠稅催徵及稅籍清查作業」</a:t>
            </a:r>
            <a:r>
              <a:rPr lang="en-US" altLang="zh-TW" sz="1600" b="1" dirty="0">
                <a:ln/>
                <a:solidFill>
                  <a:schemeClr val="tx1"/>
                </a:solidFill>
                <a:latin typeface="新細明體-ExtB" panose="02020500000000000000" pitchFamily="18" charset="-120"/>
                <a:ea typeface="新細明體-ExtB" panose="02020500000000000000" pitchFamily="18" charset="-120"/>
              </a:rPr>
              <a:t>13.59</a:t>
            </a:r>
            <a:r>
              <a:rPr lang="zh-TW" altLang="en-US" sz="1600" b="1" dirty="0">
                <a:ln/>
                <a:solidFill>
                  <a:schemeClr val="tx1"/>
                </a:solidFill>
                <a:latin typeface="新細明體-ExtB" panose="02020500000000000000" pitchFamily="18" charset="-120"/>
                <a:ea typeface="新細明體-ExtB" panose="02020500000000000000" pitchFamily="18" charset="-120"/>
              </a:rPr>
              <a:t>億元、「各機關結合業務推動開源措施」</a:t>
            </a:r>
            <a:r>
              <a:rPr lang="en-US" altLang="zh-TW" sz="1600" b="1" dirty="0">
                <a:ln/>
                <a:solidFill>
                  <a:schemeClr val="tx1"/>
                </a:solidFill>
                <a:latin typeface="新細明體-ExtB" panose="02020500000000000000" pitchFamily="18" charset="-120"/>
                <a:ea typeface="新細明體-ExtB" panose="02020500000000000000" pitchFamily="18" charset="-120"/>
              </a:rPr>
              <a:t>12.54</a:t>
            </a:r>
            <a:r>
              <a:rPr lang="zh-TW" altLang="en-US" sz="1600" b="1" dirty="0">
                <a:ln/>
                <a:solidFill>
                  <a:schemeClr val="tx1"/>
                </a:solidFill>
                <a:latin typeface="新細明體-ExtB" panose="02020500000000000000" pitchFamily="18" charset="-120"/>
                <a:ea typeface="新細明體-ExtB" panose="02020500000000000000" pitchFamily="18" charset="-120"/>
              </a:rPr>
              <a:t>億元等。</a:t>
            </a:r>
            <a:endParaRPr lang="en-US" altLang="zh-TW" sz="1600" b="1" dirty="0">
              <a:ln/>
              <a:solidFill>
                <a:schemeClr val="tx1"/>
              </a:solidFill>
              <a:latin typeface="新細明體-ExtB" panose="02020500000000000000" pitchFamily="18" charset="-120"/>
              <a:ea typeface="新細明體-ExtB" panose="02020500000000000000" pitchFamily="18" charset="-120"/>
            </a:endParaRPr>
          </a:p>
          <a:p>
            <a:pPr marL="342900" indent="-342900" algn="just" defTabSz="457200">
              <a:lnSpc>
                <a:spcPts val="3000"/>
              </a:lnSpc>
              <a:buFont typeface="+mj-lt"/>
              <a:buAutoNum type="arabicPeriod"/>
            </a:pPr>
            <a:r>
              <a:rPr lang="en-US" altLang="zh-TW" sz="1600" b="1" dirty="0">
                <a:ln/>
                <a:solidFill>
                  <a:schemeClr val="tx1"/>
                </a:solidFill>
                <a:latin typeface="新細明體-ExtB" panose="02020500000000000000" pitchFamily="18" charset="-120"/>
                <a:ea typeface="新細明體-ExtB" panose="02020500000000000000" pitchFamily="18" charset="-120"/>
              </a:rPr>
              <a:t>108</a:t>
            </a:r>
            <a:r>
              <a:rPr lang="zh-TW" altLang="en-US" sz="1600" b="1" dirty="0">
                <a:ln/>
                <a:solidFill>
                  <a:schemeClr val="tx1"/>
                </a:solidFill>
                <a:latin typeface="新細明體-ExtB" panose="02020500000000000000" pitchFamily="18" charset="-120"/>
                <a:ea typeface="新細明體-ExtB" panose="02020500000000000000" pitchFamily="18" charset="-120"/>
              </a:rPr>
              <a:t>年度節流效益較</a:t>
            </a:r>
            <a:r>
              <a:rPr lang="en-US" altLang="zh-TW" sz="1600" b="1" dirty="0">
                <a:ln/>
                <a:solidFill>
                  <a:schemeClr val="tx1"/>
                </a:solidFill>
                <a:latin typeface="新細明體-ExtB" panose="02020500000000000000" pitchFamily="18" charset="-120"/>
                <a:ea typeface="新細明體-ExtB" panose="02020500000000000000" pitchFamily="18" charset="-120"/>
              </a:rPr>
              <a:t>107</a:t>
            </a:r>
            <a:r>
              <a:rPr lang="zh-TW" altLang="en-US" sz="1600" b="1" dirty="0">
                <a:ln/>
                <a:solidFill>
                  <a:schemeClr val="tx1"/>
                </a:solidFill>
                <a:latin typeface="新細明體-ExtB" panose="02020500000000000000" pitchFamily="18" charset="-120"/>
                <a:ea typeface="新細明體-ExtB" panose="02020500000000000000" pitchFamily="18" charset="-120"/>
              </a:rPr>
              <a:t>年度短少</a:t>
            </a:r>
            <a:r>
              <a:rPr lang="en-US" altLang="zh-TW" sz="1600" b="1" dirty="0">
                <a:ln/>
                <a:solidFill>
                  <a:schemeClr val="tx1"/>
                </a:solidFill>
                <a:latin typeface="新細明體-ExtB" panose="02020500000000000000" pitchFamily="18" charset="-120"/>
                <a:ea typeface="新細明體-ExtB" panose="02020500000000000000" pitchFamily="18" charset="-120"/>
              </a:rPr>
              <a:t>34.99</a:t>
            </a:r>
            <a:r>
              <a:rPr lang="zh-TW" altLang="en-US" sz="1600" b="1" dirty="0">
                <a:ln/>
                <a:solidFill>
                  <a:schemeClr val="tx1"/>
                </a:solidFill>
                <a:latin typeface="新細明體-ExtB" panose="02020500000000000000" pitchFamily="18" charset="-120"/>
                <a:ea typeface="新細明體-ExtB" panose="02020500000000000000" pitchFamily="18" charset="-120"/>
              </a:rPr>
              <a:t>億元，主要係</a:t>
            </a:r>
            <a:r>
              <a:rPr lang="en-US" altLang="zh-TW" sz="1600" b="1" dirty="0">
                <a:ln/>
                <a:solidFill>
                  <a:schemeClr val="tx1"/>
                </a:solidFill>
                <a:latin typeface="新細明體-ExtB" panose="02020500000000000000" pitchFamily="18" charset="-120"/>
                <a:ea typeface="新細明體-ExtB" panose="02020500000000000000" pitchFamily="18" charset="-120"/>
              </a:rPr>
              <a:t>107</a:t>
            </a:r>
            <a:r>
              <a:rPr lang="zh-TW" altLang="en-US" sz="1600" b="1" dirty="0">
                <a:ln/>
                <a:solidFill>
                  <a:schemeClr val="tx1"/>
                </a:solidFill>
                <a:latin typeface="新細明體-ExtB" panose="02020500000000000000" pitchFamily="18" charset="-120"/>
                <a:ea typeface="新細明體-ExtB" panose="02020500000000000000" pitchFamily="18" charset="-120"/>
              </a:rPr>
              <a:t>年「加強預算審查與執行及嚴格控制經費支出」項目節流效益為</a:t>
            </a:r>
            <a:r>
              <a:rPr lang="en-US" altLang="zh-TW" sz="1600" b="1" dirty="0">
                <a:ln/>
                <a:solidFill>
                  <a:schemeClr val="tx1"/>
                </a:solidFill>
                <a:latin typeface="新細明體-ExtB" panose="02020500000000000000" pitchFamily="18" charset="-120"/>
                <a:ea typeface="新細明體-ExtB" panose="02020500000000000000" pitchFamily="18" charset="-120"/>
              </a:rPr>
              <a:t>34.6</a:t>
            </a:r>
            <a:r>
              <a:rPr lang="zh-TW" altLang="en-US" sz="1600" b="1" dirty="0">
                <a:ln/>
                <a:solidFill>
                  <a:schemeClr val="tx1"/>
                </a:solidFill>
                <a:latin typeface="新細明體-ExtB" panose="02020500000000000000" pitchFamily="18" charset="-120"/>
                <a:ea typeface="新細明體-ExtB" panose="02020500000000000000" pitchFamily="18" charset="-120"/>
              </a:rPr>
              <a:t>億元，</a:t>
            </a:r>
            <a:r>
              <a:rPr lang="en-US" altLang="zh-TW" sz="1600" b="1" dirty="0">
                <a:ln/>
                <a:solidFill>
                  <a:schemeClr val="tx1"/>
                </a:solidFill>
                <a:latin typeface="新細明體-ExtB" panose="02020500000000000000" pitchFamily="18" charset="-120"/>
                <a:ea typeface="新細明體-ExtB" panose="02020500000000000000" pitchFamily="18" charset="-120"/>
              </a:rPr>
              <a:t>108</a:t>
            </a:r>
            <a:r>
              <a:rPr lang="zh-TW" altLang="en-US" sz="1600" b="1" dirty="0">
                <a:ln/>
                <a:solidFill>
                  <a:schemeClr val="tx1"/>
                </a:solidFill>
                <a:latin typeface="新細明體-ExtB" panose="02020500000000000000" pitchFamily="18" charset="-120"/>
                <a:ea typeface="新細明體-ExtB" panose="02020500000000000000" pitchFamily="18" charset="-120"/>
              </a:rPr>
              <a:t>年因公教人員調薪墊付轉正及成立青年局等負擔增加致該項目無節流效益</a:t>
            </a:r>
            <a:r>
              <a:rPr lang="zh-TW" altLang="en-US" b="1" dirty="0">
                <a:ln/>
                <a:solidFill>
                  <a:schemeClr val="tx1"/>
                </a:solidFill>
                <a:latin typeface="新細明體-ExtB" panose="02020500000000000000" pitchFamily="18" charset="-120"/>
                <a:ea typeface="新細明體-ExtB" panose="02020500000000000000" pitchFamily="18" charset="-120"/>
              </a:rPr>
              <a:t>。</a:t>
            </a:r>
          </a:p>
        </p:txBody>
      </p:sp>
      <p:sp>
        <p:nvSpPr>
          <p:cNvPr id="6" name="文字方塊 5"/>
          <p:cNvSpPr txBox="1"/>
          <p:nvPr/>
        </p:nvSpPr>
        <p:spPr>
          <a:xfrm>
            <a:off x="7452320" y="1667622"/>
            <a:ext cx="1602458" cy="307777"/>
          </a:xfrm>
          <a:prstGeom prst="rect">
            <a:avLst/>
          </a:prstGeom>
          <a:noFill/>
        </p:spPr>
        <p:txBody>
          <a:bodyPr wrap="square" rtlCol="0">
            <a:spAutoFit/>
          </a:bodyPr>
          <a:lstStyle/>
          <a:p>
            <a:pPr defTabSz="457200"/>
            <a:r>
              <a:rPr lang="zh-TW" altLang="en-US" sz="1400" dirty="0">
                <a:solidFill>
                  <a:prstClr val="black"/>
                </a:solidFill>
                <a:latin typeface="微軟正黑體" panose="020B0604030504040204" pitchFamily="34" charset="-120"/>
              </a:rPr>
              <a:t>單位：億元</a:t>
            </a:r>
          </a:p>
        </p:txBody>
      </p:sp>
      <p:sp>
        <p:nvSpPr>
          <p:cNvPr id="2" name="投影片編號版面配置區 1"/>
          <p:cNvSpPr>
            <a:spLocks noGrp="1"/>
          </p:cNvSpPr>
          <p:nvPr>
            <p:ph type="sldNum" sz="quarter" idx="12"/>
          </p:nvPr>
        </p:nvSpPr>
        <p:spPr>
          <a:xfrm>
            <a:off x="8388423" y="6309320"/>
            <a:ext cx="450103" cy="365125"/>
          </a:xfrm>
        </p:spPr>
        <p:txBody>
          <a:bodyPr/>
          <a:lstStyle/>
          <a:p>
            <a:fld id="{6318000D-FC71-4726-B7DF-734ABA3BE3AB}" type="slidenum">
              <a:rPr lang="zh-TW" altLang="en-US" sz="1400" smtClean="0">
                <a:solidFill>
                  <a:schemeClr val="tx1"/>
                </a:solidFill>
              </a:rPr>
              <a:pPr/>
              <a:t>12</a:t>
            </a:fld>
            <a:endParaRPr lang="zh-TW" altLang="en-US" sz="1400" dirty="0">
              <a:solidFill>
                <a:schemeClr val="tx1"/>
              </a:solidFill>
            </a:endParaRPr>
          </a:p>
        </p:txBody>
      </p:sp>
    </p:spTree>
    <p:extLst>
      <p:ext uri="{BB962C8B-B14F-4D97-AF65-F5344CB8AC3E}">
        <p14:creationId xmlns:p14="http://schemas.microsoft.com/office/powerpoint/2010/main" val="320624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252536" y="709531"/>
            <a:ext cx="6522919" cy="788666"/>
          </a:xfrm>
        </p:spPr>
        <p:txBody>
          <a:bodyPr/>
          <a:lstStyle/>
          <a:p>
            <a:pPr algn="ctr"/>
            <a:r>
              <a:rPr lang="zh-TW" altLang="en-US" b="1" dirty="0">
                <a:solidFill>
                  <a:srgbClr val="000099"/>
                </a:solidFill>
                <a:latin typeface="+mj-ea"/>
              </a:rPr>
              <a:t>財政考核績效</a:t>
            </a:r>
            <a:endParaRPr lang="zh-TW" altLang="en-US" b="1" u="sng" dirty="0">
              <a:solidFill>
                <a:srgbClr val="000099"/>
              </a:solidFill>
            </a:endParaRPr>
          </a:p>
        </p:txBody>
      </p:sp>
      <p:sp>
        <p:nvSpPr>
          <p:cNvPr id="8" name="文字方塊 7"/>
          <p:cNvSpPr txBox="1"/>
          <p:nvPr/>
        </p:nvSpPr>
        <p:spPr>
          <a:xfrm>
            <a:off x="1108985" y="5798872"/>
            <a:ext cx="7200800" cy="646331"/>
          </a:xfrm>
          <a:prstGeom prst="rect">
            <a:avLst/>
          </a:prstGeom>
          <a:noFill/>
        </p:spPr>
        <p:txBody>
          <a:bodyPr wrap="square" rtlCol="0">
            <a:spAutoFit/>
          </a:bodyPr>
          <a:lstStyle/>
          <a:p>
            <a:pPr defTabSz="457200"/>
            <a:r>
              <a:rPr lang="zh-TW" altLang="en-US" dirty="0">
                <a:ln w="0"/>
                <a:solidFill>
                  <a:prstClr val="black"/>
                </a:solidFill>
                <a:effectLst>
                  <a:outerShdw blurRad="38100" dist="19050" dir="2700000" algn="tl" rotWithShape="0">
                    <a:prstClr val="black">
                      <a:alpha val="40000"/>
                    </a:prstClr>
                  </a:outerShdw>
                </a:effectLst>
                <a:latin typeface="微軟正黑體" panose="020B0604030504040204" pitchFamily="34" charset="-120"/>
              </a:rPr>
              <a:t>縣市合併後二次進入前</a:t>
            </a:r>
            <a:r>
              <a:rPr lang="en-US" altLang="zh-TW" dirty="0">
                <a:ln w="0"/>
                <a:solidFill>
                  <a:prstClr val="black"/>
                </a:solidFill>
                <a:effectLst>
                  <a:outerShdw blurRad="38100" dist="19050" dir="2700000" algn="tl" rotWithShape="0">
                    <a:prstClr val="black">
                      <a:alpha val="40000"/>
                    </a:prstClr>
                  </a:outerShdw>
                </a:effectLst>
                <a:latin typeface="微軟正黑體" panose="020B0604030504040204" pitchFamily="34" charset="-120"/>
              </a:rPr>
              <a:t>6</a:t>
            </a:r>
            <a:r>
              <a:rPr lang="zh-TW" altLang="en-US" dirty="0">
                <a:ln w="0"/>
                <a:solidFill>
                  <a:prstClr val="black"/>
                </a:solidFill>
                <a:effectLst>
                  <a:outerShdw blurRad="38100" dist="19050" dir="2700000" algn="tl" rotWithShape="0">
                    <a:prstClr val="black">
                      <a:alpha val="40000"/>
                    </a:prstClr>
                  </a:outerShdw>
                </a:effectLst>
                <a:latin typeface="微軟正黑體" panose="020B0604030504040204" pitchFamily="34" charset="-120"/>
              </a:rPr>
              <a:t>名，分別為</a:t>
            </a:r>
            <a:r>
              <a:rPr lang="en-US" altLang="zh-TW" dirty="0">
                <a:ln w="0"/>
                <a:solidFill>
                  <a:prstClr val="black"/>
                </a:solidFill>
                <a:effectLst>
                  <a:outerShdw blurRad="38100" dist="19050" dir="2700000" algn="tl" rotWithShape="0">
                    <a:prstClr val="black">
                      <a:alpha val="40000"/>
                    </a:prstClr>
                  </a:outerShdw>
                </a:effectLst>
                <a:latin typeface="微軟正黑體" panose="020B0604030504040204" pitchFamily="34" charset="-120"/>
              </a:rPr>
              <a:t>107</a:t>
            </a:r>
            <a:r>
              <a:rPr lang="zh-TW" altLang="en-US" dirty="0">
                <a:ln w="0"/>
                <a:solidFill>
                  <a:prstClr val="black"/>
                </a:solidFill>
                <a:effectLst>
                  <a:outerShdw blurRad="38100" dist="19050" dir="2700000" algn="tl" rotWithShape="0">
                    <a:prstClr val="black">
                      <a:alpha val="40000"/>
                    </a:prstClr>
                  </a:outerShdw>
                </a:effectLst>
                <a:latin typeface="微軟正黑體" panose="020B0604030504040204" pitchFamily="34" charset="-120"/>
              </a:rPr>
              <a:t>年度總成績與金門縣並列全國第</a:t>
            </a:r>
            <a:r>
              <a:rPr lang="en-US" altLang="zh-TW" dirty="0">
                <a:ln w="0"/>
                <a:solidFill>
                  <a:prstClr val="black"/>
                </a:solidFill>
                <a:effectLst>
                  <a:outerShdw blurRad="38100" dist="19050" dir="2700000" algn="tl" rotWithShape="0">
                    <a:prstClr val="black">
                      <a:alpha val="40000"/>
                    </a:prstClr>
                  </a:outerShdw>
                </a:effectLst>
                <a:latin typeface="微軟正黑體" panose="020B0604030504040204" pitchFamily="34" charset="-120"/>
              </a:rPr>
              <a:t>2</a:t>
            </a:r>
            <a:r>
              <a:rPr lang="zh-TW" altLang="en-US" dirty="0">
                <a:ln w="0"/>
                <a:solidFill>
                  <a:prstClr val="black"/>
                </a:solidFill>
                <a:effectLst>
                  <a:outerShdw blurRad="38100" dist="19050" dir="2700000" algn="tl" rotWithShape="0">
                    <a:prstClr val="black">
                      <a:alpha val="40000"/>
                    </a:prstClr>
                  </a:outerShdw>
                </a:effectLst>
                <a:latin typeface="微軟正黑體" panose="020B0604030504040204" pitchFamily="34" charset="-120"/>
              </a:rPr>
              <a:t>名，以及</a:t>
            </a:r>
            <a:r>
              <a:rPr lang="en-US" altLang="zh-TW" dirty="0">
                <a:ln w="0"/>
                <a:solidFill>
                  <a:prstClr val="black"/>
                </a:solidFill>
                <a:effectLst>
                  <a:outerShdw blurRad="38100" dist="19050" dir="2700000" algn="tl" rotWithShape="0">
                    <a:prstClr val="black">
                      <a:alpha val="40000"/>
                    </a:prstClr>
                  </a:outerShdw>
                </a:effectLst>
                <a:latin typeface="微軟正黑體" panose="020B0604030504040204" pitchFamily="34" charset="-120"/>
              </a:rPr>
              <a:t>108</a:t>
            </a:r>
            <a:r>
              <a:rPr lang="zh-TW" altLang="en-US" dirty="0">
                <a:ln w="0"/>
                <a:solidFill>
                  <a:prstClr val="black"/>
                </a:solidFill>
                <a:effectLst>
                  <a:outerShdw blurRad="38100" dist="19050" dir="2700000" algn="tl" rotWithShape="0">
                    <a:prstClr val="black">
                      <a:alpha val="40000"/>
                    </a:prstClr>
                  </a:outerShdw>
                </a:effectLst>
                <a:latin typeface="微軟正黑體" panose="020B0604030504040204" pitchFamily="34" charset="-120"/>
              </a:rPr>
              <a:t>年度總成績全國第</a:t>
            </a:r>
            <a:r>
              <a:rPr lang="en-US" altLang="zh-TW" dirty="0">
                <a:ln w="0"/>
                <a:solidFill>
                  <a:prstClr val="black"/>
                </a:solidFill>
                <a:effectLst>
                  <a:outerShdw blurRad="38100" dist="19050" dir="2700000" algn="tl" rotWithShape="0">
                    <a:prstClr val="black">
                      <a:alpha val="40000"/>
                    </a:prstClr>
                  </a:outerShdw>
                </a:effectLst>
                <a:latin typeface="微軟正黑體" panose="020B0604030504040204" pitchFamily="34" charset="-120"/>
              </a:rPr>
              <a:t>4</a:t>
            </a:r>
            <a:r>
              <a:rPr lang="zh-TW" altLang="en-US" dirty="0">
                <a:ln w="0"/>
                <a:solidFill>
                  <a:prstClr val="black"/>
                </a:solidFill>
                <a:effectLst>
                  <a:outerShdw blurRad="38100" dist="19050" dir="2700000" algn="tl" rotWithShape="0">
                    <a:prstClr val="black">
                      <a:alpha val="40000"/>
                    </a:prstClr>
                  </a:outerShdw>
                </a:effectLst>
                <a:latin typeface="微軟正黑體" panose="020B0604030504040204" pitchFamily="34" charset="-120"/>
              </a:rPr>
              <a:t>名。</a:t>
            </a:r>
          </a:p>
        </p:txBody>
      </p:sp>
      <p:sp>
        <p:nvSpPr>
          <p:cNvPr id="9" name="矩形 8"/>
          <p:cNvSpPr/>
          <p:nvPr/>
        </p:nvSpPr>
        <p:spPr>
          <a:xfrm>
            <a:off x="1619672" y="1572366"/>
            <a:ext cx="5688632" cy="52322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342900" indent="-342900" defTabSz="457200">
              <a:buFont typeface="Wingdings" panose="05000000000000000000" pitchFamily="2" charset="2"/>
              <a:buChar char="Ø"/>
            </a:pPr>
            <a:r>
              <a:rPr lang="zh-TW" altLang="en-US" sz="2800" b="1" u="sng" dirty="0">
                <a:ln/>
                <a:solidFill>
                  <a:srgbClr val="9F8351"/>
                </a:solidFill>
                <a:latin typeface="微軟正黑體" panose="020B0604030504040204" pitchFamily="34" charset="-120"/>
              </a:rPr>
              <a:t>歷年地方財政輔導方案考核成績</a:t>
            </a:r>
            <a:endParaRPr lang="zh-TW" altLang="en-US" sz="2800" b="1" dirty="0">
              <a:ln/>
              <a:solidFill>
                <a:srgbClr val="9F8351"/>
              </a:solidFill>
              <a:latin typeface="微軟正黑體" panose="020B0604030504040204" pitchFamily="34" charset="-120"/>
            </a:endParaRPr>
          </a:p>
        </p:txBody>
      </p:sp>
      <p:grpSp>
        <p:nvGrpSpPr>
          <p:cNvPr id="10" name="群組 9">
            <a:extLst>
              <a:ext uri="{FF2B5EF4-FFF2-40B4-BE49-F238E27FC236}">
                <a16:creationId xmlns:a16="http://schemas.microsoft.com/office/drawing/2014/main" xmlns="" id="{1F159054-3A20-4DD2-BBC6-E2D88E06E97B}"/>
              </a:ext>
            </a:extLst>
          </p:cNvPr>
          <p:cNvGrpSpPr/>
          <p:nvPr/>
        </p:nvGrpSpPr>
        <p:grpSpPr>
          <a:xfrm>
            <a:off x="1108985" y="2186590"/>
            <a:ext cx="6984776" cy="3420000"/>
            <a:chOff x="1619672" y="2156598"/>
            <a:chExt cx="6984776" cy="3420000"/>
          </a:xfrm>
        </p:grpSpPr>
        <p:sp>
          <p:nvSpPr>
            <p:cNvPr id="6" name="文字方塊 5">
              <a:extLst>
                <a:ext uri="{FF2B5EF4-FFF2-40B4-BE49-F238E27FC236}">
                  <a16:creationId xmlns:a16="http://schemas.microsoft.com/office/drawing/2014/main" xmlns="" id="{8F6212CC-A68F-4E92-AD29-BD07341830D4}"/>
                </a:ext>
              </a:extLst>
            </p:cNvPr>
            <p:cNvSpPr txBox="1"/>
            <p:nvPr/>
          </p:nvSpPr>
          <p:spPr>
            <a:xfrm>
              <a:off x="1619672" y="2156598"/>
              <a:ext cx="6984776" cy="3420000"/>
            </a:xfrm>
            <a:prstGeom prst="roundRect">
              <a:avLst/>
            </a:prstGeom>
            <a:solidFill>
              <a:srgbClr val="F5DCCF"/>
            </a:solidFill>
            <a:ln w="19050"/>
          </p:spPr>
          <p:style>
            <a:lnRef idx="1">
              <a:schemeClr val="accent2"/>
            </a:lnRef>
            <a:fillRef idx="2">
              <a:schemeClr val="accent2"/>
            </a:fillRef>
            <a:effectRef idx="1">
              <a:schemeClr val="accent2"/>
            </a:effectRef>
            <a:fontRef idx="minor">
              <a:schemeClr val="dk1"/>
            </a:fontRef>
          </p:style>
          <p:txBody>
            <a:bodyPr wrap="square" rtlCol="0">
              <a:spAutoFit/>
            </a:bodyPr>
            <a:lstStyle/>
            <a:p>
              <a:pPr defTabSz="457200"/>
              <a:endParaRPr lang="zh-TW" altLang="en-US" dirty="0">
                <a:solidFill>
                  <a:prstClr val="black"/>
                </a:solidFill>
              </a:endParaRPr>
            </a:p>
          </p:txBody>
        </p:sp>
        <p:pic>
          <p:nvPicPr>
            <p:cNvPr id="7" name="圖片 6">
              <a:extLst>
                <a:ext uri="{FF2B5EF4-FFF2-40B4-BE49-F238E27FC236}">
                  <a16:creationId xmlns:a16="http://schemas.microsoft.com/office/drawing/2014/main" xmlns="" id="{C362EB01-B516-4881-B19C-12908F54567F}"/>
                </a:ext>
              </a:extLst>
            </p:cNvPr>
            <p:cNvPicPr>
              <a:picLocks noChangeAspect="1"/>
            </p:cNvPicPr>
            <p:nvPr/>
          </p:nvPicPr>
          <p:blipFill>
            <a:blip r:embed="rId3"/>
            <a:stretch>
              <a:fillRect/>
            </a:stretch>
          </p:blipFill>
          <p:spPr>
            <a:xfrm>
              <a:off x="1903473" y="2348880"/>
              <a:ext cx="6437701" cy="3090096"/>
            </a:xfrm>
            <a:prstGeom prst="rect">
              <a:avLst/>
            </a:prstGeom>
          </p:spPr>
        </p:pic>
      </p:grpSp>
      <p:sp>
        <p:nvSpPr>
          <p:cNvPr id="3" name="投影片編號版面配置區 2"/>
          <p:cNvSpPr>
            <a:spLocks noGrp="1"/>
          </p:cNvSpPr>
          <p:nvPr>
            <p:ph type="sldNum" sz="quarter" idx="12"/>
          </p:nvPr>
        </p:nvSpPr>
        <p:spPr>
          <a:xfrm>
            <a:off x="8172400" y="6283556"/>
            <a:ext cx="429874" cy="365125"/>
          </a:xfrm>
        </p:spPr>
        <p:txBody>
          <a:bodyPr/>
          <a:lstStyle/>
          <a:p>
            <a:pPr defTabSz="457200"/>
            <a:fld id="{6318000D-FC71-4726-B7DF-734ABA3BE3AB}" type="slidenum">
              <a:rPr lang="zh-TW" altLang="en-US" sz="1400" smtClean="0">
                <a:solidFill>
                  <a:schemeClr val="tx1"/>
                </a:solidFill>
              </a:rPr>
              <a:pPr defTabSz="457200"/>
              <a:t>13</a:t>
            </a:fld>
            <a:endParaRPr lang="zh-TW" altLang="en-US" sz="1400" dirty="0">
              <a:solidFill>
                <a:schemeClr val="tx1"/>
              </a:solidFill>
            </a:endParaRPr>
          </a:p>
        </p:txBody>
      </p:sp>
    </p:spTree>
    <p:extLst>
      <p:ext uri="{BB962C8B-B14F-4D97-AF65-F5344CB8AC3E}">
        <p14:creationId xmlns:p14="http://schemas.microsoft.com/office/powerpoint/2010/main" val="2540377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rgbClr val="F8F8F8"/>
          </a:fgClr>
          <a:bgClr>
            <a:schemeClr val="bg1"/>
          </a:bgClr>
        </a:patt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4" name="投影片編號版面配置區 3"/>
          <p:cNvSpPr>
            <a:spLocks noGrp="1"/>
          </p:cNvSpPr>
          <p:nvPr>
            <p:ph type="sldNum" sz="quarter" idx="12"/>
          </p:nvPr>
        </p:nvSpPr>
        <p:spPr>
          <a:xfrm>
            <a:off x="8100392" y="6356351"/>
            <a:ext cx="414958" cy="365125"/>
          </a:xfrm>
        </p:spPr>
        <p:txBody>
          <a:bodyPr/>
          <a:lstStyle/>
          <a:p>
            <a:fld id="{DCB016FE-74A5-41F0-993A-BC838F0D30AB}" type="slidenum">
              <a:rPr lang="zh-TW" altLang="en-US" sz="1400" smtClean="0">
                <a:solidFill>
                  <a:schemeClr val="tx1"/>
                </a:solidFill>
              </a:rPr>
              <a:t>14</a:t>
            </a:fld>
            <a:endParaRPr lang="zh-TW" altLang="en-US" sz="1400" dirty="0">
              <a:solidFill>
                <a:schemeClr val="tx1"/>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65126"/>
            <a:ext cx="8280920" cy="1325563"/>
          </a:xfrm>
          <a:prstGeom prst="rect">
            <a:avLst/>
          </a:prstGeom>
          <a:solidFill>
            <a:srgbClr val="FFD85D"/>
          </a:solidFill>
          <a:ln w="9525">
            <a:solidFill>
              <a:schemeClr val="tx1"/>
            </a:solidFill>
            <a:miter lim="800000"/>
            <a:headEnd/>
            <a:tailEnd/>
          </a:ln>
          <a:effectLst/>
        </p:spPr>
      </p:pic>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2623" y="-171400"/>
            <a:ext cx="1547665" cy="1356285"/>
          </a:xfrm>
          <a:prstGeom prst="rect">
            <a:avLst/>
          </a:prstGeom>
        </p:spPr>
      </p:pic>
      <p:sp>
        <p:nvSpPr>
          <p:cNvPr id="14" name="文字方塊 13"/>
          <p:cNvSpPr txBox="1"/>
          <p:nvPr/>
        </p:nvSpPr>
        <p:spPr>
          <a:xfrm>
            <a:off x="508233" y="5894686"/>
            <a:ext cx="2983647" cy="430887"/>
          </a:xfrm>
          <a:prstGeom prst="rect">
            <a:avLst/>
          </a:prstGeom>
          <a:noFill/>
        </p:spPr>
        <p:txBody>
          <a:bodyPr wrap="square" rtlCol="0">
            <a:spAutoFit/>
          </a:bodyPr>
          <a:lstStyle/>
          <a:p>
            <a:r>
              <a:rPr lang="zh-TW" altLang="en-US" sz="1100" dirty="0"/>
              <a:t>高 雄 市 政 府 財 政 局                                                           </a:t>
            </a:r>
            <a:r>
              <a:rPr lang="en-US" altLang="zh-TW" sz="1100" dirty="0"/>
              <a:t>Finance Bureau Kaohsiung City Government  </a:t>
            </a:r>
            <a:endParaRPr lang="zh-TW" altLang="en-US" sz="1100" dirty="0"/>
          </a:p>
        </p:txBody>
      </p:sp>
      <p:pic>
        <p:nvPicPr>
          <p:cNvPr id="5" name="圖片 4"/>
          <p:cNvPicPr>
            <a:picLocks noChangeAspect="1"/>
          </p:cNvPicPr>
          <p:nvPr/>
        </p:nvPicPr>
        <p:blipFill>
          <a:blip r:embed="rId4"/>
          <a:stretch>
            <a:fillRect/>
          </a:stretch>
        </p:blipFill>
        <p:spPr>
          <a:xfrm>
            <a:off x="1691681" y="2987986"/>
            <a:ext cx="5616624" cy="1910798"/>
          </a:xfrm>
          <a:prstGeom prst="rect">
            <a:avLst/>
          </a:prstGeom>
        </p:spPr>
      </p:pic>
      <p:sp>
        <p:nvSpPr>
          <p:cNvPr id="7" name="文字方塊 6"/>
          <p:cNvSpPr txBox="1"/>
          <p:nvPr/>
        </p:nvSpPr>
        <p:spPr>
          <a:xfrm>
            <a:off x="2915816" y="2996951"/>
            <a:ext cx="3721984" cy="1661993"/>
          </a:xfrm>
          <a:prstGeom prst="rect">
            <a:avLst/>
          </a:prstGeom>
          <a:noFill/>
        </p:spPr>
        <p:txBody>
          <a:bodyPr wrap="square" rtlCol="0">
            <a:spAutoFit/>
          </a:bodyPr>
          <a:lstStyle/>
          <a:p>
            <a:pPr lvl="0"/>
            <a:r>
              <a:rPr lang="zh-TW" altLang="en-US" sz="5400" b="1" dirty="0">
                <a:solidFill>
                  <a:srgbClr val="7030A0"/>
                </a:solidFill>
                <a:latin typeface="標楷體" panose="03000509000000000000" pitchFamily="65" charset="-120"/>
                <a:ea typeface="標楷體" panose="03000509000000000000" pitchFamily="65" charset="-120"/>
              </a:rPr>
              <a:t> </a:t>
            </a:r>
            <a:r>
              <a:rPr lang="zh-TW" altLang="en-US" sz="4800" b="1" dirty="0">
                <a:solidFill>
                  <a:srgbClr val="7030A0"/>
                </a:solidFill>
                <a:latin typeface="標楷體" panose="03000509000000000000" pitchFamily="65" charset="-120"/>
                <a:ea typeface="標楷體" panose="03000509000000000000" pitchFamily="65" charset="-120"/>
              </a:rPr>
              <a:t>稅務金融</a:t>
            </a:r>
            <a:endParaRPr lang="en-US" altLang="zh-TW" sz="4800" b="1" dirty="0">
              <a:solidFill>
                <a:srgbClr val="7030A0"/>
              </a:solidFill>
              <a:latin typeface="標楷體" panose="03000509000000000000" pitchFamily="65" charset="-120"/>
              <a:ea typeface="標楷體" panose="03000509000000000000" pitchFamily="65" charset="-120"/>
            </a:endParaRPr>
          </a:p>
          <a:p>
            <a:pPr lvl="0"/>
            <a:r>
              <a:rPr lang="zh-TW" altLang="en-US" sz="4800" b="1" dirty="0">
                <a:solidFill>
                  <a:srgbClr val="7030A0"/>
                </a:solidFill>
                <a:latin typeface="標楷體" panose="03000509000000000000" pitchFamily="65" charset="-120"/>
                <a:ea typeface="標楷體" panose="03000509000000000000" pitchFamily="65" charset="-120"/>
              </a:rPr>
              <a:t>及菸酒管理</a:t>
            </a:r>
          </a:p>
        </p:txBody>
      </p:sp>
    </p:spTree>
    <p:extLst>
      <p:ext uri="{BB962C8B-B14F-4D97-AF65-F5344CB8AC3E}">
        <p14:creationId xmlns:p14="http://schemas.microsoft.com/office/powerpoint/2010/main" val="3393823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aphicFrame>
        <p:nvGraphicFramePr>
          <p:cNvPr id="7" name="內容版面配置區 6"/>
          <p:cNvGraphicFramePr>
            <a:graphicFrameLocks noGrp="1"/>
          </p:cNvGraphicFramePr>
          <p:nvPr>
            <p:ph idx="1"/>
          </p:nvPr>
        </p:nvGraphicFramePr>
        <p:xfrm>
          <a:off x="323529" y="1484784"/>
          <a:ext cx="849694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投影片編號版面配置區 4"/>
          <p:cNvSpPr>
            <a:spLocks noGrp="1"/>
          </p:cNvSpPr>
          <p:nvPr>
            <p:ph type="sldNum" sz="quarter" idx="12"/>
          </p:nvPr>
        </p:nvSpPr>
        <p:spPr>
          <a:xfrm>
            <a:off x="8182687" y="6342781"/>
            <a:ext cx="584978" cy="365125"/>
          </a:xfrm>
        </p:spPr>
        <p:txBody>
          <a:bodyPr/>
          <a:lstStyle/>
          <a:p>
            <a:fld id="{CC5AAFBA-94D9-42C3-B35C-EA264FEF4B67}" type="slidenum">
              <a:rPr lang="zh-TW" altLang="en-US" sz="1400" smtClean="0">
                <a:solidFill>
                  <a:schemeClr val="tx1"/>
                </a:solidFill>
              </a:rPr>
              <a:pPr/>
              <a:t>15</a:t>
            </a:fld>
            <a:endParaRPr lang="zh-TW" altLang="en-US" sz="1400" dirty="0">
              <a:solidFill>
                <a:schemeClr val="tx1"/>
              </a:solidFill>
            </a:endParaRPr>
          </a:p>
        </p:txBody>
      </p:sp>
      <p:graphicFrame>
        <p:nvGraphicFramePr>
          <p:cNvPr id="6" name="資料庫圖表 5"/>
          <p:cNvGraphicFramePr/>
          <p:nvPr>
            <p:extLst>
              <p:ext uri="{D42A27DB-BD31-4B8C-83A1-F6EECF244321}">
                <p14:modId xmlns:p14="http://schemas.microsoft.com/office/powerpoint/2010/main" val="2445526675"/>
              </p:ext>
            </p:extLst>
          </p:nvPr>
        </p:nvGraphicFramePr>
        <p:xfrm>
          <a:off x="683568" y="118368"/>
          <a:ext cx="7920880" cy="1222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79208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nvGraphicFramePr>
        <p:xfrm>
          <a:off x="395536" y="118368"/>
          <a:ext cx="8352928" cy="851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內容版面配置區 4"/>
          <p:cNvSpPr>
            <a:spLocks noGrp="1"/>
          </p:cNvSpPr>
          <p:nvPr>
            <p:ph idx="1"/>
          </p:nvPr>
        </p:nvSpPr>
        <p:spPr/>
        <p:txBody>
          <a:bodyPr/>
          <a:lstStyle/>
          <a:p>
            <a:endParaRPr lang="zh-TW" altLang="en-US" dirty="0"/>
          </a:p>
        </p:txBody>
      </p:sp>
      <p:graphicFrame>
        <p:nvGraphicFramePr>
          <p:cNvPr id="10" name="內容版面配置區 2"/>
          <p:cNvGraphicFramePr>
            <a:graphicFrameLocks/>
          </p:cNvGraphicFramePr>
          <p:nvPr/>
        </p:nvGraphicFramePr>
        <p:xfrm>
          <a:off x="467543" y="1268760"/>
          <a:ext cx="8208912" cy="4824535"/>
        </p:xfrm>
        <a:graphic>
          <a:graphicData uri="http://schemas.openxmlformats.org/drawingml/2006/table">
            <a:tbl>
              <a:tblPr firstRow="1" firstCol="1" bandRow="1"/>
              <a:tblGrid>
                <a:gridCol w="2736304">
                  <a:extLst>
                    <a:ext uri="{9D8B030D-6E8A-4147-A177-3AD203B41FA5}">
                      <a16:colId xmlns:a16="http://schemas.microsoft.com/office/drawing/2014/main" xmlns="" val="20000"/>
                    </a:ext>
                  </a:extLst>
                </a:gridCol>
                <a:gridCol w="2736304">
                  <a:extLst>
                    <a:ext uri="{9D8B030D-6E8A-4147-A177-3AD203B41FA5}">
                      <a16:colId xmlns:a16="http://schemas.microsoft.com/office/drawing/2014/main" xmlns="" val="20001"/>
                    </a:ext>
                  </a:extLst>
                </a:gridCol>
                <a:gridCol w="2736304">
                  <a:extLst>
                    <a:ext uri="{9D8B030D-6E8A-4147-A177-3AD203B41FA5}">
                      <a16:colId xmlns:a16="http://schemas.microsoft.com/office/drawing/2014/main" xmlns="" val="20002"/>
                    </a:ext>
                  </a:extLst>
                </a:gridCol>
              </a:tblGrid>
              <a:tr h="964907">
                <a:tc gridSpan="3">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algn="ctr">
                        <a:spcAft>
                          <a:spcPts val="0"/>
                        </a:spcAft>
                      </a:pPr>
                      <a:r>
                        <a:rPr lang="zh-TW" sz="3600" b="1" kern="100" dirty="0">
                          <a:solidFill>
                            <a:srgbClr val="E46C0A"/>
                          </a:solidFill>
                          <a:effectLst/>
                          <a:latin typeface="標楷體" panose="03000509000000000000" pitchFamily="65" charset="-120"/>
                          <a:ea typeface="標楷體" panose="03000509000000000000" pitchFamily="65" charset="-120"/>
                          <a:cs typeface="Times New Roman"/>
                        </a:rPr>
                        <a:t>本市農漁會信用部逾放改善情形比較</a:t>
                      </a:r>
                      <a:endParaRPr lang="zh-TW" sz="3600" kern="100" dirty="0">
                        <a:effectLst/>
                        <a:latin typeface="標楷體" panose="03000509000000000000" pitchFamily="65" charset="-120"/>
                        <a:ea typeface="標楷體" panose="03000509000000000000" pitchFamily="65" charset="-120"/>
                        <a:cs typeface="Times New Roman"/>
                      </a:endParaRPr>
                    </a:p>
                  </a:txBody>
                  <a:tcPr marL="54268" marR="54268" marT="0" marB="0" anchor="ctr">
                    <a:lnL w="12700" cap="flat" cmpd="sng" algn="ctr">
                      <a:solidFill>
                        <a:srgbClr val="DC5924">
                          <a:lumMod val="75000"/>
                        </a:srgbClr>
                      </a:solidFill>
                      <a:prstDash val="solid"/>
                      <a:round/>
                      <a:headEnd type="none" w="med" len="med"/>
                      <a:tailEnd type="none" w="med" len="med"/>
                    </a:lnL>
                    <a:lnR w="12700" cap="flat" cmpd="sng" algn="ctr">
                      <a:solidFill>
                        <a:srgbClr val="DC5924">
                          <a:lumMod val="75000"/>
                        </a:srgbClr>
                      </a:solidFill>
                      <a:prstDash val="solid"/>
                      <a:round/>
                      <a:headEnd type="none" w="med" len="med"/>
                      <a:tailEnd type="none" w="med" len="med"/>
                    </a:lnR>
                    <a:lnT w="12700" cap="flat" cmpd="sng" algn="ctr">
                      <a:solidFill>
                        <a:srgbClr val="DC5924">
                          <a:lumMod val="7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E9D9"/>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964907">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algn="ctr">
                        <a:spcAft>
                          <a:spcPts val="0"/>
                        </a:spcAft>
                      </a:pPr>
                      <a:r>
                        <a:rPr lang="zh-TW" sz="3600" b="1" kern="1200" dirty="0">
                          <a:solidFill>
                            <a:srgbClr val="2009C7"/>
                          </a:solidFill>
                          <a:effectLst/>
                          <a:latin typeface="標楷體" panose="03000509000000000000" pitchFamily="65" charset="-120"/>
                          <a:ea typeface="標楷體" panose="03000509000000000000" pitchFamily="65" charset="-120"/>
                          <a:cs typeface="Arial"/>
                        </a:rPr>
                        <a:t>比較年月</a:t>
                      </a:r>
                      <a:endParaRPr lang="zh-TW" sz="3600" kern="100" dirty="0">
                        <a:effectLst/>
                        <a:latin typeface="標楷體" panose="03000509000000000000" pitchFamily="65" charset="-120"/>
                        <a:ea typeface="標楷體" panose="03000509000000000000" pitchFamily="65" charset="-120"/>
                        <a:cs typeface="Times New Roman"/>
                      </a:endParaRPr>
                    </a:p>
                  </a:txBody>
                  <a:tcPr marL="54268" marR="54268" marT="0" marB="0" anchor="ctr">
                    <a:lnL w="12700" cap="flat" cmpd="sng" algn="ctr">
                      <a:solidFill>
                        <a:srgbClr val="DC5924">
                          <a:lumMod val="75000"/>
                        </a:srgbClr>
                      </a:solidFill>
                      <a:prstDash val="solid"/>
                      <a:round/>
                      <a:headEnd type="none" w="med" len="med"/>
                      <a:tailEnd type="none" w="med" len="med"/>
                    </a:lnL>
                    <a:lnR w="12700" cap="flat" cmpd="sng" algn="ctr">
                      <a:solidFill>
                        <a:srgbClr val="DC592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C5924"/>
                      </a:solidFill>
                      <a:prstDash val="solid"/>
                      <a:round/>
                      <a:headEnd type="none" w="med" len="med"/>
                      <a:tailEnd type="none" w="med" len="med"/>
                    </a:lnB>
                    <a:lnTlToBr w="12700" cmpd="sng">
                      <a:noFill/>
                      <a:prstDash val="solid"/>
                    </a:lnTlToBr>
                    <a:lnBlToTr w="12700" cmpd="sng">
                      <a:noFill/>
                      <a:prstDash val="solid"/>
                    </a:lnBlToTr>
                    <a:solidFill>
                      <a:srgbClr val="E5B8B7"/>
                    </a:solid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algn="ctr">
                        <a:spcAft>
                          <a:spcPts val="0"/>
                        </a:spcAft>
                      </a:pPr>
                      <a:r>
                        <a:rPr lang="zh-TW" sz="3600" b="1" kern="100" dirty="0">
                          <a:solidFill>
                            <a:srgbClr val="0000CC"/>
                          </a:solidFill>
                          <a:effectLst/>
                          <a:latin typeface="標楷體" panose="03000509000000000000" pitchFamily="65" charset="-120"/>
                          <a:ea typeface="標楷體" panose="03000509000000000000" pitchFamily="65" charset="-120"/>
                          <a:cs typeface="Times New Roman"/>
                        </a:rPr>
                        <a:t>逾期放款</a:t>
                      </a:r>
                      <a:endParaRPr lang="zh-TW" sz="3600" kern="100" dirty="0">
                        <a:effectLst/>
                        <a:latin typeface="標楷體" panose="03000509000000000000" pitchFamily="65" charset="-120"/>
                        <a:ea typeface="標楷體" panose="03000509000000000000" pitchFamily="65" charset="-120"/>
                        <a:cs typeface="Times New Roman"/>
                      </a:endParaRPr>
                    </a:p>
                  </a:txBody>
                  <a:tcPr marL="54268" marR="54268" marT="0" marB="0" anchor="ctr">
                    <a:lnL w="12700" cap="flat" cmpd="sng" algn="ctr">
                      <a:solidFill>
                        <a:srgbClr val="DC5924"/>
                      </a:solidFill>
                      <a:prstDash val="solid"/>
                      <a:round/>
                      <a:headEnd type="none" w="med" len="med"/>
                      <a:tailEnd type="none" w="med" len="med"/>
                    </a:lnL>
                    <a:lnR w="12700" cap="flat" cmpd="sng" algn="ctr">
                      <a:solidFill>
                        <a:srgbClr val="DC592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C5924"/>
                      </a:solidFill>
                      <a:prstDash val="solid"/>
                      <a:round/>
                      <a:headEnd type="none" w="med" len="med"/>
                      <a:tailEnd type="none" w="med" len="med"/>
                    </a:lnB>
                    <a:lnTlToBr w="12700" cmpd="sng">
                      <a:noFill/>
                      <a:prstDash val="solid"/>
                    </a:lnTlToBr>
                    <a:lnBlToTr w="12700" cmpd="sng">
                      <a:noFill/>
                      <a:prstDash val="solid"/>
                    </a:lnBlToTr>
                    <a:solidFill>
                      <a:srgbClr val="E5B8B7"/>
                    </a:solid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algn="ctr">
                        <a:spcAft>
                          <a:spcPts val="0"/>
                        </a:spcAft>
                      </a:pPr>
                      <a:r>
                        <a:rPr lang="zh-TW" sz="3600" b="1" kern="1200" dirty="0">
                          <a:solidFill>
                            <a:srgbClr val="2009C7"/>
                          </a:solidFill>
                          <a:effectLst/>
                          <a:latin typeface="標楷體" panose="03000509000000000000" pitchFamily="65" charset="-120"/>
                          <a:ea typeface="標楷體" panose="03000509000000000000" pitchFamily="65" charset="-120"/>
                          <a:cs typeface="Arial"/>
                        </a:rPr>
                        <a:t>逾放比率</a:t>
                      </a:r>
                      <a:endParaRPr lang="zh-TW" sz="3600" kern="100" dirty="0">
                        <a:effectLst/>
                        <a:latin typeface="標楷體" panose="03000509000000000000" pitchFamily="65" charset="-120"/>
                        <a:ea typeface="標楷體" panose="03000509000000000000" pitchFamily="65" charset="-120"/>
                        <a:cs typeface="Times New Roman"/>
                      </a:endParaRPr>
                    </a:p>
                  </a:txBody>
                  <a:tcPr marL="54268" marR="54268" marT="0" marB="0" anchor="ctr">
                    <a:lnL w="12700" cap="flat" cmpd="sng" algn="ctr">
                      <a:solidFill>
                        <a:srgbClr val="DC5924"/>
                      </a:solidFill>
                      <a:prstDash val="solid"/>
                      <a:round/>
                      <a:headEnd type="none" w="med" len="med"/>
                      <a:tailEnd type="none" w="med" len="med"/>
                    </a:lnL>
                    <a:lnR w="12700" cap="flat" cmpd="sng" algn="ctr">
                      <a:solidFill>
                        <a:srgbClr val="DC5924">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C5924"/>
                      </a:solidFill>
                      <a:prstDash val="solid"/>
                      <a:round/>
                      <a:headEnd type="none" w="med" len="med"/>
                      <a:tailEnd type="none" w="med" len="med"/>
                    </a:lnB>
                    <a:lnTlToBr w="12700" cmpd="sng">
                      <a:noFill/>
                      <a:prstDash val="solid"/>
                    </a:lnTlToBr>
                    <a:lnBlToTr w="12700" cmpd="sng">
                      <a:noFill/>
                      <a:prstDash val="solid"/>
                    </a:lnBlToTr>
                    <a:solidFill>
                      <a:srgbClr val="E5B8B7"/>
                    </a:solidFill>
                  </a:tcPr>
                </a:tc>
                <a:extLst>
                  <a:ext uri="{0D108BD9-81ED-4DB2-BD59-A6C34878D82A}">
                    <a16:rowId xmlns:a16="http://schemas.microsoft.com/office/drawing/2014/main" xmlns="" val="10001"/>
                  </a:ext>
                </a:extLst>
              </a:tr>
              <a:tr h="964907">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algn="ctr">
                        <a:spcAft>
                          <a:spcPts val="0"/>
                        </a:spcAft>
                      </a:pPr>
                      <a:r>
                        <a:rPr lang="en-US" sz="3600" kern="1200" dirty="0">
                          <a:solidFill>
                            <a:srgbClr val="0070C0"/>
                          </a:solidFill>
                          <a:effectLst/>
                          <a:latin typeface="標楷體" panose="03000509000000000000" pitchFamily="65" charset="-120"/>
                          <a:ea typeface="標楷體" panose="03000509000000000000" pitchFamily="65" charset="-120"/>
                          <a:cs typeface="Times New Roman"/>
                        </a:rPr>
                        <a:t>10</a:t>
                      </a:r>
                      <a:r>
                        <a:rPr lang="en-US" altLang="zh-TW" sz="3600" kern="1200" dirty="0">
                          <a:solidFill>
                            <a:srgbClr val="0070C0"/>
                          </a:solidFill>
                          <a:effectLst/>
                          <a:latin typeface="標楷體" panose="03000509000000000000" pitchFamily="65" charset="-120"/>
                          <a:ea typeface="標楷體" panose="03000509000000000000" pitchFamily="65" charset="-120"/>
                          <a:cs typeface="Times New Roman"/>
                        </a:rPr>
                        <a:t>8</a:t>
                      </a:r>
                      <a:r>
                        <a:rPr lang="zh-TW" sz="3600" kern="1200" dirty="0">
                          <a:solidFill>
                            <a:srgbClr val="0070C0"/>
                          </a:solidFill>
                          <a:effectLst/>
                          <a:latin typeface="標楷體" panose="03000509000000000000" pitchFamily="65" charset="-120"/>
                          <a:ea typeface="標楷體" panose="03000509000000000000" pitchFamily="65" charset="-120"/>
                          <a:cs typeface="Arial"/>
                        </a:rPr>
                        <a:t>年</a:t>
                      </a:r>
                      <a:r>
                        <a:rPr lang="en-US" altLang="zh-TW" sz="3600" kern="1200" dirty="0">
                          <a:solidFill>
                            <a:srgbClr val="0070C0"/>
                          </a:solidFill>
                          <a:effectLst/>
                          <a:latin typeface="標楷體" panose="03000509000000000000" pitchFamily="65" charset="-120"/>
                          <a:ea typeface="標楷體" panose="03000509000000000000" pitchFamily="65" charset="-120"/>
                          <a:cs typeface="Arial"/>
                        </a:rPr>
                        <a:t>3</a:t>
                      </a:r>
                      <a:r>
                        <a:rPr lang="zh-TW" sz="3600" kern="1200" dirty="0">
                          <a:solidFill>
                            <a:srgbClr val="0070C0"/>
                          </a:solidFill>
                          <a:effectLst/>
                          <a:latin typeface="標楷體" panose="03000509000000000000" pitchFamily="65" charset="-120"/>
                          <a:ea typeface="標楷體" panose="03000509000000000000" pitchFamily="65" charset="-120"/>
                          <a:cs typeface="Arial"/>
                        </a:rPr>
                        <a:t>月</a:t>
                      </a:r>
                      <a:endParaRPr lang="zh-TW" sz="3600" kern="100" dirty="0">
                        <a:effectLst/>
                        <a:latin typeface="標楷體" panose="03000509000000000000" pitchFamily="65" charset="-120"/>
                        <a:ea typeface="標楷體" panose="03000509000000000000" pitchFamily="65" charset="-120"/>
                        <a:cs typeface="Times New Roman"/>
                      </a:endParaRPr>
                    </a:p>
                  </a:txBody>
                  <a:tcPr marL="54268" marR="54268" marT="0" marB="0" anchor="ctr">
                    <a:lnL w="12700" cap="flat" cmpd="sng" algn="ctr">
                      <a:solidFill>
                        <a:srgbClr val="DC5924">
                          <a:lumMod val="75000"/>
                        </a:srgbClr>
                      </a:solidFill>
                      <a:prstDash val="solid"/>
                      <a:round/>
                      <a:headEnd type="none" w="med" len="med"/>
                      <a:tailEnd type="none" w="med" len="med"/>
                    </a:lnL>
                    <a:lnR w="12700" cap="flat" cmpd="sng" algn="ctr">
                      <a:solidFill>
                        <a:srgbClr val="DC5924"/>
                      </a:solidFill>
                      <a:prstDash val="solid"/>
                      <a:round/>
                      <a:headEnd type="none" w="med" len="med"/>
                      <a:tailEnd type="none" w="med" len="med"/>
                    </a:lnR>
                    <a:lnT w="12700" cap="flat" cmpd="sng" algn="ctr">
                      <a:solidFill>
                        <a:srgbClr val="DC5924"/>
                      </a:solidFill>
                      <a:prstDash val="solid"/>
                      <a:round/>
                      <a:headEnd type="none" w="med" len="med"/>
                      <a:tailEnd type="none" w="med" len="med"/>
                    </a:lnT>
                    <a:lnB w="12700" cap="flat" cmpd="sng" algn="ctr">
                      <a:solidFill>
                        <a:srgbClr val="DC5924"/>
                      </a:solidFill>
                      <a:prstDash val="solid"/>
                      <a:round/>
                      <a:headEnd type="none" w="med" len="med"/>
                      <a:tailEnd type="none" w="med" len="med"/>
                    </a:lnB>
                    <a:lnTlToBr w="12700" cmpd="sng">
                      <a:noFill/>
                      <a:prstDash val="solid"/>
                    </a:lnTlToBr>
                    <a:lnBlToTr w="12700" cmpd="sng">
                      <a:noFill/>
                      <a:prstDash val="solid"/>
                    </a:lnBlToTr>
                    <a:solidFill>
                      <a:srgbClr val="F2DBDB"/>
                    </a:solid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algn="ctr">
                        <a:spcAft>
                          <a:spcPts val="0"/>
                        </a:spcAft>
                      </a:pPr>
                      <a:r>
                        <a:rPr lang="en-US" altLang="zh-TW" sz="3600" kern="100" dirty="0">
                          <a:solidFill>
                            <a:srgbClr val="0070C0"/>
                          </a:solidFill>
                          <a:effectLst/>
                          <a:latin typeface="標楷體" panose="03000509000000000000" pitchFamily="65" charset="-120"/>
                          <a:ea typeface="標楷體" panose="03000509000000000000" pitchFamily="65" charset="-120"/>
                          <a:cs typeface="Times New Roman"/>
                        </a:rPr>
                        <a:t>5.52</a:t>
                      </a:r>
                      <a:r>
                        <a:rPr lang="zh-TW" sz="3600" kern="100" dirty="0">
                          <a:solidFill>
                            <a:srgbClr val="0070C0"/>
                          </a:solidFill>
                          <a:effectLst/>
                          <a:latin typeface="標楷體" panose="03000509000000000000" pitchFamily="65" charset="-120"/>
                          <a:ea typeface="標楷體" panose="03000509000000000000" pitchFamily="65" charset="-120"/>
                          <a:cs typeface="Times New Roman"/>
                        </a:rPr>
                        <a:t>億元</a:t>
                      </a:r>
                    </a:p>
                  </a:txBody>
                  <a:tcPr marL="54268" marR="54268" marT="0" marB="0" anchor="ctr">
                    <a:lnL w="12700" cap="flat" cmpd="sng" algn="ctr">
                      <a:solidFill>
                        <a:srgbClr val="DC5924"/>
                      </a:solidFill>
                      <a:prstDash val="solid"/>
                      <a:round/>
                      <a:headEnd type="none" w="med" len="med"/>
                      <a:tailEnd type="none" w="med" len="med"/>
                    </a:lnL>
                    <a:lnR w="12700" cap="flat" cmpd="sng" algn="ctr">
                      <a:solidFill>
                        <a:srgbClr val="DC5924"/>
                      </a:solidFill>
                      <a:prstDash val="solid"/>
                      <a:round/>
                      <a:headEnd type="none" w="med" len="med"/>
                      <a:tailEnd type="none" w="med" len="med"/>
                    </a:lnR>
                    <a:lnT w="12700" cap="flat" cmpd="sng" algn="ctr">
                      <a:solidFill>
                        <a:srgbClr val="DC5924"/>
                      </a:solidFill>
                      <a:prstDash val="solid"/>
                      <a:round/>
                      <a:headEnd type="none" w="med" len="med"/>
                      <a:tailEnd type="none" w="med" len="med"/>
                    </a:lnT>
                    <a:lnB w="12700" cap="flat" cmpd="sng" algn="ctr">
                      <a:solidFill>
                        <a:srgbClr val="DC5924"/>
                      </a:solidFill>
                      <a:prstDash val="solid"/>
                      <a:round/>
                      <a:headEnd type="none" w="med" len="med"/>
                      <a:tailEnd type="none" w="med" len="med"/>
                    </a:lnB>
                    <a:lnTlToBr w="12700" cmpd="sng">
                      <a:noFill/>
                      <a:prstDash val="solid"/>
                    </a:lnTlToBr>
                    <a:lnBlToTr w="12700" cmpd="sng">
                      <a:noFill/>
                      <a:prstDash val="solid"/>
                    </a:lnBlToTr>
                    <a:solidFill>
                      <a:srgbClr val="F2DBDB"/>
                    </a:solid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algn="ctr">
                        <a:spcAft>
                          <a:spcPts val="0"/>
                        </a:spcAft>
                      </a:pPr>
                      <a:r>
                        <a:rPr lang="en-US" sz="3600" kern="100" dirty="0">
                          <a:solidFill>
                            <a:srgbClr val="0070C0"/>
                          </a:solidFill>
                          <a:effectLst/>
                          <a:latin typeface="標楷體" panose="03000509000000000000" pitchFamily="65" charset="-120"/>
                          <a:ea typeface="標楷體" panose="03000509000000000000" pitchFamily="65" charset="-120"/>
                          <a:cs typeface="Times New Roman"/>
                        </a:rPr>
                        <a:t>0.</a:t>
                      </a:r>
                      <a:r>
                        <a:rPr lang="en-US" altLang="zh-TW" sz="3600" kern="100" dirty="0">
                          <a:solidFill>
                            <a:srgbClr val="0070C0"/>
                          </a:solidFill>
                          <a:effectLst/>
                          <a:latin typeface="標楷體" panose="03000509000000000000" pitchFamily="65" charset="-120"/>
                          <a:ea typeface="標楷體" panose="03000509000000000000" pitchFamily="65" charset="-120"/>
                          <a:cs typeface="Times New Roman"/>
                        </a:rPr>
                        <a:t>61</a:t>
                      </a:r>
                      <a:r>
                        <a:rPr lang="en-US" sz="3600" kern="100" dirty="0">
                          <a:solidFill>
                            <a:srgbClr val="0070C0"/>
                          </a:solidFill>
                          <a:effectLst/>
                          <a:latin typeface="標楷體" panose="03000509000000000000" pitchFamily="65" charset="-120"/>
                          <a:ea typeface="標楷體" panose="03000509000000000000" pitchFamily="65" charset="-120"/>
                          <a:cs typeface="Times New Roman"/>
                        </a:rPr>
                        <a:t>%</a:t>
                      </a:r>
                      <a:endParaRPr lang="zh-TW" sz="3600" kern="100" dirty="0">
                        <a:solidFill>
                          <a:srgbClr val="0070C0"/>
                        </a:solidFill>
                        <a:effectLst/>
                        <a:latin typeface="標楷體" panose="03000509000000000000" pitchFamily="65" charset="-120"/>
                        <a:ea typeface="標楷體" panose="03000509000000000000" pitchFamily="65" charset="-120"/>
                        <a:cs typeface="Times New Roman"/>
                      </a:endParaRPr>
                    </a:p>
                  </a:txBody>
                  <a:tcPr marL="54268" marR="54268" marT="0" marB="0" anchor="ctr">
                    <a:lnL w="12700" cap="flat" cmpd="sng" algn="ctr">
                      <a:solidFill>
                        <a:srgbClr val="DC5924"/>
                      </a:solidFill>
                      <a:prstDash val="solid"/>
                      <a:round/>
                      <a:headEnd type="none" w="med" len="med"/>
                      <a:tailEnd type="none" w="med" len="med"/>
                    </a:lnL>
                    <a:lnR w="12700" cap="flat" cmpd="sng" algn="ctr">
                      <a:solidFill>
                        <a:srgbClr val="DC5924">
                          <a:lumMod val="75000"/>
                        </a:srgbClr>
                      </a:solidFill>
                      <a:prstDash val="solid"/>
                      <a:round/>
                      <a:headEnd type="none" w="med" len="med"/>
                      <a:tailEnd type="none" w="med" len="med"/>
                    </a:lnR>
                    <a:lnT w="12700" cap="flat" cmpd="sng" algn="ctr">
                      <a:solidFill>
                        <a:srgbClr val="DC5924"/>
                      </a:solidFill>
                      <a:prstDash val="solid"/>
                      <a:round/>
                      <a:headEnd type="none" w="med" len="med"/>
                      <a:tailEnd type="none" w="med" len="med"/>
                    </a:lnT>
                    <a:lnB w="12700" cap="flat" cmpd="sng" algn="ctr">
                      <a:solidFill>
                        <a:srgbClr val="DC5924"/>
                      </a:solidFill>
                      <a:prstDash val="solid"/>
                      <a:round/>
                      <a:headEnd type="none" w="med" len="med"/>
                      <a:tailEnd type="none" w="med" len="med"/>
                    </a:lnB>
                    <a:lnTlToBr w="12700" cmpd="sng">
                      <a:noFill/>
                      <a:prstDash val="solid"/>
                    </a:lnTlToBr>
                    <a:lnBlToTr w="12700" cmpd="sng">
                      <a:noFill/>
                      <a:prstDash val="solid"/>
                    </a:lnBlToTr>
                    <a:solidFill>
                      <a:srgbClr val="F2DBDB"/>
                    </a:solidFill>
                  </a:tcPr>
                </a:tc>
                <a:extLst>
                  <a:ext uri="{0D108BD9-81ED-4DB2-BD59-A6C34878D82A}">
                    <a16:rowId xmlns:a16="http://schemas.microsoft.com/office/drawing/2014/main" xmlns="" val="10002"/>
                  </a:ext>
                </a:extLst>
              </a:tr>
              <a:tr h="964907">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algn="ctr">
                        <a:spcAft>
                          <a:spcPts val="0"/>
                        </a:spcAft>
                      </a:pPr>
                      <a:r>
                        <a:rPr lang="en-US" sz="3600" kern="1200" dirty="0">
                          <a:solidFill>
                            <a:srgbClr val="0070C0"/>
                          </a:solidFill>
                          <a:effectLst/>
                          <a:latin typeface="標楷體" panose="03000509000000000000" pitchFamily="65" charset="-120"/>
                          <a:ea typeface="標楷體" panose="03000509000000000000" pitchFamily="65" charset="-120"/>
                          <a:cs typeface="Times New Roman"/>
                        </a:rPr>
                        <a:t>10</a:t>
                      </a:r>
                      <a:r>
                        <a:rPr lang="en-US" altLang="zh-TW" sz="3600" kern="1200" dirty="0">
                          <a:solidFill>
                            <a:srgbClr val="0070C0"/>
                          </a:solidFill>
                          <a:effectLst/>
                          <a:latin typeface="標楷體" panose="03000509000000000000" pitchFamily="65" charset="-120"/>
                          <a:ea typeface="標楷體" panose="03000509000000000000" pitchFamily="65" charset="-120"/>
                          <a:cs typeface="Times New Roman"/>
                        </a:rPr>
                        <a:t>9</a:t>
                      </a:r>
                      <a:r>
                        <a:rPr lang="zh-TW" sz="3600" kern="1200" dirty="0">
                          <a:solidFill>
                            <a:srgbClr val="0070C0"/>
                          </a:solidFill>
                          <a:effectLst/>
                          <a:latin typeface="標楷體" panose="03000509000000000000" pitchFamily="65" charset="-120"/>
                          <a:ea typeface="標楷體" panose="03000509000000000000" pitchFamily="65" charset="-120"/>
                          <a:cs typeface="Arial"/>
                        </a:rPr>
                        <a:t>年</a:t>
                      </a:r>
                      <a:r>
                        <a:rPr lang="en-US" altLang="zh-TW" sz="3600" kern="1200" dirty="0">
                          <a:solidFill>
                            <a:srgbClr val="0070C0"/>
                          </a:solidFill>
                          <a:effectLst/>
                          <a:latin typeface="標楷體" panose="03000509000000000000" pitchFamily="65" charset="-120"/>
                          <a:ea typeface="標楷體" panose="03000509000000000000" pitchFamily="65" charset="-120"/>
                          <a:cs typeface="Arial"/>
                        </a:rPr>
                        <a:t>3</a:t>
                      </a:r>
                      <a:r>
                        <a:rPr lang="zh-TW" sz="3600" kern="1200" dirty="0">
                          <a:solidFill>
                            <a:srgbClr val="0070C0"/>
                          </a:solidFill>
                          <a:effectLst/>
                          <a:latin typeface="標楷體" panose="03000509000000000000" pitchFamily="65" charset="-120"/>
                          <a:ea typeface="標楷體" panose="03000509000000000000" pitchFamily="65" charset="-120"/>
                          <a:cs typeface="Arial"/>
                        </a:rPr>
                        <a:t>月</a:t>
                      </a:r>
                      <a:endParaRPr lang="zh-TW" sz="3600" kern="100" dirty="0">
                        <a:effectLst/>
                        <a:latin typeface="標楷體" panose="03000509000000000000" pitchFamily="65" charset="-120"/>
                        <a:ea typeface="標楷體" panose="03000509000000000000" pitchFamily="65" charset="-120"/>
                        <a:cs typeface="Times New Roman"/>
                      </a:endParaRPr>
                    </a:p>
                  </a:txBody>
                  <a:tcPr marL="54268" marR="54268" marT="0" marB="0" anchor="ctr">
                    <a:lnL w="12700" cap="flat" cmpd="sng" algn="ctr">
                      <a:solidFill>
                        <a:srgbClr val="DC5924">
                          <a:lumMod val="75000"/>
                        </a:srgbClr>
                      </a:solidFill>
                      <a:prstDash val="solid"/>
                      <a:round/>
                      <a:headEnd type="none" w="med" len="med"/>
                      <a:tailEnd type="none" w="med" len="med"/>
                    </a:lnL>
                    <a:lnR w="12700" cap="flat" cmpd="sng" algn="ctr">
                      <a:solidFill>
                        <a:srgbClr val="DC5924"/>
                      </a:solidFill>
                      <a:prstDash val="solid"/>
                      <a:round/>
                      <a:headEnd type="none" w="med" len="med"/>
                      <a:tailEnd type="none" w="med" len="med"/>
                    </a:lnR>
                    <a:lnT w="12700" cap="flat" cmpd="sng" algn="ctr">
                      <a:solidFill>
                        <a:srgbClr val="DC5924"/>
                      </a:solidFill>
                      <a:prstDash val="solid"/>
                      <a:round/>
                      <a:headEnd type="none" w="med" len="med"/>
                      <a:tailEnd type="none" w="med" len="med"/>
                    </a:lnT>
                    <a:lnB w="12700" cap="flat" cmpd="sng" algn="ctr">
                      <a:solidFill>
                        <a:srgbClr val="DC5924"/>
                      </a:solidFill>
                      <a:prstDash val="solid"/>
                      <a:round/>
                      <a:headEnd type="none" w="med" len="med"/>
                      <a:tailEnd type="none" w="med" len="med"/>
                    </a:lnB>
                    <a:lnTlToBr w="12700" cmpd="sng">
                      <a:noFill/>
                      <a:prstDash val="solid"/>
                    </a:lnTlToBr>
                    <a:lnBlToTr w="12700" cmpd="sng">
                      <a:noFill/>
                      <a:prstDash val="solid"/>
                    </a:lnBlToTr>
                    <a:solidFill>
                      <a:srgbClr val="E5B8B7"/>
                    </a:solid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algn="ctr">
                        <a:spcAft>
                          <a:spcPts val="0"/>
                        </a:spcAft>
                      </a:pPr>
                      <a:r>
                        <a:rPr lang="en-US" altLang="zh-TW" sz="3600" kern="100" dirty="0">
                          <a:solidFill>
                            <a:srgbClr val="0070C0"/>
                          </a:solidFill>
                          <a:effectLst/>
                          <a:latin typeface="標楷體" panose="03000509000000000000" pitchFamily="65" charset="-120"/>
                          <a:ea typeface="標楷體" panose="03000509000000000000" pitchFamily="65" charset="-120"/>
                          <a:cs typeface="Times New Roman"/>
                        </a:rPr>
                        <a:t>3.20</a:t>
                      </a:r>
                      <a:r>
                        <a:rPr lang="zh-TW" sz="3600" kern="100" dirty="0">
                          <a:solidFill>
                            <a:srgbClr val="0070C0"/>
                          </a:solidFill>
                          <a:effectLst/>
                          <a:latin typeface="標楷體" panose="03000509000000000000" pitchFamily="65" charset="-120"/>
                          <a:ea typeface="標楷體" panose="03000509000000000000" pitchFamily="65" charset="-120"/>
                          <a:cs typeface="Times New Roman"/>
                        </a:rPr>
                        <a:t>億元</a:t>
                      </a:r>
                    </a:p>
                  </a:txBody>
                  <a:tcPr marL="54268" marR="54268" marT="0" marB="0" anchor="ctr">
                    <a:lnL w="12700" cap="flat" cmpd="sng" algn="ctr">
                      <a:solidFill>
                        <a:srgbClr val="DC5924"/>
                      </a:solidFill>
                      <a:prstDash val="solid"/>
                      <a:round/>
                      <a:headEnd type="none" w="med" len="med"/>
                      <a:tailEnd type="none" w="med" len="med"/>
                    </a:lnL>
                    <a:lnR w="12700" cap="flat" cmpd="sng" algn="ctr">
                      <a:solidFill>
                        <a:srgbClr val="DC5924"/>
                      </a:solidFill>
                      <a:prstDash val="solid"/>
                      <a:round/>
                      <a:headEnd type="none" w="med" len="med"/>
                      <a:tailEnd type="none" w="med" len="med"/>
                    </a:lnR>
                    <a:lnT w="12700" cap="flat" cmpd="sng" algn="ctr">
                      <a:solidFill>
                        <a:srgbClr val="DC5924"/>
                      </a:solidFill>
                      <a:prstDash val="solid"/>
                      <a:round/>
                      <a:headEnd type="none" w="med" len="med"/>
                      <a:tailEnd type="none" w="med" len="med"/>
                    </a:lnT>
                    <a:lnB w="12700" cap="flat" cmpd="sng" algn="ctr">
                      <a:solidFill>
                        <a:srgbClr val="DC5924"/>
                      </a:solidFill>
                      <a:prstDash val="solid"/>
                      <a:round/>
                      <a:headEnd type="none" w="med" len="med"/>
                      <a:tailEnd type="none" w="med" len="med"/>
                    </a:lnB>
                    <a:lnTlToBr w="12700" cmpd="sng">
                      <a:noFill/>
                      <a:prstDash val="solid"/>
                    </a:lnTlToBr>
                    <a:lnBlToTr w="12700" cmpd="sng">
                      <a:noFill/>
                      <a:prstDash val="solid"/>
                    </a:lnBlToTr>
                    <a:solidFill>
                      <a:srgbClr val="E5B8B7"/>
                    </a:solid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algn="ctr">
                        <a:spcAft>
                          <a:spcPts val="0"/>
                        </a:spcAft>
                      </a:pPr>
                      <a:r>
                        <a:rPr lang="en-US" sz="3600" kern="100" dirty="0">
                          <a:solidFill>
                            <a:srgbClr val="0070C0"/>
                          </a:solidFill>
                          <a:effectLst/>
                          <a:latin typeface="標楷體" panose="03000509000000000000" pitchFamily="65" charset="-120"/>
                          <a:ea typeface="標楷體" panose="03000509000000000000" pitchFamily="65" charset="-120"/>
                          <a:cs typeface="Times New Roman"/>
                        </a:rPr>
                        <a:t>0.</a:t>
                      </a:r>
                      <a:r>
                        <a:rPr lang="en-US" altLang="zh-TW" sz="3600" kern="100" dirty="0">
                          <a:solidFill>
                            <a:srgbClr val="0070C0"/>
                          </a:solidFill>
                          <a:effectLst/>
                          <a:latin typeface="標楷體" panose="03000509000000000000" pitchFamily="65" charset="-120"/>
                          <a:ea typeface="標楷體" panose="03000509000000000000" pitchFamily="65" charset="-120"/>
                          <a:cs typeface="Times New Roman"/>
                        </a:rPr>
                        <a:t>33</a:t>
                      </a:r>
                      <a:r>
                        <a:rPr lang="en-US" sz="3600" kern="100" dirty="0">
                          <a:solidFill>
                            <a:srgbClr val="0070C0"/>
                          </a:solidFill>
                          <a:effectLst/>
                          <a:latin typeface="標楷體" panose="03000509000000000000" pitchFamily="65" charset="-120"/>
                          <a:ea typeface="標楷體" panose="03000509000000000000" pitchFamily="65" charset="-120"/>
                          <a:cs typeface="Times New Roman"/>
                        </a:rPr>
                        <a:t>%</a:t>
                      </a:r>
                      <a:endParaRPr lang="zh-TW" sz="3600" kern="100" dirty="0">
                        <a:solidFill>
                          <a:srgbClr val="0070C0"/>
                        </a:solidFill>
                        <a:effectLst/>
                        <a:latin typeface="標楷體" panose="03000509000000000000" pitchFamily="65" charset="-120"/>
                        <a:ea typeface="標楷體" panose="03000509000000000000" pitchFamily="65" charset="-120"/>
                        <a:cs typeface="Times New Roman"/>
                      </a:endParaRPr>
                    </a:p>
                  </a:txBody>
                  <a:tcPr marL="54268" marR="54268" marT="0" marB="0" anchor="ctr">
                    <a:lnL w="12700" cap="flat" cmpd="sng" algn="ctr">
                      <a:solidFill>
                        <a:srgbClr val="DC5924"/>
                      </a:solidFill>
                      <a:prstDash val="solid"/>
                      <a:round/>
                      <a:headEnd type="none" w="med" len="med"/>
                      <a:tailEnd type="none" w="med" len="med"/>
                    </a:lnL>
                    <a:lnR w="12700" cap="flat" cmpd="sng" algn="ctr">
                      <a:solidFill>
                        <a:srgbClr val="DC5924">
                          <a:lumMod val="75000"/>
                        </a:srgbClr>
                      </a:solidFill>
                      <a:prstDash val="solid"/>
                      <a:round/>
                      <a:headEnd type="none" w="med" len="med"/>
                      <a:tailEnd type="none" w="med" len="med"/>
                    </a:lnR>
                    <a:lnT w="12700" cap="flat" cmpd="sng" algn="ctr">
                      <a:solidFill>
                        <a:srgbClr val="DC5924"/>
                      </a:solidFill>
                      <a:prstDash val="solid"/>
                      <a:round/>
                      <a:headEnd type="none" w="med" len="med"/>
                      <a:tailEnd type="none" w="med" len="med"/>
                    </a:lnT>
                    <a:lnB w="12700" cap="flat" cmpd="sng" algn="ctr">
                      <a:solidFill>
                        <a:srgbClr val="DC5924"/>
                      </a:solidFill>
                      <a:prstDash val="solid"/>
                      <a:round/>
                      <a:headEnd type="none" w="med" len="med"/>
                      <a:tailEnd type="none" w="med" len="med"/>
                    </a:lnB>
                    <a:lnTlToBr w="12700" cmpd="sng">
                      <a:noFill/>
                      <a:prstDash val="solid"/>
                    </a:lnTlToBr>
                    <a:lnBlToTr w="12700" cmpd="sng">
                      <a:noFill/>
                      <a:prstDash val="solid"/>
                    </a:lnBlToTr>
                    <a:solidFill>
                      <a:srgbClr val="E5B8B7"/>
                    </a:solidFill>
                  </a:tcPr>
                </a:tc>
                <a:extLst>
                  <a:ext uri="{0D108BD9-81ED-4DB2-BD59-A6C34878D82A}">
                    <a16:rowId xmlns:a16="http://schemas.microsoft.com/office/drawing/2014/main" xmlns="" val="10003"/>
                  </a:ext>
                </a:extLst>
              </a:tr>
              <a:tr h="964907">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algn="ctr">
                        <a:spcAft>
                          <a:spcPts val="0"/>
                        </a:spcAft>
                      </a:pPr>
                      <a:r>
                        <a:rPr lang="zh-TW" sz="3600" b="1" kern="1200" dirty="0">
                          <a:solidFill>
                            <a:srgbClr val="0070C0"/>
                          </a:solidFill>
                          <a:effectLst/>
                          <a:latin typeface="標楷體" panose="03000509000000000000" pitchFamily="65" charset="-120"/>
                          <a:ea typeface="標楷體" panose="03000509000000000000" pitchFamily="65" charset="-120"/>
                          <a:cs typeface="Arial"/>
                        </a:rPr>
                        <a:t>增減</a:t>
                      </a:r>
                      <a:endParaRPr lang="zh-TW" sz="3600" b="1" kern="100" dirty="0">
                        <a:solidFill>
                          <a:srgbClr val="0070C0"/>
                        </a:solidFill>
                        <a:effectLst/>
                        <a:latin typeface="標楷體" panose="03000509000000000000" pitchFamily="65" charset="-120"/>
                        <a:ea typeface="標楷體" panose="03000509000000000000" pitchFamily="65" charset="-120"/>
                        <a:cs typeface="Times New Roman"/>
                      </a:endParaRPr>
                    </a:p>
                  </a:txBody>
                  <a:tcPr marL="54268" marR="54268" marT="0" marB="0" anchor="ctr">
                    <a:lnL w="12700" cap="flat" cmpd="sng" algn="ctr">
                      <a:solidFill>
                        <a:srgbClr val="DC5924">
                          <a:lumMod val="75000"/>
                        </a:srgbClr>
                      </a:solidFill>
                      <a:prstDash val="solid"/>
                      <a:round/>
                      <a:headEnd type="none" w="med" len="med"/>
                      <a:tailEnd type="none" w="med" len="med"/>
                    </a:lnL>
                    <a:lnR w="12700" cap="flat" cmpd="sng" algn="ctr">
                      <a:solidFill>
                        <a:srgbClr val="DC5924"/>
                      </a:solidFill>
                      <a:prstDash val="solid"/>
                      <a:round/>
                      <a:headEnd type="none" w="med" len="med"/>
                      <a:tailEnd type="none" w="med" len="med"/>
                    </a:lnR>
                    <a:lnT w="12700" cap="flat" cmpd="sng" algn="ctr">
                      <a:solidFill>
                        <a:srgbClr val="DC5924"/>
                      </a:solidFill>
                      <a:prstDash val="solid"/>
                      <a:round/>
                      <a:headEnd type="none" w="med" len="med"/>
                      <a:tailEnd type="none" w="med" len="med"/>
                    </a:lnT>
                    <a:lnB w="12700" cap="flat" cmpd="sng" algn="ctr">
                      <a:solidFill>
                        <a:srgbClr val="DC5924">
                          <a:lumMod val="75000"/>
                        </a:srgbClr>
                      </a:solidFill>
                      <a:prstDash val="solid"/>
                      <a:round/>
                      <a:headEnd type="none" w="med" len="med"/>
                      <a:tailEnd type="none" w="med" len="med"/>
                    </a:lnB>
                    <a:lnTlToBr w="12700" cmpd="sng">
                      <a:noFill/>
                      <a:prstDash val="solid"/>
                    </a:lnTlToBr>
                    <a:lnBlToTr w="12700" cmpd="sng">
                      <a:noFill/>
                      <a:prstDash val="solid"/>
                    </a:lnBlToTr>
                    <a:solidFill>
                      <a:srgbClr val="F2DBDB"/>
                    </a:solid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algn="ctr">
                        <a:spcAft>
                          <a:spcPts val="0"/>
                        </a:spcAft>
                      </a:pPr>
                      <a:r>
                        <a:rPr lang="en-US" sz="3600" b="1" kern="100" dirty="0">
                          <a:solidFill>
                            <a:srgbClr val="0070C0"/>
                          </a:solidFill>
                          <a:effectLst/>
                          <a:latin typeface="標楷體" panose="03000509000000000000" pitchFamily="65" charset="-120"/>
                          <a:ea typeface="標楷體" panose="03000509000000000000" pitchFamily="65" charset="-120"/>
                          <a:cs typeface="Times New Roman"/>
                        </a:rPr>
                        <a:t>-</a:t>
                      </a:r>
                      <a:r>
                        <a:rPr lang="en-US" altLang="zh-TW" sz="3600" b="1" kern="100" dirty="0">
                          <a:solidFill>
                            <a:srgbClr val="0070C0"/>
                          </a:solidFill>
                          <a:effectLst/>
                          <a:latin typeface="標楷體" panose="03000509000000000000" pitchFamily="65" charset="-120"/>
                          <a:ea typeface="標楷體" panose="03000509000000000000" pitchFamily="65" charset="-120"/>
                          <a:cs typeface="Times New Roman"/>
                        </a:rPr>
                        <a:t>2</a:t>
                      </a:r>
                      <a:r>
                        <a:rPr lang="en-US" sz="3600" b="1" kern="100" dirty="0">
                          <a:solidFill>
                            <a:srgbClr val="0070C0"/>
                          </a:solidFill>
                          <a:effectLst/>
                          <a:latin typeface="標楷體" panose="03000509000000000000" pitchFamily="65" charset="-120"/>
                          <a:ea typeface="標楷體" panose="03000509000000000000" pitchFamily="65" charset="-120"/>
                          <a:cs typeface="Times New Roman"/>
                        </a:rPr>
                        <a:t>.32</a:t>
                      </a:r>
                      <a:r>
                        <a:rPr lang="zh-TW" sz="3600" b="1" kern="100" dirty="0">
                          <a:solidFill>
                            <a:srgbClr val="0070C0"/>
                          </a:solidFill>
                          <a:effectLst/>
                          <a:latin typeface="標楷體" panose="03000509000000000000" pitchFamily="65" charset="-120"/>
                          <a:ea typeface="標楷體" panose="03000509000000000000" pitchFamily="65" charset="-120"/>
                          <a:cs typeface="Times New Roman"/>
                        </a:rPr>
                        <a:t>億元</a:t>
                      </a:r>
                    </a:p>
                  </a:txBody>
                  <a:tcPr marL="54268" marR="54268" marT="0" marB="0" anchor="ctr">
                    <a:lnL w="12700" cap="flat" cmpd="sng" algn="ctr">
                      <a:solidFill>
                        <a:srgbClr val="DC5924"/>
                      </a:solidFill>
                      <a:prstDash val="solid"/>
                      <a:round/>
                      <a:headEnd type="none" w="med" len="med"/>
                      <a:tailEnd type="none" w="med" len="med"/>
                    </a:lnL>
                    <a:lnR w="12700" cap="flat" cmpd="sng" algn="ctr">
                      <a:solidFill>
                        <a:srgbClr val="DC5924"/>
                      </a:solidFill>
                      <a:prstDash val="solid"/>
                      <a:round/>
                      <a:headEnd type="none" w="med" len="med"/>
                      <a:tailEnd type="none" w="med" len="med"/>
                    </a:lnR>
                    <a:lnT w="12700" cap="flat" cmpd="sng" algn="ctr">
                      <a:solidFill>
                        <a:srgbClr val="DC5924"/>
                      </a:solidFill>
                      <a:prstDash val="solid"/>
                      <a:round/>
                      <a:headEnd type="none" w="med" len="med"/>
                      <a:tailEnd type="none" w="med" len="med"/>
                    </a:lnT>
                    <a:lnB w="12700" cap="flat" cmpd="sng" algn="ctr">
                      <a:solidFill>
                        <a:srgbClr val="DC5924">
                          <a:lumMod val="75000"/>
                        </a:srgbClr>
                      </a:solidFill>
                      <a:prstDash val="solid"/>
                      <a:round/>
                      <a:headEnd type="none" w="med" len="med"/>
                      <a:tailEnd type="none" w="med" len="med"/>
                    </a:lnB>
                    <a:lnTlToBr w="12700" cmpd="sng">
                      <a:noFill/>
                      <a:prstDash val="solid"/>
                    </a:lnTlToBr>
                    <a:lnBlToTr w="12700" cmpd="sng">
                      <a:noFill/>
                      <a:prstDash val="solid"/>
                    </a:lnBlToTr>
                    <a:solidFill>
                      <a:srgbClr val="F2DBDB"/>
                    </a:solid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algn="ctr">
                        <a:spcAft>
                          <a:spcPts val="0"/>
                        </a:spcAft>
                      </a:pPr>
                      <a:r>
                        <a:rPr lang="en-US" sz="3600" b="1" kern="100" dirty="0">
                          <a:solidFill>
                            <a:srgbClr val="0070C0"/>
                          </a:solidFill>
                          <a:effectLst/>
                          <a:latin typeface="標楷體" panose="03000509000000000000" pitchFamily="65" charset="-120"/>
                          <a:ea typeface="標楷體" panose="03000509000000000000" pitchFamily="65" charset="-120"/>
                          <a:cs typeface="Times New Roman"/>
                        </a:rPr>
                        <a:t>-0.</a:t>
                      </a:r>
                      <a:r>
                        <a:rPr lang="en-US" altLang="zh-TW" sz="3600" b="1" kern="100" dirty="0">
                          <a:solidFill>
                            <a:srgbClr val="0070C0"/>
                          </a:solidFill>
                          <a:effectLst/>
                          <a:latin typeface="標楷體" panose="03000509000000000000" pitchFamily="65" charset="-120"/>
                          <a:ea typeface="標楷體" panose="03000509000000000000" pitchFamily="65" charset="-120"/>
                          <a:cs typeface="Times New Roman"/>
                        </a:rPr>
                        <a:t>28</a:t>
                      </a:r>
                      <a:r>
                        <a:rPr lang="en-US" sz="3600" b="1" kern="100" dirty="0">
                          <a:solidFill>
                            <a:srgbClr val="0070C0"/>
                          </a:solidFill>
                          <a:effectLst/>
                          <a:latin typeface="標楷體" panose="03000509000000000000" pitchFamily="65" charset="-120"/>
                          <a:ea typeface="標楷體" panose="03000509000000000000" pitchFamily="65" charset="-120"/>
                          <a:cs typeface="Times New Roman"/>
                        </a:rPr>
                        <a:t>%</a:t>
                      </a:r>
                      <a:endParaRPr lang="zh-TW" sz="3600" b="1" kern="100" dirty="0">
                        <a:solidFill>
                          <a:srgbClr val="0070C0"/>
                        </a:solidFill>
                        <a:effectLst/>
                        <a:latin typeface="標楷體" panose="03000509000000000000" pitchFamily="65" charset="-120"/>
                        <a:ea typeface="標楷體" panose="03000509000000000000" pitchFamily="65" charset="-120"/>
                        <a:cs typeface="Times New Roman"/>
                      </a:endParaRPr>
                    </a:p>
                  </a:txBody>
                  <a:tcPr marL="54268" marR="54268" marT="0" marB="0" anchor="ctr">
                    <a:lnL w="12700" cap="flat" cmpd="sng" algn="ctr">
                      <a:solidFill>
                        <a:srgbClr val="DC5924"/>
                      </a:solidFill>
                      <a:prstDash val="solid"/>
                      <a:round/>
                      <a:headEnd type="none" w="med" len="med"/>
                      <a:tailEnd type="none" w="med" len="med"/>
                    </a:lnL>
                    <a:lnR w="12700" cap="flat" cmpd="sng" algn="ctr">
                      <a:solidFill>
                        <a:srgbClr val="DC5924">
                          <a:lumMod val="75000"/>
                        </a:srgbClr>
                      </a:solidFill>
                      <a:prstDash val="solid"/>
                      <a:round/>
                      <a:headEnd type="none" w="med" len="med"/>
                      <a:tailEnd type="none" w="med" len="med"/>
                    </a:lnR>
                    <a:lnT w="12700" cap="flat" cmpd="sng" algn="ctr">
                      <a:solidFill>
                        <a:srgbClr val="DC5924"/>
                      </a:solidFill>
                      <a:prstDash val="solid"/>
                      <a:round/>
                      <a:headEnd type="none" w="med" len="med"/>
                      <a:tailEnd type="none" w="med" len="med"/>
                    </a:lnT>
                    <a:lnB w="12700" cap="flat" cmpd="sng" algn="ctr">
                      <a:solidFill>
                        <a:srgbClr val="DC5924">
                          <a:lumMod val="75000"/>
                        </a:srgbClr>
                      </a:solidFill>
                      <a:prstDash val="solid"/>
                      <a:round/>
                      <a:headEnd type="none" w="med" len="med"/>
                      <a:tailEnd type="none" w="med" len="med"/>
                    </a:lnB>
                    <a:lnTlToBr w="12700" cmpd="sng">
                      <a:noFill/>
                      <a:prstDash val="solid"/>
                    </a:lnTlToBr>
                    <a:lnBlToTr w="12700" cmpd="sng">
                      <a:noFill/>
                      <a:prstDash val="solid"/>
                    </a:lnBlToTr>
                    <a:solidFill>
                      <a:srgbClr val="F2DBDB"/>
                    </a:solidFill>
                  </a:tcPr>
                </a:tc>
                <a:extLst>
                  <a:ext uri="{0D108BD9-81ED-4DB2-BD59-A6C34878D82A}">
                    <a16:rowId xmlns:a16="http://schemas.microsoft.com/office/drawing/2014/main" xmlns="" val="10004"/>
                  </a:ext>
                </a:extLst>
              </a:tr>
            </a:tbl>
          </a:graphicData>
        </a:graphic>
      </p:graphicFrame>
      <p:sp>
        <p:nvSpPr>
          <p:cNvPr id="6" name="頁尾版面配置區 3"/>
          <p:cNvSpPr>
            <a:spLocks noGrp="1"/>
          </p:cNvSpPr>
          <p:nvPr>
            <p:ph type="ftr" sz="quarter" idx="11"/>
          </p:nvPr>
        </p:nvSpPr>
        <p:spPr>
          <a:xfrm>
            <a:off x="5868144" y="6165304"/>
            <a:ext cx="2603748" cy="365125"/>
          </a:xfrm>
        </p:spPr>
        <p:txBody>
          <a:bodyPr/>
          <a:lstStyle/>
          <a:p>
            <a:r>
              <a:rPr lang="zh-TW" altLang="en-US" sz="1600" dirty="0">
                <a:solidFill>
                  <a:schemeClr val="tx1"/>
                </a:solidFill>
                <a:latin typeface="標楷體" panose="03000509000000000000" pitchFamily="65" charset="-120"/>
                <a:ea typeface="標楷體" panose="03000509000000000000" pitchFamily="65" charset="-120"/>
              </a:rPr>
              <a:t>資料來源</a:t>
            </a:r>
            <a:r>
              <a:rPr lang="en-US" altLang="zh-TW" sz="1600" dirty="0">
                <a:solidFill>
                  <a:schemeClr val="tx1"/>
                </a:solidFill>
                <a:latin typeface="標楷體" panose="03000509000000000000" pitchFamily="65" charset="-120"/>
                <a:ea typeface="標楷體" panose="03000509000000000000" pitchFamily="65" charset="-120"/>
              </a:rPr>
              <a:t>:</a:t>
            </a:r>
            <a:r>
              <a:rPr lang="zh-TW" altLang="en-US" sz="1600" dirty="0">
                <a:solidFill>
                  <a:schemeClr val="tx1"/>
                </a:solidFill>
                <a:latin typeface="標楷體" panose="03000509000000000000" pitchFamily="65" charset="-120"/>
                <a:ea typeface="標楷體" panose="03000509000000000000" pitchFamily="65" charset="-120"/>
              </a:rPr>
              <a:t>農業金融局</a:t>
            </a:r>
            <a:r>
              <a:rPr lang="en-US" altLang="zh-TW" sz="1600" dirty="0">
                <a:solidFill>
                  <a:schemeClr val="tx1"/>
                </a:solidFill>
                <a:latin typeface="標楷體" panose="03000509000000000000" pitchFamily="65" charset="-120"/>
                <a:ea typeface="標楷體" panose="03000509000000000000" pitchFamily="65" charset="-120"/>
              </a:rPr>
              <a:t>  </a:t>
            </a:r>
            <a:endParaRPr lang="zh-TW" altLang="en-US" sz="1600" dirty="0">
              <a:solidFill>
                <a:schemeClr val="tx1"/>
              </a:solidFill>
              <a:latin typeface="標楷體" panose="03000509000000000000" pitchFamily="65" charset="-120"/>
              <a:ea typeface="標楷體" panose="03000509000000000000" pitchFamily="65" charset="-120"/>
            </a:endParaRPr>
          </a:p>
        </p:txBody>
      </p:sp>
      <p:sp>
        <p:nvSpPr>
          <p:cNvPr id="3" name="文字方塊 2"/>
          <p:cNvSpPr txBox="1"/>
          <p:nvPr/>
        </p:nvSpPr>
        <p:spPr>
          <a:xfrm>
            <a:off x="8515350" y="6453336"/>
            <a:ext cx="521146" cy="307777"/>
          </a:xfrm>
          <a:prstGeom prst="rect">
            <a:avLst/>
          </a:prstGeom>
          <a:noFill/>
        </p:spPr>
        <p:txBody>
          <a:bodyPr wrap="square" rtlCol="0">
            <a:spAutoFit/>
          </a:bodyPr>
          <a:lstStyle/>
          <a:p>
            <a:r>
              <a:rPr lang="en-US" altLang="zh-TW" sz="1400" dirty="0"/>
              <a:t>16</a:t>
            </a:r>
            <a:endParaRPr lang="zh-TW" altLang="en-US" sz="1400" dirty="0"/>
          </a:p>
        </p:txBody>
      </p:sp>
    </p:spTree>
    <p:extLst>
      <p:ext uri="{BB962C8B-B14F-4D97-AF65-F5344CB8AC3E}">
        <p14:creationId xmlns:p14="http://schemas.microsoft.com/office/powerpoint/2010/main" val="1894772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nvGraphicFramePr>
        <p:xfrm>
          <a:off x="395536" y="118368"/>
          <a:ext cx="8352928" cy="851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矩形 3"/>
          <p:cNvSpPr/>
          <p:nvPr/>
        </p:nvSpPr>
        <p:spPr>
          <a:xfrm>
            <a:off x="467544" y="1412775"/>
            <a:ext cx="4951072" cy="490904"/>
          </a:xfrm>
          <a:prstGeom prst="rect">
            <a:avLst/>
          </a:prstGeom>
        </p:spPr>
        <p:txBody>
          <a:bodyPr wrap="square">
            <a:spAutoFit/>
          </a:bodyPr>
          <a:lstStyle/>
          <a:p>
            <a:pPr lvl="0" defTabSz="685800" fontAlgn="ctr">
              <a:lnSpc>
                <a:spcPct val="90000"/>
              </a:lnSpc>
              <a:spcBef>
                <a:spcPct val="0"/>
              </a:spcBef>
              <a:spcAft>
                <a:spcPct val="35000"/>
              </a:spcAft>
            </a:pPr>
            <a:r>
              <a:rPr lang="zh-TW" altLang="en-US" sz="2800" b="1" kern="100" dirty="0">
                <a:ea typeface="微軟正黑體"/>
                <a:cs typeface="Arial"/>
              </a:rPr>
              <a:t>一、自行辦理專案貸款部分</a:t>
            </a:r>
          </a:p>
        </p:txBody>
      </p:sp>
      <p:graphicFrame>
        <p:nvGraphicFramePr>
          <p:cNvPr id="5" name="表格 4"/>
          <p:cNvGraphicFramePr>
            <a:graphicFrameLocks noGrp="1"/>
          </p:cNvGraphicFramePr>
          <p:nvPr>
            <p:extLst>
              <p:ext uri="{D42A27DB-BD31-4B8C-83A1-F6EECF244321}">
                <p14:modId xmlns:p14="http://schemas.microsoft.com/office/powerpoint/2010/main" val="3659620539"/>
              </p:ext>
            </p:extLst>
          </p:nvPr>
        </p:nvGraphicFramePr>
        <p:xfrm>
          <a:off x="899592" y="2204865"/>
          <a:ext cx="7200800" cy="3212406"/>
        </p:xfrm>
        <a:graphic>
          <a:graphicData uri="http://schemas.openxmlformats.org/drawingml/2006/table">
            <a:tbl>
              <a:tblPr/>
              <a:tblGrid>
                <a:gridCol w="1399758">
                  <a:extLst>
                    <a:ext uri="{9D8B030D-6E8A-4147-A177-3AD203B41FA5}">
                      <a16:colId xmlns:a16="http://schemas.microsoft.com/office/drawing/2014/main" xmlns="" val="20000"/>
                    </a:ext>
                  </a:extLst>
                </a:gridCol>
                <a:gridCol w="1048513">
                  <a:extLst>
                    <a:ext uri="{9D8B030D-6E8A-4147-A177-3AD203B41FA5}">
                      <a16:colId xmlns:a16="http://schemas.microsoft.com/office/drawing/2014/main" xmlns="" val="20001"/>
                    </a:ext>
                  </a:extLst>
                </a:gridCol>
                <a:gridCol w="1656184">
                  <a:extLst>
                    <a:ext uri="{9D8B030D-6E8A-4147-A177-3AD203B41FA5}">
                      <a16:colId xmlns:a16="http://schemas.microsoft.com/office/drawing/2014/main" xmlns="" val="20002"/>
                    </a:ext>
                  </a:extLst>
                </a:gridCol>
                <a:gridCol w="1152128">
                  <a:extLst>
                    <a:ext uri="{9D8B030D-6E8A-4147-A177-3AD203B41FA5}">
                      <a16:colId xmlns:a16="http://schemas.microsoft.com/office/drawing/2014/main" xmlns="" val="20003"/>
                    </a:ext>
                  </a:extLst>
                </a:gridCol>
                <a:gridCol w="1944217">
                  <a:extLst>
                    <a:ext uri="{9D8B030D-6E8A-4147-A177-3AD203B41FA5}">
                      <a16:colId xmlns:a16="http://schemas.microsoft.com/office/drawing/2014/main" xmlns="" val="20004"/>
                    </a:ext>
                  </a:extLst>
                </a:gridCol>
              </a:tblGrid>
              <a:tr h="459273">
                <a:tc gridSpan="5">
                  <a:txBody>
                    <a:bodyPr/>
                    <a:lstStyle/>
                    <a:p>
                      <a:pPr marL="0" algn="ctr" defTabSz="685800" rtl="0" eaLnBrk="1" fontAlgn="ctr" latinLnBrk="0" hangingPunct="1">
                        <a:spcAft>
                          <a:spcPts val="0"/>
                        </a:spcAft>
                      </a:pPr>
                      <a:r>
                        <a:rPr lang="zh-TW" altLang="en-US" sz="1700" b="1" kern="100" dirty="0">
                          <a:solidFill>
                            <a:schemeClr val="tx1"/>
                          </a:solidFill>
                          <a:effectLst/>
                          <a:latin typeface="+mn-lt"/>
                          <a:ea typeface="微軟正黑體"/>
                          <a:cs typeface="Arial"/>
                        </a:rPr>
                        <a:t>資料日期：截至  </a:t>
                      </a:r>
                      <a:r>
                        <a:rPr lang="en-US" altLang="zh-TW" sz="1700" b="1" kern="100" dirty="0">
                          <a:solidFill>
                            <a:schemeClr val="tx1"/>
                          </a:solidFill>
                          <a:effectLst/>
                          <a:latin typeface="+mn-lt"/>
                          <a:ea typeface="微軟正黑體"/>
                          <a:cs typeface="Arial"/>
                        </a:rPr>
                        <a:t>109 </a:t>
                      </a:r>
                      <a:r>
                        <a:rPr lang="zh-TW" altLang="en-US" sz="1700" b="1" kern="100" dirty="0">
                          <a:solidFill>
                            <a:schemeClr val="tx1"/>
                          </a:solidFill>
                          <a:effectLst/>
                          <a:latin typeface="+mn-lt"/>
                          <a:ea typeface="微軟正黑體"/>
                          <a:cs typeface="Arial"/>
                        </a:rPr>
                        <a:t>年 </a:t>
                      </a:r>
                      <a:r>
                        <a:rPr lang="en-US" altLang="zh-TW" sz="1700" b="1" kern="100" dirty="0">
                          <a:solidFill>
                            <a:schemeClr val="tx1"/>
                          </a:solidFill>
                          <a:effectLst/>
                          <a:latin typeface="+mn-lt"/>
                          <a:ea typeface="微軟正黑體"/>
                          <a:cs typeface="Arial"/>
                        </a:rPr>
                        <a:t>5 </a:t>
                      </a:r>
                      <a:r>
                        <a:rPr lang="zh-TW" altLang="en-US" sz="1700" b="1" kern="100" dirty="0">
                          <a:solidFill>
                            <a:schemeClr val="tx1"/>
                          </a:solidFill>
                          <a:effectLst/>
                          <a:latin typeface="+mn-lt"/>
                          <a:ea typeface="微軟正黑體"/>
                          <a:cs typeface="Arial"/>
                        </a:rPr>
                        <a:t>月 </a:t>
                      </a:r>
                      <a:r>
                        <a:rPr lang="en-US" altLang="zh-TW" sz="1700" b="1" kern="100" dirty="0">
                          <a:solidFill>
                            <a:schemeClr val="tx1"/>
                          </a:solidFill>
                          <a:effectLst/>
                          <a:latin typeface="+mn-lt"/>
                          <a:ea typeface="微軟正黑體"/>
                          <a:cs typeface="Arial"/>
                        </a:rPr>
                        <a:t>15</a:t>
                      </a:r>
                      <a:r>
                        <a:rPr lang="zh-TW" altLang="en-US" sz="1700" b="1" kern="100" dirty="0">
                          <a:solidFill>
                            <a:schemeClr val="tx1"/>
                          </a:solidFill>
                          <a:effectLst/>
                          <a:latin typeface="+mn-lt"/>
                          <a:ea typeface="微軟正黑體"/>
                          <a:cs typeface="Arial"/>
                        </a:rPr>
                        <a:t>日止                                       單位：新臺幣萬元</a:t>
                      </a:r>
                    </a:p>
                  </a:txBody>
                  <a:tcPr marL="9213" marR="9213" marT="9213"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ctr"/>
                      <a:endParaRPr lang="zh-TW" altLang="en-US" sz="1600" b="1" kern="100" dirty="0">
                        <a:solidFill>
                          <a:srgbClr val="000000"/>
                        </a:solidFill>
                        <a:latin typeface="微軟正黑體"/>
                        <a:ea typeface="+mn-ea"/>
                        <a:cs typeface="Calibri"/>
                      </a:endParaRPr>
                    </a:p>
                  </a:txBody>
                  <a:tcPr marL="9213" marR="9213" marT="9213"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ctr"/>
                      <a:endParaRPr lang="zh-TW" altLang="en-US" sz="1900" b="0" i="0" u="none" strike="noStrike" dirty="0">
                        <a:solidFill>
                          <a:srgbClr val="000000"/>
                        </a:solidFill>
                        <a:effectLst/>
                        <a:latin typeface="標楷體"/>
                      </a:endParaRPr>
                    </a:p>
                  </a:txBody>
                  <a:tcPr marL="9213" marR="9213" marT="9213"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ctr"/>
                      <a:endParaRPr lang="zh-TW" altLang="en-US" sz="1900" b="0" i="0" u="none" strike="noStrike" dirty="0">
                        <a:solidFill>
                          <a:srgbClr val="000000"/>
                        </a:solidFill>
                        <a:effectLst/>
                        <a:latin typeface="標楷體"/>
                      </a:endParaRPr>
                    </a:p>
                  </a:txBody>
                  <a:tcPr marL="9213" marR="9213" marT="9213"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ctr" fontAlgn="ctr"/>
                      <a:endParaRPr lang="zh-TW" altLang="en-US" sz="1900" b="0" i="0" u="none" strike="noStrike" dirty="0">
                        <a:solidFill>
                          <a:srgbClr val="000000"/>
                        </a:solidFill>
                        <a:effectLst/>
                        <a:latin typeface="標楷體"/>
                      </a:endParaRPr>
                    </a:p>
                  </a:txBody>
                  <a:tcPr marL="9213" marR="9213" marT="921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76830">
                <a:tc rowSpan="3">
                  <a:txBody>
                    <a:bodyPr/>
                    <a:lstStyle/>
                    <a:p>
                      <a:pPr marL="0" algn="ctr" defTabSz="685800" rtl="0" eaLnBrk="1" fontAlgn="ctr" latinLnBrk="0" hangingPunct="1">
                        <a:spcAft>
                          <a:spcPts val="0"/>
                        </a:spcAft>
                      </a:pPr>
                      <a:r>
                        <a:rPr lang="zh-TW" altLang="en-US" sz="1700" b="1" kern="100" dirty="0">
                          <a:solidFill>
                            <a:srgbClr val="FFFFFF"/>
                          </a:solidFill>
                          <a:effectLst/>
                          <a:latin typeface="+mn-lt"/>
                          <a:ea typeface="微軟正黑體"/>
                          <a:cs typeface="Arial"/>
                        </a:rPr>
                        <a:t>        </a:t>
                      </a:r>
                      <a:endParaRPr lang="en-US" altLang="zh-TW" sz="1700" b="1" kern="100" dirty="0">
                        <a:solidFill>
                          <a:srgbClr val="FFFFFF"/>
                        </a:solidFill>
                        <a:effectLst/>
                        <a:latin typeface="+mn-lt"/>
                        <a:ea typeface="微軟正黑體"/>
                        <a:cs typeface="Arial"/>
                      </a:endParaRPr>
                    </a:p>
                    <a:p>
                      <a:pPr marL="0" algn="ctr" defTabSz="685800" rtl="0" eaLnBrk="1" fontAlgn="ctr" latinLnBrk="0" hangingPunct="1">
                        <a:spcAft>
                          <a:spcPts val="0"/>
                        </a:spcAft>
                      </a:pPr>
                      <a:r>
                        <a:rPr lang="zh-TW" altLang="en-US" sz="1700" b="1" kern="100" dirty="0">
                          <a:solidFill>
                            <a:srgbClr val="FFFFFF"/>
                          </a:solidFill>
                          <a:effectLst/>
                          <a:latin typeface="+mn-lt"/>
                          <a:ea typeface="微軟正黑體"/>
                          <a:cs typeface="Arial"/>
                        </a:rPr>
                        <a:t>             項目</a:t>
                      </a:r>
                      <a:endParaRPr lang="en-US" altLang="zh-TW" sz="1700" b="1" kern="100" dirty="0">
                        <a:solidFill>
                          <a:srgbClr val="FFFFFF"/>
                        </a:solidFill>
                        <a:effectLst/>
                        <a:latin typeface="+mn-lt"/>
                        <a:ea typeface="微軟正黑體"/>
                        <a:cs typeface="Arial"/>
                      </a:endParaRPr>
                    </a:p>
                    <a:p>
                      <a:pPr marL="0" algn="l" defTabSz="685800" rtl="0" eaLnBrk="1" fontAlgn="ctr" latinLnBrk="0" hangingPunct="1">
                        <a:spcAft>
                          <a:spcPts val="0"/>
                        </a:spcAft>
                      </a:pPr>
                      <a:r>
                        <a:rPr lang="zh-TW" altLang="en-US" sz="1700" b="1" kern="100" dirty="0">
                          <a:solidFill>
                            <a:srgbClr val="FFFFFF"/>
                          </a:solidFill>
                          <a:effectLst/>
                          <a:latin typeface="+mn-lt"/>
                          <a:ea typeface="微軟正黑體"/>
                          <a:cs typeface="Arial"/>
                        </a:rPr>
                        <a:t>    金融</a:t>
                      </a:r>
                      <a:br>
                        <a:rPr lang="zh-TW" altLang="en-US" sz="1700" b="1" kern="100" dirty="0">
                          <a:solidFill>
                            <a:srgbClr val="FFFFFF"/>
                          </a:solidFill>
                          <a:effectLst/>
                          <a:latin typeface="+mn-lt"/>
                          <a:ea typeface="微軟正黑體"/>
                          <a:cs typeface="Arial"/>
                        </a:rPr>
                      </a:br>
                      <a:r>
                        <a:rPr lang="zh-TW" altLang="en-US" sz="1700" b="1" kern="100" dirty="0">
                          <a:solidFill>
                            <a:srgbClr val="FFFFFF"/>
                          </a:solidFill>
                          <a:effectLst/>
                          <a:latin typeface="+mn-lt"/>
                          <a:ea typeface="微軟正黑體"/>
                          <a:cs typeface="Arial"/>
                        </a:rPr>
                        <a:t>    機構</a:t>
                      </a:r>
                    </a:p>
                  </a:txBody>
                  <a:tcPr marL="4946" marR="4946" marT="4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1"/>
                    </a:solidFill>
                  </a:tcPr>
                </a:tc>
                <a:tc gridSpan="2">
                  <a:txBody>
                    <a:bodyPr/>
                    <a:lstStyle/>
                    <a:p>
                      <a:pPr marL="0" algn="ctr" defTabSz="685800" rtl="0" eaLnBrk="1" fontAlgn="ctr" latinLnBrk="0" hangingPunct="1">
                        <a:spcAft>
                          <a:spcPts val="0"/>
                        </a:spcAft>
                      </a:pPr>
                      <a:r>
                        <a:rPr lang="zh-TW" altLang="en-US" sz="2000" b="1" kern="100" dirty="0">
                          <a:solidFill>
                            <a:srgbClr val="FFFFFF"/>
                          </a:solidFill>
                          <a:effectLst/>
                          <a:latin typeface="+mn-lt"/>
                          <a:ea typeface="微軟正黑體"/>
                          <a:cs typeface="Arial"/>
                        </a:rPr>
                        <a:t>齊心防疫高銀最相挺</a:t>
                      </a:r>
                    </a:p>
                  </a:txBody>
                  <a:tcPr marL="9213" marR="9213" marT="9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zh-TW" altLang="en-US"/>
                    </a:p>
                  </a:txBody>
                  <a:tcPr/>
                </a:tc>
                <a:tc gridSpan="2">
                  <a:txBody>
                    <a:bodyPr/>
                    <a:lstStyle/>
                    <a:p>
                      <a:pPr marL="0" algn="ctr" defTabSz="685800" rtl="0" eaLnBrk="1" fontAlgn="ctr" latinLnBrk="0" hangingPunct="1">
                        <a:spcAft>
                          <a:spcPts val="0"/>
                        </a:spcAft>
                      </a:pPr>
                      <a:r>
                        <a:rPr lang="zh-TW" altLang="en-US" sz="2000" b="1" kern="100" dirty="0">
                          <a:solidFill>
                            <a:srgbClr val="FFFFFF"/>
                          </a:solidFill>
                          <a:effectLst/>
                          <a:latin typeface="+mn-lt"/>
                          <a:ea typeface="微軟正黑體"/>
                          <a:cs typeface="Arial"/>
                        </a:rPr>
                        <a:t>振鑫一路發</a:t>
                      </a:r>
                    </a:p>
                  </a:txBody>
                  <a:tcPr marL="9213" marR="9213" marT="92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zh-TW" altLang="en-US"/>
                    </a:p>
                  </a:txBody>
                  <a:tcPr/>
                </a:tc>
                <a:extLst>
                  <a:ext uri="{0D108BD9-81ED-4DB2-BD59-A6C34878D82A}">
                    <a16:rowId xmlns:a16="http://schemas.microsoft.com/office/drawing/2014/main" xmlns="" val="10001"/>
                  </a:ext>
                </a:extLst>
              </a:tr>
              <a:tr h="504056">
                <a:tc vMerge="1">
                  <a:txBody>
                    <a:bodyPr/>
                    <a:lstStyle/>
                    <a:p>
                      <a:endParaRPr lang="zh-TW"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gridSpan="2">
                  <a:txBody>
                    <a:bodyPr/>
                    <a:lstStyle/>
                    <a:p>
                      <a:pPr marL="0" algn="ctr" defTabSz="685800" rtl="0" eaLnBrk="1" fontAlgn="ctr" latinLnBrk="0" hangingPunct="1">
                        <a:spcAft>
                          <a:spcPts val="0"/>
                        </a:spcAft>
                      </a:pPr>
                      <a:r>
                        <a:rPr lang="zh-TW" altLang="en-US" sz="2000" b="1" kern="100" dirty="0">
                          <a:solidFill>
                            <a:srgbClr val="FFFFFF"/>
                          </a:solidFill>
                          <a:effectLst/>
                          <a:latin typeface="+mn-lt"/>
                          <a:ea typeface="微軟正黑體"/>
                          <a:cs typeface="Arial"/>
                        </a:rPr>
                        <a:t>核   准</a:t>
                      </a:r>
                    </a:p>
                  </a:txBody>
                  <a:tcPr marL="9213" marR="9213" marT="9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zh-TW" altLang="en-US"/>
                    </a:p>
                  </a:txBody>
                  <a:tcPr/>
                </a:tc>
                <a:tc gridSpan="2">
                  <a:txBody>
                    <a:bodyPr/>
                    <a:lstStyle/>
                    <a:p>
                      <a:pPr marL="0" algn="ctr" defTabSz="685800" rtl="0" eaLnBrk="1" fontAlgn="ctr" latinLnBrk="0" hangingPunct="1">
                        <a:spcAft>
                          <a:spcPts val="0"/>
                        </a:spcAft>
                      </a:pPr>
                      <a:r>
                        <a:rPr lang="zh-TW" altLang="en-US" sz="2000" b="1" kern="100" dirty="0">
                          <a:solidFill>
                            <a:srgbClr val="FFFFFF"/>
                          </a:solidFill>
                          <a:effectLst/>
                          <a:latin typeface="+mn-lt"/>
                          <a:ea typeface="微軟正黑體"/>
                          <a:cs typeface="Arial"/>
                        </a:rPr>
                        <a:t>核  准</a:t>
                      </a:r>
                    </a:p>
                  </a:txBody>
                  <a:tcPr marL="9213" marR="9213" marT="92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zh-TW" altLang="en-US"/>
                    </a:p>
                  </a:txBody>
                  <a:tcPr/>
                </a:tc>
                <a:extLst>
                  <a:ext uri="{0D108BD9-81ED-4DB2-BD59-A6C34878D82A}">
                    <a16:rowId xmlns:a16="http://schemas.microsoft.com/office/drawing/2014/main" xmlns="" val="10002"/>
                  </a:ext>
                </a:extLst>
              </a:tr>
              <a:tr h="576064">
                <a:tc vMerge="1">
                  <a:txBody>
                    <a:bodyPr/>
                    <a:lstStyle/>
                    <a:p>
                      <a:endParaRPr lang="zh-TW"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solidFill>
                  </a:tcPr>
                </a:tc>
                <a:tc>
                  <a:txBody>
                    <a:bodyPr/>
                    <a:lstStyle/>
                    <a:p>
                      <a:pPr marL="0" algn="ctr" defTabSz="685800" rtl="0" eaLnBrk="1" fontAlgn="ctr" latinLnBrk="0" hangingPunct="1">
                        <a:spcAft>
                          <a:spcPts val="0"/>
                        </a:spcAft>
                      </a:pPr>
                      <a:r>
                        <a:rPr lang="zh-TW" altLang="en-US" sz="2000" b="1" kern="100" dirty="0">
                          <a:solidFill>
                            <a:srgbClr val="FFFFFF"/>
                          </a:solidFill>
                          <a:effectLst/>
                          <a:latin typeface="+mn-lt"/>
                          <a:ea typeface="微軟正黑體"/>
                          <a:cs typeface="Arial"/>
                        </a:rPr>
                        <a:t>戶 數</a:t>
                      </a:r>
                    </a:p>
                  </a:txBody>
                  <a:tcPr marL="9213" marR="9213" marT="9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solidFill>
                  </a:tcPr>
                </a:tc>
                <a:tc>
                  <a:txBody>
                    <a:bodyPr/>
                    <a:lstStyle/>
                    <a:p>
                      <a:pPr marL="0" algn="ctr" defTabSz="685800" rtl="0" eaLnBrk="1" fontAlgn="ctr" latinLnBrk="0" hangingPunct="1">
                        <a:spcAft>
                          <a:spcPts val="0"/>
                        </a:spcAft>
                      </a:pPr>
                      <a:r>
                        <a:rPr lang="zh-TW" altLang="en-US" sz="2000" b="1" kern="100" dirty="0">
                          <a:solidFill>
                            <a:srgbClr val="FFFFFF"/>
                          </a:solidFill>
                          <a:effectLst/>
                          <a:latin typeface="+mn-lt"/>
                          <a:ea typeface="微軟正黑體"/>
                          <a:cs typeface="Arial"/>
                        </a:rPr>
                        <a:t>金額</a:t>
                      </a:r>
                    </a:p>
                  </a:txBody>
                  <a:tcPr marL="9213" marR="9213" marT="9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solidFill>
                  </a:tcPr>
                </a:tc>
                <a:tc>
                  <a:txBody>
                    <a:bodyPr/>
                    <a:lstStyle/>
                    <a:p>
                      <a:pPr marL="0" algn="ctr" defTabSz="685800" rtl="0" eaLnBrk="1" fontAlgn="ctr" latinLnBrk="0" hangingPunct="1">
                        <a:spcAft>
                          <a:spcPts val="0"/>
                        </a:spcAft>
                      </a:pPr>
                      <a:r>
                        <a:rPr lang="zh-TW" altLang="en-US" sz="2000" b="1" kern="100" dirty="0">
                          <a:solidFill>
                            <a:srgbClr val="FFFFFF"/>
                          </a:solidFill>
                          <a:effectLst/>
                          <a:latin typeface="+mn-lt"/>
                          <a:ea typeface="微軟正黑體"/>
                          <a:cs typeface="Arial"/>
                        </a:rPr>
                        <a:t>戶 數</a:t>
                      </a:r>
                    </a:p>
                  </a:txBody>
                  <a:tcPr marL="9213" marR="9213" marT="9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solidFill>
                  </a:tcPr>
                </a:tc>
                <a:tc>
                  <a:txBody>
                    <a:bodyPr/>
                    <a:lstStyle/>
                    <a:p>
                      <a:pPr marL="0" algn="ctr" defTabSz="685800" rtl="0" eaLnBrk="1" fontAlgn="ctr" latinLnBrk="0" hangingPunct="1">
                        <a:spcAft>
                          <a:spcPts val="0"/>
                        </a:spcAft>
                      </a:pPr>
                      <a:r>
                        <a:rPr lang="zh-TW" altLang="en-US" sz="2000" b="1" kern="100" dirty="0">
                          <a:solidFill>
                            <a:srgbClr val="FFFFFF"/>
                          </a:solidFill>
                          <a:effectLst/>
                          <a:latin typeface="+mn-lt"/>
                          <a:ea typeface="微軟正黑體"/>
                          <a:cs typeface="Arial"/>
                        </a:rPr>
                        <a:t>金額</a:t>
                      </a:r>
                    </a:p>
                  </a:txBody>
                  <a:tcPr marL="9213" marR="9213" marT="92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3"/>
                  </a:ext>
                </a:extLst>
              </a:tr>
              <a:tr h="1196183">
                <a:tc>
                  <a:txBody>
                    <a:bodyPr/>
                    <a:lstStyle/>
                    <a:p>
                      <a:pPr marL="0" algn="ctr" defTabSz="685800" rtl="0" eaLnBrk="1" fontAlgn="ctr" latinLnBrk="0" hangingPunct="1">
                        <a:spcAft>
                          <a:spcPts val="0"/>
                        </a:spcAft>
                      </a:pPr>
                      <a:r>
                        <a:rPr lang="zh-TW" altLang="en-US" sz="1700" b="1" kern="100" dirty="0">
                          <a:solidFill>
                            <a:srgbClr val="FFFFFF"/>
                          </a:solidFill>
                          <a:effectLst/>
                          <a:latin typeface="+mn-lt"/>
                          <a:ea typeface="微軟正黑體"/>
                          <a:cs typeface="Arial"/>
                        </a:rPr>
                        <a:t>高雄</a:t>
                      </a:r>
                      <a:br>
                        <a:rPr lang="zh-TW" altLang="en-US" sz="1700" b="1" kern="100" dirty="0">
                          <a:solidFill>
                            <a:srgbClr val="FFFFFF"/>
                          </a:solidFill>
                          <a:effectLst/>
                          <a:latin typeface="+mn-lt"/>
                          <a:ea typeface="微軟正黑體"/>
                          <a:cs typeface="Arial"/>
                        </a:rPr>
                      </a:br>
                      <a:r>
                        <a:rPr lang="zh-TW" altLang="en-US" sz="1700" b="1" kern="100" dirty="0">
                          <a:solidFill>
                            <a:srgbClr val="FFFFFF"/>
                          </a:solidFill>
                          <a:effectLst/>
                          <a:latin typeface="+mn-lt"/>
                          <a:ea typeface="微軟正黑體"/>
                          <a:cs typeface="Arial"/>
                        </a:rPr>
                        <a:t>銀行</a:t>
                      </a:r>
                    </a:p>
                    <a:p>
                      <a:pPr marL="0" algn="ctr" defTabSz="685800" rtl="0" eaLnBrk="1" fontAlgn="ctr" latinLnBrk="0" hangingPunct="1">
                        <a:spcAft>
                          <a:spcPts val="0"/>
                        </a:spcAft>
                      </a:pPr>
                      <a:endParaRPr lang="en-US" altLang="zh-TW" sz="1700" b="1" kern="100" dirty="0">
                        <a:solidFill>
                          <a:srgbClr val="FFFFFF"/>
                        </a:solidFill>
                        <a:effectLst/>
                        <a:latin typeface="+mn-lt"/>
                        <a:ea typeface="微軟正黑體"/>
                        <a:cs typeface="Arial"/>
                      </a:endParaRPr>
                    </a:p>
                  </a:txBody>
                  <a:tcPr marL="9213" marR="9213" marT="9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altLang="zh-TW" sz="1900" b="0" i="0" u="none" strike="noStrike" dirty="0">
                          <a:solidFill>
                            <a:srgbClr val="000000"/>
                          </a:solidFill>
                          <a:effectLst/>
                          <a:latin typeface="標楷體"/>
                        </a:rPr>
                        <a:t>340</a:t>
                      </a:r>
                    </a:p>
                  </a:txBody>
                  <a:tcPr marL="9213" marR="9213" marT="9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altLang="zh-TW" sz="1900" b="0" i="0" u="none" strike="noStrike" dirty="0">
                        <a:solidFill>
                          <a:srgbClr val="000000"/>
                        </a:solidFill>
                        <a:effectLst/>
                        <a:latin typeface="標楷體"/>
                      </a:endParaRPr>
                    </a:p>
                    <a:p>
                      <a:pPr algn="ctr" fontAlgn="ctr"/>
                      <a:r>
                        <a:rPr lang="en-US" altLang="zh-TW" sz="1900" b="0" i="0" u="none" strike="noStrike" dirty="0">
                          <a:solidFill>
                            <a:srgbClr val="000000"/>
                          </a:solidFill>
                          <a:effectLst/>
                          <a:latin typeface="標楷體"/>
                        </a:rPr>
                        <a:t>27,437 </a:t>
                      </a:r>
                    </a:p>
                    <a:p>
                      <a:pPr algn="ctr" fontAlgn="ctr"/>
                      <a:r>
                        <a:rPr lang="en-US" altLang="zh-TW" sz="1900" b="0" i="0" u="none" strike="noStrike" dirty="0">
                          <a:solidFill>
                            <a:srgbClr val="000000"/>
                          </a:solidFill>
                          <a:effectLst/>
                          <a:latin typeface="標楷體"/>
                        </a:rPr>
                        <a:t> </a:t>
                      </a:r>
                    </a:p>
                  </a:txBody>
                  <a:tcPr marL="9213" marR="9213" marT="9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altLang="zh-TW" sz="1900" b="0" i="0" u="none" strike="noStrike" dirty="0">
                        <a:solidFill>
                          <a:srgbClr val="000000"/>
                        </a:solidFill>
                        <a:effectLst/>
                        <a:latin typeface="標楷體"/>
                      </a:endParaRPr>
                    </a:p>
                    <a:p>
                      <a:pPr algn="ctr" fontAlgn="ctr"/>
                      <a:r>
                        <a:rPr lang="en-US" altLang="zh-TW" sz="1900" b="0" i="0" u="none" strike="noStrike" dirty="0">
                          <a:solidFill>
                            <a:srgbClr val="000000"/>
                          </a:solidFill>
                          <a:effectLst/>
                          <a:latin typeface="標楷體"/>
                        </a:rPr>
                        <a:t>469 </a:t>
                      </a:r>
                    </a:p>
                    <a:p>
                      <a:pPr algn="ctr" fontAlgn="ctr"/>
                      <a:r>
                        <a:rPr lang="en-US" altLang="zh-TW" sz="1900" b="0" i="0" u="none" strike="noStrike" dirty="0">
                          <a:solidFill>
                            <a:srgbClr val="000000"/>
                          </a:solidFill>
                          <a:effectLst/>
                          <a:latin typeface="標楷體"/>
                        </a:rPr>
                        <a:t> </a:t>
                      </a:r>
                    </a:p>
                  </a:txBody>
                  <a:tcPr marL="9213" marR="9213" marT="9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altLang="zh-TW" sz="1900" b="0" i="0" u="none" strike="noStrike" dirty="0">
                        <a:solidFill>
                          <a:srgbClr val="000000"/>
                        </a:solidFill>
                        <a:effectLst/>
                        <a:latin typeface="標楷體"/>
                      </a:endParaRPr>
                    </a:p>
                    <a:p>
                      <a:pPr algn="ctr" fontAlgn="ctr"/>
                      <a:r>
                        <a:rPr lang="en-US" altLang="zh-TW" sz="1900" b="0" i="0" u="none" strike="noStrike" dirty="0">
                          <a:solidFill>
                            <a:srgbClr val="000000"/>
                          </a:solidFill>
                          <a:effectLst/>
                          <a:latin typeface="標楷體"/>
                        </a:rPr>
                        <a:t>154,019 </a:t>
                      </a:r>
                    </a:p>
                    <a:p>
                      <a:pPr algn="ctr" fontAlgn="ctr"/>
                      <a:r>
                        <a:rPr lang="en-US" altLang="zh-TW" sz="1900" b="0" i="0" u="none" strike="noStrike" dirty="0">
                          <a:solidFill>
                            <a:srgbClr val="000000"/>
                          </a:solidFill>
                          <a:effectLst/>
                          <a:latin typeface="標楷體"/>
                        </a:rPr>
                        <a:t> </a:t>
                      </a:r>
                    </a:p>
                  </a:txBody>
                  <a:tcPr marL="9213" marR="9213" marT="921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bl>
          </a:graphicData>
        </a:graphic>
      </p:graphicFrame>
      <p:sp>
        <p:nvSpPr>
          <p:cNvPr id="6" name="文字方塊 5"/>
          <p:cNvSpPr txBox="1"/>
          <p:nvPr/>
        </p:nvSpPr>
        <p:spPr>
          <a:xfrm>
            <a:off x="7812360" y="6165304"/>
            <a:ext cx="432048" cy="338554"/>
          </a:xfrm>
          <a:prstGeom prst="rect">
            <a:avLst/>
          </a:prstGeom>
          <a:noFill/>
        </p:spPr>
        <p:txBody>
          <a:bodyPr wrap="square" rtlCol="0">
            <a:spAutoFit/>
          </a:bodyPr>
          <a:lstStyle/>
          <a:p>
            <a:r>
              <a:rPr lang="en-US" altLang="zh-TW" sz="1600" dirty="0"/>
              <a:t>17</a:t>
            </a:r>
            <a:endParaRPr lang="zh-TW" altLang="en-US" sz="1600" dirty="0"/>
          </a:p>
        </p:txBody>
      </p:sp>
    </p:spTree>
    <p:extLst>
      <p:ext uri="{BB962C8B-B14F-4D97-AF65-F5344CB8AC3E}">
        <p14:creationId xmlns:p14="http://schemas.microsoft.com/office/powerpoint/2010/main" val="3656879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nvGraphicFramePr>
        <p:xfrm>
          <a:off x="395536" y="118368"/>
          <a:ext cx="8352928" cy="851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矩形 2"/>
          <p:cNvSpPr/>
          <p:nvPr/>
        </p:nvSpPr>
        <p:spPr>
          <a:xfrm>
            <a:off x="323528" y="1340768"/>
            <a:ext cx="4493538" cy="523220"/>
          </a:xfrm>
          <a:prstGeom prst="rect">
            <a:avLst/>
          </a:prstGeom>
        </p:spPr>
        <p:txBody>
          <a:bodyPr wrap="none">
            <a:spAutoFit/>
          </a:bodyPr>
          <a:lstStyle/>
          <a:p>
            <a:pPr algn="ctr" defTabSz="685800" fontAlgn="ctr"/>
            <a:r>
              <a:rPr lang="zh-TW" altLang="en-US" sz="2800" b="1" kern="100" dirty="0">
                <a:solidFill>
                  <a:prstClr val="black"/>
                </a:solidFill>
                <a:ea typeface="微軟正黑體"/>
                <a:cs typeface="Arial"/>
              </a:rPr>
              <a:t>二、配合中央政策貸款部分</a:t>
            </a:r>
          </a:p>
        </p:txBody>
      </p:sp>
      <p:graphicFrame>
        <p:nvGraphicFramePr>
          <p:cNvPr id="5" name="表格 4"/>
          <p:cNvGraphicFramePr>
            <a:graphicFrameLocks noGrp="1"/>
          </p:cNvGraphicFramePr>
          <p:nvPr>
            <p:extLst>
              <p:ext uri="{D42A27DB-BD31-4B8C-83A1-F6EECF244321}">
                <p14:modId xmlns:p14="http://schemas.microsoft.com/office/powerpoint/2010/main" val="4206726637"/>
              </p:ext>
            </p:extLst>
          </p:nvPr>
        </p:nvGraphicFramePr>
        <p:xfrm>
          <a:off x="467544" y="2060848"/>
          <a:ext cx="8236147" cy="3960440"/>
        </p:xfrm>
        <a:graphic>
          <a:graphicData uri="http://schemas.openxmlformats.org/drawingml/2006/table">
            <a:tbl>
              <a:tblPr/>
              <a:tblGrid>
                <a:gridCol w="576448">
                  <a:extLst>
                    <a:ext uri="{9D8B030D-6E8A-4147-A177-3AD203B41FA5}">
                      <a16:colId xmlns:a16="http://schemas.microsoft.com/office/drawing/2014/main" xmlns="" val="20000"/>
                    </a:ext>
                  </a:extLst>
                </a:gridCol>
                <a:gridCol w="533193">
                  <a:extLst>
                    <a:ext uri="{9D8B030D-6E8A-4147-A177-3AD203B41FA5}">
                      <a16:colId xmlns:a16="http://schemas.microsoft.com/office/drawing/2014/main" xmlns="" val="20001"/>
                    </a:ext>
                  </a:extLst>
                </a:gridCol>
                <a:gridCol w="717827">
                  <a:extLst>
                    <a:ext uri="{9D8B030D-6E8A-4147-A177-3AD203B41FA5}">
                      <a16:colId xmlns:a16="http://schemas.microsoft.com/office/drawing/2014/main" xmlns="" val="20002"/>
                    </a:ext>
                  </a:extLst>
                </a:gridCol>
                <a:gridCol w="717827">
                  <a:extLst>
                    <a:ext uri="{9D8B030D-6E8A-4147-A177-3AD203B41FA5}">
                      <a16:colId xmlns:a16="http://schemas.microsoft.com/office/drawing/2014/main" xmlns="" val="20003"/>
                    </a:ext>
                  </a:extLst>
                </a:gridCol>
                <a:gridCol w="621197">
                  <a:extLst>
                    <a:ext uri="{9D8B030D-6E8A-4147-A177-3AD203B41FA5}">
                      <a16:colId xmlns:a16="http://schemas.microsoft.com/office/drawing/2014/main" xmlns="" val="20004"/>
                    </a:ext>
                  </a:extLst>
                </a:gridCol>
                <a:gridCol w="621197">
                  <a:extLst>
                    <a:ext uri="{9D8B030D-6E8A-4147-A177-3AD203B41FA5}">
                      <a16:colId xmlns:a16="http://schemas.microsoft.com/office/drawing/2014/main" xmlns="" val="20005"/>
                    </a:ext>
                  </a:extLst>
                </a:gridCol>
                <a:gridCol w="628099">
                  <a:extLst>
                    <a:ext uri="{9D8B030D-6E8A-4147-A177-3AD203B41FA5}">
                      <a16:colId xmlns:a16="http://schemas.microsoft.com/office/drawing/2014/main" xmlns="" val="20006"/>
                    </a:ext>
                  </a:extLst>
                </a:gridCol>
                <a:gridCol w="628099">
                  <a:extLst>
                    <a:ext uri="{9D8B030D-6E8A-4147-A177-3AD203B41FA5}">
                      <a16:colId xmlns:a16="http://schemas.microsoft.com/office/drawing/2014/main" xmlns="" val="20007"/>
                    </a:ext>
                  </a:extLst>
                </a:gridCol>
                <a:gridCol w="483152">
                  <a:extLst>
                    <a:ext uri="{9D8B030D-6E8A-4147-A177-3AD203B41FA5}">
                      <a16:colId xmlns:a16="http://schemas.microsoft.com/office/drawing/2014/main" xmlns="" val="20008"/>
                    </a:ext>
                  </a:extLst>
                </a:gridCol>
                <a:gridCol w="676414">
                  <a:extLst>
                    <a:ext uri="{9D8B030D-6E8A-4147-A177-3AD203B41FA5}">
                      <a16:colId xmlns:a16="http://schemas.microsoft.com/office/drawing/2014/main" xmlns="" val="20009"/>
                    </a:ext>
                  </a:extLst>
                </a:gridCol>
                <a:gridCol w="678140">
                  <a:extLst>
                    <a:ext uri="{9D8B030D-6E8A-4147-A177-3AD203B41FA5}">
                      <a16:colId xmlns:a16="http://schemas.microsoft.com/office/drawing/2014/main" xmlns="" val="20010"/>
                    </a:ext>
                  </a:extLst>
                </a:gridCol>
                <a:gridCol w="676414">
                  <a:extLst>
                    <a:ext uri="{9D8B030D-6E8A-4147-A177-3AD203B41FA5}">
                      <a16:colId xmlns:a16="http://schemas.microsoft.com/office/drawing/2014/main" xmlns="" val="20011"/>
                    </a:ext>
                  </a:extLst>
                </a:gridCol>
                <a:gridCol w="678140">
                  <a:extLst>
                    <a:ext uri="{9D8B030D-6E8A-4147-A177-3AD203B41FA5}">
                      <a16:colId xmlns:a16="http://schemas.microsoft.com/office/drawing/2014/main" xmlns="" val="20012"/>
                    </a:ext>
                  </a:extLst>
                </a:gridCol>
              </a:tblGrid>
              <a:tr h="409701">
                <a:tc gridSpan="13">
                  <a:txBody>
                    <a:bodyPr/>
                    <a:lstStyle/>
                    <a:p>
                      <a:pPr algn="l" fontAlgn="ctr"/>
                      <a:r>
                        <a:rPr lang="zh-TW" altLang="en-US" sz="1700" b="1" kern="100" dirty="0">
                          <a:solidFill>
                            <a:schemeClr val="tx1"/>
                          </a:solidFill>
                          <a:effectLst/>
                          <a:latin typeface="+mn-lt"/>
                          <a:ea typeface="微軟正黑體"/>
                          <a:cs typeface="Arial"/>
                        </a:rPr>
                        <a:t>資料日期：截至  </a:t>
                      </a:r>
                      <a:r>
                        <a:rPr lang="en-US" altLang="zh-TW" sz="1700" b="1" kern="100" dirty="0">
                          <a:solidFill>
                            <a:schemeClr val="tx1"/>
                          </a:solidFill>
                          <a:effectLst/>
                          <a:latin typeface="+mn-lt"/>
                          <a:ea typeface="微軟正黑體"/>
                          <a:cs typeface="Arial"/>
                        </a:rPr>
                        <a:t>109 </a:t>
                      </a:r>
                      <a:r>
                        <a:rPr lang="zh-TW" altLang="en-US" sz="1700" b="1" kern="100" dirty="0">
                          <a:solidFill>
                            <a:schemeClr val="tx1"/>
                          </a:solidFill>
                          <a:effectLst/>
                          <a:latin typeface="+mn-lt"/>
                          <a:ea typeface="微軟正黑體"/>
                          <a:cs typeface="Arial"/>
                        </a:rPr>
                        <a:t>年 </a:t>
                      </a:r>
                      <a:r>
                        <a:rPr lang="en-US" altLang="zh-TW" sz="1700" b="1" kern="100" dirty="0">
                          <a:solidFill>
                            <a:schemeClr val="tx1"/>
                          </a:solidFill>
                          <a:effectLst/>
                          <a:latin typeface="+mn-lt"/>
                          <a:ea typeface="微軟正黑體"/>
                          <a:cs typeface="Arial"/>
                        </a:rPr>
                        <a:t>5 </a:t>
                      </a:r>
                      <a:r>
                        <a:rPr lang="zh-TW" altLang="en-US" sz="1700" b="1" kern="100" dirty="0">
                          <a:solidFill>
                            <a:schemeClr val="tx1"/>
                          </a:solidFill>
                          <a:effectLst/>
                          <a:latin typeface="+mn-lt"/>
                          <a:ea typeface="微軟正黑體"/>
                          <a:cs typeface="Arial"/>
                        </a:rPr>
                        <a:t>月 </a:t>
                      </a:r>
                      <a:r>
                        <a:rPr lang="en-US" altLang="zh-TW" sz="1700" b="1" kern="100" dirty="0">
                          <a:solidFill>
                            <a:schemeClr val="tx1"/>
                          </a:solidFill>
                          <a:effectLst/>
                          <a:latin typeface="+mn-lt"/>
                          <a:ea typeface="微軟正黑體"/>
                          <a:cs typeface="Arial"/>
                        </a:rPr>
                        <a:t>15</a:t>
                      </a:r>
                      <a:r>
                        <a:rPr lang="zh-TW" altLang="en-US" sz="1700" b="1" kern="100" dirty="0">
                          <a:solidFill>
                            <a:schemeClr val="tx1"/>
                          </a:solidFill>
                          <a:effectLst/>
                          <a:latin typeface="+mn-lt"/>
                          <a:ea typeface="微軟正黑體"/>
                          <a:cs typeface="Arial"/>
                        </a:rPr>
                        <a:t>日止                                                    單位：新臺幣萬元</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363879">
                <a:tc rowSpan="3">
                  <a:txBody>
                    <a:bodyPr/>
                    <a:lstStyle/>
                    <a:p>
                      <a:pPr marL="0" algn="ctr" defTabSz="685800" rtl="0" eaLnBrk="1" fontAlgn="ctr" latinLnBrk="0" hangingPunct="1">
                        <a:spcAft>
                          <a:spcPts val="0"/>
                        </a:spcAft>
                      </a:pPr>
                      <a:r>
                        <a:rPr lang="zh-TW" altLang="en-US" sz="1700" b="1" kern="100">
                          <a:solidFill>
                            <a:srgbClr val="FFFFFF"/>
                          </a:solidFill>
                          <a:effectLst/>
                          <a:latin typeface="+mn-lt"/>
                          <a:ea typeface="微軟正黑體"/>
                          <a:cs typeface="Arial"/>
                        </a:rPr>
                        <a:t>金融</a:t>
                      </a:r>
                      <a:br>
                        <a:rPr lang="zh-TW" altLang="en-US" sz="1700" b="1" kern="100">
                          <a:solidFill>
                            <a:srgbClr val="FFFFFF"/>
                          </a:solidFill>
                          <a:effectLst/>
                          <a:latin typeface="+mn-lt"/>
                          <a:ea typeface="微軟正黑體"/>
                          <a:cs typeface="Arial"/>
                        </a:rPr>
                      </a:br>
                      <a:r>
                        <a:rPr lang="zh-TW" altLang="en-US" sz="1700" b="1" kern="100">
                          <a:solidFill>
                            <a:srgbClr val="FFFFFF"/>
                          </a:solidFill>
                          <a:effectLst/>
                          <a:latin typeface="+mn-lt"/>
                          <a:ea typeface="微軟正黑體"/>
                          <a:cs typeface="Arial"/>
                        </a:rPr>
                        <a:t>機構</a:t>
                      </a:r>
                      <a:endParaRPr lang="zh-TW" altLang="en-US" sz="1700" b="1" kern="100" dirty="0">
                        <a:solidFill>
                          <a:srgbClr val="FFFFFF"/>
                        </a:solidFill>
                        <a:effectLst/>
                        <a:latin typeface="+mn-lt"/>
                        <a:ea typeface="微軟正黑體"/>
                        <a:cs typeface="Arial"/>
                      </a:endParaRP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rowSpan="3">
                  <a:txBody>
                    <a:bodyPr/>
                    <a:lstStyle/>
                    <a:p>
                      <a:pPr marL="0" algn="ctr" defTabSz="685800" rtl="0" eaLnBrk="1" fontAlgn="ctr" latinLnBrk="0" hangingPunct="1">
                        <a:spcAft>
                          <a:spcPts val="0"/>
                        </a:spcAft>
                      </a:pPr>
                      <a:r>
                        <a:rPr lang="zh-TW" altLang="en-US" sz="1700" b="1" kern="100" dirty="0">
                          <a:solidFill>
                            <a:srgbClr val="FFFFFF"/>
                          </a:solidFill>
                          <a:effectLst/>
                          <a:latin typeface="+mn-lt"/>
                          <a:ea typeface="微軟正黑體"/>
                          <a:cs typeface="Arial"/>
                        </a:rPr>
                        <a:t>項</a:t>
                      </a:r>
                      <a:endParaRPr lang="en-US" altLang="zh-TW" sz="1700" b="1" kern="100" dirty="0">
                        <a:solidFill>
                          <a:srgbClr val="FFFFFF"/>
                        </a:solidFill>
                        <a:effectLst/>
                        <a:latin typeface="+mn-lt"/>
                        <a:ea typeface="微軟正黑體"/>
                        <a:cs typeface="Arial"/>
                      </a:endParaRPr>
                    </a:p>
                    <a:p>
                      <a:pPr marL="0" algn="ctr" defTabSz="685800" rtl="0" eaLnBrk="1" fontAlgn="ctr" latinLnBrk="0" hangingPunct="1">
                        <a:spcAft>
                          <a:spcPts val="0"/>
                        </a:spcAft>
                      </a:pPr>
                      <a:r>
                        <a:rPr lang="zh-TW" altLang="en-US" sz="1700" b="1" kern="100" dirty="0">
                          <a:solidFill>
                            <a:srgbClr val="FFFFFF"/>
                          </a:solidFill>
                          <a:effectLst/>
                          <a:latin typeface="+mn-lt"/>
                          <a:ea typeface="微軟正黑體"/>
                          <a:cs typeface="Arial"/>
                        </a:rPr>
                        <a:t>目</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gridSpan="2">
                  <a:txBody>
                    <a:bodyPr/>
                    <a:lstStyle/>
                    <a:p>
                      <a:pPr marL="0" algn="ctr" defTabSz="685800" rtl="0" eaLnBrk="1" fontAlgn="ctr" latinLnBrk="0" hangingPunct="1">
                        <a:spcAft>
                          <a:spcPts val="0"/>
                        </a:spcAft>
                      </a:pPr>
                      <a:r>
                        <a:rPr lang="zh-TW" altLang="en-US" sz="1700" b="1" kern="100" dirty="0">
                          <a:solidFill>
                            <a:srgbClr val="FFFFFF"/>
                          </a:solidFill>
                          <a:effectLst/>
                          <a:latin typeface="+mn-lt"/>
                          <a:ea typeface="微軟正黑體"/>
                          <a:cs typeface="Arial"/>
                        </a:rPr>
                        <a:t>經濟部</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zh-TW" altLang="en-US"/>
                    </a:p>
                  </a:txBody>
                  <a:tcPr/>
                </a:tc>
                <a:tc gridSpan="2">
                  <a:txBody>
                    <a:bodyPr/>
                    <a:lstStyle/>
                    <a:p>
                      <a:pPr marL="0" algn="ctr" defTabSz="685800" rtl="0" eaLnBrk="1" fontAlgn="ctr" latinLnBrk="0" hangingPunct="1">
                        <a:spcAft>
                          <a:spcPts val="0"/>
                        </a:spcAft>
                      </a:pPr>
                      <a:r>
                        <a:rPr lang="zh-TW" altLang="en-US" sz="1700" b="1" kern="100" dirty="0">
                          <a:solidFill>
                            <a:srgbClr val="FFFFFF"/>
                          </a:solidFill>
                          <a:effectLst/>
                          <a:latin typeface="+mn-lt"/>
                          <a:ea typeface="微軟正黑體"/>
                          <a:cs typeface="Arial"/>
                        </a:rPr>
                        <a:t>交通部</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zh-TW" altLang="en-US"/>
                    </a:p>
                  </a:txBody>
                  <a:tcPr/>
                </a:tc>
                <a:tc gridSpan="2">
                  <a:txBody>
                    <a:bodyPr/>
                    <a:lstStyle/>
                    <a:p>
                      <a:pPr marL="0" algn="ctr" defTabSz="685800" rtl="0" eaLnBrk="1" fontAlgn="ctr" latinLnBrk="0" hangingPunct="1">
                        <a:spcAft>
                          <a:spcPts val="0"/>
                        </a:spcAft>
                      </a:pPr>
                      <a:r>
                        <a:rPr lang="zh-TW" altLang="en-US" sz="1700" b="1" kern="100" dirty="0">
                          <a:solidFill>
                            <a:srgbClr val="FFFFFF"/>
                          </a:solidFill>
                          <a:effectLst/>
                          <a:latin typeface="+mn-lt"/>
                          <a:ea typeface="微軟正黑體"/>
                          <a:cs typeface="Arial"/>
                        </a:rPr>
                        <a:t>文化部</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zh-TW" altLang="en-US"/>
                    </a:p>
                  </a:txBody>
                  <a:tcPr/>
                </a:tc>
                <a:tc gridSpan="3">
                  <a:txBody>
                    <a:bodyPr/>
                    <a:lstStyle/>
                    <a:p>
                      <a:pPr marL="0" algn="ctr" defTabSz="685800" rtl="0" eaLnBrk="1" fontAlgn="ctr" latinLnBrk="0" hangingPunct="1">
                        <a:spcAft>
                          <a:spcPts val="0"/>
                        </a:spcAft>
                      </a:pPr>
                      <a:r>
                        <a:rPr lang="zh-TW" altLang="en-US" sz="1700" b="1" kern="100" dirty="0">
                          <a:solidFill>
                            <a:srgbClr val="FFFFFF"/>
                          </a:solidFill>
                          <a:effectLst/>
                          <a:latin typeface="+mn-lt"/>
                          <a:ea typeface="微軟正黑體"/>
                          <a:cs typeface="Arial"/>
                        </a:rPr>
                        <a:t>央行</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zh-TW" altLang="en-US"/>
                    </a:p>
                  </a:txBody>
                  <a:tcPr/>
                </a:tc>
                <a:tc hMerge="1">
                  <a:txBody>
                    <a:bodyPr/>
                    <a:lstStyle/>
                    <a:p>
                      <a:endParaRPr lang="zh-TW" altLang="en-US"/>
                    </a:p>
                  </a:txBody>
                  <a:tcPr/>
                </a:tc>
                <a:tc gridSpan="2">
                  <a:txBody>
                    <a:bodyPr/>
                    <a:lstStyle/>
                    <a:p>
                      <a:pPr marL="0" algn="ctr" defTabSz="685800" rtl="0" eaLnBrk="1" fontAlgn="ctr" latinLnBrk="0" hangingPunct="1">
                        <a:spcAft>
                          <a:spcPts val="0"/>
                        </a:spcAft>
                      </a:pPr>
                      <a:r>
                        <a:rPr lang="zh-TW" altLang="en-US" sz="1700" b="1" kern="100" dirty="0">
                          <a:solidFill>
                            <a:srgbClr val="FFFFFF"/>
                          </a:solidFill>
                          <a:effectLst/>
                          <a:latin typeface="+mn-lt"/>
                          <a:ea typeface="微軟正黑體"/>
                          <a:cs typeface="Arial"/>
                        </a:rPr>
                        <a:t>勞動部</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zh-TW" altLang="en-US"/>
                    </a:p>
                  </a:txBody>
                  <a:tcPr/>
                </a:tc>
                <a:extLst>
                  <a:ext uri="{0D108BD9-81ED-4DB2-BD59-A6C34878D82A}">
                    <a16:rowId xmlns:a16="http://schemas.microsoft.com/office/drawing/2014/main" xmlns="" val="10001"/>
                  </a:ext>
                </a:extLst>
              </a:tr>
              <a:tr h="404310">
                <a:tc vMerge="1">
                  <a:txBody>
                    <a:bodyPr/>
                    <a:lstStyle/>
                    <a:p>
                      <a:endParaRPr lang="zh-TW" altLang="en-US"/>
                    </a:p>
                  </a:txBody>
                  <a:tcPr/>
                </a:tc>
                <a:tc vMerge="1">
                  <a:txBody>
                    <a:bodyPr/>
                    <a:lstStyle/>
                    <a:p>
                      <a:endParaRPr lang="zh-TW" altLang="en-US"/>
                    </a:p>
                  </a:txBody>
                  <a:tcPr/>
                </a:tc>
                <a:tc gridSpan="2">
                  <a:txBody>
                    <a:bodyPr/>
                    <a:lstStyle/>
                    <a:p>
                      <a:pPr marL="0" algn="ctr" defTabSz="685800" rtl="0" eaLnBrk="1" fontAlgn="ctr" latinLnBrk="0" hangingPunct="1">
                        <a:spcAft>
                          <a:spcPts val="0"/>
                        </a:spcAft>
                      </a:pPr>
                      <a:r>
                        <a:rPr lang="zh-TW" altLang="en-US" sz="1700" b="1" kern="100" dirty="0">
                          <a:solidFill>
                            <a:srgbClr val="FFFFFF"/>
                          </a:solidFill>
                          <a:effectLst/>
                          <a:latin typeface="+mn-lt"/>
                          <a:ea typeface="微軟正黑體"/>
                          <a:cs typeface="Arial"/>
                        </a:rPr>
                        <a:t>核准</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zh-TW" altLang="en-US"/>
                    </a:p>
                  </a:txBody>
                  <a:tcPr/>
                </a:tc>
                <a:tc gridSpan="2">
                  <a:txBody>
                    <a:bodyPr/>
                    <a:lstStyle/>
                    <a:p>
                      <a:pPr marL="0" algn="ctr" defTabSz="685800" rtl="0" eaLnBrk="1" fontAlgn="ctr" latinLnBrk="0" hangingPunct="1">
                        <a:spcAft>
                          <a:spcPts val="0"/>
                        </a:spcAft>
                      </a:pPr>
                      <a:r>
                        <a:rPr lang="zh-TW" altLang="en-US" sz="1700" b="1" kern="100" dirty="0">
                          <a:solidFill>
                            <a:srgbClr val="FFFFFF"/>
                          </a:solidFill>
                          <a:effectLst/>
                          <a:latin typeface="+mn-lt"/>
                          <a:ea typeface="微軟正黑體"/>
                          <a:cs typeface="Arial"/>
                        </a:rPr>
                        <a:t>核准</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zh-TW" altLang="en-US"/>
                    </a:p>
                  </a:txBody>
                  <a:tcPr/>
                </a:tc>
                <a:tc gridSpan="2">
                  <a:txBody>
                    <a:bodyPr/>
                    <a:lstStyle/>
                    <a:p>
                      <a:pPr marL="0" algn="ctr" defTabSz="685800" rtl="0" eaLnBrk="1" fontAlgn="ctr" latinLnBrk="0" hangingPunct="1">
                        <a:spcAft>
                          <a:spcPts val="0"/>
                        </a:spcAft>
                      </a:pPr>
                      <a:r>
                        <a:rPr lang="zh-TW" altLang="en-US" sz="1700" b="1" kern="100" dirty="0">
                          <a:solidFill>
                            <a:srgbClr val="FFFFFF"/>
                          </a:solidFill>
                          <a:effectLst/>
                          <a:latin typeface="+mn-lt"/>
                          <a:ea typeface="微軟正黑體"/>
                          <a:cs typeface="Arial"/>
                        </a:rPr>
                        <a:t>核准</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zh-TW" altLang="en-US"/>
                    </a:p>
                  </a:txBody>
                  <a:tcPr/>
                </a:tc>
                <a:tc gridSpan="3">
                  <a:txBody>
                    <a:bodyPr/>
                    <a:lstStyle/>
                    <a:p>
                      <a:pPr marL="0" algn="ctr" defTabSz="685800" rtl="0" eaLnBrk="1" fontAlgn="ctr" latinLnBrk="0" hangingPunct="1">
                        <a:spcAft>
                          <a:spcPts val="0"/>
                        </a:spcAft>
                      </a:pPr>
                      <a:r>
                        <a:rPr lang="zh-TW" altLang="en-US" sz="1700" b="1" kern="100" dirty="0">
                          <a:solidFill>
                            <a:srgbClr val="FFFFFF"/>
                          </a:solidFill>
                          <a:effectLst/>
                          <a:latin typeface="+mn-lt"/>
                          <a:ea typeface="微軟正黑體"/>
                          <a:cs typeface="Arial"/>
                        </a:rPr>
                        <a:t>核准</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zh-TW" altLang="en-US"/>
                    </a:p>
                  </a:txBody>
                  <a:tcPr/>
                </a:tc>
                <a:tc hMerge="1">
                  <a:txBody>
                    <a:bodyPr/>
                    <a:lstStyle/>
                    <a:p>
                      <a:endParaRPr lang="zh-TW" altLang="en-US"/>
                    </a:p>
                  </a:txBody>
                  <a:tcPr/>
                </a:tc>
                <a:tc gridSpan="2">
                  <a:txBody>
                    <a:bodyPr/>
                    <a:lstStyle/>
                    <a:p>
                      <a:pPr marL="0" algn="ctr" defTabSz="685800" rtl="0" eaLnBrk="1" fontAlgn="ctr" latinLnBrk="0" hangingPunct="1">
                        <a:spcAft>
                          <a:spcPts val="0"/>
                        </a:spcAft>
                      </a:pPr>
                      <a:r>
                        <a:rPr lang="zh-TW" altLang="en-US" sz="1700" b="1" kern="100" dirty="0">
                          <a:solidFill>
                            <a:srgbClr val="FFFFFF"/>
                          </a:solidFill>
                          <a:effectLst/>
                          <a:latin typeface="+mn-lt"/>
                          <a:ea typeface="微軟正黑體"/>
                          <a:cs typeface="Arial"/>
                        </a:rPr>
                        <a:t>核准</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zh-TW" altLang="en-US"/>
                    </a:p>
                  </a:txBody>
                  <a:tcPr/>
                </a:tc>
                <a:extLst>
                  <a:ext uri="{0D108BD9-81ED-4DB2-BD59-A6C34878D82A}">
                    <a16:rowId xmlns:a16="http://schemas.microsoft.com/office/drawing/2014/main" xmlns="" val="10002"/>
                  </a:ext>
                </a:extLst>
              </a:tr>
              <a:tr h="404310">
                <a:tc vMerge="1">
                  <a:txBody>
                    <a:bodyPr/>
                    <a:lstStyle/>
                    <a:p>
                      <a:endParaRPr lang="zh-TW" altLang="en-US"/>
                    </a:p>
                  </a:txBody>
                  <a:tcPr/>
                </a:tc>
                <a:tc vMerge="1">
                  <a:txBody>
                    <a:bodyPr/>
                    <a:lstStyle/>
                    <a:p>
                      <a:endParaRPr lang="zh-TW" altLang="en-US"/>
                    </a:p>
                  </a:txBody>
                  <a:tcPr/>
                </a:tc>
                <a:tc>
                  <a:txBody>
                    <a:bodyPr/>
                    <a:lstStyle/>
                    <a:p>
                      <a:pPr marL="0" algn="ctr" defTabSz="685800" rtl="0" eaLnBrk="1" fontAlgn="ctr" latinLnBrk="0" hangingPunct="1">
                        <a:spcAft>
                          <a:spcPts val="0"/>
                        </a:spcAft>
                      </a:pPr>
                      <a:r>
                        <a:rPr lang="zh-TW" altLang="en-US" sz="1700" b="1" kern="100" dirty="0">
                          <a:solidFill>
                            <a:srgbClr val="FFFFFF"/>
                          </a:solidFill>
                          <a:effectLst/>
                          <a:latin typeface="+mn-lt"/>
                          <a:ea typeface="微軟正黑體"/>
                          <a:cs typeface="Arial"/>
                        </a:rPr>
                        <a:t>戶數</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ctr" defTabSz="685800" rtl="0" eaLnBrk="1" fontAlgn="ctr" latinLnBrk="0" hangingPunct="1">
                        <a:spcAft>
                          <a:spcPts val="0"/>
                        </a:spcAft>
                      </a:pPr>
                      <a:r>
                        <a:rPr lang="zh-TW" altLang="en-US" sz="1700" b="1" kern="100" dirty="0">
                          <a:solidFill>
                            <a:srgbClr val="FFFFFF"/>
                          </a:solidFill>
                          <a:effectLst/>
                          <a:latin typeface="+mn-lt"/>
                          <a:ea typeface="微軟正黑體"/>
                          <a:cs typeface="Arial"/>
                        </a:rPr>
                        <a:t>金額</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ctr" defTabSz="685800" rtl="0" eaLnBrk="1" fontAlgn="ctr" latinLnBrk="0" hangingPunct="1">
                        <a:spcAft>
                          <a:spcPts val="0"/>
                        </a:spcAft>
                      </a:pPr>
                      <a:r>
                        <a:rPr lang="zh-TW" altLang="en-US" sz="1700" b="1" kern="100" dirty="0">
                          <a:solidFill>
                            <a:srgbClr val="FFFFFF"/>
                          </a:solidFill>
                          <a:effectLst/>
                          <a:latin typeface="+mn-lt"/>
                          <a:ea typeface="微軟正黑體"/>
                          <a:cs typeface="Arial"/>
                        </a:rPr>
                        <a:t>戶數</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ctr" defTabSz="685800" rtl="0" eaLnBrk="1" fontAlgn="ctr" latinLnBrk="0" hangingPunct="1">
                        <a:spcAft>
                          <a:spcPts val="0"/>
                        </a:spcAft>
                      </a:pPr>
                      <a:r>
                        <a:rPr lang="zh-TW" altLang="en-US" sz="1700" b="1" kern="100" dirty="0">
                          <a:solidFill>
                            <a:srgbClr val="FFFFFF"/>
                          </a:solidFill>
                          <a:effectLst/>
                          <a:latin typeface="+mn-lt"/>
                          <a:ea typeface="微軟正黑體"/>
                          <a:cs typeface="Arial"/>
                        </a:rPr>
                        <a:t>金額</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ctr" defTabSz="685800" rtl="0" eaLnBrk="1" fontAlgn="ctr" latinLnBrk="0" hangingPunct="1">
                        <a:spcAft>
                          <a:spcPts val="0"/>
                        </a:spcAft>
                      </a:pPr>
                      <a:r>
                        <a:rPr lang="zh-TW" altLang="en-US" sz="1700" b="1" kern="100" dirty="0">
                          <a:solidFill>
                            <a:srgbClr val="FFFFFF"/>
                          </a:solidFill>
                          <a:effectLst/>
                          <a:latin typeface="+mn-lt"/>
                          <a:ea typeface="微軟正黑體"/>
                          <a:cs typeface="Arial"/>
                        </a:rPr>
                        <a:t>戶數</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ctr" defTabSz="685800" rtl="0" eaLnBrk="1" fontAlgn="ctr" latinLnBrk="0" hangingPunct="1">
                        <a:spcAft>
                          <a:spcPts val="0"/>
                        </a:spcAft>
                      </a:pPr>
                      <a:r>
                        <a:rPr lang="zh-TW" altLang="en-US" sz="1700" b="1" kern="100" dirty="0">
                          <a:solidFill>
                            <a:srgbClr val="FFFFFF"/>
                          </a:solidFill>
                          <a:effectLst/>
                          <a:latin typeface="+mn-lt"/>
                          <a:ea typeface="微軟正黑體"/>
                          <a:cs typeface="Arial"/>
                        </a:rPr>
                        <a:t>金額</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ctr" defTabSz="685800" rtl="0" eaLnBrk="1" fontAlgn="ctr" latinLnBrk="0" hangingPunct="1">
                        <a:spcAft>
                          <a:spcPts val="0"/>
                        </a:spcAft>
                      </a:pPr>
                      <a:r>
                        <a:rPr lang="zh-TW" altLang="en-US" sz="1700" b="1" kern="100" dirty="0">
                          <a:solidFill>
                            <a:srgbClr val="FFFFFF"/>
                          </a:solidFill>
                          <a:effectLst/>
                          <a:latin typeface="+mn-lt"/>
                          <a:ea typeface="微軟正黑體"/>
                          <a:cs typeface="Arial"/>
                        </a:rPr>
                        <a:t>　</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ctr" defTabSz="685800" rtl="0" eaLnBrk="1" fontAlgn="ctr" latinLnBrk="0" hangingPunct="1">
                        <a:spcAft>
                          <a:spcPts val="0"/>
                        </a:spcAft>
                      </a:pPr>
                      <a:r>
                        <a:rPr lang="zh-TW" altLang="en-US" sz="1700" b="1" kern="100" dirty="0">
                          <a:solidFill>
                            <a:srgbClr val="FFFFFF"/>
                          </a:solidFill>
                          <a:effectLst/>
                          <a:latin typeface="+mn-lt"/>
                          <a:ea typeface="微軟正黑體"/>
                          <a:cs typeface="Arial"/>
                        </a:rPr>
                        <a:t>戶數</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ctr" defTabSz="685800" rtl="0" eaLnBrk="1" fontAlgn="ctr" latinLnBrk="0" hangingPunct="1">
                        <a:spcAft>
                          <a:spcPts val="0"/>
                        </a:spcAft>
                      </a:pPr>
                      <a:r>
                        <a:rPr lang="zh-TW" altLang="en-US" sz="1700" b="1" kern="100" dirty="0">
                          <a:solidFill>
                            <a:srgbClr val="FFFFFF"/>
                          </a:solidFill>
                          <a:effectLst/>
                          <a:latin typeface="+mn-lt"/>
                          <a:ea typeface="微軟正黑體"/>
                          <a:cs typeface="Arial"/>
                        </a:rPr>
                        <a:t>金額</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ctr" defTabSz="685800" rtl="0" eaLnBrk="1" fontAlgn="ctr" latinLnBrk="0" hangingPunct="1">
                        <a:spcAft>
                          <a:spcPts val="0"/>
                        </a:spcAft>
                      </a:pPr>
                      <a:r>
                        <a:rPr lang="zh-TW" altLang="en-US" sz="1700" b="1" kern="100" dirty="0">
                          <a:solidFill>
                            <a:srgbClr val="FFFFFF"/>
                          </a:solidFill>
                          <a:effectLst/>
                          <a:latin typeface="+mn-lt"/>
                          <a:ea typeface="微軟正黑體"/>
                          <a:cs typeface="Arial"/>
                        </a:rPr>
                        <a:t>戶數</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ctr" defTabSz="685800" rtl="0" eaLnBrk="1" fontAlgn="ctr" latinLnBrk="0" hangingPunct="1">
                        <a:spcAft>
                          <a:spcPts val="0"/>
                        </a:spcAft>
                      </a:pPr>
                      <a:r>
                        <a:rPr lang="zh-TW" altLang="en-US" sz="1700" b="1" kern="100" dirty="0">
                          <a:solidFill>
                            <a:srgbClr val="FFFFFF"/>
                          </a:solidFill>
                          <a:effectLst/>
                          <a:latin typeface="+mn-lt"/>
                          <a:ea typeface="微軟正黑體"/>
                          <a:cs typeface="Arial"/>
                        </a:rPr>
                        <a:t>金額</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3"/>
                  </a:ext>
                </a:extLst>
              </a:tr>
              <a:tr h="679240">
                <a:tc rowSpan="4">
                  <a:txBody>
                    <a:bodyPr/>
                    <a:lstStyle/>
                    <a:p>
                      <a:pPr marL="0" algn="ctr" defTabSz="685800" rtl="0" eaLnBrk="1" fontAlgn="ctr" latinLnBrk="0" hangingPunct="1">
                        <a:spcAft>
                          <a:spcPts val="0"/>
                        </a:spcAft>
                      </a:pPr>
                      <a:r>
                        <a:rPr lang="zh-TW" altLang="en-US" sz="1700" b="1" kern="100" dirty="0">
                          <a:solidFill>
                            <a:srgbClr val="FFFFFF"/>
                          </a:solidFill>
                          <a:effectLst/>
                          <a:latin typeface="+mn-lt"/>
                          <a:ea typeface="微軟正黑體"/>
                          <a:cs typeface="Arial"/>
                        </a:rPr>
                        <a:t>高雄</a:t>
                      </a:r>
                      <a:br>
                        <a:rPr lang="zh-TW" altLang="en-US" sz="1700" b="1" kern="100" dirty="0">
                          <a:solidFill>
                            <a:srgbClr val="FFFFFF"/>
                          </a:solidFill>
                          <a:effectLst/>
                          <a:latin typeface="+mn-lt"/>
                          <a:ea typeface="微軟正黑體"/>
                          <a:cs typeface="Arial"/>
                        </a:rPr>
                      </a:br>
                      <a:r>
                        <a:rPr lang="zh-TW" altLang="en-US" sz="1700" b="1" kern="100" dirty="0">
                          <a:solidFill>
                            <a:srgbClr val="FFFFFF"/>
                          </a:solidFill>
                          <a:effectLst/>
                          <a:latin typeface="+mn-lt"/>
                          <a:ea typeface="微軟正黑體"/>
                          <a:cs typeface="Arial"/>
                        </a:rPr>
                        <a:t>銀行</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ctr" defTabSz="685800" rtl="0" eaLnBrk="1" fontAlgn="ctr" latinLnBrk="0" hangingPunct="1">
                        <a:spcAft>
                          <a:spcPts val="0"/>
                        </a:spcAft>
                      </a:pPr>
                      <a:r>
                        <a:rPr lang="zh-TW" altLang="en-US" sz="1700" b="1" kern="100" dirty="0">
                          <a:solidFill>
                            <a:srgbClr val="FFFFFF"/>
                          </a:solidFill>
                          <a:effectLst/>
                          <a:latin typeface="+mn-lt"/>
                          <a:ea typeface="微軟正黑體"/>
                          <a:cs typeface="Arial"/>
                        </a:rPr>
                        <a:t>續約</a:t>
                      </a:r>
                      <a:br>
                        <a:rPr lang="zh-TW" altLang="en-US" sz="1700" b="1" kern="100" dirty="0">
                          <a:solidFill>
                            <a:srgbClr val="FFFFFF"/>
                          </a:solidFill>
                          <a:effectLst/>
                          <a:latin typeface="+mn-lt"/>
                          <a:ea typeface="微軟正黑體"/>
                          <a:cs typeface="Arial"/>
                        </a:rPr>
                      </a:br>
                      <a:r>
                        <a:rPr lang="zh-TW" altLang="en-US" sz="1700" b="1" kern="100" dirty="0">
                          <a:solidFill>
                            <a:srgbClr val="FFFFFF"/>
                          </a:solidFill>
                          <a:effectLst/>
                          <a:latin typeface="+mn-lt"/>
                          <a:ea typeface="微軟正黑體"/>
                          <a:cs typeface="Arial"/>
                        </a:rPr>
                        <a:t>展延</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ctr" defTabSz="685800" rtl="0" eaLnBrk="1" fontAlgn="ctr" latinLnBrk="0" hangingPunct="1"/>
                      <a:r>
                        <a:rPr lang="en-US" altLang="zh-TW" sz="1500" b="0" i="0" u="none" strike="noStrike" kern="1200" dirty="0">
                          <a:solidFill>
                            <a:srgbClr val="000000"/>
                          </a:solidFill>
                          <a:effectLst/>
                          <a:latin typeface="標楷體"/>
                          <a:ea typeface="+mn-ea"/>
                          <a:cs typeface="+mn-cs"/>
                        </a:rPr>
                        <a:t>15 </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685800" rtl="0" eaLnBrk="1" fontAlgn="ctr" latinLnBrk="0" hangingPunct="1"/>
                      <a:r>
                        <a:rPr lang="en-US" altLang="zh-TW" sz="1500" b="0" i="0" u="none" strike="noStrike" kern="1200">
                          <a:solidFill>
                            <a:srgbClr val="000000"/>
                          </a:solidFill>
                          <a:effectLst/>
                          <a:latin typeface="標楷體"/>
                          <a:ea typeface="+mn-ea"/>
                          <a:cs typeface="+mn-cs"/>
                        </a:rPr>
                        <a:t>14,607 </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685800" rtl="0" eaLnBrk="1" fontAlgn="ctr" latinLnBrk="0" hangingPunct="1"/>
                      <a:r>
                        <a:rPr lang="en-US" altLang="zh-TW" sz="1500" b="0" i="0" u="none" strike="noStrike" kern="1200">
                          <a:solidFill>
                            <a:srgbClr val="000000"/>
                          </a:solidFill>
                          <a:effectLst/>
                          <a:latin typeface="標楷體"/>
                          <a:ea typeface="+mn-ea"/>
                          <a:cs typeface="+mn-cs"/>
                        </a:rPr>
                        <a:t>0 </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685800" rtl="0" eaLnBrk="1" fontAlgn="ctr" latinLnBrk="0" hangingPunct="1"/>
                      <a:r>
                        <a:rPr lang="en-US" altLang="zh-TW" sz="1500" b="0" i="0" u="none" strike="noStrike" kern="1200">
                          <a:solidFill>
                            <a:srgbClr val="000000"/>
                          </a:solidFill>
                          <a:effectLst/>
                          <a:latin typeface="標楷體"/>
                          <a:ea typeface="+mn-ea"/>
                          <a:cs typeface="+mn-cs"/>
                        </a:rPr>
                        <a:t>0 </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685800" rtl="0" eaLnBrk="1" fontAlgn="ctr" latinLnBrk="0" hangingPunct="1"/>
                      <a:r>
                        <a:rPr lang="en-US" altLang="zh-TW" sz="1500" b="0" i="0" u="none" strike="noStrike" kern="1200">
                          <a:solidFill>
                            <a:srgbClr val="000000"/>
                          </a:solidFill>
                          <a:effectLst/>
                          <a:latin typeface="標楷體"/>
                          <a:ea typeface="+mn-ea"/>
                          <a:cs typeface="+mn-cs"/>
                        </a:rPr>
                        <a:t>1 </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685800" rtl="0" eaLnBrk="1" fontAlgn="ctr" latinLnBrk="0" hangingPunct="1"/>
                      <a:r>
                        <a:rPr lang="en-US" altLang="zh-TW" sz="1500" b="0" i="0" u="none" strike="noStrike" kern="1200" dirty="0">
                          <a:solidFill>
                            <a:srgbClr val="000000"/>
                          </a:solidFill>
                          <a:effectLst/>
                          <a:latin typeface="標楷體"/>
                          <a:ea typeface="+mn-ea"/>
                          <a:cs typeface="+mn-cs"/>
                        </a:rPr>
                        <a:t>843 </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685800" rtl="0" eaLnBrk="1" fontAlgn="ctr" latinLnBrk="0" hangingPunct="1"/>
                      <a:r>
                        <a:rPr lang="en-US" sz="1500" b="0" i="0" u="none" strike="noStrike" kern="1200" dirty="0">
                          <a:solidFill>
                            <a:srgbClr val="000000"/>
                          </a:solidFill>
                          <a:effectLst/>
                          <a:latin typeface="標楷體"/>
                          <a:ea typeface="+mn-ea"/>
                          <a:cs typeface="+mn-cs"/>
                        </a:rPr>
                        <a:t>A</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685800" rtl="0" eaLnBrk="1" fontAlgn="ctr" latinLnBrk="0" hangingPunct="1"/>
                      <a:r>
                        <a:rPr lang="en-US" altLang="zh-TW" sz="1500" b="0" i="0" u="none" strike="noStrike" kern="1200">
                          <a:solidFill>
                            <a:srgbClr val="000000"/>
                          </a:solidFill>
                          <a:effectLst/>
                          <a:latin typeface="標楷體"/>
                          <a:ea typeface="+mn-ea"/>
                          <a:cs typeface="+mn-cs"/>
                        </a:rPr>
                        <a:t>2 </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685800" rtl="0" eaLnBrk="1" fontAlgn="ctr" latinLnBrk="0" hangingPunct="1"/>
                      <a:r>
                        <a:rPr lang="en-US" altLang="zh-TW" sz="1500" b="0" i="0" u="none" strike="noStrike" kern="1200">
                          <a:solidFill>
                            <a:srgbClr val="000000"/>
                          </a:solidFill>
                          <a:effectLst/>
                          <a:latin typeface="標楷體"/>
                          <a:ea typeface="+mn-ea"/>
                          <a:cs typeface="+mn-cs"/>
                        </a:rPr>
                        <a:t>360 </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marL="0" algn="ctr" defTabSz="685800" rtl="0" eaLnBrk="1" fontAlgn="ctr" latinLnBrk="0" hangingPunct="1"/>
                      <a:r>
                        <a:rPr lang="en-US" altLang="zh-TW" sz="1500" b="0" i="0" u="none" strike="noStrike" kern="1200">
                          <a:solidFill>
                            <a:srgbClr val="000000"/>
                          </a:solidFill>
                          <a:effectLst/>
                          <a:latin typeface="標楷體"/>
                          <a:ea typeface="+mn-ea"/>
                          <a:cs typeface="+mn-cs"/>
                        </a:rPr>
                        <a:t>1,275 </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marL="0" algn="ctr" defTabSz="685800" rtl="0" eaLnBrk="1" fontAlgn="ctr" latinLnBrk="0" hangingPunct="1"/>
                      <a:r>
                        <a:rPr lang="en-US" altLang="zh-TW" sz="1500" b="0" i="0" u="none" strike="noStrike" kern="1200" dirty="0">
                          <a:solidFill>
                            <a:srgbClr val="000000"/>
                          </a:solidFill>
                          <a:effectLst/>
                          <a:latin typeface="標楷體"/>
                          <a:ea typeface="+mn-ea"/>
                          <a:cs typeface="+mn-cs"/>
                        </a:rPr>
                        <a:t>12,742 </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598379">
                <a:tc vMerge="1">
                  <a:txBody>
                    <a:bodyPr/>
                    <a:lstStyle/>
                    <a:p>
                      <a:endParaRPr lang="zh-TW" altLang="en-US"/>
                    </a:p>
                  </a:txBody>
                  <a:tcPr/>
                </a:tc>
                <a:tc>
                  <a:txBody>
                    <a:bodyPr/>
                    <a:lstStyle/>
                    <a:p>
                      <a:pPr marL="0" algn="ctr" defTabSz="685800" rtl="0" eaLnBrk="1" fontAlgn="ctr" latinLnBrk="0" hangingPunct="1">
                        <a:spcAft>
                          <a:spcPts val="0"/>
                        </a:spcAft>
                      </a:pPr>
                      <a:r>
                        <a:rPr lang="zh-TW" altLang="en-US" sz="1700" b="1" kern="100" dirty="0">
                          <a:solidFill>
                            <a:srgbClr val="FFFFFF"/>
                          </a:solidFill>
                          <a:effectLst/>
                          <a:latin typeface="+mn-lt"/>
                          <a:ea typeface="微軟正黑體"/>
                          <a:cs typeface="Arial"/>
                        </a:rPr>
                        <a:t>營運</a:t>
                      </a:r>
                      <a:br>
                        <a:rPr lang="zh-TW" altLang="en-US" sz="1700" b="1" kern="100" dirty="0">
                          <a:solidFill>
                            <a:srgbClr val="FFFFFF"/>
                          </a:solidFill>
                          <a:effectLst/>
                          <a:latin typeface="+mn-lt"/>
                          <a:ea typeface="微軟正黑體"/>
                          <a:cs typeface="Arial"/>
                        </a:rPr>
                      </a:br>
                      <a:r>
                        <a:rPr lang="zh-TW" altLang="en-US" sz="1700" b="1" kern="100" dirty="0">
                          <a:solidFill>
                            <a:srgbClr val="FFFFFF"/>
                          </a:solidFill>
                          <a:effectLst/>
                          <a:latin typeface="+mn-lt"/>
                          <a:ea typeface="微軟正黑體"/>
                          <a:cs typeface="Arial"/>
                        </a:rPr>
                        <a:t>資金</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ctr" defTabSz="685800" rtl="0" eaLnBrk="1" fontAlgn="ctr" latinLnBrk="0" hangingPunct="1"/>
                      <a:r>
                        <a:rPr lang="en-US" altLang="zh-TW" sz="1500" b="0" i="0" u="none" strike="noStrike" kern="1200" dirty="0">
                          <a:solidFill>
                            <a:srgbClr val="000000"/>
                          </a:solidFill>
                          <a:effectLst/>
                          <a:latin typeface="標楷體"/>
                          <a:ea typeface="+mn-ea"/>
                          <a:cs typeface="+mn-cs"/>
                        </a:rPr>
                        <a:t>5 </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685800" rtl="0" eaLnBrk="1" fontAlgn="ctr" latinLnBrk="0" hangingPunct="1"/>
                      <a:r>
                        <a:rPr lang="en-US" altLang="zh-TW" sz="1500" b="0" i="0" u="none" strike="noStrike" kern="1200" dirty="0">
                          <a:solidFill>
                            <a:srgbClr val="000000"/>
                          </a:solidFill>
                          <a:effectLst/>
                          <a:latin typeface="標楷體"/>
                          <a:ea typeface="+mn-ea"/>
                          <a:cs typeface="+mn-cs"/>
                        </a:rPr>
                        <a:t>1,900 </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685800" rtl="0" eaLnBrk="1" fontAlgn="ctr" latinLnBrk="0" hangingPunct="1"/>
                      <a:r>
                        <a:rPr lang="en-US" altLang="zh-TW" sz="1500" b="0" i="0" u="none" strike="noStrike" kern="1200" dirty="0">
                          <a:solidFill>
                            <a:srgbClr val="000000"/>
                          </a:solidFill>
                          <a:effectLst/>
                          <a:latin typeface="標楷體"/>
                          <a:ea typeface="+mn-ea"/>
                          <a:cs typeface="+mn-cs"/>
                        </a:rPr>
                        <a:t>3 </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685800" rtl="0" eaLnBrk="1" fontAlgn="ctr" latinLnBrk="0" hangingPunct="1"/>
                      <a:r>
                        <a:rPr lang="en-US" altLang="zh-TW" sz="1500" b="0" i="0" u="none" strike="noStrike" kern="1200">
                          <a:solidFill>
                            <a:srgbClr val="000000"/>
                          </a:solidFill>
                          <a:effectLst/>
                          <a:latin typeface="標楷體"/>
                          <a:ea typeface="+mn-ea"/>
                          <a:cs typeface="+mn-cs"/>
                        </a:rPr>
                        <a:t>1,800 </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685800" rtl="0" eaLnBrk="1" fontAlgn="ctr" latinLnBrk="0" hangingPunct="1"/>
                      <a:r>
                        <a:rPr lang="en-US" altLang="zh-TW" sz="1500" b="0" i="0" u="none" strike="noStrike" kern="1200">
                          <a:solidFill>
                            <a:srgbClr val="000000"/>
                          </a:solidFill>
                          <a:effectLst/>
                          <a:latin typeface="標楷體"/>
                          <a:ea typeface="+mn-ea"/>
                          <a:cs typeface="+mn-cs"/>
                        </a:rPr>
                        <a:t>0 </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685800" rtl="0" eaLnBrk="1" fontAlgn="ctr" latinLnBrk="0" hangingPunct="1"/>
                      <a:r>
                        <a:rPr lang="en-US" altLang="zh-TW" sz="1500" b="0" i="0" u="none" strike="noStrike" kern="1200">
                          <a:solidFill>
                            <a:srgbClr val="000000"/>
                          </a:solidFill>
                          <a:effectLst/>
                          <a:latin typeface="標楷體"/>
                          <a:ea typeface="+mn-ea"/>
                          <a:cs typeface="+mn-cs"/>
                        </a:rPr>
                        <a:t>0 </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685800" rtl="0" eaLnBrk="1" fontAlgn="ctr" latinLnBrk="0" hangingPunct="1"/>
                      <a:r>
                        <a:rPr lang="en-US" sz="1500" b="0" i="0" u="none" strike="noStrike" kern="1200">
                          <a:solidFill>
                            <a:srgbClr val="000000"/>
                          </a:solidFill>
                          <a:effectLst/>
                          <a:latin typeface="標楷體"/>
                          <a:ea typeface="+mn-ea"/>
                          <a:cs typeface="+mn-cs"/>
                        </a:rPr>
                        <a:t>B</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685800" rtl="0" eaLnBrk="1" fontAlgn="ctr" latinLnBrk="0" hangingPunct="1"/>
                      <a:r>
                        <a:rPr lang="en-US" altLang="zh-TW" sz="1500" b="0" i="0" u="none" strike="noStrike" kern="1200">
                          <a:solidFill>
                            <a:srgbClr val="000000"/>
                          </a:solidFill>
                          <a:effectLst/>
                          <a:latin typeface="標楷體"/>
                          <a:ea typeface="+mn-ea"/>
                          <a:cs typeface="+mn-cs"/>
                        </a:rPr>
                        <a:t>3 </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685800" rtl="0" eaLnBrk="1" fontAlgn="ctr" latinLnBrk="0" hangingPunct="1"/>
                      <a:r>
                        <a:rPr lang="en-US" altLang="zh-TW" sz="1500" b="0" i="0" u="none" strike="noStrike" kern="1200">
                          <a:solidFill>
                            <a:srgbClr val="000000"/>
                          </a:solidFill>
                          <a:effectLst/>
                          <a:latin typeface="標楷體"/>
                          <a:ea typeface="+mn-ea"/>
                          <a:cs typeface="+mn-cs"/>
                        </a:rPr>
                        <a:t>1,120 </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5"/>
                  </a:ext>
                </a:extLst>
              </a:tr>
              <a:tr h="583105">
                <a:tc vMerge="1">
                  <a:txBody>
                    <a:bodyPr/>
                    <a:lstStyle/>
                    <a:p>
                      <a:endParaRPr lang="zh-TW" altLang="en-US"/>
                    </a:p>
                  </a:txBody>
                  <a:tcPr/>
                </a:tc>
                <a:tc>
                  <a:txBody>
                    <a:bodyPr/>
                    <a:lstStyle/>
                    <a:p>
                      <a:pPr marL="0" algn="ctr" defTabSz="685800" rtl="0" eaLnBrk="1" fontAlgn="ctr" latinLnBrk="0" hangingPunct="1">
                        <a:spcAft>
                          <a:spcPts val="0"/>
                        </a:spcAft>
                      </a:pPr>
                      <a:r>
                        <a:rPr lang="zh-TW" altLang="en-US" sz="1700" b="1" kern="100" dirty="0">
                          <a:solidFill>
                            <a:srgbClr val="FFFFFF"/>
                          </a:solidFill>
                          <a:effectLst/>
                          <a:latin typeface="+mn-lt"/>
                          <a:ea typeface="微軟正黑體"/>
                          <a:cs typeface="Arial"/>
                        </a:rPr>
                        <a:t>振興</a:t>
                      </a:r>
                      <a:br>
                        <a:rPr lang="zh-TW" altLang="en-US" sz="1700" b="1" kern="100" dirty="0">
                          <a:solidFill>
                            <a:srgbClr val="FFFFFF"/>
                          </a:solidFill>
                          <a:effectLst/>
                          <a:latin typeface="+mn-lt"/>
                          <a:ea typeface="微軟正黑體"/>
                          <a:cs typeface="Arial"/>
                        </a:rPr>
                      </a:br>
                      <a:r>
                        <a:rPr lang="zh-TW" altLang="en-US" sz="1700" b="1" kern="100" dirty="0">
                          <a:solidFill>
                            <a:srgbClr val="FFFFFF"/>
                          </a:solidFill>
                          <a:effectLst/>
                          <a:latin typeface="+mn-lt"/>
                          <a:ea typeface="微軟正黑體"/>
                          <a:cs typeface="Arial"/>
                        </a:rPr>
                        <a:t>貸款</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ctr" defTabSz="685800" rtl="0" eaLnBrk="1" fontAlgn="ctr" latinLnBrk="0" hangingPunct="1"/>
                      <a:r>
                        <a:rPr lang="en-US" altLang="zh-TW" sz="1500" b="0" i="0" u="none" strike="noStrike" kern="1200">
                          <a:solidFill>
                            <a:srgbClr val="000000"/>
                          </a:solidFill>
                          <a:effectLst/>
                          <a:latin typeface="標楷體"/>
                          <a:ea typeface="+mn-ea"/>
                          <a:cs typeface="+mn-cs"/>
                        </a:rPr>
                        <a:t>16 </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685800" rtl="0" eaLnBrk="1" fontAlgn="ctr" latinLnBrk="0" hangingPunct="1"/>
                      <a:r>
                        <a:rPr lang="en-US" altLang="zh-TW" sz="1500" b="0" i="0" u="none" strike="noStrike" kern="1200" dirty="0">
                          <a:solidFill>
                            <a:srgbClr val="000000"/>
                          </a:solidFill>
                          <a:effectLst/>
                          <a:latin typeface="標楷體"/>
                          <a:ea typeface="+mn-ea"/>
                          <a:cs typeface="+mn-cs"/>
                        </a:rPr>
                        <a:t>12,800 </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685800" rtl="0" eaLnBrk="1" fontAlgn="ctr" latinLnBrk="0" hangingPunct="1"/>
                      <a:r>
                        <a:rPr lang="en-US" altLang="zh-TW" sz="1500" b="0" i="0" u="none" strike="noStrike" kern="1200" dirty="0">
                          <a:solidFill>
                            <a:srgbClr val="000000"/>
                          </a:solidFill>
                          <a:effectLst/>
                          <a:latin typeface="標楷體"/>
                          <a:ea typeface="+mn-ea"/>
                          <a:cs typeface="+mn-cs"/>
                        </a:rPr>
                        <a:t>1 </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685800" rtl="0" eaLnBrk="1" fontAlgn="ctr" latinLnBrk="0" hangingPunct="1"/>
                      <a:r>
                        <a:rPr lang="en-US" altLang="zh-TW" sz="1500" b="0" i="0" u="none" strike="noStrike" kern="1200" dirty="0">
                          <a:solidFill>
                            <a:srgbClr val="000000"/>
                          </a:solidFill>
                          <a:effectLst/>
                          <a:latin typeface="標楷體"/>
                          <a:ea typeface="+mn-ea"/>
                          <a:cs typeface="+mn-cs"/>
                        </a:rPr>
                        <a:t>1,000 </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685800" rtl="0" eaLnBrk="1" fontAlgn="ctr" latinLnBrk="0" hangingPunct="1"/>
                      <a:r>
                        <a:rPr lang="en-US" altLang="zh-TW" sz="1500" b="0" i="0" u="none" strike="noStrike" kern="1200" dirty="0">
                          <a:solidFill>
                            <a:srgbClr val="000000"/>
                          </a:solidFill>
                          <a:effectLst/>
                          <a:latin typeface="標楷體"/>
                          <a:ea typeface="+mn-ea"/>
                          <a:cs typeface="+mn-cs"/>
                        </a:rPr>
                        <a:t>0 </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685800" rtl="0" eaLnBrk="1" fontAlgn="ctr" latinLnBrk="0" hangingPunct="1"/>
                      <a:r>
                        <a:rPr lang="en-US" altLang="zh-TW" sz="1500" b="0" i="0" u="none" strike="noStrike" kern="1200" dirty="0">
                          <a:solidFill>
                            <a:srgbClr val="000000"/>
                          </a:solidFill>
                          <a:effectLst/>
                          <a:latin typeface="標楷體"/>
                          <a:ea typeface="+mn-ea"/>
                          <a:cs typeface="+mn-cs"/>
                        </a:rPr>
                        <a:t>0 </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685800" rtl="0" eaLnBrk="1" fontAlgn="ctr" latinLnBrk="0" hangingPunct="1"/>
                      <a:r>
                        <a:rPr lang="en-US" sz="1500" b="0" i="0" u="none" strike="noStrike" kern="1200">
                          <a:solidFill>
                            <a:srgbClr val="000000"/>
                          </a:solidFill>
                          <a:effectLst/>
                          <a:latin typeface="標楷體"/>
                          <a:ea typeface="+mn-ea"/>
                          <a:cs typeface="+mn-cs"/>
                        </a:rPr>
                        <a:t>C</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685800" rtl="0" eaLnBrk="1" fontAlgn="ctr" latinLnBrk="0" hangingPunct="1"/>
                      <a:r>
                        <a:rPr lang="en-US" altLang="zh-TW" sz="1500" b="0" i="0" u="none" strike="noStrike" kern="1200">
                          <a:solidFill>
                            <a:srgbClr val="000000"/>
                          </a:solidFill>
                          <a:effectLst/>
                          <a:latin typeface="標楷體"/>
                          <a:ea typeface="+mn-ea"/>
                          <a:cs typeface="+mn-cs"/>
                        </a:rPr>
                        <a:t>136 </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685800" rtl="0" eaLnBrk="1" fontAlgn="ctr" latinLnBrk="0" hangingPunct="1"/>
                      <a:r>
                        <a:rPr lang="en-US" altLang="zh-TW" sz="1500" b="0" i="0" u="none" strike="noStrike" kern="1200">
                          <a:solidFill>
                            <a:srgbClr val="000000"/>
                          </a:solidFill>
                          <a:effectLst/>
                          <a:latin typeface="標楷體"/>
                          <a:ea typeface="+mn-ea"/>
                          <a:cs typeface="+mn-cs"/>
                        </a:rPr>
                        <a:t>6,070 </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6"/>
                  </a:ext>
                </a:extLst>
              </a:tr>
              <a:tr h="517516">
                <a:tc vMerge="1">
                  <a:txBody>
                    <a:bodyPr/>
                    <a:lstStyle/>
                    <a:p>
                      <a:endParaRPr lang="zh-TW" altLang="en-US"/>
                    </a:p>
                  </a:txBody>
                  <a:tcPr/>
                </a:tc>
                <a:tc>
                  <a:txBody>
                    <a:bodyPr/>
                    <a:lstStyle/>
                    <a:p>
                      <a:pPr marL="0" algn="ctr" defTabSz="685800" rtl="0" eaLnBrk="1" fontAlgn="ctr" latinLnBrk="0" hangingPunct="1">
                        <a:spcAft>
                          <a:spcPts val="0"/>
                        </a:spcAft>
                      </a:pPr>
                      <a:r>
                        <a:rPr lang="zh-TW" altLang="en-US" sz="1700" b="1" kern="100" dirty="0">
                          <a:solidFill>
                            <a:srgbClr val="FFFFFF"/>
                          </a:solidFill>
                          <a:effectLst/>
                          <a:latin typeface="+mn-lt"/>
                          <a:ea typeface="微軟正黑體"/>
                          <a:cs typeface="Arial"/>
                        </a:rPr>
                        <a:t>小計</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ctr" defTabSz="685800" rtl="0" eaLnBrk="1" fontAlgn="ctr" latinLnBrk="0" hangingPunct="1"/>
                      <a:r>
                        <a:rPr lang="en-US" altLang="zh-TW" sz="1500" b="0" i="0" u="none" strike="noStrike" kern="1200">
                          <a:solidFill>
                            <a:srgbClr val="000000"/>
                          </a:solidFill>
                          <a:effectLst/>
                          <a:latin typeface="標楷體"/>
                          <a:ea typeface="+mn-ea"/>
                          <a:cs typeface="+mn-cs"/>
                        </a:rPr>
                        <a:t>36 </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685800" rtl="0" eaLnBrk="1" fontAlgn="ctr" latinLnBrk="0" hangingPunct="1"/>
                      <a:r>
                        <a:rPr lang="en-US" altLang="zh-TW" sz="1500" b="0" i="0" u="none" strike="noStrike" kern="1200">
                          <a:solidFill>
                            <a:srgbClr val="000000"/>
                          </a:solidFill>
                          <a:effectLst/>
                          <a:latin typeface="標楷體"/>
                          <a:ea typeface="+mn-ea"/>
                          <a:cs typeface="+mn-cs"/>
                        </a:rPr>
                        <a:t>29,307 </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685800" rtl="0" eaLnBrk="1" fontAlgn="ctr" latinLnBrk="0" hangingPunct="1"/>
                      <a:r>
                        <a:rPr lang="en-US" altLang="zh-TW" sz="1500" b="0" i="0" u="none" strike="noStrike" kern="1200" dirty="0">
                          <a:solidFill>
                            <a:srgbClr val="000000"/>
                          </a:solidFill>
                          <a:effectLst/>
                          <a:latin typeface="標楷體"/>
                          <a:ea typeface="+mn-ea"/>
                          <a:cs typeface="+mn-cs"/>
                        </a:rPr>
                        <a:t>4 </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685800" rtl="0" eaLnBrk="1" fontAlgn="ctr" latinLnBrk="0" hangingPunct="1"/>
                      <a:r>
                        <a:rPr lang="en-US" altLang="zh-TW" sz="1500" b="0" i="0" u="none" strike="noStrike" kern="1200" dirty="0">
                          <a:solidFill>
                            <a:srgbClr val="000000"/>
                          </a:solidFill>
                          <a:effectLst/>
                          <a:latin typeface="標楷體"/>
                          <a:ea typeface="+mn-ea"/>
                          <a:cs typeface="+mn-cs"/>
                        </a:rPr>
                        <a:t>2,800 </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685800" rtl="0" eaLnBrk="1" fontAlgn="ctr" latinLnBrk="0" hangingPunct="1"/>
                      <a:r>
                        <a:rPr lang="en-US" altLang="zh-TW" sz="1500" b="0" i="0" u="none" strike="noStrike" kern="1200" dirty="0">
                          <a:solidFill>
                            <a:srgbClr val="000000"/>
                          </a:solidFill>
                          <a:effectLst/>
                          <a:latin typeface="標楷體"/>
                          <a:ea typeface="+mn-ea"/>
                          <a:cs typeface="+mn-cs"/>
                        </a:rPr>
                        <a:t>1 </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685800" rtl="0" eaLnBrk="1" fontAlgn="ctr" latinLnBrk="0" hangingPunct="1"/>
                      <a:r>
                        <a:rPr lang="en-US" altLang="zh-TW" sz="1500" b="0" i="0" u="none" strike="noStrike" kern="1200" dirty="0">
                          <a:solidFill>
                            <a:srgbClr val="000000"/>
                          </a:solidFill>
                          <a:effectLst/>
                          <a:latin typeface="標楷體"/>
                          <a:ea typeface="+mn-ea"/>
                          <a:cs typeface="+mn-cs"/>
                        </a:rPr>
                        <a:t>843 </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685800" rtl="0" eaLnBrk="1" fontAlgn="ctr" latinLnBrk="0" hangingPunct="1"/>
                      <a:r>
                        <a:rPr lang="zh-TW" altLang="en-US" sz="1500" b="0" i="0" u="none" strike="noStrike" kern="1200" dirty="0">
                          <a:solidFill>
                            <a:srgbClr val="000000"/>
                          </a:solidFill>
                          <a:effectLst/>
                          <a:latin typeface="標楷體"/>
                          <a:ea typeface="+mn-ea"/>
                          <a:cs typeface="+mn-cs"/>
                        </a:rPr>
                        <a:t>　</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685800" rtl="0" eaLnBrk="1" fontAlgn="ctr" latinLnBrk="0" hangingPunct="1"/>
                      <a:r>
                        <a:rPr lang="en-US" altLang="zh-TW" sz="1500" b="0" i="0" u="none" strike="noStrike" kern="1200" dirty="0">
                          <a:solidFill>
                            <a:srgbClr val="000000"/>
                          </a:solidFill>
                          <a:effectLst/>
                          <a:latin typeface="標楷體"/>
                          <a:ea typeface="+mn-ea"/>
                          <a:cs typeface="+mn-cs"/>
                        </a:rPr>
                        <a:t>141 </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685800" rtl="0" eaLnBrk="1" fontAlgn="ctr" latinLnBrk="0" hangingPunct="1"/>
                      <a:r>
                        <a:rPr lang="en-US" altLang="zh-TW" sz="1500" b="0" i="0" u="none" strike="noStrike" kern="1200" dirty="0">
                          <a:solidFill>
                            <a:srgbClr val="000000"/>
                          </a:solidFill>
                          <a:effectLst/>
                          <a:latin typeface="標楷體"/>
                          <a:ea typeface="+mn-ea"/>
                          <a:cs typeface="+mn-cs"/>
                        </a:rPr>
                        <a:t>7,550 </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685800" rtl="0" eaLnBrk="1" fontAlgn="ctr" latinLnBrk="0" hangingPunct="1"/>
                      <a:r>
                        <a:rPr lang="en-US" altLang="zh-TW" sz="1500" b="0" i="0" u="none" strike="noStrike" kern="1200" dirty="0">
                          <a:solidFill>
                            <a:srgbClr val="000000"/>
                          </a:solidFill>
                          <a:effectLst/>
                          <a:latin typeface="標楷體"/>
                          <a:ea typeface="+mn-ea"/>
                          <a:cs typeface="+mn-cs"/>
                        </a:rPr>
                        <a:t>1,275 </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685800" rtl="0" eaLnBrk="1" fontAlgn="ctr" latinLnBrk="0" hangingPunct="1"/>
                      <a:r>
                        <a:rPr lang="en-US" altLang="zh-TW" sz="1500" b="0" i="0" u="none" strike="noStrike" kern="1200" dirty="0">
                          <a:solidFill>
                            <a:srgbClr val="000000"/>
                          </a:solidFill>
                          <a:effectLst/>
                          <a:latin typeface="標楷體"/>
                          <a:ea typeface="+mn-ea"/>
                          <a:cs typeface="+mn-cs"/>
                        </a:rPr>
                        <a:t>12,742 </a:t>
                      </a:r>
                    </a:p>
                  </a:txBody>
                  <a:tcPr marL="5649" marR="5649" marT="56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bl>
          </a:graphicData>
        </a:graphic>
      </p:graphicFrame>
      <p:sp>
        <p:nvSpPr>
          <p:cNvPr id="4" name="矩形 3"/>
          <p:cNvSpPr/>
          <p:nvPr/>
        </p:nvSpPr>
        <p:spPr>
          <a:xfrm>
            <a:off x="8494339" y="6218148"/>
            <a:ext cx="418704" cy="369332"/>
          </a:xfrm>
          <a:prstGeom prst="rect">
            <a:avLst/>
          </a:prstGeom>
        </p:spPr>
        <p:txBody>
          <a:bodyPr wrap="none">
            <a:spAutoFit/>
          </a:bodyPr>
          <a:lstStyle/>
          <a:p>
            <a:r>
              <a:rPr lang="en-US" altLang="zh-TW" dirty="0"/>
              <a:t>18</a:t>
            </a:r>
            <a:endParaRPr lang="zh-TW" altLang="en-US" dirty="0"/>
          </a:p>
        </p:txBody>
      </p:sp>
    </p:spTree>
    <p:extLst>
      <p:ext uri="{BB962C8B-B14F-4D97-AF65-F5344CB8AC3E}">
        <p14:creationId xmlns:p14="http://schemas.microsoft.com/office/powerpoint/2010/main" val="4129272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rgbClr val="F8F8F8"/>
          </a:fgClr>
          <a:bgClr>
            <a:schemeClr val="bg1"/>
          </a:bgClr>
        </a:patt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550020" y="301714"/>
            <a:ext cx="7766396" cy="1111062"/>
          </a:xfrm>
        </p:spPr>
        <p:txBody>
          <a:bodyPr>
            <a:noAutofit/>
          </a:bodyPr>
          <a:lstStyle/>
          <a:p>
            <a:pPr algn="ctr"/>
            <a:r>
              <a:rPr lang="zh-TW" altLang="en-US" sz="8000" b="1" dirty="0">
                <a:gradFill>
                  <a:gsLst>
                    <a:gs pos="0">
                      <a:schemeClr val="tx2">
                        <a:lumMod val="50000"/>
                      </a:schemeClr>
                    </a:gs>
                    <a:gs pos="30000">
                      <a:srgbClr val="66008F"/>
                    </a:gs>
                    <a:gs pos="64999">
                      <a:srgbClr val="BA0066"/>
                    </a:gs>
                    <a:gs pos="89999">
                      <a:srgbClr val="FF0000"/>
                    </a:gs>
                    <a:gs pos="100000">
                      <a:srgbClr val="FF8200"/>
                    </a:gs>
                  </a:gsLst>
                  <a:lin ang="5400000" scaled="0"/>
                </a:gra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報告大綱</a:t>
            </a: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2290866062"/>
              </p:ext>
            </p:extLst>
          </p:nvPr>
        </p:nvGraphicFramePr>
        <p:xfrm>
          <a:off x="611560" y="1628800"/>
          <a:ext cx="7620000"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投影片編號版面配置區 4"/>
          <p:cNvSpPr>
            <a:spLocks noGrp="1"/>
          </p:cNvSpPr>
          <p:nvPr>
            <p:ph type="sldNum" sz="quarter" idx="12"/>
          </p:nvPr>
        </p:nvSpPr>
        <p:spPr>
          <a:xfrm rot="182223">
            <a:off x="8613865" y="6390691"/>
            <a:ext cx="363108" cy="365125"/>
          </a:xfrm>
        </p:spPr>
        <p:txBody>
          <a:bodyPr/>
          <a:lstStyle/>
          <a:p>
            <a:fld id="{CC5AAFBA-94D9-42C3-B35C-EA264FEF4B67}" type="slidenum">
              <a:rPr lang="zh-TW" altLang="en-US" sz="1400" smtClean="0">
                <a:solidFill>
                  <a:schemeClr val="tx1"/>
                </a:solidFill>
              </a:rPr>
              <a:pPr/>
              <a:t>1</a:t>
            </a:fld>
            <a:endParaRPr lang="zh-TW" altLang="en-US" sz="1400" dirty="0">
              <a:solidFill>
                <a:schemeClr val="tx1"/>
              </a:solidFill>
            </a:endParaRPr>
          </a:p>
        </p:txBody>
      </p:sp>
      <p:sp>
        <p:nvSpPr>
          <p:cNvPr id="9" name="頁尾版面配置區 3"/>
          <p:cNvSpPr txBox="1">
            <a:spLocks/>
          </p:cNvSpPr>
          <p:nvPr/>
        </p:nvSpPr>
        <p:spPr>
          <a:xfrm>
            <a:off x="611560" y="6381328"/>
            <a:ext cx="3429000" cy="283845"/>
          </a:xfrm>
          <a:prstGeom prst="rect">
            <a:avLst/>
          </a:prstGeom>
        </p:spPr>
        <p:txBody>
          <a:bodyPr vert="horz" lIns="91440" tIns="45720" rIns="91440" bIns="45720" rtlCol="0" anchor="t"/>
          <a:lstStyle>
            <a:defPPr>
              <a:defRPr lang="zh-TW"/>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dirty="0"/>
          </a:p>
        </p:txBody>
      </p:sp>
    </p:spTree>
    <p:extLst>
      <p:ext uri="{BB962C8B-B14F-4D97-AF65-F5344CB8AC3E}">
        <p14:creationId xmlns:p14="http://schemas.microsoft.com/office/powerpoint/2010/main" val="700964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4" name="標題 3"/>
          <p:cNvSpPr>
            <a:spLocks noGrp="1"/>
          </p:cNvSpPr>
          <p:nvPr>
            <p:ph type="title"/>
          </p:nvPr>
        </p:nvSpPr>
        <p:spPr>
          <a:xfrm>
            <a:off x="1259632" y="260648"/>
            <a:ext cx="6984776" cy="648072"/>
          </a:xfrm>
        </p:spPr>
        <p:txBody>
          <a:bodyPr>
            <a:noAutofit/>
          </a:bodyPr>
          <a:lstStyle/>
          <a:p>
            <a:pPr algn="ctr"/>
            <a:r>
              <a:rPr lang="zh-TW" altLang="en-US" sz="4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菸酒管理執行情形及成果</a:t>
            </a: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3832755841"/>
              </p:ext>
            </p:extLst>
          </p:nvPr>
        </p:nvGraphicFramePr>
        <p:xfrm>
          <a:off x="539551" y="1052737"/>
          <a:ext cx="8230123" cy="5292980"/>
        </p:xfrm>
        <a:graphic>
          <a:graphicData uri="http://schemas.openxmlformats.org/drawingml/2006/table">
            <a:tbl>
              <a:tblPr firstRow="1" bandRow="1">
                <a:tableStyleId>{C4B1156A-380E-4F78-BDF5-A606A8083BF9}</a:tableStyleId>
              </a:tblPr>
              <a:tblGrid>
                <a:gridCol w="1512264">
                  <a:extLst>
                    <a:ext uri="{9D8B030D-6E8A-4147-A177-3AD203B41FA5}">
                      <a16:colId xmlns:a16="http://schemas.microsoft.com/office/drawing/2014/main" xmlns="" val="20000"/>
                    </a:ext>
                  </a:extLst>
                </a:gridCol>
                <a:gridCol w="2376415">
                  <a:extLst>
                    <a:ext uri="{9D8B030D-6E8A-4147-A177-3AD203B41FA5}">
                      <a16:colId xmlns:a16="http://schemas.microsoft.com/office/drawing/2014/main" xmlns="" val="20001"/>
                    </a:ext>
                  </a:extLst>
                </a:gridCol>
                <a:gridCol w="2880503">
                  <a:extLst>
                    <a:ext uri="{9D8B030D-6E8A-4147-A177-3AD203B41FA5}">
                      <a16:colId xmlns:a16="http://schemas.microsoft.com/office/drawing/2014/main" xmlns="" val="20002"/>
                    </a:ext>
                  </a:extLst>
                </a:gridCol>
                <a:gridCol w="1460941">
                  <a:extLst>
                    <a:ext uri="{9D8B030D-6E8A-4147-A177-3AD203B41FA5}">
                      <a16:colId xmlns:a16="http://schemas.microsoft.com/office/drawing/2014/main" xmlns="" val="20003"/>
                    </a:ext>
                  </a:extLst>
                </a:gridCol>
              </a:tblGrid>
              <a:tr h="51735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400" u="none" strike="noStrike" cap="none" normalizeH="0" baseline="0" dirty="0">
                          <a:ln>
                            <a:noFill/>
                          </a:ln>
                          <a:effectLst/>
                          <a:latin typeface="標楷體" panose="03000509000000000000" pitchFamily="65" charset="-120"/>
                          <a:ea typeface="標楷體" panose="03000509000000000000" pitchFamily="65" charset="-120"/>
                        </a:rPr>
                        <a:t>工作項目</a:t>
                      </a:r>
                      <a:endParaRPr kumimoji="1"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91439" marR="91439" marT="45712" marB="45712" anchor="ctr" horzOverflow="overflow">
                    <a:solidFill>
                      <a:schemeClr val="accent2">
                        <a:lumMod val="20000"/>
                        <a:lumOff val="80000"/>
                      </a:schemeClr>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u="none" strike="noStrike" cap="none" normalizeH="0" baseline="0" dirty="0">
                          <a:ln>
                            <a:noFill/>
                          </a:ln>
                          <a:effectLst/>
                          <a:latin typeface="標楷體" panose="03000509000000000000" pitchFamily="65" charset="-120"/>
                          <a:ea typeface="標楷體" panose="03000509000000000000" pitchFamily="65" charset="-120"/>
                        </a:rPr>
                        <a:t>108</a:t>
                      </a:r>
                      <a:r>
                        <a:rPr kumimoji="1" lang="zh-TW" altLang="en-US" sz="2400" u="none" strike="noStrike" cap="none" normalizeH="0" baseline="0" dirty="0">
                          <a:ln>
                            <a:noFill/>
                          </a:ln>
                          <a:effectLst/>
                          <a:latin typeface="標楷體" panose="03000509000000000000" pitchFamily="65" charset="-120"/>
                          <a:ea typeface="標楷體" panose="03000509000000000000" pitchFamily="65" charset="-120"/>
                        </a:rPr>
                        <a:t>年度執行情形</a:t>
                      </a:r>
                      <a:endParaRPr kumimoji="1"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91439" marR="91439" marT="45712" marB="45712" anchor="ctr" horzOverflow="overflow">
                    <a:solidFill>
                      <a:schemeClr val="accent2">
                        <a:lumMod val="20000"/>
                        <a:lumOff val="80000"/>
                      </a:schemeClr>
                    </a:solidFill>
                  </a:tcPr>
                </a:tc>
                <a:tc h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400" u="none" strike="noStrike" cap="none" normalizeH="0" baseline="0" dirty="0">
                          <a:ln>
                            <a:noFill/>
                          </a:ln>
                          <a:effectLst/>
                          <a:latin typeface="標楷體" panose="03000509000000000000" pitchFamily="65" charset="-120"/>
                          <a:ea typeface="標楷體" panose="03000509000000000000" pitchFamily="65" charset="-120"/>
                        </a:rPr>
                        <a:t>執行成果</a:t>
                      </a:r>
                      <a:endParaRPr kumimoji="1" lang="en-US" altLang="zh-TW" sz="16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91439" marR="91439" marT="45712" marB="45712" anchor="ctr" horzOverflow="overflow">
                    <a:solidFill>
                      <a:schemeClr val="accent2">
                        <a:lumMod val="20000"/>
                        <a:lumOff val="80000"/>
                      </a:schemeClr>
                    </a:solidFill>
                  </a:tcPr>
                </a:tc>
                <a:extLst>
                  <a:ext uri="{0D108BD9-81ED-4DB2-BD59-A6C34878D82A}">
                    <a16:rowId xmlns:a16="http://schemas.microsoft.com/office/drawing/2014/main" xmlns="" val="10000"/>
                  </a:ext>
                </a:extLst>
              </a:tr>
              <a:tr h="482416">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000" b="1" u="none" strike="noStrike" kern="1200" cap="none" normalizeH="0" baseline="0" dirty="0">
                          <a:ln>
                            <a:noFill/>
                          </a:ln>
                          <a:solidFill>
                            <a:schemeClr val="dk1"/>
                          </a:solidFill>
                          <a:effectLst/>
                          <a:latin typeface="標楷體" panose="03000509000000000000" pitchFamily="65" charset="-120"/>
                          <a:ea typeface="標楷體" panose="03000509000000000000" pitchFamily="65" charset="-120"/>
                          <a:cs typeface="+mn-cs"/>
                        </a:rPr>
                        <a:t>菸酒查緝</a:t>
                      </a:r>
                      <a:endParaRPr kumimoji="1" lang="en-US" altLang="zh-TW" sz="2000" b="1" u="none" strike="noStrike" kern="1200" cap="none" normalizeH="0" baseline="0" dirty="0">
                        <a:ln>
                          <a:noFill/>
                        </a:ln>
                        <a:solidFill>
                          <a:schemeClr val="dk1"/>
                        </a:solidFill>
                        <a:effectLst/>
                        <a:latin typeface="標楷體" panose="03000509000000000000" pitchFamily="65" charset="-120"/>
                        <a:ea typeface="標楷體" panose="03000509000000000000" pitchFamily="65" charset="-120"/>
                        <a:cs typeface="+mn-cs"/>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000" b="1" u="none" strike="noStrike" kern="1200" cap="none" normalizeH="0" baseline="0" dirty="0">
                          <a:ln>
                            <a:noFill/>
                          </a:ln>
                          <a:solidFill>
                            <a:schemeClr val="dk1"/>
                          </a:solidFill>
                          <a:effectLst/>
                          <a:latin typeface="標楷體" panose="03000509000000000000" pitchFamily="65" charset="-120"/>
                          <a:ea typeface="標楷體" panose="03000509000000000000" pitchFamily="65" charset="-120"/>
                          <a:cs typeface="+mn-cs"/>
                        </a:rPr>
                        <a:t>抽檢</a:t>
                      </a:r>
                    </a:p>
                  </a:txBody>
                  <a:tcPr marL="91439" marR="91439" marT="45712" marB="45712" anchor="ctr" horzOverflow="overflow">
                    <a:solidFill>
                      <a:schemeClr val="accent2">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000" u="none" strike="noStrike" cap="none" normalizeH="0" baseline="0" dirty="0">
                          <a:ln>
                            <a:noFill/>
                          </a:ln>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應查家數</a:t>
                      </a:r>
                      <a:endParaRPr kumimoji="1" lang="zh-TW" altLang="en-US" sz="2000" b="1" i="0" u="none" strike="noStrike" cap="none" normalizeH="0" baseline="0" dirty="0">
                        <a:ln>
                          <a:noFill/>
                        </a:ln>
                        <a:solidFill>
                          <a:srgbClr val="3641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itchFamily="18" charset="0"/>
                      </a:endParaRPr>
                    </a:p>
                  </a:txBody>
                  <a:tcPr marL="91439" marR="91439" marT="45712" marB="45712" anchor="ctr" horzOverflow="overflow">
                    <a:solidFill>
                      <a:schemeClr val="accent2">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000" u="none" strike="noStrike" cap="none" normalizeH="0" baseline="0" dirty="0">
                          <a:ln>
                            <a:noFill/>
                          </a:ln>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實際稽查家數</a:t>
                      </a:r>
                      <a:endParaRPr kumimoji="1" lang="zh-TW" altLang="en-US" sz="2000" b="1" i="0" u="none" strike="noStrike" cap="none" normalizeH="0" baseline="0" dirty="0">
                        <a:ln>
                          <a:noFill/>
                        </a:ln>
                        <a:solidFill>
                          <a:srgbClr val="3641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itchFamily="18" charset="0"/>
                      </a:endParaRPr>
                    </a:p>
                  </a:txBody>
                  <a:tcPr marL="91439" marR="91439" marT="45712" marB="45712" anchor="ctr" horzOverflow="overflow">
                    <a:solidFill>
                      <a:schemeClr val="accent2">
                        <a:lumMod val="40000"/>
                        <a:lumOff val="60000"/>
                      </a:schemeClr>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1" u="none" strike="noStrike" cap="none" normalizeH="0" baseline="0" dirty="0">
                          <a:ln>
                            <a:noFill/>
                          </a:ln>
                          <a:effectLst/>
                          <a:latin typeface="標楷體" panose="03000509000000000000" pitchFamily="65" charset="-120"/>
                          <a:ea typeface="標楷體" panose="03000509000000000000" pitchFamily="65" charset="-120"/>
                        </a:rPr>
                        <a:t>174.05% </a:t>
                      </a:r>
                      <a:endParaRPr kumimoji="1" lang="en-US" altLang="zh-TW" sz="2000" b="1" i="0" u="none" strike="noStrike" cap="none" normalizeH="0" baseline="0" dirty="0">
                        <a:ln>
                          <a:noFill/>
                        </a:ln>
                        <a:solidFill>
                          <a:srgbClr val="3641CC"/>
                        </a:solidFill>
                        <a:effectLst/>
                        <a:latin typeface="標楷體" panose="03000509000000000000" pitchFamily="65" charset="-120"/>
                        <a:ea typeface="標楷體" panose="03000509000000000000" pitchFamily="65" charset="-120"/>
                        <a:cs typeface="Times New Roman" pitchFamily="18" charset="0"/>
                      </a:endParaRPr>
                    </a:p>
                  </a:txBody>
                  <a:tcPr marL="91439" marR="91439" marT="45712" marB="45712" anchor="ctr" horzOverflow="overflow">
                    <a:solidFill>
                      <a:schemeClr val="bg1"/>
                    </a:solidFill>
                  </a:tcPr>
                </a:tc>
                <a:extLst>
                  <a:ext uri="{0D108BD9-81ED-4DB2-BD59-A6C34878D82A}">
                    <a16:rowId xmlns:a16="http://schemas.microsoft.com/office/drawing/2014/main" xmlns="" val="10001"/>
                  </a:ext>
                </a:extLst>
              </a:tr>
              <a:tr h="482416">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u="none" strike="noStrike" cap="none" normalizeH="0" baseline="0" dirty="0">
                          <a:ln>
                            <a:noFill/>
                          </a:ln>
                          <a:effectLst/>
                          <a:latin typeface="標楷體" panose="03000509000000000000" pitchFamily="65" charset="-120"/>
                          <a:ea typeface="標楷體" panose="03000509000000000000" pitchFamily="65" charset="-120"/>
                        </a:rPr>
                        <a:t>474</a:t>
                      </a:r>
                      <a:r>
                        <a:rPr kumimoji="1" lang="zh-TW" altLang="en-US" sz="2000" u="none" strike="noStrike" cap="none" normalizeH="0" baseline="0" dirty="0">
                          <a:ln>
                            <a:noFill/>
                          </a:ln>
                          <a:effectLst/>
                          <a:latin typeface="標楷體" panose="03000509000000000000" pitchFamily="65" charset="-120"/>
                          <a:ea typeface="標楷體" panose="03000509000000000000" pitchFamily="65" charset="-120"/>
                        </a:rPr>
                        <a:t>家</a:t>
                      </a:r>
                      <a:endParaRPr kumimoji="1" lang="zh-TW" altLang="en-US" sz="2000" b="1" i="0" u="none" strike="noStrike" cap="none" normalizeH="0" baseline="0" dirty="0">
                        <a:ln>
                          <a:noFill/>
                        </a:ln>
                        <a:solidFill>
                          <a:srgbClr val="3641CC"/>
                        </a:solidFill>
                        <a:effectLst/>
                        <a:latin typeface="標楷體" panose="03000509000000000000" pitchFamily="65" charset="-120"/>
                        <a:ea typeface="標楷體" panose="03000509000000000000" pitchFamily="65" charset="-120"/>
                        <a:cs typeface="Times New Roman" pitchFamily="18" charset="0"/>
                      </a:endParaRPr>
                    </a:p>
                  </a:txBody>
                  <a:tcPr marL="91439" marR="91439" marT="45712" marB="45712"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u="none" strike="noStrike" cap="none" normalizeH="0" baseline="0" dirty="0">
                          <a:ln>
                            <a:noFill/>
                          </a:ln>
                          <a:effectLst/>
                          <a:latin typeface="標楷體" panose="03000509000000000000" pitchFamily="65" charset="-120"/>
                          <a:ea typeface="標楷體" panose="03000509000000000000" pitchFamily="65" charset="-120"/>
                        </a:rPr>
                        <a:t>825</a:t>
                      </a:r>
                      <a:r>
                        <a:rPr kumimoji="1" lang="zh-TW" altLang="en-US" sz="2000" u="none" strike="noStrike" cap="none" normalizeH="0" baseline="0" dirty="0">
                          <a:ln>
                            <a:noFill/>
                          </a:ln>
                          <a:effectLst/>
                          <a:latin typeface="標楷體" panose="03000509000000000000" pitchFamily="65" charset="-120"/>
                          <a:ea typeface="標楷體" panose="03000509000000000000" pitchFamily="65" charset="-120"/>
                        </a:rPr>
                        <a:t>家</a:t>
                      </a:r>
                      <a:endParaRPr kumimoji="1" lang="zh-TW" altLang="en-US" sz="2000" b="1" i="0" u="none" strike="noStrike" cap="none" normalizeH="0" baseline="0" dirty="0">
                        <a:ln>
                          <a:noFill/>
                        </a:ln>
                        <a:solidFill>
                          <a:srgbClr val="3641CC"/>
                        </a:solidFill>
                        <a:effectLst/>
                        <a:latin typeface="標楷體" panose="03000509000000000000" pitchFamily="65" charset="-120"/>
                        <a:ea typeface="標楷體" panose="03000509000000000000" pitchFamily="65" charset="-120"/>
                        <a:cs typeface="Times New Roman" pitchFamily="18" charset="0"/>
                      </a:endParaRPr>
                    </a:p>
                  </a:txBody>
                  <a:tcPr marL="91439" marR="91439" marT="45712" marB="45712" anchor="ctr" horzOverflow="overflow">
                    <a:solidFill>
                      <a:schemeClr val="bg1">
                        <a:lumMod val="95000"/>
                      </a:schemeClr>
                    </a:solidFill>
                  </a:tcPr>
                </a:tc>
                <a:tc vMerge="1">
                  <a:txBody>
                    <a:bodyPr/>
                    <a:lstStyle/>
                    <a:p>
                      <a:endParaRPr lang="zh-TW" altLang="en-US"/>
                    </a:p>
                  </a:txBody>
                  <a:tcPr/>
                </a:tc>
                <a:extLst>
                  <a:ext uri="{0D108BD9-81ED-4DB2-BD59-A6C34878D82A}">
                    <a16:rowId xmlns:a16="http://schemas.microsoft.com/office/drawing/2014/main" xmlns="" val="10002"/>
                  </a:ext>
                </a:extLst>
              </a:tr>
              <a:tr h="482416">
                <a:tc row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000" b="1" u="none" strike="noStrike" cap="none" normalizeH="0" baseline="0" dirty="0">
                          <a:ln>
                            <a:noFill/>
                          </a:ln>
                          <a:effectLst/>
                          <a:latin typeface="標楷體" panose="03000509000000000000" pitchFamily="65" charset="-120"/>
                          <a:ea typeface="標楷體" panose="03000509000000000000" pitchFamily="65" charset="-120"/>
                        </a:rPr>
                        <a:t>查獲違規</a:t>
                      </a:r>
                      <a:endParaRPr kumimoji="1" lang="en-US" altLang="zh-TW" sz="2000" b="1" u="none" strike="noStrike" cap="none" normalizeH="0" baseline="0" dirty="0">
                        <a:ln>
                          <a:noFill/>
                        </a:ln>
                        <a:effectLst/>
                        <a:latin typeface="標楷體" panose="03000509000000000000" pitchFamily="65" charset="-120"/>
                        <a:ea typeface="標楷體" panose="03000509000000000000" pitchFamily="65" charset="-12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000" b="1" u="none" strike="noStrike" cap="none" normalizeH="0" baseline="0" dirty="0">
                          <a:ln>
                            <a:noFill/>
                          </a:ln>
                          <a:effectLst/>
                          <a:latin typeface="標楷體" panose="03000509000000000000" pitchFamily="65" charset="-120"/>
                          <a:ea typeface="標楷體" panose="03000509000000000000" pitchFamily="65" charset="-120"/>
                        </a:rPr>
                        <a:t>績效</a:t>
                      </a:r>
                      <a:endParaRPr kumimoji="1" lang="zh-TW" altLang="en-US" sz="2000" b="1" i="0" u="none" strike="noStrike" cap="none" normalizeH="0" baseline="0" dirty="0">
                        <a:ln>
                          <a:noFill/>
                        </a:ln>
                        <a:solidFill>
                          <a:srgbClr val="3641CC"/>
                        </a:solidFill>
                        <a:effectLst/>
                        <a:latin typeface="標楷體" panose="03000509000000000000" pitchFamily="65" charset="-120"/>
                        <a:ea typeface="標楷體" panose="03000509000000000000" pitchFamily="65" charset="-120"/>
                        <a:cs typeface="Times New Roman" pitchFamily="18" charset="0"/>
                      </a:endParaRPr>
                    </a:p>
                  </a:txBody>
                  <a:tcPr marL="91439" marR="91439" marT="45712" marB="45712" anchor="ctr" horzOverflow="overflow">
                    <a:solidFill>
                      <a:schemeClr val="accent2">
                        <a:lumMod val="40000"/>
                        <a:lumOff val="60000"/>
                      </a:schemeClr>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000" b="0" u="none" strike="noStrike" cap="none" normalizeH="0" baseline="0" dirty="0">
                          <a:ln>
                            <a:noFill/>
                          </a:ln>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違規菸品數量及市值</a:t>
                      </a:r>
                      <a:endParaRPr kumimoji="1" lang="zh-TW" altLang="en-US" sz="2000" b="0" i="0" u="none" strike="noStrike" cap="none" normalizeH="0" baseline="0" dirty="0">
                        <a:ln>
                          <a:noFill/>
                        </a:ln>
                        <a:solidFill>
                          <a:srgbClr val="3641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itchFamily="18" charset="0"/>
                      </a:endParaRPr>
                    </a:p>
                  </a:txBody>
                  <a:tcPr marL="91439" marR="91439" marT="45712" marB="45712" anchor="ctr" horzOverflow="overflow">
                    <a:solidFill>
                      <a:schemeClr val="accent2">
                        <a:lumMod val="40000"/>
                        <a:lumOff val="60000"/>
                      </a:schemeClr>
                    </a:solidFill>
                  </a:tcPr>
                </a:tc>
                <a:tc hMerge="1">
                  <a:txBody>
                    <a:bodyPr/>
                    <a:lstStyle/>
                    <a:p>
                      <a:endParaRPr lang="zh-TW" altLang="en-US"/>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000" b="1"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全國</a:t>
                      </a:r>
                      <a:endParaRPr kumimoji="1" lang="en-US" altLang="zh-TW" sz="2000" b="1"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000" b="1"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第</a:t>
                      </a:r>
                      <a:r>
                        <a:rPr kumimoji="1" lang="en-US" altLang="zh-TW" sz="2000" b="1"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1</a:t>
                      </a:r>
                      <a:r>
                        <a:rPr kumimoji="1" lang="zh-TW" altLang="en-US" sz="2000" b="1"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名</a:t>
                      </a:r>
                      <a:endParaRPr kumimoji="1" lang="zh-TW" altLang="en-US" sz="20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Times New Roman" pitchFamily="18" charset="0"/>
                      </a:endParaRPr>
                    </a:p>
                  </a:txBody>
                  <a:tcPr marL="91439" marR="91439" marT="45712" marB="45712" anchor="ctr" horzOverflow="overflow">
                    <a:solidFill>
                      <a:schemeClr val="accent3">
                        <a:lumMod val="20000"/>
                        <a:lumOff val="80000"/>
                      </a:schemeClr>
                    </a:solidFill>
                  </a:tcPr>
                </a:tc>
                <a:extLst>
                  <a:ext uri="{0D108BD9-81ED-4DB2-BD59-A6C34878D82A}">
                    <a16:rowId xmlns:a16="http://schemas.microsoft.com/office/drawing/2014/main" xmlns="" val="10003"/>
                  </a:ext>
                </a:extLst>
              </a:tr>
              <a:tr h="482416">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TW" sz="1800" kern="1200" dirty="0">
                          <a:solidFill>
                            <a:schemeClr val="dk1"/>
                          </a:solidFill>
                          <a:effectLst/>
                          <a:latin typeface="標楷體" panose="03000509000000000000" pitchFamily="65" charset="-120"/>
                          <a:ea typeface="標楷體" panose="03000509000000000000" pitchFamily="65" charset="-120"/>
                          <a:cs typeface="+mn-cs"/>
                        </a:rPr>
                        <a:t>1,154</a:t>
                      </a:r>
                      <a:r>
                        <a:rPr lang="zh-TW" altLang="zh-TW" sz="1800" kern="1200" dirty="0">
                          <a:solidFill>
                            <a:schemeClr val="dk1"/>
                          </a:solidFill>
                          <a:effectLst/>
                          <a:latin typeface="標楷體" panose="03000509000000000000" pitchFamily="65" charset="-120"/>
                          <a:ea typeface="標楷體" panose="03000509000000000000" pitchFamily="65" charset="-120"/>
                          <a:cs typeface="+mn-cs"/>
                        </a:rPr>
                        <a:t>萬</a:t>
                      </a:r>
                      <a:r>
                        <a:rPr lang="en-US" altLang="zh-TW" sz="1800" kern="1200" dirty="0">
                          <a:solidFill>
                            <a:schemeClr val="dk1"/>
                          </a:solidFill>
                          <a:effectLst/>
                          <a:latin typeface="標楷體" panose="03000509000000000000" pitchFamily="65" charset="-120"/>
                          <a:ea typeface="標楷體" panose="03000509000000000000" pitchFamily="65" charset="-120"/>
                          <a:cs typeface="+mn-cs"/>
                        </a:rPr>
                        <a:t>5,507</a:t>
                      </a:r>
                      <a:r>
                        <a:rPr lang="zh-TW" altLang="zh-TW" sz="1800" kern="1200" dirty="0">
                          <a:solidFill>
                            <a:schemeClr val="dk1"/>
                          </a:solidFill>
                          <a:effectLst/>
                          <a:latin typeface="標楷體" panose="03000509000000000000" pitchFamily="65" charset="-120"/>
                          <a:ea typeface="標楷體" panose="03000509000000000000" pitchFamily="65" charset="-120"/>
                          <a:cs typeface="+mn-cs"/>
                        </a:rPr>
                        <a:t>包</a:t>
                      </a:r>
                      <a:endParaRPr kumimoji="1" lang="zh-TW" altLang="en-US" sz="2000" b="1" i="0" u="none" strike="noStrike" cap="none" normalizeH="0" baseline="0" dirty="0">
                        <a:ln>
                          <a:noFill/>
                        </a:ln>
                        <a:solidFill>
                          <a:srgbClr val="3641CC"/>
                        </a:solidFill>
                        <a:effectLst/>
                        <a:latin typeface="標楷體" panose="03000509000000000000" pitchFamily="65" charset="-120"/>
                        <a:ea typeface="標楷體" panose="03000509000000000000" pitchFamily="65" charset="-120"/>
                        <a:cs typeface="Times New Roman" pitchFamily="18" charset="0"/>
                      </a:endParaRPr>
                    </a:p>
                  </a:txBody>
                  <a:tcPr marL="91439" marR="91439" marT="45712" marB="45712" anchor="ctr" horzOverflow="overflow">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TW" sz="1800" kern="1200" dirty="0">
                          <a:solidFill>
                            <a:schemeClr val="dk1"/>
                          </a:solidFill>
                          <a:effectLst/>
                          <a:latin typeface="標楷體" panose="03000509000000000000" pitchFamily="65" charset="-120"/>
                          <a:ea typeface="標楷體" panose="03000509000000000000" pitchFamily="65" charset="-120"/>
                          <a:cs typeface="+mn-cs"/>
                        </a:rPr>
                        <a:t>7</a:t>
                      </a:r>
                      <a:r>
                        <a:rPr lang="zh-TW" altLang="zh-TW" sz="1800" kern="1200" dirty="0">
                          <a:solidFill>
                            <a:schemeClr val="dk1"/>
                          </a:solidFill>
                          <a:effectLst/>
                          <a:latin typeface="標楷體" panose="03000509000000000000" pitchFamily="65" charset="-120"/>
                          <a:ea typeface="標楷體" panose="03000509000000000000" pitchFamily="65" charset="-120"/>
                          <a:cs typeface="+mn-cs"/>
                        </a:rPr>
                        <a:t>億</a:t>
                      </a:r>
                      <a:r>
                        <a:rPr lang="en-US" altLang="zh-TW" sz="1800" kern="1200" dirty="0">
                          <a:solidFill>
                            <a:schemeClr val="dk1"/>
                          </a:solidFill>
                          <a:effectLst/>
                          <a:latin typeface="標楷體" panose="03000509000000000000" pitchFamily="65" charset="-120"/>
                          <a:ea typeface="標楷體" panose="03000509000000000000" pitchFamily="65" charset="-120"/>
                          <a:cs typeface="+mn-cs"/>
                        </a:rPr>
                        <a:t>6,212</a:t>
                      </a:r>
                      <a:r>
                        <a:rPr lang="zh-TW" altLang="zh-TW" sz="1800" kern="1200" dirty="0">
                          <a:solidFill>
                            <a:schemeClr val="dk1"/>
                          </a:solidFill>
                          <a:effectLst/>
                          <a:latin typeface="標楷體" panose="03000509000000000000" pitchFamily="65" charset="-120"/>
                          <a:ea typeface="標楷體" panose="03000509000000000000" pitchFamily="65" charset="-120"/>
                          <a:cs typeface="+mn-cs"/>
                        </a:rPr>
                        <a:t>萬</a:t>
                      </a:r>
                      <a:r>
                        <a:rPr lang="en-US" altLang="zh-TW" sz="1800" kern="1200" dirty="0">
                          <a:solidFill>
                            <a:schemeClr val="dk1"/>
                          </a:solidFill>
                          <a:effectLst/>
                          <a:latin typeface="標楷體" panose="03000509000000000000" pitchFamily="65" charset="-120"/>
                          <a:ea typeface="標楷體" panose="03000509000000000000" pitchFamily="65" charset="-120"/>
                          <a:cs typeface="+mn-cs"/>
                        </a:rPr>
                        <a:t>1,843</a:t>
                      </a:r>
                      <a:r>
                        <a:rPr lang="zh-TW" altLang="zh-TW" sz="1800" kern="1200" dirty="0">
                          <a:solidFill>
                            <a:schemeClr val="dk1"/>
                          </a:solidFill>
                          <a:effectLst/>
                          <a:latin typeface="標楷體" panose="03000509000000000000" pitchFamily="65" charset="-120"/>
                          <a:ea typeface="標楷體" panose="03000509000000000000" pitchFamily="65" charset="-120"/>
                          <a:cs typeface="+mn-cs"/>
                        </a:rPr>
                        <a:t>元</a:t>
                      </a:r>
                      <a:endParaRPr kumimoji="1" lang="zh-TW" altLang="en-US" sz="2000" b="1" i="0" u="none" strike="noStrike" cap="none" normalizeH="0" baseline="0" dirty="0">
                        <a:ln>
                          <a:noFill/>
                        </a:ln>
                        <a:solidFill>
                          <a:srgbClr val="3641CC"/>
                        </a:solidFill>
                        <a:effectLst/>
                        <a:latin typeface="標楷體" panose="03000509000000000000" pitchFamily="65" charset="-120"/>
                        <a:ea typeface="標楷體" panose="03000509000000000000" pitchFamily="65" charset="-120"/>
                        <a:cs typeface="Times New Roman" pitchFamily="18" charset="0"/>
                      </a:endParaRPr>
                    </a:p>
                  </a:txBody>
                  <a:tcPr marL="91439" marR="91439" marT="45712" marB="45712" anchor="ctr" horzOverflow="overflow">
                    <a:solidFill>
                      <a:schemeClr val="bg1"/>
                    </a:solidFill>
                  </a:tcPr>
                </a:tc>
                <a:tc vMerge="1">
                  <a:txBody>
                    <a:bodyPr/>
                    <a:lstStyle/>
                    <a:p>
                      <a:endParaRPr lang="zh-TW" altLang="en-US"/>
                    </a:p>
                  </a:txBody>
                  <a:tcPr/>
                </a:tc>
                <a:extLst>
                  <a:ext uri="{0D108BD9-81ED-4DB2-BD59-A6C34878D82A}">
                    <a16:rowId xmlns:a16="http://schemas.microsoft.com/office/drawing/2014/main" xmlns="" val="10004"/>
                  </a:ext>
                </a:extLst>
              </a:tr>
              <a:tr h="482416">
                <a:tc vMerge="1">
                  <a:txBody>
                    <a:bodyPr/>
                    <a:lstStyle/>
                    <a:p>
                      <a:endParaRPr lang="zh-TW"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000" b="0" u="none" strike="noStrike" cap="none" normalizeH="0" baseline="0" dirty="0">
                          <a:ln>
                            <a:noFill/>
                          </a:ln>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違規酒品數量及市值</a:t>
                      </a:r>
                      <a:endParaRPr kumimoji="1" lang="zh-TW" altLang="en-US" sz="2000" b="0" i="0" u="none" strike="noStrike" cap="none" normalizeH="0" baseline="0" dirty="0">
                        <a:ln>
                          <a:noFill/>
                        </a:ln>
                        <a:solidFill>
                          <a:srgbClr val="3641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itchFamily="18" charset="0"/>
                      </a:endParaRPr>
                    </a:p>
                  </a:txBody>
                  <a:tcPr marL="91439" marR="91439" marT="45712" marB="45712" anchor="ctr" horzOverflow="overflow">
                    <a:solidFill>
                      <a:schemeClr val="accent2">
                        <a:lumMod val="40000"/>
                        <a:lumOff val="60000"/>
                      </a:schemeClr>
                    </a:solidFill>
                  </a:tcPr>
                </a:tc>
                <a:tc hMerge="1">
                  <a:txBody>
                    <a:bodyPr/>
                    <a:lstStyle/>
                    <a:p>
                      <a:endParaRPr lang="zh-TW" altLang="en-US"/>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000" b="1"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全國</a:t>
                      </a:r>
                      <a:endParaRPr kumimoji="1" lang="en-US" altLang="zh-TW" sz="2000" b="1"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000" b="1"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第</a:t>
                      </a:r>
                      <a:r>
                        <a:rPr kumimoji="1" lang="en-US" altLang="zh-TW" sz="2000" b="1"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1</a:t>
                      </a:r>
                      <a:r>
                        <a:rPr kumimoji="1" lang="zh-TW" altLang="en-US" sz="2000" b="1"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名</a:t>
                      </a:r>
                      <a:endParaRPr kumimoji="1" lang="zh-TW" altLang="en-US" sz="20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Times New Roman" pitchFamily="18" charset="0"/>
                      </a:endParaRPr>
                    </a:p>
                  </a:txBody>
                  <a:tcPr marL="91439" marR="91439" marT="45712" marB="45712" anchor="ctr" horzOverflow="overflow">
                    <a:solidFill>
                      <a:schemeClr val="accent3">
                        <a:lumMod val="20000"/>
                        <a:lumOff val="80000"/>
                      </a:schemeClr>
                    </a:solidFill>
                  </a:tcPr>
                </a:tc>
                <a:extLst>
                  <a:ext uri="{0D108BD9-81ED-4DB2-BD59-A6C34878D82A}">
                    <a16:rowId xmlns:a16="http://schemas.microsoft.com/office/drawing/2014/main" xmlns="" val="10005"/>
                  </a:ext>
                </a:extLst>
              </a:tr>
              <a:tr h="482416">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TW" sz="1800" kern="1200" dirty="0">
                          <a:solidFill>
                            <a:schemeClr val="dk1"/>
                          </a:solidFill>
                          <a:effectLst/>
                          <a:latin typeface="標楷體" panose="03000509000000000000" pitchFamily="65" charset="-120"/>
                          <a:ea typeface="標楷體" panose="03000509000000000000" pitchFamily="65" charset="-120"/>
                          <a:cs typeface="+mn-cs"/>
                        </a:rPr>
                        <a:t>26</a:t>
                      </a:r>
                      <a:r>
                        <a:rPr lang="zh-TW" altLang="zh-TW" sz="1800" kern="1200" dirty="0">
                          <a:solidFill>
                            <a:schemeClr val="dk1"/>
                          </a:solidFill>
                          <a:effectLst/>
                          <a:latin typeface="標楷體" panose="03000509000000000000" pitchFamily="65" charset="-120"/>
                          <a:ea typeface="標楷體" panose="03000509000000000000" pitchFamily="65" charset="-120"/>
                          <a:cs typeface="+mn-cs"/>
                        </a:rPr>
                        <a:t>萬</a:t>
                      </a:r>
                      <a:r>
                        <a:rPr lang="en-US" altLang="zh-TW" sz="1800" kern="1200" dirty="0">
                          <a:solidFill>
                            <a:schemeClr val="dk1"/>
                          </a:solidFill>
                          <a:effectLst/>
                          <a:latin typeface="標楷體" panose="03000509000000000000" pitchFamily="65" charset="-120"/>
                          <a:ea typeface="標楷體" panose="03000509000000000000" pitchFamily="65" charset="-120"/>
                          <a:cs typeface="+mn-cs"/>
                        </a:rPr>
                        <a:t>9,861</a:t>
                      </a:r>
                      <a:r>
                        <a:rPr lang="zh-TW" altLang="zh-TW" sz="1800" kern="1200" dirty="0">
                          <a:solidFill>
                            <a:schemeClr val="dk1"/>
                          </a:solidFill>
                          <a:effectLst/>
                          <a:latin typeface="標楷體" panose="03000509000000000000" pitchFamily="65" charset="-120"/>
                          <a:ea typeface="標楷體" panose="03000509000000000000" pitchFamily="65" charset="-120"/>
                          <a:cs typeface="+mn-cs"/>
                        </a:rPr>
                        <a:t>公升</a:t>
                      </a:r>
                      <a:endParaRPr kumimoji="1" lang="zh-TW" altLang="en-US" sz="2000" b="1" i="0" u="none" strike="noStrike" cap="none" normalizeH="0" baseline="0" dirty="0">
                        <a:ln>
                          <a:noFill/>
                        </a:ln>
                        <a:solidFill>
                          <a:srgbClr val="3641CC"/>
                        </a:solidFill>
                        <a:effectLst/>
                        <a:latin typeface="標楷體" panose="03000509000000000000" pitchFamily="65" charset="-120"/>
                        <a:ea typeface="標楷體" panose="03000509000000000000" pitchFamily="65" charset="-120"/>
                        <a:cs typeface="Times New Roman" pitchFamily="18" charset="0"/>
                      </a:endParaRPr>
                    </a:p>
                  </a:txBody>
                  <a:tcPr marL="91439" marR="91439" marT="45712" marB="45712" anchor="ctr" horzOverflow="overflow">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TW" sz="1800" kern="1200" dirty="0">
                          <a:solidFill>
                            <a:schemeClr val="dk1"/>
                          </a:solidFill>
                          <a:effectLst/>
                          <a:latin typeface="標楷體" panose="03000509000000000000" pitchFamily="65" charset="-120"/>
                          <a:ea typeface="標楷體" panose="03000509000000000000" pitchFamily="65" charset="-120"/>
                          <a:cs typeface="+mn-cs"/>
                        </a:rPr>
                        <a:t>6,602</a:t>
                      </a:r>
                      <a:r>
                        <a:rPr lang="zh-TW" altLang="zh-TW" sz="1800" kern="1200" dirty="0">
                          <a:solidFill>
                            <a:schemeClr val="dk1"/>
                          </a:solidFill>
                          <a:effectLst/>
                          <a:latin typeface="標楷體" panose="03000509000000000000" pitchFamily="65" charset="-120"/>
                          <a:ea typeface="標楷體" panose="03000509000000000000" pitchFamily="65" charset="-120"/>
                          <a:cs typeface="+mn-cs"/>
                        </a:rPr>
                        <a:t>萬</a:t>
                      </a:r>
                      <a:r>
                        <a:rPr lang="en-US" altLang="zh-TW" sz="1800" kern="1200" dirty="0">
                          <a:solidFill>
                            <a:schemeClr val="dk1"/>
                          </a:solidFill>
                          <a:effectLst/>
                          <a:latin typeface="標楷體" panose="03000509000000000000" pitchFamily="65" charset="-120"/>
                          <a:ea typeface="標楷體" panose="03000509000000000000" pitchFamily="65" charset="-120"/>
                          <a:cs typeface="+mn-cs"/>
                        </a:rPr>
                        <a:t>2,660</a:t>
                      </a:r>
                      <a:r>
                        <a:rPr lang="zh-TW" altLang="zh-TW" sz="1800" kern="1200" dirty="0">
                          <a:solidFill>
                            <a:schemeClr val="dk1"/>
                          </a:solidFill>
                          <a:effectLst/>
                          <a:latin typeface="標楷體" panose="03000509000000000000" pitchFamily="65" charset="-120"/>
                          <a:ea typeface="標楷體" panose="03000509000000000000" pitchFamily="65" charset="-120"/>
                          <a:cs typeface="+mn-cs"/>
                        </a:rPr>
                        <a:t>元</a:t>
                      </a:r>
                      <a:endParaRPr kumimoji="1" lang="zh-TW" altLang="en-US" sz="2000" b="1" i="0" u="none" strike="noStrike" cap="none" normalizeH="0" baseline="0" dirty="0">
                        <a:ln>
                          <a:noFill/>
                        </a:ln>
                        <a:solidFill>
                          <a:srgbClr val="3641CC"/>
                        </a:solidFill>
                        <a:effectLst/>
                        <a:latin typeface="標楷體" panose="03000509000000000000" pitchFamily="65" charset="-120"/>
                        <a:ea typeface="標楷體" panose="03000509000000000000" pitchFamily="65" charset="-120"/>
                        <a:cs typeface="Times New Roman" pitchFamily="18" charset="0"/>
                      </a:endParaRPr>
                    </a:p>
                  </a:txBody>
                  <a:tcPr marL="91439" marR="91439" marT="45712" marB="45712" anchor="ctr" horzOverflow="overflow">
                    <a:solidFill>
                      <a:schemeClr val="bg1"/>
                    </a:solidFill>
                  </a:tcPr>
                </a:tc>
                <a:tc vMerge="1">
                  <a:txBody>
                    <a:bodyPr/>
                    <a:lstStyle/>
                    <a:p>
                      <a:endParaRPr lang="zh-TW" altLang="en-US"/>
                    </a:p>
                  </a:txBody>
                  <a:tcPr/>
                </a:tc>
                <a:extLst>
                  <a:ext uri="{0D108BD9-81ED-4DB2-BD59-A6C34878D82A}">
                    <a16:rowId xmlns:a16="http://schemas.microsoft.com/office/drawing/2014/main" xmlns="" val="10006"/>
                  </a:ext>
                </a:extLst>
              </a:tr>
              <a:tr h="482416">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000" b="1" u="none" strike="noStrike" cap="none" normalizeH="0" baseline="0" dirty="0">
                          <a:ln>
                            <a:noFill/>
                          </a:ln>
                          <a:effectLst/>
                          <a:latin typeface="標楷體" panose="03000509000000000000" pitchFamily="65" charset="-120"/>
                          <a:ea typeface="標楷體" panose="03000509000000000000" pitchFamily="65" charset="-120"/>
                        </a:rPr>
                        <a:t>私劣菸酒 銷毀</a:t>
                      </a:r>
                      <a:endParaRPr kumimoji="1" lang="zh-TW" altLang="en-US" sz="2000" b="1" i="0" u="none" strike="noStrike" cap="none" normalizeH="0" baseline="0" dirty="0">
                        <a:ln>
                          <a:noFill/>
                        </a:ln>
                        <a:solidFill>
                          <a:srgbClr val="3641CC"/>
                        </a:solidFill>
                        <a:effectLst/>
                        <a:latin typeface="標楷體" panose="03000509000000000000" pitchFamily="65" charset="-120"/>
                        <a:ea typeface="標楷體" panose="03000509000000000000" pitchFamily="65" charset="-120"/>
                        <a:cs typeface="Times New Roman" pitchFamily="18" charset="0"/>
                      </a:endParaRPr>
                    </a:p>
                  </a:txBody>
                  <a:tcPr marL="91439" marR="91439" marT="45712" marB="45712" anchor="ctr" horzOverflow="overflow">
                    <a:solidFill>
                      <a:schemeClr val="accent2">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000" b="0" u="none" strike="noStrike" kern="1200" cap="none" normalizeH="0" baseline="0" dirty="0">
                          <a:ln>
                            <a:noFill/>
                          </a:ln>
                          <a:solidFill>
                            <a:schemeClr val="dk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銷毀私菸</a:t>
                      </a:r>
                    </a:p>
                  </a:txBody>
                  <a:tcPr marL="91439" marR="91439" marT="45712" marB="45712" anchor="ctr" horzOverflow="overflow">
                    <a:solidFill>
                      <a:schemeClr val="accent2">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2000" b="0" u="none" strike="noStrike" kern="1200" cap="none" normalizeH="0" baseline="0" dirty="0">
                          <a:ln>
                            <a:noFill/>
                          </a:ln>
                          <a:solidFill>
                            <a:schemeClr val="dk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銷毀私酒</a:t>
                      </a:r>
                    </a:p>
                  </a:txBody>
                  <a:tcPr marL="91439" marR="91439" marT="45712" marB="45712" anchor="ctr" horzOverflow="overflow">
                    <a:solidFill>
                      <a:schemeClr val="accent2">
                        <a:lumMod val="40000"/>
                        <a:lumOff val="60000"/>
                      </a:schemeClr>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000" u="none" strike="noStrike" cap="none" normalizeH="0" baseline="0" dirty="0">
                          <a:ln>
                            <a:noFill/>
                          </a:ln>
                          <a:effectLst/>
                          <a:latin typeface="標楷體" panose="03000509000000000000" pitchFamily="65" charset="-120"/>
                          <a:ea typeface="標楷體" panose="03000509000000000000" pitchFamily="65" charset="-120"/>
                        </a:rPr>
                        <a:t> </a:t>
                      </a:r>
                      <a:endParaRPr kumimoji="1" lang="zh-TW" altLang="en-US" sz="2000" b="1" i="0" u="none" strike="noStrike" cap="none" normalizeH="0" baseline="0" dirty="0">
                        <a:ln>
                          <a:noFill/>
                        </a:ln>
                        <a:solidFill>
                          <a:srgbClr val="3641CC"/>
                        </a:solidFill>
                        <a:effectLst/>
                        <a:latin typeface="標楷體" panose="03000509000000000000" pitchFamily="65" charset="-120"/>
                        <a:ea typeface="標楷體" panose="03000509000000000000" pitchFamily="65" charset="-120"/>
                        <a:cs typeface="Times New Roman" pitchFamily="18" charset="0"/>
                      </a:endParaRPr>
                    </a:p>
                  </a:txBody>
                  <a:tcPr marL="91439" marR="91439" marT="45712" marB="45712" anchor="ctr" horzOverflow="overflow">
                    <a:solidFill>
                      <a:schemeClr val="bg1"/>
                    </a:solidFill>
                  </a:tcPr>
                </a:tc>
                <a:extLst>
                  <a:ext uri="{0D108BD9-81ED-4DB2-BD59-A6C34878D82A}">
                    <a16:rowId xmlns:a16="http://schemas.microsoft.com/office/drawing/2014/main" xmlns="" val="10007"/>
                  </a:ext>
                </a:extLst>
              </a:tr>
              <a:tr h="482416">
                <a:tc vMerge="1">
                  <a:txBody>
                    <a:bodyPr/>
                    <a:lstStyle/>
                    <a:p>
                      <a:endParaRPr lang="zh-TW" altLang="en-US"/>
                    </a:p>
                  </a:txBody>
                  <a:tcPr/>
                </a:tc>
                <a:tc>
                  <a:txBody>
                    <a:bodyPr/>
                    <a:lstStyle/>
                    <a:p>
                      <a:pPr algn="ctr" rtl="0" fontAlgn="ctr"/>
                      <a:r>
                        <a:rPr lang="en-US" altLang="zh-TW" sz="2000" b="0" i="0" u="none" strike="noStrike" dirty="0">
                          <a:solidFill>
                            <a:srgbClr val="000000"/>
                          </a:solidFill>
                          <a:effectLst/>
                          <a:latin typeface="標楷體" panose="03000509000000000000" pitchFamily="65" charset="-120"/>
                          <a:ea typeface="標楷體" panose="03000509000000000000" pitchFamily="65" charset="-120"/>
                        </a:rPr>
                        <a:t>332</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萬</a:t>
                      </a:r>
                      <a:r>
                        <a:rPr lang="en-US" altLang="zh-TW" sz="2000" b="0" i="0" u="none" strike="noStrike" dirty="0">
                          <a:solidFill>
                            <a:srgbClr val="000000"/>
                          </a:solidFill>
                          <a:effectLst/>
                          <a:latin typeface="標楷體" panose="03000509000000000000" pitchFamily="65" charset="-120"/>
                          <a:ea typeface="標楷體" panose="03000509000000000000" pitchFamily="65" charset="-120"/>
                        </a:rPr>
                        <a:t>9,566</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包</a:t>
                      </a:r>
                    </a:p>
                  </a:txBody>
                  <a:tcPr marL="9525" marR="9525" marT="9525" marB="0" anchor="ctr">
                    <a:solidFill>
                      <a:schemeClr val="bg1">
                        <a:lumMod val="95000"/>
                      </a:schemeClr>
                    </a:solidFill>
                  </a:tcPr>
                </a:tc>
                <a:tc>
                  <a:txBody>
                    <a:bodyPr/>
                    <a:lstStyle/>
                    <a:p>
                      <a:pPr algn="ctr" rtl="0" fontAlgn="ctr"/>
                      <a:r>
                        <a:rPr lang="en-US" altLang="zh-TW" sz="2000" b="0" i="0" u="none" strike="noStrike" dirty="0">
                          <a:solidFill>
                            <a:srgbClr val="000000"/>
                          </a:solidFill>
                          <a:effectLst/>
                          <a:latin typeface="標楷體" panose="03000509000000000000" pitchFamily="65" charset="-120"/>
                          <a:ea typeface="標楷體" panose="03000509000000000000" pitchFamily="65" charset="-120"/>
                        </a:rPr>
                        <a:t>6</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萬</a:t>
                      </a:r>
                      <a:r>
                        <a:rPr lang="en-US" altLang="zh-TW" sz="2000" b="0" i="0" u="none" strike="noStrike" dirty="0">
                          <a:solidFill>
                            <a:srgbClr val="000000"/>
                          </a:solidFill>
                          <a:effectLst/>
                          <a:latin typeface="標楷體" panose="03000509000000000000" pitchFamily="65" charset="-120"/>
                          <a:ea typeface="標楷體" panose="03000509000000000000" pitchFamily="65" charset="-120"/>
                        </a:rPr>
                        <a:t>8,601</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公升</a:t>
                      </a:r>
                    </a:p>
                  </a:txBody>
                  <a:tcPr marL="9525" marR="9525" marT="9525" marB="0" anchor="ctr">
                    <a:solidFill>
                      <a:schemeClr val="bg1">
                        <a:lumMod val="95000"/>
                      </a:schemeClr>
                    </a:solidFill>
                  </a:tcPr>
                </a:tc>
                <a:tc vMerge="1">
                  <a:txBody>
                    <a:bodyPr/>
                    <a:lstStyle/>
                    <a:p>
                      <a:endParaRPr lang="zh-TW" altLang="en-US"/>
                    </a:p>
                  </a:txBody>
                  <a:tcPr/>
                </a:tc>
                <a:extLst>
                  <a:ext uri="{0D108BD9-81ED-4DB2-BD59-A6C34878D82A}">
                    <a16:rowId xmlns:a16="http://schemas.microsoft.com/office/drawing/2014/main" xmlns="" val="10008"/>
                  </a:ext>
                </a:extLst>
              </a:tr>
              <a:tr h="482416">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000" b="1" u="none" strike="noStrike" kern="1200" cap="none" normalizeH="0" baseline="0" dirty="0">
                          <a:ln>
                            <a:noFill/>
                          </a:ln>
                          <a:solidFill>
                            <a:schemeClr val="dk1"/>
                          </a:solidFill>
                          <a:effectLst/>
                          <a:latin typeface="標楷體" panose="03000509000000000000" pitchFamily="65" charset="-120"/>
                          <a:ea typeface="標楷體" panose="03000509000000000000" pitchFamily="65" charset="-120"/>
                          <a:cs typeface="+mn-cs"/>
                        </a:rPr>
                        <a:t>多元宣導</a:t>
                      </a:r>
                      <a:endParaRPr kumimoji="1" lang="en-US" altLang="zh-TW" sz="2000" b="1" u="none" strike="noStrike" kern="1200" cap="none" normalizeH="0" baseline="0" dirty="0">
                        <a:ln>
                          <a:noFill/>
                        </a:ln>
                        <a:solidFill>
                          <a:schemeClr val="dk1"/>
                        </a:solidFill>
                        <a:effectLst/>
                        <a:latin typeface="標楷體" panose="03000509000000000000" pitchFamily="65" charset="-120"/>
                        <a:ea typeface="標楷體" panose="03000509000000000000" pitchFamily="65" charset="-120"/>
                        <a:cs typeface="+mn-cs"/>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000" b="1" u="none" strike="noStrike" kern="1200" cap="none" normalizeH="0" baseline="0" dirty="0">
                          <a:ln>
                            <a:noFill/>
                          </a:ln>
                          <a:solidFill>
                            <a:schemeClr val="dk1"/>
                          </a:solidFill>
                          <a:effectLst/>
                          <a:latin typeface="標楷體" panose="03000509000000000000" pitchFamily="65" charset="-120"/>
                          <a:ea typeface="標楷體" panose="03000509000000000000" pitchFamily="65" charset="-120"/>
                          <a:cs typeface="+mn-cs"/>
                        </a:rPr>
                        <a:t>菸酒法令</a:t>
                      </a:r>
                    </a:p>
                  </a:txBody>
                  <a:tcPr marL="91439" marR="91439" marT="45712" marB="45712" anchor="ctr" horzOverflow="overflow">
                    <a:solidFill>
                      <a:schemeClr val="accent2">
                        <a:lumMod val="40000"/>
                        <a:lumOff val="60000"/>
                      </a:schemeClr>
                    </a:solidFill>
                  </a:tcPr>
                </a:tc>
                <a:tc>
                  <a:txBody>
                    <a:bodyPr/>
                    <a:lstStyle/>
                    <a:p>
                      <a:pPr algn="ctr" rtl="0" fontAlgn="ctr"/>
                      <a:r>
                        <a:rPr lang="zh-TW" altLang="en-US" sz="2000" b="0" i="0" u="none" strike="noStrike"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民眾法令宣導</a:t>
                      </a:r>
                    </a:p>
                  </a:txBody>
                  <a:tcPr marL="9525" marR="9525" marT="9525" marB="0" anchor="ctr">
                    <a:solidFill>
                      <a:schemeClr val="accent2">
                        <a:lumMod val="40000"/>
                        <a:lumOff val="60000"/>
                      </a:schemeClr>
                    </a:solidFill>
                  </a:tcPr>
                </a:tc>
                <a:tc>
                  <a:txBody>
                    <a:bodyPr/>
                    <a:lstStyle/>
                    <a:p>
                      <a:pPr algn="ctr" rtl="0" fontAlgn="ctr"/>
                      <a:r>
                        <a:rPr lang="zh-TW" altLang="en-US" sz="2000" b="0" i="0" u="none" strike="noStrike"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業者宣導法令</a:t>
                      </a:r>
                    </a:p>
                  </a:txBody>
                  <a:tcPr marL="9525" marR="9525" marT="9525" marB="0" anchor="ctr">
                    <a:solidFill>
                      <a:schemeClr val="accent2">
                        <a:lumMod val="40000"/>
                        <a:lumOff val="60000"/>
                      </a:schemeClr>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1" u="none" strike="noStrike" kern="1200" cap="none" normalizeH="0" baseline="0" dirty="0">
                          <a:ln>
                            <a:noFill/>
                          </a:ln>
                          <a:solidFill>
                            <a:schemeClr val="dk1"/>
                          </a:solidFill>
                          <a:effectLst/>
                          <a:latin typeface="標楷體" panose="03000509000000000000" pitchFamily="65" charset="-120"/>
                          <a:ea typeface="標楷體" panose="03000509000000000000" pitchFamily="65" charset="-120"/>
                          <a:cs typeface="+mn-cs"/>
                        </a:rPr>
                        <a:t>3</a:t>
                      </a:r>
                      <a:r>
                        <a:rPr kumimoji="1" lang="zh-TW" altLang="en-US" sz="2000" b="1" u="none" strike="noStrike" kern="1200" cap="none" normalizeH="0" baseline="0" dirty="0">
                          <a:ln>
                            <a:noFill/>
                          </a:ln>
                          <a:solidFill>
                            <a:schemeClr val="dk1"/>
                          </a:solidFill>
                          <a:effectLst/>
                          <a:latin typeface="標楷體" panose="03000509000000000000" pitchFamily="65" charset="-120"/>
                          <a:ea typeface="標楷體" panose="03000509000000000000" pitchFamily="65" charset="-120"/>
                          <a:cs typeface="+mn-cs"/>
                        </a:rPr>
                        <a:t>萬人次</a:t>
                      </a:r>
                    </a:p>
                  </a:txBody>
                  <a:tcPr marL="91439" marR="91439" marT="45712" marB="45712" anchor="ctr" horzOverflow="overflow">
                    <a:solidFill>
                      <a:schemeClr val="accent3">
                        <a:lumMod val="20000"/>
                        <a:lumOff val="80000"/>
                      </a:schemeClr>
                    </a:solidFill>
                  </a:tcPr>
                </a:tc>
                <a:extLst>
                  <a:ext uri="{0D108BD9-81ED-4DB2-BD59-A6C34878D82A}">
                    <a16:rowId xmlns:a16="http://schemas.microsoft.com/office/drawing/2014/main" xmlns="" val="10009"/>
                  </a:ext>
                </a:extLst>
              </a:tr>
              <a:tr h="433882">
                <a:tc v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TW" altLang="en-US" sz="2000" b="1" i="0" u="none" strike="noStrike" cap="none" normalizeH="0" baseline="0" dirty="0">
                        <a:ln>
                          <a:noFill/>
                        </a:ln>
                        <a:solidFill>
                          <a:srgbClr val="3641CC"/>
                        </a:solidFill>
                        <a:effectLst/>
                        <a:latin typeface="標楷體" panose="03000509000000000000" pitchFamily="65" charset="-120"/>
                        <a:ea typeface="標楷體" panose="03000509000000000000" pitchFamily="65" charset="-120"/>
                        <a:cs typeface="Times New Roman" pitchFamily="18" charset="0"/>
                      </a:endParaRPr>
                    </a:p>
                  </a:txBody>
                  <a:tcPr marL="91439" marR="91439" marT="45712" marB="45712" anchor="ctr" horzOverflow="overflow">
                    <a:solidFill>
                      <a:schemeClr val="accent4">
                        <a:lumMod val="20000"/>
                        <a:lumOff val="80000"/>
                      </a:schemeClr>
                    </a:solidFill>
                  </a:tcPr>
                </a:tc>
                <a:tc>
                  <a:txBody>
                    <a:bodyPr/>
                    <a:lstStyle/>
                    <a:p>
                      <a:pPr algn="ctr" rtl="0" fontAlgn="ctr"/>
                      <a:r>
                        <a:rPr lang="en-US" altLang="zh-TW" sz="2000" b="0" i="0" u="none" strike="noStrike" dirty="0">
                          <a:solidFill>
                            <a:srgbClr val="000000"/>
                          </a:solidFill>
                          <a:effectLst/>
                          <a:latin typeface="標楷體" panose="03000509000000000000" pitchFamily="65" charset="-120"/>
                          <a:ea typeface="標楷體" panose="03000509000000000000" pitchFamily="65" charset="-120"/>
                        </a:rPr>
                        <a:t>22</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場次</a:t>
                      </a:r>
                    </a:p>
                  </a:txBody>
                  <a:tcPr marL="9525" marR="9525" marT="9525" marB="0" anchor="ctr">
                    <a:solidFill>
                      <a:schemeClr val="bg1">
                        <a:lumMod val="95000"/>
                      </a:schemeClr>
                    </a:solidFill>
                  </a:tcPr>
                </a:tc>
                <a:tc>
                  <a:txBody>
                    <a:bodyPr/>
                    <a:lstStyle/>
                    <a:p>
                      <a:pPr algn="ctr" rtl="0" fontAlgn="ctr"/>
                      <a:r>
                        <a:rPr lang="en-US" altLang="zh-TW" sz="2000" b="0" i="0" u="none" strike="noStrike" dirty="0">
                          <a:solidFill>
                            <a:srgbClr val="000000"/>
                          </a:solidFill>
                          <a:effectLst/>
                          <a:latin typeface="標楷體" panose="03000509000000000000" pitchFamily="65" charset="-120"/>
                          <a:ea typeface="標楷體" panose="03000509000000000000" pitchFamily="65" charset="-120"/>
                        </a:rPr>
                        <a:t>178</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場次</a:t>
                      </a:r>
                    </a:p>
                  </a:txBody>
                  <a:tcPr marL="9525" marR="9525" marT="9525" marB="0" anchor="ctr">
                    <a:solidFill>
                      <a:schemeClr val="bg1">
                        <a:lumMod val="95000"/>
                      </a:schemeClr>
                    </a:solidFill>
                  </a:tcPr>
                </a:tc>
                <a:tc v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TW" altLang="en-US" sz="2000" b="1" i="0" u="none" strike="noStrike" cap="none" normalizeH="0" baseline="0" dirty="0">
                        <a:ln>
                          <a:noFill/>
                        </a:ln>
                        <a:solidFill>
                          <a:srgbClr val="3641CC"/>
                        </a:solidFill>
                        <a:effectLst/>
                        <a:latin typeface="標楷體" panose="03000509000000000000" pitchFamily="65" charset="-120"/>
                        <a:ea typeface="標楷體" panose="03000509000000000000" pitchFamily="65" charset="-120"/>
                        <a:cs typeface="Times New Roman" pitchFamily="18" charset="0"/>
                      </a:endParaRPr>
                    </a:p>
                  </a:txBody>
                  <a:tcPr marL="91439" marR="91439" marT="45712" marB="45712" anchor="ctr" horzOverflow="overflow">
                    <a:solidFill>
                      <a:schemeClr val="accent4">
                        <a:lumMod val="20000"/>
                        <a:lumOff val="80000"/>
                      </a:schemeClr>
                    </a:solidFill>
                  </a:tcPr>
                </a:tc>
                <a:extLst>
                  <a:ext uri="{0D108BD9-81ED-4DB2-BD59-A6C34878D82A}">
                    <a16:rowId xmlns:a16="http://schemas.microsoft.com/office/drawing/2014/main" xmlns="" val="10010"/>
                  </a:ext>
                </a:extLst>
              </a:tr>
            </a:tbl>
          </a:graphicData>
        </a:graphic>
      </p:graphicFrame>
      <p:cxnSp>
        <p:nvCxnSpPr>
          <p:cNvPr id="8" name="直線接點 7"/>
          <p:cNvCxnSpPr/>
          <p:nvPr/>
        </p:nvCxnSpPr>
        <p:spPr>
          <a:xfrm>
            <a:off x="7308304" y="4509120"/>
            <a:ext cx="1461370" cy="936104"/>
          </a:xfrm>
          <a:prstGeom prst="line">
            <a:avLst/>
          </a:prstGeom>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467545" y="6376880"/>
            <a:ext cx="3816424" cy="369332"/>
          </a:xfrm>
          <a:prstGeom prst="rect">
            <a:avLst/>
          </a:prstGeom>
        </p:spPr>
        <p:txBody>
          <a:bodyPr wrap="square">
            <a:spAutoFit/>
          </a:bodyPr>
          <a:lstStyle/>
          <a:p>
            <a:r>
              <a:rPr lang="zh-TW" altLang="en-US" dirty="0">
                <a:solidFill>
                  <a:srgbClr val="000000"/>
                </a:solidFill>
                <a:latin typeface="標楷體" panose="03000509000000000000" pitchFamily="65" charset="-120"/>
                <a:ea typeface="標楷體" panose="03000509000000000000" pitchFamily="65" charset="-120"/>
              </a:rPr>
              <a:t>備註：銷毀數量含以前年度查獲數。</a:t>
            </a:r>
            <a:endParaRPr lang="zh-TW" altLang="en-US" dirty="0">
              <a:solidFill>
                <a:prstClr val="black"/>
              </a:solidFill>
              <a:latin typeface="標楷體" panose="03000509000000000000" pitchFamily="65" charset="-120"/>
              <a:ea typeface="標楷體" panose="03000509000000000000" pitchFamily="65" charset="-120"/>
            </a:endParaRPr>
          </a:p>
        </p:txBody>
      </p:sp>
      <p:sp>
        <p:nvSpPr>
          <p:cNvPr id="2" name="投影片編號版面配置區 1"/>
          <p:cNvSpPr>
            <a:spLocks noGrp="1"/>
          </p:cNvSpPr>
          <p:nvPr>
            <p:ph type="sldNum" sz="quarter" idx="12"/>
          </p:nvPr>
        </p:nvSpPr>
        <p:spPr>
          <a:xfrm>
            <a:off x="8477185" y="6378983"/>
            <a:ext cx="584978" cy="365125"/>
          </a:xfrm>
        </p:spPr>
        <p:txBody>
          <a:bodyPr/>
          <a:lstStyle/>
          <a:p>
            <a:pPr defTabSz="457200"/>
            <a:fld id="{6318000D-FC71-4726-B7DF-734ABA3BE3AB}" type="slidenum">
              <a:rPr lang="zh-TW" altLang="en-US" sz="1400" smtClean="0">
                <a:solidFill>
                  <a:schemeClr val="tx1"/>
                </a:solidFill>
              </a:rPr>
              <a:pPr defTabSz="457200"/>
              <a:t>19</a:t>
            </a:fld>
            <a:endParaRPr lang="zh-TW" altLang="en-US" sz="1400" dirty="0">
              <a:solidFill>
                <a:schemeClr val="tx1"/>
              </a:solidFill>
            </a:endParaRPr>
          </a:p>
        </p:txBody>
      </p:sp>
    </p:spTree>
    <p:extLst>
      <p:ext uri="{BB962C8B-B14F-4D97-AF65-F5344CB8AC3E}">
        <p14:creationId xmlns:p14="http://schemas.microsoft.com/office/powerpoint/2010/main" val="3488312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rotWithShape="1">
          <a:gsLst>
            <a:gs pos="98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971600" y="188640"/>
            <a:ext cx="7406478" cy="826435"/>
          </a:xfrm>
        </p:spPr>
        <p:txBody>
          <a:bodyPr>
            <a:normAutofit/>
          </a:bodyPr>
          <a:lstStyle/>
          <a:p>
            <a:pPr algn="ctr"/>
            <a:r>
              <a:rPr lang="zh-TW" altLang="en-US" sz="40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查緝</a:t>
            </a:r>
            <a:r>
              <a:rPr lang="zh-TW" altLang="zh-TW" sz="40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私劣菸酒</a:t>
            </a:r>
            <a:r>
              <a:rPr lang="zh-TW" altLang="en-US" sz="40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績效全國第一</a:t>
            </a:r>
            <a:endParaRPr lang="zh-TW" altLang="en-US" sz="4000" dirty="0"/>
          </a:p>
        </p:txBody>
      </p:sp>
      <p:sp>
        <p:nvSpPr>
          <p:cNvPr id="3" name="投影片編號版面配置區 2"/>
          <p:cNvSpPr>
            <a:spLocks noGrp="1"/>
          </p:cNvSpPr>
          <p:nvPr>
            <p:ph type="sldNum" sz="quarter" idx="11"/>
          </p:nvPr>
        </p:nvSpPr>
        <p:spPr>
          <a:xfrm>
            <a:off x="8445629" y="6284556"/>
            <a:ext cx="584978" cy="365125"/>
          </a:xfrm>
        </p:spPr>
        <p:txBody>
          <a:bodyPr/>
          <a:lstStyle/>
          <a:p>
            <a:fld id="{975C5DE9-00D0-4E8F-A8F1-58DB6A5DD53B}" type="slidenum">
              <a:rPr lang="zh-TW" altLang="en-US" sz="1400" b="0" smtClean="0">
                <a:solidFill>
                  <a:schemeClr val="tx1"/>
                </a:solidFill>
              </a:rPr>
              <a:pPr/>
              <a:t>20</a:t>
            </a:fld>
            <a:endParaRPr lang="zh-TW" altLang="en-US" sz="1400" b="0" dirty="0">
              <a:solidFill>
                <a:schemeClr val="tx1"/>
              </a:solidFill>
            </a:endParaRPr>
          </a:p>
        </p:txBody>
      </p:sp>
      <p:graphicFrame>
        <p:nvGraphicFramePr>
          <p:cNvPr id="5" name="表格 4"/>
          <p:cNvGraphicFramePr>
            <a:graphicFrameLocks noGrp="1"/>
          </p:cNvGraphicFramePr>
          <p:nvPr>
            <p:extLst>
              <p:ext uri="{D42A27DB-BD31-4B8C-83A1-F6EECF244321}">
                <p14:modId xmlns:p14="http://schemas.microsoft.com/office/powerpoint/2010/main" val="2619800955"/>
              </p:ext>
            </p:extLst>
          </p:nvPr>
        </p:nvGraphicFramePr>
        <p:xfrm>
          <a:off x="359532" y="980728"/>
          <a:ext cx="8414590" cy="5668649"/>
        </p:xfrm>
        <a:graphic>
          <a:graphicData uri="http://schemas.openxmlformats.org/drawingml/2006/table">
            <a:tbl>
              <a:tblPr/>
              <a:tblGrid>
                <a:gridCol w="3888432">
                  <a:extLst>
                    <a:ext uri="{9D8B030D-6E8A-4147-A177-3AD203B41FA5}">
                      <a16:colId xmlns:a16="http://schemas.microsoft.com/office/drawing/2014/main" xmlns="" val="20000"/>
                    </a:ext>
                  </a:extLst>
                </a:gridCol>
                <a:gridCol w="2592288">
                  <a:extLst>
                    <a:ext uri="{9D8B030D-6E8A-4147-A177-3AD203B41FA5}">
                      <a16:colId xmlns:a16="http://schemas.microsoft.com/office/drawing/2014/main" xmlns="" val="20001"/>
                    </a:ext>
                  </a:extLst>
                </a:gridCol>
                <a:gridCol w="1933870">
                  <a:extLst>
                    <a:ext uri="{9D8B030D-6E8A-4147-A177-3AD203B41FA5}">
                      <a16:colId xmlns:a16="http://schemas.microsoft.com/office/drawing/2014/main" xmlns="" val="20002"/>
                    </a:ext>
                  </a:extLst>
                </a:gridCol>
              </a:tblGrid>
              <a:tr h="504055">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09550" indent="-127000" algn="ctr">
                        <a:lnSpc>
                          <a:spcPct val="100000"/>
                        </a:lnSpc>
                        <a:spcAft>
                          <a:spcPts val="0"/>
                        </a:spcAft>
                      </a:pPr>
                      <a:r>
                        <a:rPr lang="zh-TW" sz="2400" b="1" kern="100" dirty="0">
                          <a:solidFill>
                            <a:schemeClr val="tx1"/>
                          </a:solidFill>
                          <a:effectLst/>
                          <a:latin typeface="+mn-ea"/>
                          <a:ea typeface="+mn-ea"/>
                        </a:rPr>
                        <a:t>專 案 名 稱</a:t>
                      </a:r>
                      <a:endParaRPr lang="zh-TW" sz="2400" b="1" kern="100" dirty="0">
                        <a:solidFill>
                          <a:schemeClr val="tx1"/>
                        </a:solidFill>
                        <a:effectLst/>
                        <a:latin typeface="+mn-ea"/>
                        <a:ea typeface="+mn-ea"/>
                        <a:cs typeface="Times New Roman" panose="02020603050405020304" pitchFamily="18" charset="0"/>
                      </a:endParaRPr>
                    </a:p>
                  </a:txBody>
                  <a:tcPr marL="17780" marR="1778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lumMod val="50000"/>
                          <a:lumOff val="50000"/>
                        </a:sysClr>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09550" indent="-127000" algn="ctr">
                        <a:lnSpc>
                          <a:spcPct val="100000"/>
                        </a:lnSpc>
                        <a:spcAft>
                          <a:spcPts val="0"/>
                        </a:spcAft>
                      </a:pPr>
                      <a:r>
                        <a:rPr lang="zh-TW" sz="2400" b="1" kern="100" dirty="0">
                          <a:solidFill>
                            <a:schemeClr val="tx1"/>
                          </a:solidFill>
                          <a:effectLst/>
                          <a:latin typeface="+mn-ea"/>
                          <a:ea typeface="+mn-ea"/>
                        </a:rPr>
                        <a:t>查獲私劣菸酒績效</a:t>
                      </a:r>
                      <a:endParaRPr lang="zh-TW" sz="2400" b="1" kern="100" dirty="0">
                        <a:solidFill>
                          <a:schemeClr val="tx1"/>
                        </a:solidFill>
                        <a:effectLst/>
                        <a:latin typeface="+mn-ea"/>
                        <a:ea typeface="+mn-ea"/>
                        <a:cs typeface="Times New Roman" panose="02020603050405020304" pitchFamily="18" charset="0"/>
                      </a:endParaRPr>
                    </a:p>
                  </a:txBody>
                  <a:tcPr marL="17780" marR="17780" marT="0" marB="0" anchor="ctr">
                    <a:lnL w="6350" cap="flat" cmpd="sng" algn="ctr">
                      <a:solidFill>
                        <a:sysClr val="windowText" lastClr="000000">
                          <a:lumMod val="50000"/>
                          <a:lumOff val="50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09550" indent="-127000" algn="ctr">
                        <a:lnSpc>
                          <a:spcPct val="100000"/>
                        </a:lnSpc>
                        <a:spcAft>
                          <a:spcPts val="0"/>
                        </a:spcAft>
                      </a:pPr>
                      <a:r>
                        <a:rPr lang="zh-TW" sz="2400" b="1" kern="100" dirty="0">
                          <a:solidFill>
                            <a:schemeClr val="tx1"/>
                          </a:solidFill>
                          <a:effectLst/>
                          <a:latin typeface="+mn-ea"/>
                          <a:ea typeface="+mn-ea"/>
                        </a:rPr>
                        <a:t>名 次</a:t>
                      </a:r>
                      <a:endParaRPr lang="zh-TW" sz="2400" b="1" kern="100" dirty="0">
                        <a:solidFill>
                          <a:schemeClr val="tx1"/>
                        </a:solidFill>
                        <a:effectLst/>
                        <a:latin typeface="+mn-ea"/>
                        <a:ea typeface="+mn-ea"/>
                        <a:cs typeface="Times New Roman" panose="02020603050405020304" pitchFamily="18" charset="0"/>
                      </a:endParaRPr>
                    </a:p>
                  </a:txBody>
                  <a:tcPr marL="17780" marR="17780" marT="0" marB="0" anchor="ctr">
                    <a:lnL w="6350" cap="flat" cmpd="sng" algn="ctr">
                      <a:solidFill>
                        <a:sysClr val="window" lastClr="FFFFFF">
                          <a:lumMod val="75000"/>
                        </a:sysClr>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xmlns="" val="10000"/>
                  </a:ext>
                </a:extLst>
              </a:tr>
              <a:tr h="72008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09550" indent="-127000" algn="ctr" defTabSz="914400" rtl="0" eaLnBrk="1" latinLnBrk="0" hangingPunct="1">
                        <a:lnSpc>
                          <a:spcPct val="100000"/>
                        </a:lnSpc>
                        <a:spcAft>
                          <a:spcPts val="0"/>
                        </a:spcAft>
                      </a:pPr>
                      <a:r>
                        <a:rPr lang="en-US" altLang="zh-TW" sz="2400" b="1" kern="100" dirty="0">
                          <a:solidFill>
                            <a:schemeClr val="tx1"/>
                          </a:solidFill>
                          <a:effectLst/>
                          <a:latin typeface="+mj-ea"/>
                          <a:ea typeface="+mj-ea"/>
                          <a:cs typeface="+mn-cs"/>
                        </a:rPr>
                        <a:t>108</a:t>
                      </a:r>
                      <a:r>
                        <a:rPr lang="zh-TW" altLang="en-US" sz="2400" b="1" kern="100" dirty="0">
                          <a:solidFill>
                            <a:schemeClr val="tx1"/>
                          </a:solidFill>
                          <a:effectLst/>
                          <a:latin typeface="+mj-ea"/>
                          <a:ea typeface="+mj-ea"/>
                          <a:cs typeface="+mn-cs"/>
                        </a:rPr>
                        <a:t>年評定</a:t>
                      </a:r>
                      <a:r>
                        <a:rPr lang="en-US" altLang="zh-TW" sz="2400" b="1" kern="100" dirty="0">
                          <a:solidFill>
                            <a:schemeClr val="tx1"/>
                          </a:solidFill>
                          <a:effectLst/>
                          <a:latin typeface="+mj-ea"/>
                          <a:ea typeface="+mj-ea"/>
                          <a:cs typeface="+mn-cs"/>
                        </a:rPr>
                        <a:t>107</a:t>
                      </a:r>
                      <a:r>
                        <a:rPr lang="zh-TW" altLang="en-US" sz="2400" b="1" kern="100" dirty="0">
                          <a:solidFill>
                            <a:schemeClr val="tx1"/>
                          </a:solidFill>
                          <a:effectLst/>
                          <a:latin typeface="+mj-ea"/>
                          <a:ea typeface="+mj-ea"/>
                          <a:cs typeface="+mn-cs"/>
                        </a:rPr>
                        <a:t>年</a:t>
                      </a:r>
                      <a:r>
                        <a:rPr lang="zh-TW" altLang="zh-TW" sz="2400" b="1" kern="100" dirty="0">
                          <a:solidFill>
                            <a:schemeClr val="tx1"/>
                          </a:solidFill>
                          <a:effectLst/>
                          <a:latin typeface="+mj-ea"/>
                          <a:ea typeface="+mj-ea"/>
                          <a:cs typeface="+mn-cs"/>
                        </a:rPr>
                        <a:t>執行私劣菸酒查緝績效</a:t>
                      </a:r>
                      <a:r>
                        <a:rPr lang="zh-TW" altLang="en-US" sz="2400" b="1" kern="100" dirty="0">
                          <a:solidFill>
                            <a:schemeClr val="tx1"/>
                          </a:solidFill>
                          <a:effectLst/>
                          <a:latin typeface="+mj-ea"/>
                          <a:ea typeface="+mj-ea"/>
                          <a:cs typeface="+mn-cs"/>
                        </a:rPr>
                        <a:t>考核</a:t>
                      </a:r>
                      <a:endParaRPr lang="zh-TW" sz="2400" b="1" kern="100" dirty="0">
                        <a:solidFill>
                          <a:schemeClr val="tx1"/>
                        </a:solidFill>
                        <a:effectLst/>
                        <a:latin typeface="+mj-ea"/>
                        <a:ea typeface="+mj-ea"/>
                        <a:cs typeface="+mn-cs"/>
                      </a:endParaRPr>
                    </a:p>
                  </a:txBody>
                  <a:tcPr marL="17780" marR="1778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lumMod val="50000"/>
                          <a:lumOff val="50000"/>
                        </a:sysClr>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09550" indent="-127000" algn="ctr">
                        <a:lnSpc>
                          <a:spcPct val="100000"/>
                        </a:lnSpc>
                        <a:spcAft>
                          <a:spcPts val="0"/>
                        </a:spcAft>
                      </a:pPr>
                      <a:endParaRPr lang="zh-TW" sz="2800" b="1" kern="100" dirty="0">
                        <a:solidFill>
                          <a:schemeClr val="tx1"/>
                        </a:solidFill>
                        <a:effectLst/>
                        <a:latin typeface="+mn-ea"/>
                        <a:ea typeface="+mn-ea"/>
                        <a:cs typeface="Times New Roman" panose="02020603050405020304" pitchFamily="18" charset="0"/>
                      </a:endParaRPr>
                    </a:p>
                  </a:txBody>
                  <a:tcPr marL="17780" marR="17780" marT="0" marB="0" anchor="ctr">
                    <a:lnL w="6350" cap="flat" cmpd="sng" algn="ctr">
                      <a:solidFill>
                        <a:sysClr val="windowText" lastClr="000000">
                          <a:lumMod val="50000"/>
                          <a:lumOff val="50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09550" indent="-127000" algn="ctr">
                        <a:lnSpc>
                          <a:spcPct val="100000"/>
                        </a:lnSpc>
                        <a:spcAft>
                          <a:spcPts val="0"/>
                        </a:spcAft>
                      </a:pPr>
                      <a:r>
                        <a:rPr lang="zh-TW" altLang="en-US" sz="2800" b="1" kern="100" dirty="0">
                          <a:solidFill>
                            <a:schemeClr val="tx1"/>
                          </a:solidFill>
                          <a:effectLst/>
                          <a:latin typeface="+mn-ea"/>
                          <a:ea typeface="+mn-ea"/>
                          <a:cs typeface="Times New Roman" panose="02020603050405020304" pitchFamily="18" charset="0"/>
                        </a:rPr>
                        <a:t>全國第一名</a:t>
                      </a:r>
                      <a:endParaRPr lang="zh-TW" sz="2800" b="1" kern="100" dirty="0">
                        <a:solidFill>
                          <a:schemeClr val="tx1"/>
                        </a:solidFill>
                        <a:effectLst/>
                        <a:latin typeface="+mn-ea"/>
                        <a:ea typeface="+mn-ea"/>
                        <a:cs typeface="Times New Roman" panose="02020603050405020304" pitchFamily="18" charset="0"/>
                      </a:endParaRPr>
                    </a:p>
                  </a:txBody>
                  <a:tcPr marL="17780" marR="17780" marT="0" marB="0" anchor="ctr">
                    <a:lnL w="6350" cap="flat" cmpd="sng" algn="ctr">
                      <a:solidFill>
                        <a:sysClr val="window" lastClr="FFFFFF">
                          <a:lumMod val="75000"/>
                        </a:sysClr>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348600">
                <a:tc rowSpan="2">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09550" indent="-127000" algn="ctr">
                        <a:lnSpc>
                          <a:spcPct val="100000"/>
                        </a:lnSpc>
                        <a:spcAft>
                          <a:spcPts val="0"/>
                        </a:spcAft>
                      </a:pPr>
                      <a:r>
                        <a:rPr lang="zh-TW" altLang="en-US" sz="2400" b="1" kern="100" dirty="0">
                          <a:solidFill>
                            <a:schemeClr val="tx1"/>
                          </a:solidFill>
                          <a:effectLst/>
                          <a:latin typeface="標楷體" panose="03000509000000000000" pitchFamily="65" charset="-120"/>
                          <a:ea typeface="標楷體" panose="03000509000000000000" pitchFamily="65" charset="-120"/>
                        </a:rPr>
                        <a:t>財政部</a:t>
                      </a:r>
                      <a:r>
                        <a:rPr lang="en-US" altLang="zh-TW" sz="2400" b="1" kern="100" dirty="0">
                          <a:solidFill>
                            <a:schemeClr val="tx1"/>
                          </a:solidFill>
                          <a:effectLst/>
                          <a:latin typeface="標楷體" panose="03000509000000000000" pitchFamily="65" charset="-120"/>
                          <a:ea typeface="標楷體" panose="03000509000000000000" pitchFamily="65" charset="-120"/>
                        </a:rPr>
                        <a:t>108</a:t>
                      </a:r>
                      <a:r>
                        <a:rPr lang="zh-TW" altLang="en-US" sz="2400" b="1" kern="100" dirty="0">
                          <a:solidFill>
                            <a:schemeClr val="tx1"/>
                          </a:solidFill>
                          <a:effectLst/>
                          <a:latin typeface="標楷體" panose="03000509000000000000" pitchFamily="65" charset="-120"/>
                          <a:ea typeface="標楷體" panose="03000509000000000000" pitchFamily="65" charset="-120"/>
                        </a:rPr>
                        <a:t>年</a:t>
                      </a:r>
                      <a:r>
                        <a:rPr lang="zh-TW" sz="2400" b="1" kern="100" dirty="0">
                          <a:solidFill>
                            <a:schemeClr val="tx1"/>
                          </a:solidFill>
                          <a:effectLst/>
                          <a:latin typeface="標楷體" panose="03000509000000000000" pitchFamily="65" charset="-120"/>
                          <a:ea typeface="標楷體" panose="03000509000000000000" pitchFamily="65" charset="-120"/>
                        </a:rPr>
                        <a:t>春節前</a:t>
                      </a:r>
                      <a:r>
                        <a:rPr lang="zh-TW" altLang="en-US" sz="2400" b="1" kern="100" dirty="0">
                          <a:solidFill>
                            <a:schemeClr val="tx1"/>
                          </a:solidFill>
                          <a:effectLst/>
                          <a:latin typeface="標楷體" panose="03000509000000000000" pitchFamily="65" charset="-120"/>
                          <a:ea typeface="標楷體" panose="03000509000000000000" pitchFamily="65" charset="-120"/>
                        </a:rPr>
                        <a:t>全國</a:t>
                      </a:r>
                      <a:endParaRPr lang="en-US" altLang="zh-TW" sz="2400" b="1" kern="100" dirty="0">
                        <a:solidFill>
                          <a:schemeClr val="tx1"/>
                        </a:solidFill>
                        <a:effectLst/>
                        <a:latin typeface="標楷體" panose="03000509000000000000" pitchFamily="65" charset="-120"/>
                        <a:ea typeface="標楷體" panose="03000509000000000000" pitchFamily="65" charset="-120"/>
                      </a:endParaRPr>
                    </a:p>
                    <a:p>
                      <a:pPr marL="209550" indent="-127000" algn="ctr">
                        <a:lnSpc>
                          <a:spcPct val="100000"/>
                        </a:lnSpc>
                        <a:spcAft>
                          <a:spcPts val="0"/>
                        </a:spcAft>
                      </a:pPr>
                      <a:r>
                        <a:rPr lang="zh-TW" altLang="en-US" sz="2400" b="1" kern="100" dirty="0">
                          <a:solidFill>
                            <a:schemeClr val="tx1"/>
                          </a:solidFill>
                          <a:effectLst/>
                          <a:latin typeface="標楷體" panose="03000509000000000000" pitchFamily="65" charset="-120"/>
                          <a:ea typeface="標楷體" panose="03000509000000000000" pitchFamily="65" charset="-120"/>
                        </a:rPr>
                        <a:t>同步</a:t>
                      </a:r>
                      <a:r>
                        <a:rPr lang="zh-TW" sz="2400" b="1" kern="100" dirty="0">
                          <a:solidFill>
                            <a:schemeClr val="tx1"/>
                          </a:solidFill>
                          <a:effectLst/>
                          <a:latin typeface="標楷體" panose="03000509000000000000" pitchFamily="65" charset="-120"/>
                          <a:ea typeface="標楷體" panose="03000509000000000000" pitchFamily="65" charset="-120"/>
                        </a:rPr>
                        <a:t>查緝</a:t>
                      </a:r>
                      <a:r>
                        <a:rPr lang="zh-TW" altLang="en-US" sz="2400" b="1" kern="100" dirty="0">
                          <a:solidFill>
                            <a:schemeClr val="tx1"/>
                          </a:solidFill>
                          <a:effectLst/>
                          <a:latin typeface="標楷體" panose="03000509000000000000" pitchFamily="65" charset="-120"/>
                          <a:ea typeface="標楷體" panose="03000509000000000000" pitchFamily="65" charset="-120"/>
                        </a:rPr>
                        <a:t>私劣菸酒專案</a:t>
                      </a:r>
                      <a:endParaRPr lang="zh-TW" sz="2400" b="1"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lumMod val="50000"/>
                          <a:lumOff val="50000"/>
                        </a:sysClr>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09550" indent="-127000" algn="ctr">
                        <a:lnSpc>
                          <a:spcPct val="100000"/>
                        </a:lnSpc>
                        <a:spcAft>
                          <a:spcPts val="0"/>
                        </a:spcAft>
                      </a:pPr>
                      <a:r>
                        <a:rPr lang="zh-TW" sz="2400" b="1" kern="100" dirty="0">
                          <a:effectLst/>
                          <a:latin typeface="標楷體" panose="03000509000000000000" pitchFamily="65" charset="-120"/>
                          <a:ea typeface="標楷體" panose="03000509000000000000" pitchFamily="65" charset="-120"/>
                        </a:rPr>
                        <a:t>私劣菸品</a:t>
                      </a:r>
                      <a:endPar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6350" cap="flat" cmpd="sng" algn="ctr">
                      <a:solidFill>
                        <a:sysClr val="windowText" lastClr="000000">
                          <a:lumMod val="50000"/>
                          <a:lumOff val="50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09550" indent="88900" algn="ctr">
                        <a:lnSpc>
                          <a:spcPct val="100000"/>
                        </a:lnSpc>
                        <a:spcAft>
                          <a:spcPts val="0"/>
                        </a:spcAft>
                      </a:pPr>
                      <a:r>
                        <a:rPr lang="zh-TW" sz="2400" b="1" kern="100" dirty="0">
                          <a:effectLst/>
                          <a:latin typeface="標楷體" panose="03000509000000000000" pitchFamily="65" charset="-120"/>
                          <a:ea typeface="標楷體" panose="03000509000000000000" pitchFamily="65" charset="-120"/>
                        </a:rPr>
                        <a:t>第</a:t>
                      </a:r>
                      <a:r>
                        <a:rPr lang="en-US" sz="2400" b="1" kern="100" dirty="0">
                          <a:effectLst/>
                          <a:latin typeface="標楷體" panose="03000509000000000000" pitchFamily="65" charset="-120"/>
                          <a:ea typeface="標楷體" panose="03000509000000000000" pitchFamily="65" charset="-120"/>
                        </a:rPr>
                        <a:t>3</a:t>
                      </a:r>
                      <a:r>
                        <a:rPr lang="zh-TW" sz="2400" b="1" kern="100" dirty="0">
                          <a:effectLst/>
                          <a:latin typeface="標楷體" panose="03000509000000000000" pitchFamily="65" charset="-120"/>
                          <a:ea typeface="標楷體" panose="03000509000000000000" pitchFamily="65" charset="-120"/>
                        </a:rPr>
                        <a:t>名</a:t>
                      </a:r>
                      <a:endPar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6350" cap="flat" cmpd="sng" algn="ctr">
                      <a:solidFill>
                        <a:sysClr val="window" lastClr="FFFFFF">
                          <a:lumMod val="75000"/>
                        </a:sysClr>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xmlns="" val="10002"/>
                  </a:ext>
                </a:extLst>
              </a:tr>
              <a:tr h="262907">
                <a:tc vMerge="1">
                  <a:txBody>
                    <a:bodyPr/>
                    <a:lstStyle/>
                    <a:p>
                      <a:endParaRPr lang="zh-TW" altLang="en-US"/>
                    </a:p>
                  </a:txBody>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09550" indent="-127000" algn="ctr">
                        <a:lnSpc>
                          <a:spcPct val="100000"/>
                        </a:lnSpc>
                        <a:spcAft>
                          <a:spcPts val="0"/>
                        </a:spcAft>
                      </a:pPr>
                      <a:r>
                        <a:rPr lang="zh-TW" sz="2400" b="1" kern="100" dirty="0">
                          <a:effectLst/>
                          <a:latin typeface="標楷體" panose="03000509000000000000" pitchFamily="65" charset="-120"/>
                          <a:ea typeface="標楷體" panose="03000509000000000000" pitchFamily="65" charset="-120"/>
                        </a:rPr>
                        <a:t>私劣酒品</a:t>
                      </a:r>
                      <a:endPar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6350" cap="flat" cmpd="sng" algn="ctr">
                      <a:solidFill>
                        <a:sysClr val="windowText" lastClr="000000">
                          <a:lumMod val="50000"/>
                          <a:lumOff val="50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09550" indent="88900" algn="ctr">
                        <a:lnSpc>
                          <a:spcPct val="100000"/>
                        </a:lnSpc>
                        <a:spcAft>
                          <a:spcPts val="0"/>
                        </a:spcAft>
                      </a:pPr>
                      <a:r>
                        <a:rPr lang="zh-TW" sz="2400" b="1" kern="100" dirty="0">
                          <a:effectLst/>
                          <a:latin typeface="標楷體" panose="03000509000000000000" pitchFamily="65" charset="-120"/>
                          <a:ea typeface="標楷體" panose="03000509000000000000" pitchFamily="65" charset="-120"/>
                        </a:rPr>
                        <a:t>第</a:t>
                      </a:r>
                      <a:r>
                        <a:rPr lang="en-US" sz="2400" b="1" kern="100" dirty="0">
                          <a:effectLst/>
                          <a:latin typeface="標楷體" panose="03000509000000000000" pitchFamily="65" charset="-120"/>
                          <a:ea typeface="標楷體" panose="03000509000000000000" pitchFamily="65" charset="-120"/>
                        </a:rPr>
                        <a:t>1</a:t>
                      </a:r>
                      <a:r>
                        <a:rPr lang="zh-TW" sz="2400" b="1" kern="100" dirty="0">
                          <a:effectLst/>
                          <a:latin typeface="標楷體" panose="03000509000000000000" pitchFamily="65" charset="-120"/>
                          <a:ea typeface="標楷體" panose="03000509000000000000" pitchFamily="65" charset="-120"/>
                        </a:rPr>
                        <a:t>名</a:t>
                      </a:r>
                      <a:endPar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6350" cap="flat" cmpd="sng" algn="ctr">
                      <a:solidFill>
                        <a:sysClr val="window" lastClr="FFFFFF">
                          <a:lumMod val="75000"/>
                        </a:sysClr>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xmlns="" val="10003"/>
                  </a:ext>
                </a:extLst>
              </a:tr>
              <a:tr h="337160">
                <a:tc rowSpan="2">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09550" indent="-127000" algn="ctr">
                        <a:lnSpc>
                          <a:spcPct val="100000"/>
                        </a:lnSpc>
                        <a:spcAft>
                          <a:spcPts val="0"/>
                        </a:spcAft>
                      </a:pPr>
                      <a:r>
                        <a:rPr lang="zh-TW" altLang="en-US" sz="2400" b="1" kern="100" dirty="0">
                          <a:solidFill>
                            <a:schemeClr val="tx1"/>
                          </a:solidFill>
                          <a:effectLst/>
                          <a:latin typeface="標楷體" panose="03000509000000000000" pitchFamily="65" charset="-120"/>
                          <a:ea typeface="標楷體" panose="03000509000000000000" pitchFamily="65" charset="-120"/>
                        </a:rPr>
                        <a:t>財政部</a:t>
                      </a:r>
                      <a:r>
                        <a:rPr lang="en-US" altLang="zh-TW" sz="2400" b="1" kern="100" dirty="0">
                          <a:solidFill>
                            <a:schemeClr val="tx1"/>
                          </a:solidFill>
                          <a:effectLst/>
                          <a:latin typeface="標楷體" panose="03000509000000000000" pitchFamily="65" charset="-120"/>
                          <a:ea typeface="標楷體" panose="03000509000000000000" pitchFamily="65" charset="-120"/>
                        </a:rPr>
                        <a:t>108</a:t>
                      </a:r>
                      <a:r>
                        <a:rPr lang="zh-TW" altLang="en-US" sz="2400" b="1" kern="100" dirty="0">
                          <a:solidFill>
                            <a:schemeClr val="tx1"/>
                          </a:solidFill>
                          <a:effectLst/>
                          <a:latin typeface="標楷體" panose="03000509000000000000" pitchFamily="65" charset="-120"/>
                          <a:ea typeface="標楷體" panose="03000509000000000000" pitchFamily="65" charset="-120"/>
                        </a:rPr>
                        <a:t>年</a:t>
                      </a:r>
                      <a:r>
                        <a:rPr lang="zh-TW" sz="2400" b="1" kern="100" dirty="0">
                          <a:solidFill>
                            <a:schemeClr val="tx1"/>
                          </a:solidFill>
                          <a:effectLst/>
                          <a:latin typeface="標楷體" panose="03000509000000000000" pitchFamily="65" charset="-120"/>
                          <a:ea typeface="標楷體" panose="03000509000000000000" pitchFamily="65" charset="-120"/>
                        </a:rPr>
                        <a:t>第</a:t>
                      </a:r>
                      <a:r>
                        <a:rPr lang="en-US" sz="2400" b="1" kern="100" dirty="0">
                          <a:solidFill>
                            <a:schemeClr val="tx1"/>
                          </a:solidFill>
                          <a:effectLst/>
                          <a:latin typeface="標楷體" panose="03000509000000000000" pitchFamily="65" charset="-120"/>
                          <a:ea typeface="標楷體" panose="03000509000000000000" pitchFamily="65" charset="-120"/>
                        </a:rPr>
                        <a:t>1</a:t>
                      </a:r>
                      <a:r>
                        <a:rPr lang="zh-TW" sz="2400" b="1" kern="100" dirty="0">
                          <a:solidFill>
                            <a:schemeClr val="tx1"/>
                          </a:solidFill>
                          <a:effectLst/>
                          <a:latin typeface="標楷體" panose="03000509000000000000" pitchFamily="65" charset="-120"/>
                          <a:ea typeface="標楷體" panose="03000509000000000000" pitchFamily="65" charset="-120"/>
                        </a:rPr>
                        <a:t>次不定期</a:t>
                      </a:r>
                      <a:endParaRPr lang="en-US" altLang="zh-TW" sz="2400" b="1" kern="100" dirty="0">
                        <a:solidFill>
                          <a:schemeClr val="tx1"/>
                        </a:solidFill>
                        <a:effectLst/>
                        <a:latin typeface="標楷體" panose="03000509000000000000" pitchFamily="65" charset="-120"/>
                        <a:ea typeface="標楷體" panose="03000509000000000000" pitchFamily="65" charset="-120"/>
                      </a:endParaRPr>
                    </a:p>
                    <a:p>
                      <a:pPr marL="209550" indent="-127000" algn="ctr">
                        <a:lnSpc>
                          <a:spcPct val="100000"/>
                        </a:lnSpc>
                        <a:spcAft>
                          <a:spcPts val="0"/>
                        </a:spcAft>
                      </a:pPr>
                      <a:r>
                        <a:rPr lang="zh-TW" altLang="en-US" sz="2400" b="1" kern="100" dirty="0">
                          <a:solidFill>
                            <a:schemeClr val="tx1"/>
                          </a:solidFill>
                          <a:effectLst/>
                          <a:latin typeface="標楷體" panose="03000509000000000000" pitchFamily="65" charset="-120"/>
                          <a:ea typeface="標楷體" panose="03000509000000000000" pitchFamily="65" charset="-120"/>
                          <a:cs typeface="+mn-cs"/>
                        </a:rPr>
                        <a:t>全國同步</a:t>
                      </a:r>
                      <a:r>
                        <a:rPr lang="zh-TW" altLang="zh-TW" sz="2400" b="1" kern="100" dirty="0">
                          <a:solidFill>
                            <a:schemeClr val="tx1"/>
                          </a:solidFill>
                          <a:effectLst/>
                          <a:latin typeface="標楷體" panose="03000509000000000000" pitchFamily="65" charset="-120"/>
                          <a:ea typeface="標楷體" panose="03000509000000000000" pitchFamily="65" charset="-120"/>
                          <a:cs typeface="+mn-cs"/>
                        </a:rPr>
                        <a:t>查緝</a:t>
                      </a:r>
                      <a:r>
                        <a:rPr lang="zh-TW" altLang="en-US" sz="2400" b="1" kern="100" dirty="0">
                          <a:solidFill>
                            <a:schemeClr val="tx1"/>
                          </a:solidFill>
                          <a:effectLst/>
                          <a:latin typeface="標楷體" panose="03000509000000000000" pitchFamily="65" charset="-120"/>
                          <a:ea typeface="標楷體" panose="03000509000000000000" pitchFamily="65" charset="-120"/>
                          <a:cs typeface="+mn-cs"/>
                        </a:rPr>
                        <a:t>私劣菸酒</a:t>
                      </a:r>
                      <a:r>
                        <a:rPr lang="zh-TW" sz="2400" b="1" kern="100" dirty="0">
                          <a:solidFill>
                            <a:schemeClr val="tx1"/>
                          </a:solidFill>
                          <a:effectLst/>
                          <a:latin typeface="標楷體" panose="03000509000000000000" pitchFamily="65" charset="-120"/>
                          <a:ea typeface="標楷體" panose="03000509000000000000" pitchFamily="65" charset="-120"/>
                        </a:rPr>
                        <a:t>專案</a:t>
                      </a:r>
                      <a:endParaRPr lang="zh-TW" sz="2400" b="1"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lumMod val="50000"/>
                          <a:lumOff val="50000"/>
                        </a:sysClr>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09550" indent="-127000" algn="ctr">
                        <a:lnSpc>
                          <a:spcPct val="100000"/>
                        </a:lnSpc>
                        <a:spcAft>
                          <a:spcPts val="0"/>
                        </a:spcAft>
                      </a:pPr>
                      <a:r>
                        <a:rPr lang="zh-TW" sz="2400" b="1" kern="100" dirty="0">
                          <a:effectLst/>
                          <a:latin typeface="標楷體" panose="03000509000000000000" pitchFamily="65" charset="-120"/>
                          <a:ea typeface="標楷體" panose="03000509000000000000" pitchFamily="65" charset="-120"/>
                        </a:rPr>
                        <a:t>私劣菸品</a:t>
                      </a:r>
                      <a:endPar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6350" cap="flat" cmpd="sng" algn="ctr">
                      <a:solidFill>
                        <a:sysClr val="windowText" lastClr="000000">
                          <a:lumMod val="50000"/>
                          <a:lumOff val="50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09550" indent="88900" algn="ctr">
                        <a:lnSpc>
                          <a:spcPct val="100000"/>
                        </a:lnSpc>
                        <a:spcAft>
                          <a:spcPts val="0"/>
                        </a:spcAft>
                      </a:pPr>
                      <a:r>
                        <a:rPr lang="zh-TW" sz="2400" b="1" kern="100" dirty="0">
                          <a:effectLst/>
                          <a:latin typeface="標楷體" panose="03000509000000000000" pitchFamily="65" charset="-120"/>
                          <a:ea typeface="標楷體" panose="03000509000000000000" pitchFamily="65" charset="-120"/>
                        </a:rPr>
                        <a:t>第</a:t>
                      </a:r>
                      <a:r>
                        <a:rPr lang="en-US" sz="2400" b="1" kern="100" dirty="0">
                          <a:effectLst/>
                          <a:latin typeface="標楷體" panose="03000509000000000000" pitchFamily="65" charset="-120"/>
                          <a:ea typeface="標楷體" panose="03000509000000000000" pitchFamily="65" charset="-120"/>
                        </a:rPr>
                        <a:t>1</a:t>
                      </a:r>
                      <a:r>
                        <a:rPr lang="zh-TW" sz="2400" b="1" kern="100" dirty="0">
                          <a:effectLst/>
                          <a:latin typeface="標楷體" panose="03000509000000000000" pitchFamily="65" charset="-120"/>
                          <a:ea typeface="標楷體" panose="03000509000000000000" pitchFamily="65" charset="-120"/>
                        </a:rPr>
                        <a:t>名</a:t>
                      </a:r>
                      <a:endPar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6350" cap="flat" cmpd="sng" algn="ctr">
                      <a:solidFill>
                        <a:sysClr val="window" lastClr="FFFFFF">
                          <a:lumMod val="75000"/>
                        </a:sysClr>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4"/>
                  </a:ext>
                </a:extLst>
              </a:tr>
              <a:tr h="112859">
                <a:tc vMerge="1">
                  <a:txBody>
                    <a:bodyPr/>
                    <a:lstStyle/>
                    <a:p>
                      <a:endParaRPr lang="zh-TW" altLang="en-US"/>
                    </a:p>
                  </a:txBody>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09550" indent="-127000" algn="ctr">
                        <a:lnSpc>
                          <a:spcPct val="100000"/>
                        </a:lnSpc>
                        <a:spcAft>
                          <a:spcPts val="0"/>
                        </a:spcAft>
                      </a:pPr>
                      <a:r>
                        <a:rPr lang="zh-TW" sz="2400" b="1" kern="100" dirty="0">
                          <a:effectLst/>
                          <a:latin typeface="標楷體" panose="03000509000000000000" pitchFamily="65" charset="-120"/>
                          <a:ea typeface="標楷體" panose="03000509000000000000" pitchFamily="65" charset="-120"/>
                        </a:rPr>
                        <a:t>私劣酒品</a:t>
                      </a:r>
                      <a:endPar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6350" cap="flat" cmpd="sng" algn="ctr">
                      <a:solidFill>
                        <a:sysClr val="windowText" lastClr="000000">
                          <a:lumMod val="50000"/>
                          <a:lumOff val="50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09550" indent="88900" algn="ctr">
                        <a:lnSpc>
                          <a:spcPct val="100000"/>
                        </a:lnSpc>
                        <a:spcAft>
                          <a:spcPts val="0"/>
                        </a:spcAft>
                      </a:pPr>
                      <a:r>
                        <a:rPr lang="zh-TW" sz="2400" b="1" kern="100" dirty="0">
                          <a:effectLst/>
                          <a:latin typeface="標楷體" panose="03000509000000000000" pitchFamily="65" charset="-120"/>
                          <a:ea typeface="標楷體" panose="03000509000000000000" pitchFamily="65" charset="-120"/>
                        </a:rPr>
                        <a:t>第</a:t>
                      </a:r>
                      <a:r>
                        <a:rPr lang="en-US" sz="2400" b="1" kern="100" dirty="0">
                          <a:effectLst/>
                          <a:latin typeface="標楷體" panose="03000509000000000000" pitchFamily="65" charset="-120"/>
                          <a:ea typeface="標楷體" panose="03000509000000000000" pitchFamily="65" charset="-120"/>
                        </a:rPr>
                        <a:t>1</a:t>
                      </a:r>
                      <a:r>
                        <a:rPr lang="zh-TW" sz="2400" b="1" kern="100" dirty="0">
                          <a:effectLst/>
                          <a:latin typeface="標楷體" panose="03000509000000000000" pitchFamily="65" charset="-120"/>
                          <a:ea typeface="標楷體" panose="03000509000000000000" pitchFamily="65" charset="-120"/>
                        </a:rPr>
                        <a:t>名</a:t>
                      </a:r>
                      <a:endPar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6350" cap="flat" cmpd="sng" algn="ctr">
                      <a:solidFill>
                        <a:sysClr val="window" lastClr="FFFFFF">
                          <a:lumMod val="75000"/>
                        </a:sysClr>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5"/>
                  </a:ext>
                </a:extLst>
              </a:tr>
              <a:tr h="309790">
                <a:tc rowSpan="2">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09550" indent="-127000" algn="ctr">
                        <a:lnSpc>
                          <a:spcPct val="100000"/>
                        </a:lnSpc>
                        <a:spcAft>
                          <a:spcPts val="0"/>
                        </a:spcAft>
                      </a:pPr>
                      <a:r>
                        <a:rPr lang="zh-TW" altLang="en-US" sz="2400" b="1" kern="100" dirty="0">
                          <a:solidFill>
                            <a:schemeClr val="tx1"/>
                          </a:solidFill>
                          <a:effectLst/>
                          <a:latin typeface="標楷體" panose="03000509000000000000" pitchFamily="65" charset="-120"/>
                          <a:ea typeface="標楷體" panose="03000509000000000000" pitchFamily="65" charset="-120"/>
                        </a:rPr>
                        <a:t>財政部</a:t>
                      </a:r>
                      <a:r>
                        <a:rPr lang="en-US" altLang="zh-TW" sz="2400" b="1" kern="100" dirty="0">
                          <a:solidFill>
                            <a:schemeClr val="tx1"/>
                          </a:solidFill>
                          <a:effectLst/>
                          <a:latin typeface="標楷體" panose="03000509000000000000" pitchFamily="65" charset="-120"/>
                          <a:ea typeface="標楷體" panose="03000509000000000000" pitchFamily="65" charset="-120"/>
                        </a:rPr>
                        <a:t>108</a:t>
                      </a:r>
                      <a:r>
                        <a:rPr lang="zh-TW" altLang="en-US" sz="2400" b="1" kern="100" dirty="0">
                          <a:solidFill>
                            <a:schemeClr val="tx1"/>
                          </a:solidFill>
                          <a:effectLst/>
                          <a:latin typeface="標楷體" panose="03000509000000000000" pitchFamily="65" charset="-120"/>
                          <a:ea typeface="標楷體" panose="03000509000000000000" pitchFamily="65" charset="-120"/>
                        </a:rPr>
                        <a:t>年</a:t>
                      </a:r>
                      <a:r>
                        <a:rPr lang="zh-TW" sz="2400" b="1" kern="100" dirty="0">
                          <a:solidFill>
                            <a:schemeClr val="tx1"/>
                          </a:solidFill>
                          <a:effectLst/>
                          <a:latin typeface="標楷體" panose="03000509000000000000" pitchFamily="65" charset="-120"/>
                          <a:ea typeface="標楷體" panose="03000509000000000000" pitchFamily="65" charset="-120"/>
                        </a:rPr>
                        <a:t>端午節前</a:t>
                      </a:r>
                      <a:r>
                        <a:rPr lang="zh-TW" altLang="en-US" sz="2400" b="1" kern="100" dirty="0">
                          <a:solidFill>
                            <a:schemeClr val="tx1"/>
                          </a:solidFill>
                          <a:effectLst/>
                          <a:latin typeface="標楷體" panose="03000509000000000000" pitchFamily="65" charset="-120"/>
                          <a:ea typeface="標楷體" panose="03000509000000000000" pitchFamily="65" charset="-120"/>
                          <a:cs typeface="+mn-cs"/>
                        </a:rPr>
                        <a:t>全國同步</a:t>
                      </a:r>
                      <a:r>
                        <a:rPr lang="zh-TW" altLang="zh-TW" sz="2400" b="1" kern="100" dirty="0">
                          <a:solidFill>
                            <a:schemeClr val="tx1"/>
                          </a:solidFill>
                          <a:effectLst/>
                          <a:latin typeface="標楷體" panose="03000509000000000000" pitchFamily="65" charset="-120"/>
                          <a:ea typeface="標楷體" panose="03000509000000000000" pitchFamily="65" charset="-120"/>
                          <a:cs typeface="+mn-cs"/>
                        </a:rPr>
                        <a:t>查緝</a:t>
                      </a:r>
                      <a:r>
                        <a:rPr lang="zh-TW" altLang="en-US" sz="2400" b="1" kern="100" dirty="0">
                          <a:solidFill>
                            <a:schemeClr val="tx1"/>
                          </a:solidFill>
                          <a:effectLst/>
                          <a:latin typeface="標楷體" panose="03000509000000000000" pitchFamily="65" charset="-120"/>
                          <a:ea typeface="標楷體" panose="03000509000000000000" pitchFamily="65" charset="-120"/>
                          <a:cs typeface="+mn-cs"/>
                        </a:rPr>
                        <a:t>私劣菸酒</a:t>
                      </a:r>
                      <a:r>
                        <a:rPr lang="zh-TW" sz="2400" b="1" kern="100" dirty="0">
                          <a:solidFill>
                            <a:schemeClr val="tx1"/>
                          </a:solidFill>
                          <a:effectLst/>
                          <a:latin typeface="標楷體" panose="03000509000000000000" pitchFamily="65" charset="-120"/>
                          <a:ea typeface="標楷體" panose="03000509000000000000" pitchFamily="65" charset="-120"/>
                        </a:rPr>
                        <a:t>專案</a:t>
                      </a:r>
                      <a:endParaRPr lang="zh-TW" sz="2400" b="1"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lumMod val="50000"/>
                          <a:lumOff val="50000"/>
                        </a:sysClr>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09550" indent="-127000" algn="ctr">
                        <a:lnSpc>
                          <a:spcPct val="100000"/>
                        </a:lnSpc>
                        <a:spcAft>
                          <a:spcPts val="0"/>
                        </a:spcAft>
                      </a:pPr>
                      <a:r>
                        <a:rPr lang="zh-TW" sz="2400" b="1" kern="100" dirty="0">
                          <a:effectLst/>
                          <a:latin typeface="標楷體" panose="03000509000000000000" pitchFamily="65" charset="-120"/>
                          <a:ea typeface="標楷體" panose="03000509000000000000" pitchFamily="65" charset="-120"/>
                        </a:rPr>
                        <a:t>私劣菸品</a:t>
                      </a:r>
                      <a:endPar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6350" cap="flat" cmpd="sng" algn="ctr">
                      <a:solidFill>
                        <a:sysClr val="windowText" lastClr="000000">
                          <a:lumMod val="50000"/>
                          <a:lumOff val="50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09550" indent="88900" algn="ctr">
                        <a:lnSpc>
                          <a:spcPct val="100000"/>
                        </a:lnSpc>
                        <a:spcAft>
                          <a:spcPts val="0"/>
                        </a:spcAft>
                      </a:pPr>
                      <a:r>
                        <a:rPr lang="zh-TW" sz="2400" b="1" kern="100" dirty="0">
                          <a:effectLst/>
                          <a:latin typeface="標楷體" panose="03000509000000000000" pitchFamily="65" charset="-120"/>
                          <a:ea typeface="標楷體" panose="03000509000000000000" pitchFamily="65" charset="-120"/>
                        </a:rPr>
                        <a:t>第</a:t>
                      </a:r>
                      <a:r>
                        <a:rPr lang="en-US" sz="2400" b="1" kern="100" dirty="0">
                          <a:effectLst/>
                          <a:latin typeface="標楷體" panose="03000509000000000000" pitchFamily="65" charset="-120"/>
                          <a:ea typeface="標楷體" panose="03000509000000000000" pitchFamily="65" charset="-120"/>
                        </a:rPr>
                        <a:t>3</a:t>
                      </a:r>
                      <a:r>
                        <a:rPr lang="zh-TW" sz="2400" b="1" kern="100" dirty="0">
                          <a:effectLst/>
                          <a:latin typeface="標楷體" panose="03000509000000000000" pitchFamily="65" charset="-120"/>
                          <a:ea typeface="標楷體" panose="03000509000000000000" pitchFamily="65" charset="-120"/>
                        </a:rPr>
                        <a:t>名</a:t>
                      </a:r>
                      <a:endPar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6350" cap="flat" cmpd="sng" algn="ctr">
                      <a:solidFill>
                        <a:sysClr val="window" lastClr="FFFFFF">
                          <a:lumMod val="75000"/>
                        </a:sysClr>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xmlns="" val="10006"/>
                  </a:ext>
                </a:extLst>
              </a:tr>
              <a:tr h="80081">
                <a:tc vMerge="1">
                  <a:txBody>
                    <a:bodyPr/>
                    <a:lstStyle/>
                    <a:p>
                      <a:endParaRPr lang="zh-TW" altLang="en-US"/>
                    </a:p>
                  </a:txBody>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09550" indent="-127000" algn="ctr">
                        <a:lnSpc>
                          <a:spcPct val="100000"/>
                        </a:lnSpc>
                        <a:spcAft>
                          <a:spcPts val="0"/>
                        </a:spcAft>
                      </a:pPr>
                      <a:r>
                        <a:rPr lang="zh-TW" sz="2400" b="1" kern="100" dirty="0">
                          <a:effectLst/>
                          <a:latin typeface="標楷體" panose="03000509000000000000" pitchFamily="65" charset="-120"/>
                          <a:ea typeface="標楷體" panose="03000509000000000000" pitchFamily="65" charset="-120"/>
                        </a:rPr>
                        <a:t>私劣酒品</a:t>
                      </a:r>
                      <a:endPar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6350" cap="flat" cmpd="sng" algn="ctr">
                      <a:solidFill>
                        <a:sysClr val="windowText" lastClr="000000">
                          <a:lumMod val="50000"/>
                          <a:lumOff val="50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09550" indent="88900" algn="ctr">
                        <a:lnSpc>
                          <a:spcPct val="100000"/>
                        </a:lnSpc>
                        <a:spcAft>
                          <a:spcPts val="0"/>
                        </a:spcAft>
                      </a:pPr>
                      <a:r>
                        <a:rPr lang="zh-TW" sz="2400" b="1" kern="100" dirty="0">
                          <a:effectLst/>
                          <a:latin typeface="標楷體" panose="03000509000000000000" pitchFamily="65" charset="-120"/>
                          <a:ea typeface="標楷體" panose="03000509000000000000" pitchFamily="65" charset="-120"/>
                        </a:rPr>
                        <a:t>第</a:t>
                      </a:r>
                      <a:r>
                        <a:rPr lang="en-US" sz="2400" b="1" kern="100" dirty="0">
                          <a:effectLst/>
                          <a:latin typeface="標楷體" panose="03000509000000000000" pitchFamily="65" charset="-120"/>
                          <a:ea typeface="標楷體" panose="03000509000000000000" pitchFamily="65" charset="-120"/>
                        </a:rPr>
                        <a:t>1</a:t>
                      </a:r>
                      <a:r>
                        <a:rPr lang="zh-TW" sz="2400" b="1" kern="100" dirty="0">
                          <a:effectLst/>
                          <a:latin typeface="標楷體" panose="03000509000000000000" pitchFamily="65" charset="-120"/>
                          <a:ea typeface="標楷體" panose="03000509000000000000" pitchFamily="65" charset="-120"/>
                        </a:rPr>
                        <a:t>名</a:t>
                      </a:r>
                      <a:endPar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6350" cap="flat" cmpd="sng" algn="ctr">
                      <a:solidFill>
                        <a:sysClr val="window" lastClr="FFFFFF">
                          <a:lumMod val="75000"/>
                        </a:sysClr>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xmlns="" val="10007"/>
                  </a:ext>
                </a:extLst>
              </a:tr>
              <a:tr h="370358">
                <a:tc rowSpan="2">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09550" indent="-127000" algn="ctr">
                        <a:lnSpc>
                          <a:spcPct val="100000"/>
                        </a:lnSpc>
                        <a:spcAft>
                          <a:spcPts val="0"/>
                        </a:spcAft>
                      </a:pPr>
                      <a:r>
                        <a:rPr lang="zh-TW" altLang="en-US" sz="2400" b="1" kern="100" dirty="0">
                          <a:solidFill>
                            <a:schemeClr val="tx1"/>
                          </a:solidFill>
                          <a:effectLst/>
                          <a:latin typeface="標楷體" panose="03000509000000000000" pitchFamily="65" charset="-120"/>
                          <a:ea typeface="標楷體" panose="03000509000000000000" pitchFamily="65" charset="-120"/>
                        </a:rPr>
                        <a:t>財政部</a:t>
                      </a:r>
                      <a:r>
                        <a:rPr lang="en-US" altLang="zh-TW" sz="2400" b="1" kern="100" dirty="0">
                          <a:solidFill>
                            <a:schemeClr val="tx1"/>
                          </a:solidFill>
                          <a:effectLst/>
                          <a:latin typeface="標楷體" panose="03000509000000000000" pitchFamily="65" charset="-120"/>
                          <a:ea typeface="標楷體" panose="03000509000000000000" pitchFamily="65" charset="-120"/>
                        </a:rPr>
                        <a:t>108</a:t>
                      </a:r>
                      <a:r>
                        <a:rPr lang="zh-TW" altLang="en-US" sz="2400" b="1" kern="100" dirty="0">
                          <a:solidFill>
                            <a:schemeClr val="tx1"/>
                          </a:solidFill>
                          <a:effectLst/>
                          <a:latin typeface="標楷體" panose="03000509000000000000" pitchFamily="65" charset="-120"/>
                          <a:ea typeface="標楷體" panose="03000509000000000000" pitchFamily="65" charset="-120"/>
                        </a:rPr>
                        <a:t>年</a:t>
                      </a:r>
                      <a:r>
                        <a:rPr lang="zh-TW" sz="2400" b="1" kern="100" dirty="0">
                          <a:solidFill>
                            <a:schemeClr val="tx1"/>
                          </a:solidFill>
                          <a:effectLst/>
                          <a:latin typeface="標楷體" panose="03000509000000000000" pitchFamily="65" charset="-120"/>
                          <a:ea typeface="標楷體" panose="03000509000000000000" pitchFamily="65" charset="-120"/>
                        </a:rPr>
                        <a:t>中秋節前</a:t>
                      </a:r>
                      <a:r>
                        <a:rPr lang="zh-TW" altLang="en-US" sz="2400" b="1" kern="100" dirty="0">
                          <a:solidFill>
                            <a:schemeClr val="tx1"/>
                          </a:solidFill>
                          <a:effectLst/>
                          <a:latin typeface="標楷體" panose="03000509000000000000" pitchFamily="65" charset="-120"/>
                          <a:ea typeface="標楷體" panose="03000509000000000000" pitchFamily="65" charset="-120"/>
                          <a:cs typeface="+mn-cs"/>
                        </a:rPr>
                        <a:t>全國同步</a:t>
                      </a:r>
                      <a:r>
                        <a:rPr lang="zh-TW" altLang="zh-TW" sz="2400" b="1" kern="100" dirty="0">
                          <a:solidFill>
                            <a:schemeClr val="tx1"/>
                          </a:solidFill>
                          <a:effectLst/>
                          <a:latin typeface="標楷體" panose="03000509000000000000" pitchFamily="65" charset="-120"/>
                          <a:ea typeface="標楷體" panose="03000509000000000000" pitchFamily="65" charset="-120"/>
                          <a:cs typeface="+mn-cs"/>
                        </a:rPr>
                        <a:t>查緝</a:t>
                      </a:r>
                      <a:r>
                        <a:rPr lang="zh-TW" altLang="en-US" sz="2400" b="1" kern="100" dirty="0">
                          <a:solidFill>
                            <a:schemeClr val="tx1"/>
                          </a:solidFill>
                          <a:effectLst/>
                          <a:latin typeface="標楷體" panose="03000509000000000000" pitchFamily="65" charset="-120"/>
                          <a:ea typeface="標楷體" panose="03000509000000000000" pitchFamily="65" charset="-120"/>
                          <a:cs typeface="+mn-cs"/>
                        </a:rPr>
                        <a:t>私劣菸酒</a:t>
                      </a:r>
                      <a:r>
                        <a:rPr lang="zh-TW" sz="2400" b="1" kern="100" dirty="0">
                          <a:solidFill>
                            <a:schemeClr val="tx1"/>
                          </a:solidFill>
                          <a:effectLst/>
                          <a:latin typeface="標楷體" panose="03000509000000000000" pitchFamily="65" charset="-120"/>
                          <a:ea typeface="標楷體" panose="03000509000000000000" pitchFamily="65" charset="-120"/>
                        </a:rPr>
                        <a:t>專案</a:t>
                      </a:r>
                      <a:endParaRPr lang="zh-TW" sz="2400" b="1"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lumMod val="50000"/>
                          <a:lumOff val="50000"/>
                        </a:sysClr>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09550" indent="-127000" algn="ctr">
                        <a:lnSpc>
                          <a:spcPct val="100000"/>
                        </a:lnSpc>
                        <a:spcAft>
                          <a:spcPts val="0"/>
                        </a:spcAft>
                      </a:pPr>
                      <a:r>
                        <a:rPr lang="zh-TW" sz="2400" b="1" kern="100" dirty="0">
                          <a:effectLst/>
                          <a:latin typeface="標楷體" panose="03000509000000000000" pitchFamily="65" charset="-120"/>
                          <a:ea typeface="標楷體" panose="03000509000000000000" pitchFamily="65" charset="-120"/>
                        </a:rPr>
                        <a:t>私劣菸品</a:t>
                      </a:r>
                      <a:endPar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6350" cap="flat" cmpd="sng" algn="ctr">
                      <a:solidFill>
                        <a:sysClr val="windowText" lastClr="000000">
                          <a:lumMod val="50000"/>
                          <a:lumOff val="50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09550" indent="88900" algn="ctr">
                        <a:lnSpc>
                          <a:spcPct val="100000"/>
                        </a:lnSpc>
                        <a:spcAft>
                          <a:spcPts val="0"/>
                        </a:spcAft>
                      </a:pPr>
                      <a:r>
                        <a:rPr lang="zh-TW" sz="2400" b="1" kern="100" dirty="0">
                          <a:effectLst/>
                          <a:latin typeface="標楷體" panose="03000509000000000000" pitchFamily="65" charset="-120"/>
                          <a:ea typeface="標楷體" panose="03000509000000000000" pitchFamily="65" charset="-120"/>
                        </a:rPr>
                        <a:t>第</a:t>
                      </a:r>
                      <a:r>
                        <a:rPr lang="en-US" sz="2400" b="1" kern="100" dirty="0">
                          <a:effectLst/>
                          <a:latin typeface="標楷體" panose="03000509000000000000" pitchFamily="65" charset="-120"/>
                          <a:ea typeface="標楷體" panose="03000509000000000000" pitchFamily="65" charset="-120"/>
                        </a:rPr>
                        <a:t>3</a:t>
                      </a:r>
                      <a:r>
                        <a:rPr lang="zh-TW" sz="2400" b="1" kern="100" dirty="0">
                          <a:effectLst/>
                          <a:latin typeface="標楷體" panose="03000509000000000000" pitchFamily="65" charset="-120"/>
                          <a:ea typeface="標楷體" panose="03000509000000000000" pitchFamily="65" charset="-120"/>
                        </a:rPr>
                        <a:t>名</a:t>
                      </a:r>
                      <a:endPar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6350" cap="flat" cmpd="sng" algn="ctr">
                      <a:solidFill>
                        <a:sysClr val="window" lastClr="FFFFFF">
                          <a:lumMod val="75000"/>
                        </a:sysClr>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8"/>
                  </a:ext>
                </a:extLst>
              </a:tr>
              <a:tr h="174657">
                <a:tc vMerge="1">
                  <a:txBody>
                    <a:bodyPr/>
                    <a:lstStyle/>
                    <a:p>
                      <a:endParaRPr lang="zh-TW" altLang="en-US"/>
                    </a:p>
                  </a:txBody>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09550" indent="-127000" algn="ctr">
                        <a:lnSpc>
                          <a:spcPct val="100000"/>
                        </a:lnSpc>
                        <a:spcAft>
                          <a:spcPts val="0"/>
                        </a:spcAft>
                      </a:pPr>
                      <a:r>
                        <a:rPr lang="zh-TW" sz="2400" b="1" kern="100" dirty="0">
                          <a:effectLst/>
                          <a:latin typeface="標楷體" panose="03000509000000000000" pitchFamily="65" charset="-120"/>
                          <a:ea typeface="標楷體" panose="03000509000000000000" pitchFamily="65" charset="-120"/>
                        </a:rPr>
                        <a:t>私劣酒品</a:t>
                      </a:r>
                      <a:endPar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6350" cap="flat" cmpd="sng" algn="ctr">
                      <a:solidFill>
                        <a:sysClr val="windowText" lastClr="000000">
                          <a:lumMod val="50000"/>
                          <a:lumOff val="50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09550" indent="88900" algn="ctr">
                        <a:lnSpc>
                          <a:spcPct val="100000"/>
                        </a:lnSpc>
                        <a:spcAft>
                          <a:spcPts val="0"/>
                        </a:spcAft>
                      </a:pPr>
                      <a:r>
                        <a:rPr lang="zh-TW" sz="2400" b="1" kern="100" dirty="0">
                          <a:effectLst/>
                          <a:latin typeface="標楷體" panose="03000509000000000000" pitchFamily="65" charset="-120"/>
                          <a:ea typeface="標楷體" panose="03000509000000000000" pitchFamily="65" charset="-120"/>
                        </a:rPr>
                        <a:t>第</a:t>
                      </a:r>
                      <a:r>
                        <a:rPr lang="en-US" sz="2400" b="1" kern="100" dirty="0">
                          <a:effectLst/>
                          <a:latin typeface="標楷體" panose="03000509000000000000" pitchFamily="65" charset="-120"/>
                          <a:ea typeface="標楷體" panose="03000509000000000000" pitchFamily="65" charset="-120"/>
                        </a:rPr>
                        <a:t>2</a:t>
                      </a:r>
                      <a:r>
                        <a:rPr lang="zh-TW" sz="2400" b="1" kern="100" dirty="0">
                          <a:effectLst/>
                          <a:latin typeface="標楷體" panose="03000509000000000000" pitchFamily="65" charset="-120"/>
                          <a:ea typeface="標楷體" panose="03000509000000000000" pitchFamily="65" charset="-120"/>
                        </a:rPr>
                        <a:t>名</a:t>
                      </a:r>
                      <a:endPar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6350" cap="flat" cmpd="sng" algn="ctr">
                      <a:solidFill>
                        <a:sysClr val="window" lastClr="FFFFFF">
                          <a:lumMod val="75000"/>
                        </a:sysClr>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9"/>
                  </a:ext>
                </a:extLst>
              </a:tr>
              <a:tr h="375599">
                <a:tc rowSpan="2">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09550" indent="-127000" algn="ctr">
                        <a:lnSpc>
                          <a:spcPct val="100000"/>
                        </a:lnSpc>
                        <a:spcAft>
                          <a:spcPts val="0"/>
                        </a:spcAft>
                      </a:pPr>
                      <a:r>
                        <a:rPr lang="zh-TW" altLang="en-US" sz="2400" b="1" kern="100" dirty="0">
                          <a:solidFill>
                            <a:schemeClr val="tx1"/>
                          </a:solidFill>
                          <a:effectLst/>
                          <a:latin typeface="標楷體" panose="03000509000000000000" pitchFamily="65" charset="-120"/>
                          <a:ea typeface="標楷體" panose="03000509000000000000" pitchFamily="65" charset="-120"/>
                          <a:cs typeface="+mn-cs"/>
                        </a:rPr>
                        <a:t>財政部</a:t>
                      </a:r>
                      <a:r>
                        <a:rPr lang="en-US" altLang="zh-TW" sz="2400" b="1" kern="100" dirty="0">
                          <a:solidFill>
                            <a:schemeClr val="tx1"/>
                          </a:solidFill>
                          <a:effectLst/>
                          <a:latin typeface="標楷體" panose="03000509000000000000" pitchFamily="65" charset="-120"/>
                          <a:ea typeface="標楷體" panose="03000509000000000000" pitchFamily="65" charset="-120"/>
                          <a:cs typeface="+mn-cs"/>
                        </a:rPr>
                        <a:t>109</a:t>
                      </a:r>
                      <a:r>
                        <a:rPr lang="zh-TW" altLang="en-US" sz="2400" b="1" kern="100" dirty="0">
                          <a:solidFill>
                            <a:schemeClr val="tx1"/>
                          </a:solidFill>
                          <a:effectLst/>
                          <a:latin typeface="標楷體" panose="03000509000000000000" pitchFamily="65" charset="-120"/>
                          <a:ea typeface="標楷體" panose="03000509000000000000" pitchFamily="65" charset="-120"/>
                          <a:cs typeface="+mn-cs"/>
                        </a:rPr>
                        <a:t>年</a:t>
                      </a:r>
                      <a:r>
                        <a:rPr lang="zh-TW" altLang="zh-TW" sz="2400" b="1" kern="100" dirty="0">
                          <a:solidFill>
                            <a:schemeClr val="tx1"/>
                          </a:solidFill>
                          <a:effectLst/>
                          <a:latin typeface="標楷體" panose="03000509000000000000" pitchFamily="65" charset="-120"/>
                          <a:ea typeface="標楷體" panose="03000509000000000000" pitchFamily="65" charset="-120"/>
                          <a:cs typeface="+mn-cs"/>
                        </a:rPr>
                        <a:t>春節前</a:t>
                      </a:r>
                      <a:r>
                        <a:rPr lang="zh-TW" altLang="en-US" sz="2400" b="1" kern="100" dirty="0">
                          <a:solidFill>
                            <a:schemeClr val="tx1"/>
                          </a:solidFill>
                          <a:effectLst/>
                          <a:latin typeface="標楷體" panose="03000509000000000000" pitchFamily="65" charset="-120"/>
                          <a:ea typeface="標楷體" panose="03000509000000000000" pitchFamily="65" charset="-120"/>
                          <a:cs typeface="+mn-cs"/>
                        </a:rPr>
                        <a:t>全國</a:t>
                      </a:r>
                      <a:endParaRPr lang="en-US" altLang="zh-TW" sz="2400" b="1" kern="100" dirty="0">
                        <a:solidFill>
                          <a:schemeClr val="tx1"/>
                        </a:solidFill>
                        <a:effectLst/>
                        <a:latin typeface="標楷體" panose="03000509000000000000" pitchFamily="65" charset="-120"/>
                        <a:ea typeface="標楷體" panose="03000509000000000000" pitchFamily="65" charset="-120"/>
                        <a:cs typeface="+mn-cs"/>
                      </a:endParaRPr>
                    </a:p>
                    <a:p>
                      <a:pPr marL="209550" indent="-127000" algn="ctr">
                        <a:lnSpc>
                          <a:spcPct val="100000"/>
                        </a:lnSpc>
                        <a:spcAft>
                          <a:spcPts val="0"/>
                        </a:spcAft>
                      </a:pPr>
                      <a:r>
                        <a:rPr lang="zh-TW" altLang="en-US" sz="2400" b="1" kern="100" dirty="0">
                          <a:solidFill>
                            <a:schemeClr val="tx1"/>
                          </a:solidFill>
                          <a:effectLst/>
                          <a:latin typeface="標楷體" panose="03000509000000000000" pitchFamily="65" charset="-120"/>
                          <a:ea typeface="標楷體" panose="03000509000000000000" pitchFamily="65" charset="-120"/>
                          <a:cs typeface="+mn-cs"/>
                        </a:rPr>
                        <a:t>同步</a:t>
                      </a:r>
                      <a:r>
                        <a:rPr lang="zh-TW" altLang="zh-TW" sz="2400" b="1" kern="100" dirty="0">
                          <a:solidFill>
                            <a:schemeClr val="tx1"/>
                          </a:solidFill>
                          <a:effectLst/>
                          <a:latin typeface="標楷體" panose="03000509000000000000" pitchFamily="65" charset="-120"/>
                          <a:ea typeface="標楷體" panose="03000509000000000000" pitchFamily="65" charset="-120"/>
                          <a:cs typeface="+mn-cs"/>
                        </a:rPr>
                        <a:t>查緝</a:t>
                      </a:r>
                      <a:r>
                        <a:rPr lang="zh-TW" altLang="en-US" sz="2400" b="1" kern="100" dirty="0">
                          <a:solidFill>
                            <a:schemeClr val="tx1"/>
                          </a:solidFill>
                          <a:effectLst/>
                          <a:latin typeface="標楷體" panose="03000509000000000000" pitchFamily="65" charset="-120"/>
                          <a:ea typeface="標楷體" panose="03000509000000000000" pitchFamily="65" charset="-120"/>
                          <a:cs typeface="+mn-cs"/>
                        </a:rPr>
                        <a:t>私劣菸酒專案</a:t>
                      </a:r>
                      <a:endParaRPr lang="zh-TW" sz="2400" b="1"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lumMod val="50000"/>
                          <a:lumOff val="50000"/>
                        </a:sysClr>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09550" indent="-127000" algn="ctr">
                        <a:lnSpc>
                          <a:spcPct val="100000"/>
                        </a:lnSpc>
                        <a:spcAft>
                          <a:spcPts val="0"/>
                        </a:spcAft>
                      </a:pPr>
                      <a:r>
                        <a:rPr lang="zh-TW" sz="2400" b="1" kern="100" dirty="0">
                          <a:effectLst/>
                          <a:latin typeface="標楷體" panose="03000509000000000000" pitchFamily="65" charset="-120"/>
                          <a:ea typeface="標楷體" panose="03000509000000000000" pitchFamily="65" charset="-120"/>
                        </a:rPr>
                        <a:t>私劣菸品</a:t>
                      </a:r>
                      <a:endPar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6350" cap="flat" cmpd="sng" algn="ctr">
                      <a:solidFill>
                        <a:sysClr val="windowText" lastClr="000000">
                          <a:lumMod val="50000"/>
                          <a:lumOff val="50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09550" indent="88900" algn="ctr">
                        <a:lnSpc>
                          <a:spcPct val="100000"/>
                        </a:lnSpc>
                        <a:spcAft>
                          <a:spcPts val="0"/>
                        </a:spcAft>
                      </a:pPr>
                      <a:r>
                        <a:rPr lang="zh-TW" sz="2400" b="1" kern="100" dirty="0">
                          <a:effectLst/>
                          <a:latin typeface="標楷體" panose="03000509000000000000" pitchFamily="65" charset="-120"/>
                          <a:ea typeface="標楷體" panose="03000509000000000000" pitchFamily="65" charset="-120"/>
                        </a:rPr>
                        <a:t>第</a:t>
                      </a:r>
                      <a:r>
                        <a:rPr lang="en-US" sz="2400" b="1" kern="100" dirty="0">
                          <a:effectLst/>
                          <a:latin typeface="標楷體" panose="03000509000000000000" pitchFamily="65" charset="-120"/>
                          <a:ea typeface="標楷體" panose="03000509000000000000" pitchFamily="65" charset="-120"/>
                        </a:rPr>
                        <a:t>3</a:t>
                      </a:r>
                      <a:r>
                        <a:rPr lang="zh-TW" sz="2400" b="1" kern="100" dirty="0">
                          <a:effectLst/>
                          <a:latin typeface="標楷體" panose="03000509000000000000" pitchFamily="65" charset="-120"/>
                          <a:ea typeface="標楷體" panose="03000509000000000000" pitchFamily="65" charset="-120"/>
                        </a:rPr>
                        <a:t>名</a:t>
                      </a:r>
                      <a:endPar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6350" cap="flat" cmpd="sng" algn="ctr">
                      <a:solidFill>
                        <a:sysClr val="window" lastClr="FFFFFF">
                          <a:lumMod val="75000"/>
                        </a:sysClr>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xmlns="" val="10010"/>
                  </a:ext>
                </a:extLst>
              </a:tr>
              <a:tr h="375599">
                <a:tc vMerge="1">
                  <a:txBody>
                    <a:bodyPr/>
                    <a:lstStyle/>
                    <a:p>
                      <a:pPr marL="209550" indent="-127000" algn="ctr">
                        <a:lnSpc>
                          <a:spcPct val="100000"/>
                        </a:lnSpc>
                        <a:spcAft>
                          <a:spcPts val="0"/>
                        </a:spcAft>
                      </a:pPr>
                      <a:endParaRPr lang="zh-TW" sz="2400" b="1" kern="100" dirty="0">
                        <a:solidFill>
                          <a:schemeClr val="bg1"/>
                        </a:solidFill>
                        <a:effectLst/>
                        <a:latin typeface="+mj-ea"/>
                        <a:ea typeface="+mj-ea"/>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CC"/>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09550" indent="-127000" algn="ctr">
                        <a:lnSpc>
                          <a:spcPct val="100000"/>
                        </a:lnSpc>
                        <a:spcAft>
                          <a:spcPts val="0"/>
                        </a:spcAft>
                      </a:pPr>
                      <a:r>
                        <a:rPr lang="zh-TW" sz="2400" b="1" kern="100" dirty="0">
                          <a:effectLst/>
                          <a:latin typeface="標楷體" panose="03000509000000000000" pitchFamily="65" charset="-120"/>
                          <a:ea typeface="標楷體" panose="03000509000000000000" pitchFamily="65" charset="-120"/>
                        </a:rPr>
                        <a:t>私劣酒品</a:t>
                      </a:r>
                      <a:endPar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6350" cap="flat" cmpd="sng" algn="ctr">
                      <a:solidFill>
                        <a:sysClr val="windowText" lastClr="000000">
                          <a:lumMod val="50000"/>
                          <a:lumOff val="50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09550" marR="0" lvl="0" indent="88900" algn="ctr" defTabSz="914400" rtl="0" eaLnBrk="1" fontAlgn="auto" latinLnBrk="0" hangingPunct="1">
                        <a:lnSpc>
                          <a:spcPct val="100000"/>
                        </a:lnSpc>
                        <a:spcBef>
                          <a:spcPts val="0"/>
                        </a:spcBef>
                        <a:spcAft>
                          <a:spcPts val="0"/>
                        </a:spcAft>
                        <a:buClrTx/>
                        <a:buSzTx/>
                        <a:buFontTx/>
                        <a:buNone/>
                        <a:tabLst/>
                        <a:defRPr/>
                      </a:pPr>
                      <a:r>
                        <a:rPr lang="zh-TW" altLang="zh-TW" sz="2400" b="1" kern="100" dirty="0">
                          <a:solidFill>
                            <a:schemeClr val="dk1"/>
                          </a:solidFill>
                          <a:effectLst/>
                          <a:latin typeface="標楷體" panose="03000509000000000000" pitchFamily="65" charset="-120"/>
                          <a:ea typeface="標楷體" panose="03000509000000000000" pitchFamily="65" charset="-120"/>
                          <a:cs typeface="+mn-cs"/>
                        </a:rPr>
                        <a:t>第</a:t>
                      </a:r>
                      <a:r>
                        <a:rPr lang="en-US" altLang="zh-TW" sz="2400" b="1" kern="100" dirty="0">
                          <a:solidFill>
                            <a:schemeClr val="dk1"/>
                          </a:solidFill>
                          <a:effectLst/>
                          <a:latin typeface="標楷體" panose="03000509000000000000" pitchFamily="65" charset="-120"/>
                          <a:ea typeface="標楷體" panose="03000509000000000000" pitchFamily="65" charset="-120"/>
                          <a:cs typeface="+mn-cs"/>
                        </a:rPr>
                        <a:t>3</a:t>
                      </a:r>
                      <a:r>
                        <a:rPr lang="zh-TW" altLang="zh-TW" sz="2400" b="1" kern="100" dirty="0">
                          <a:solidFill>
                            <a:schemeClr val="dk1"/>
                          </a:solidFill>
                          <a:effectLst/>
                          <a:latin typeface="標楷體" panose="03000509000000000000" pitchFamily="65" charset="-120"/>
                          <a:ea typeface="標楷體" panose="03000509000000000000" pitchFamily="65" charset="-120"/>
                          <a:cs typeface="+mn-cs"/>
                        </a:rPr>
                        <a:t>名</a:t>
                      </a:r>
                      <a:endParaRPr lang="zh-TW" sz="2400" b="1" kern="1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6350" cap="flat" cmpd="sng" algn="ctr">
                      <a:solidFill>
                        <a:sysClr val="window" lastClr="FFFFFF">
                          <a:lumMod val="75000"/>
                        </a:sysClr>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xmlns="" val="10011"/>
                  </a:ext>
                </a:extLst>
              </a:tr>
              <a:tr h="751198">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09550" indent="-127000" algn="ctr">
                        <a:lnSpc>
                          <a:spcPct val="100000"/>
                        </a:lnSpc>
                        <a:spcAft>
                          <a:spcPts val="0"/>
                        </a:spcAft>
                      </a:pPr>
                      <a:r>
                        <a:rPr lang="zh-TW" altLang="en-US" sz="2400" b="1" kern="100" dirty="0">
                          <a:solidFill>
                            <a:schemeClr val="tx1"/>
                          </a:solidFill>
                          <a:effectLst/>
                          <a:latin typeface="標楷體" panose="03000509000000000000" pitchFamily="65" charset="-120"/>
                          <a:ea typeface="標楷體" panose="03000509000000000000" pitchFamily="65" charset="-120"/>
                        </a:rPr>
                        <a:t>財政部</a:t>
                      </a:r>
                      <a:r>
                        <a:rPr lang="en-US" altLang="zh-TW" sz="2400" b="1" kern="100" dirty="0">
                          <a:solidFill>
                            <a:schemeClr val="tx1"/>
                          </a:solidFill>
                          <a:effectLst/>
                          <a:latin typeface="標楷體" panose="03000509000000000000" pitchFamily="65" charset="-120"/>
                          <a:ea typeface="標楷體" panose="03000509000000000000" pitchFamily="65" charset="-120"/>
                        </a:rPr>
                        <a:t>109</a:t>
                      </a:r>
                      <a:r>
                        <a:rPr lang="zh-TW" altLang="en-US" sz="2400" b="1" kern="100" dirty="0">
                          <a:solidFill>
                            <a:schemeClr val="tx1"/>
                          </a:solidFill>
                          <a:effectLst/>
                          <a:latin typeface="標楷體" panose="03000509000000000000" pitchFamily="65" charset="-120"/>
                          <a:ea typeface="標楷體" panose="03000509000000000000" pitchFamily="65" charset="-120"/>
                        </a:rPr>
                        <a:t>年</a:t>
                      </a:r>
                      <a:r>
                        <a:rPr lang="zh-TW" altLang="zh-TW" sz="2400" b="1" kern="100" dirty="0">
                          <a:solidFill>
                            <a:schemeClr val="tx1"/>
                          </a:solidFill>
                          <a:effectLst/>
                          <a:latin typeface="標楷體" panose="03000509000000000000" pitchFamily="65" charset="-120"/>
                          <a:ea typeface="標楷體" panose="03000509000000000000" pitchFamily="65" charset="-120"/>
                        </a:rPr>
                        <a:t>第</a:t>
                      </a:r>
                      <a:r>
                        <a:rPr lang="en-US" altLang="zh-TW" sz="2400" b="1" kern="100" dirty="0">
                          <a:solidFill>
                            <a:schemeClr val="tx1"/>
                          </a:solidFill>
                          <a:effectLst/>
                          <a:latin typeface="標楷體" panose="03000509000000000000" pitchFamily="65" charset="-120"/>
                          <a:ea typeface="標楷體" panose="03000509000000000000" pitchFamily="65" charset="-120"/>
                        </a:rPr>
                        <a:t>1</a:t>
                      </a:r>
                      <a:r>
                        <a:rPr lang="zh-TW" altLang="zh-TW" sz="2400" b="1" kern="100" dirty="0">
                          <a:solidFill>
                            <a:schemeClr val="tx1"/>
                          </a:solidFill>
                          <a:effectLst/>
                          <a:latin typeface="標楷體" panose="03000509000000000000" pitchFamily="65" charset="-120"/>
                          <a:ea typeface="標楷體" panose="03000509000000000000" pitchFamily="65" charset="-120"/>
                        </a:rPr>
                        <a:t>次不定期</a:t>
                      </a:r>
                      <a:endParaRPr lang="en-US" altLang="zh-TW" sz="2400" b="1" kern="100" dirty="0">
                        <a:solidFill>
                          <a:schemeClr val="tx1"/>
                        </a:solidFill>
                        <a:effectLst/>
                        <a:latin typeface="標楷體" panose="03000509000000000000" pitchFamily="65" charset="-120"/>
                        <a:ea typeface="標楷體" panose="03000509000000000000" pitchFamily="65" charset="-120"/>
                      </a:endParaRPr>
                    </a:p>
                    <a:p>
                      <a:pPr marL="209550" indent="-127000" algn="ctr">
                        <a:lnSpc>
                          <a:spcPct val="100000"/>
                        </a:lnSpc>
                        <a:spcAft>
                          <a:spcPts val="0"/>
                        </a:spcAft>
                      </a:pPr>
                      <a:r>
                        <a:rPr lang="zh-TW" altLang="en-US" sz="2400" b="1" kern="100" dirty="0">
                          <a:solidFill>
                            <a:schemeClr val="tx1"/>
                          </a:solidFill>
                          <a:effectLst/>
                          <a:latin typeface="標楷體" panose="03000509000000000000" pitchFamily="65" charset="-120"/>
                          <a:ea typeface="標楷體" panose="03000509000000000000" pitchFamily="65" charset="-120"/>
                          <a:cs typeface="+mn-cs"/>
                        </a:rPr>
                        <a:t>全國同步</a:t>
                      </a:r>
                      <a:r>
                        <a:rPr lang="zh-TW" altLang="zh-TW" sz="2400" b="1" kern="100" dirty="0">
                          <a:solidFill>
                            <a:schemeClr val="tx1"/>
                          </a:solidFill>
                          <a:effectLst/>
                          <a:latin typeface="標楷體" panose="03000509000000000000" pitchFamily="65" charset="-120"/>
                          <a:ea typeface="標楷體" panose="03000509000000000000" pitchFamily="65" charset="-120"/>
                          <a:cs typeface="+mn-cs"/>
                        </a:rPr>
                        <a:t>查緝</a:t>
                      </a:r>
                      <a:r>
                        <a:rPr lang="zh-TW" altLang="en-US" sz="2400" b="1" kern="100" dirty="0">
                          <a:solidFill>
                            <a:schemeClr val="tx1"/>
                          </a:solidFill>
                          <a:effectLst/>
                          <a:latin typeface="標楷體" panose="03000509000000000000" pitchFamily="65" charset="-120"/>
                          <a:ea typeface="標楷體" panose="03000509000000000000" pitchFamily="65" charset="-120"/>
                          <a:cs typeface="+mn-cs"/>
                        </a:rPr>
                        <a:t>私劣菸酒</a:t>
                      </a:r>
                      <a:r>
                        <a:rPr lang="zh-TW" altLang="zh-TW" sz="2400" b="1" kern="100" dirty="0">
                          <a:solidFill>
                            <a:schemeClr val="tx1"/>
                          </a:solidFill>
                          <a:effectLst/>
                          <a:latin typeface="標楷體" panose="03000509000000000000" pitchFamily="65" charset="-120"/>
                          <a:ea typeface="標楷體" panose="03000509000000000000" pitchFamily="65" charset="-120"/>
                        </a:rPr>
                        <a:t>專案</a:t>
                      </a:r>
                      <a:endParaRPr lang="zh-TW" altLang="zh-TW" sz="2400" b="1"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lumMod val="50000"/>
                          <a:lumOff val="50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09550" indent="-127000" algn="ctr">
                        <a:lnSpc>
                          <a:spcPct val="100000"/>
                        </a:lnSpc>
                        <a:spcAft>
                          <a:spcPts val="0"/>
                        </a:spcAft>
                      </a:pPr>
                      <a:r>
                        <a:rPr lang="zh-TW" sz="2400" b="1" kern="100" dirty="0">
                          <a:effectLst/>
                          <a:latin typeface="標楷體" panose="03000509000000000000" pitchFamily="65" charset="-120"/>
                          <a:ea typeface="標楷體" panose="03000509000000000000" pitchFamily="65" charset="-120"/>
                        </a:rPr>
                        <a:t>私劣酒品</a:t>
                      </a:r>
                      <a:endPar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6350" cap="flat" cmpd="sng" algn="ctr">
                      <a:solidFill>
                        <a:sysClr val="windowText" lastClr="000000">
                          <a:lumMod val="50000"/>
                          <a:lumOff val="50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09550" indent="88900" algn="ctr">
                        <a:lnSpc>
                          <a:spcPct val="100000"/>
                        </a:lnSpc>
                        <a:spcAft>
                          <a:spcPts val="0"/>
                        </a:spcAft>
                      </a:pPr>
                      <a:r>
                        <a:rPr lang="zh-TW" sz="2400" b="1" kern="100" dirty="0">
                          <a:effectLst/>
                          <a:latin typeface="標楷體" panose="03000509000000000000" pitchFamily="65" charset="-120"/>
                          <a:ea typeface="標楷體" panose="03000509000000000000" pitchFamily="65" charset="-120"/>
                        </a:rPr>
                        <a:t>第</a:t>
                      </a:r>
                      <a:r>
                        <a:rPr lang="en-US" sz="2400" b="1" kern="100" dirty="0">
                          <a:effectLst/>
                          <a:latin typeface="標楷體" panose="03000509000000000000" pitchFamily="65" charset="-120"/>
                          <a:ea typeface="標楷體" panose="03000509000000000000" pitchFamily="65" charset="-120"/>
                        </a:rPr>
                        <a:t>2</a:t>
                      </a:r>
                      <a:r>
                        <a:rPr lang="zh-TW" sz="2400" b="1" kern="100" dirty="0">
                          <a:effectLst/>
                          <a:latin typeface="標楷體" panose="03000509000000000000" pitchFamily="65" charset="-120"/>
                          <a:ea typeface="標楷體" panose="03000509000000000000" pitchFamily="65" charset="-120"/>
                        </a:rPr>
                        <a:t>名</a:t>
                      </a:r>
                      <a:endPar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6350" cap="flat" cmpd="sng" algn="ctr">
                      <a:solidFill>
                        <a:sysClr val="window" lastClr="FFFFFF">
                          <a:lumMod val="75000"/>
                        </a:sysClr>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510815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4" name="投影片編號版面配置區 3"/>
          <p:cNvSpPr>
            <a:spLocks noGrp="1"/>
          </p:cNvSpPr>
          <p:nvPr>
            <p:ph type="sldNum" sz="quarter" idx="12"/>
          </p:nvPr>
        </p:nvSpPr>
        <p:spPr>
          <a:xfrm>
            <a:off x="8100392" y="6356351"/>
            <a:ext cx="414958" cy="365125"/>
          </a:xfrm>
        </p:spPr>
        <p:txBody>
          <a:bodyPr/>
          <a:lstStyle/>
          <a:p>
            <a:fld id="{DCB016FE-74A5-41F0-993A-BC838F0D30AB}" type="slidenum">
              <a:rPr lang="zh-TW" altLang="en-US" sz="1400" smtClean="0"/>
              <a:t>21</a:t>
            </a:fld>
            <a:endParaRPr lang="zh-TW" altLang="en-US" sz="14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20688"/>
            <a:ext cx="8280920" cy="1378589"/>
          </a:xfrm>
          <a:prstGeom prst="rect">
            <a:avLst/>
          </a:prstGeom>
          <a:solidFill>
            <a:schemeClr val="accent4">
              <a:lumMod val="40000"/>
              <a:lumOff val="60000"/>
            </a:schemeClr>
          </a:solidFill>
          <a:ln w="9525">
            <a:solidFill>
              <a:schemeClr val="tx1"/>
            </a:solidFill>
            <a:miter lim="800000"/>
            <a:headEnd/>
            <a:tailEnd/>
          </a:ln>
          <a:effectLst/>
        </p:spPr>
      </p:pic>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1517" y="-75480"/>
            <a:ext cx="1547665" cy="1356285"/>
          </a:xfrm>
          <a:prstGeom prst="rect">
            <a:avLst/>
          </a:prstGeom>
        </p:spPr>
      </p:pic>
      <p:sp>
        <p:nvSpPr>
          <p:cNvPr id="14" name="文字方塊 13"/>
          <p:cNvSpPr txBox="1"/>
          <p:nvPr/>
        </p:nvSpPr>
        <p:spPr>
          <a:xfrm>
            <a:off x="508233" y="5894686"/>
            <a:ext cx="2983647" cy="430887"/>
          </a:xfrm>
          <a:prstGeom prst="rect">
            <a:avLst/>
          </a:prstGeom>
          <a:noFill/>
        </p:spPr>
        <p:txBody>
          <a:bodyPr wrap="square" rtlCol="0">
            <a:spAutoFit/>
          </a:bodyPr>
          <a:lstStyle/>
          <a:p>
            <a:r>
              <a:rPr lang="zh-TW" altLang="en-US" sz="1100" dirty="0"/>
              <a:t>高 雄 市 政 府 財 政 局                                                           </a:t>
            </a:r>
            <a:r>
              <a:rPr lang="en-US" altLang="zh-TW" sz="1100" dirty="0"/>
              <a:t>Finance Bureau Kaohsiung City Government  </a:t>
            </a:r>
            <a:endParaRPr lang="zh-TW" altLang="en-US" sz="1100" dirty="0"/>
          </a:p>
        </p:txBody>
      </p:sp>
      <p:sp>
        <p:nvSpPr>
          <p:cNvPr id="5" name="書卷 (水平) 4"/>
          <p:cNvSpPr/>
          <p:nvPr/>
        </p:nvSpPr>
        <p:spPr>
          <a:xfrm>
            <a:off x="2020892" y="3368653"/>
            <a:ext cx="5329757" cy="1681185"/>
          </a:xfrm>
          <a:prstGeom prst="horizontalScroll">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2196317" y="3667853"/>
            <a:ext cx="5184576" cy="923330"/>
          </a:xfrm>
          <a:prstGeom prst="rect">
            <a:avLst/>
          </a:prstGeom>
          <a:noFill/>
        </p:spPr>
        <p:txBody>
          <a:bodyPr wrap="square" rtlCol="0">
            <a:spAutoFit/>
          </a:bodyPr>
          <a:lstStyle/>
          <a:p>
            <a:pPr lvl="0"/>
            <a:r>
              <a:rPr lang="zh-TW" altLang="en-US" sz="5400" b="1">
                <a:ln/>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財產管理及開發</a:t>
            </a:r>
            <a:endParaRPr lang="zh-TW" altLang="en-US" sz="5400" b="1" dirty="0">
              <a:solidFill>
                <a:srgbClr val="7030A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47401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331640" y="704088"/>
            <a:ext cx="7355160" cy="735912"/>
          </a:xfrm>
        </p:spPr>
        <p:txBody>
          <a:bodyPr>
            <a:noAutofit/>
          </a:bodyPr>
          <a:lstStyle/>
          <a:p>
            <a:r>
              <a:rPr lang="zh-TW" altLang="en-US" sz="4400" dirty="0">
                <a:solidFill>
                  <a:srgbClr val="000099"/>
                </a:solidFill>
                <a:latin typeface="標楷體" panose="03000509000000000000" pitchFamily="65" charset="-120"/>
                <a:ea typeface="標楷體" panose="03000509000000000000" pitchFamily="65" charset="-120"/>
              </a:rPr>
              <a:t>市有財產總值</a:t>
            </a:r>
          </a:p>
        </p:txBody>
      </p:sp>
      <p:sp>
        <p:nvSpPr>
          <p:cNvPr id="3" name="投影片編號版面配置區 2"/>
          <p:cNvSpPr>
            <a:spLocks noGrp="1"/>
          </p:cNvSpPr>
          <p:nvPr>
            <p:ph type="sldNum" sz="quarter" idx="12"/>
          </p:nvPr>
        </p:nvSpPr>
        <p:spPr>
          <a:xfrm>
            <a:off x="8559022" y="6492875"/>
            <a:ext cx="584978" cy="365125"/>
          </a:xfrm>
        </p:spPr>
        <p:txBody>
          <a:bodyPr/>
          <a:lstStyle/>
          <a:p>
            <a:fld id="{2F65739E-6FB0-4C00-8245-829DF1BCE42A}" type="slidenum">
              <a:rPr lang="zh-TW" altLang="en-US" sz="1400" smtClean="0">
                <a:solidFill>
                  <a:schemeClr val="tx1"/>
                </a:solidFill>
              </a:rPr>
              <a:pPr/>
              <a:t>22</a:t>
            </a:fld>
            <a:endParaRPr lang="zh-TW" altLang="en-US" sz="1400" dirty="0">
              <a:solidFill>
                <a:schemeClr val="tx1"/>
              </a:solidFill>
            </a:endParaRPr>
          </a:p>
        </p:txBody>
      </p:sp>
      <p:graphicFrame>
        <p:nvGraphicFramePr>
          <p:cNvPr id="5" name="表格 4"/>
          <p:cNvGraphicFramePr>
            <a:graphicFrameLocks noGrp="1"/>
          </p:cNvGraphicFramePr>
          <p:nvPr>
            <p:extLst>
              <p:ext uri="{D42A27DB-BD31-4B8C-83A1-F6EECF244321}">
                <p14:modId xmlns:p14="http://schemas.microsoft.com/office/powerpoint/2010/main" val="4012786234"/>
              </p:ext>
            </p:extLst>
          </p:nvPr>
        </p:nvGraphicFramePr>
        <p:xfrm>
          <a:off x="612000" y="1440000"/>
          <a:ext cx="8100000" cy="5087468"/>
        </p:xfrm>
        <a:graphic>
          <a:graphicData uri="http://schemas.openxmlformats.org/drawingml/2006/table">
            <a:tbl>
              <a:tblPr/>
              <a:tblGrid>
                <a:gridCol w="1440000">
                  <a:extLst>
                    <a:ext uri="{9D8B030D-6E8A-4147-A177-3AD203B41FA5}">
                      <a16:colId xmlns:a16="http://schemas.microsoft.com/office/drawing/2014/main" xmlns="" val="20000"/>
                    </a:ext>
                  </a:extLst>
                </a:gridCol>
                <a:gridCol w="972000">
                  <a:extLst>
                    <a:ext uri="{9D8B030D-6E8A-4147-A177-3AD203B41FA5}">
                      <a16:colId xmlns:a16="http://schemas.microsoft.com/office/drawing/2014/main" xmlns="" val="20001"/>
                    </a:ext>
                  </a:extLst>
                </a:gridCol>
                <a:gridCol w="1656000">
                  <a:extLst>
                    <a:ext uri="{9D8B030D-6E8A-4147-A177-3AD203B41FA5}">
                      <a16:colId xmlns:a16="http://schemas.microsoft.com/office/drawing/2014/main" xmlns="" val="20002"/>
                    </a:ext>
                  </a:extLst>
                </a:gridCol>
                <a:gridCol w="1548000">
                  <a:extLst>
                    <a:ext uri="{9D8B030D-6E8A-4147-A177-3AD203B41FA5}">
                      <a16:colId xmlns:a16="http://schemas.microsoft.com/office/drawing/2014/main" xmlns="" val="20003"/>
                    </a:ext>
                  </a:extLst>
                </a:gridCol>
                <a:gridCol w="1656000">
                  <a:extLst>
                    <a:ext uri="{9D8B030D-6E8A-4147-A177-3AD203B41FA5}">
                      <a16:colId xmlns:a16="http://schemas.microsoft.com/office/drawing/2014/main" xmlns="" val="20004"/>
                    </a:ext>
                  </a:extLst>
                </a:gridCol>
                <a:gridCol w="828000">
                  <a:extLst>
                    <a:ext uri="{9D8B030D-6E8A-4147-A177-3AD203B41FA5}">
                      <a16:colId xmlns:a16="http://schemas.microsoft.com/office/drawing/2014/main" xmlns="" val="20005"/>
                    </a:ext>
                  </a:extLst>
                </a:gridCol>
              </a:tblGrid>
              <a:tr h="288000">
                <a:tc gridSpan="6">
                  <a:txBody>
                    <a:bodyPr/>
                    <a:lstStyle/>
                    <a:p>
                      <a:pPr algn="ctr">
                        <a:spcAft>
                          <a:spcPts val="0"/>
                        </a:spcAft>
                      </a:pPr>
                      <a:r>
                        <a:rPr lang="zh-TW" sz="1600" b="1" kern="100" dirty="0">
                          <a:solidFill>
                            <a:srgbClr val="000000"/>
                          </a:solidFill>
                          <a:effectLst/>
                          <a:latin typeface="標楷體" panose="03000509000000000000" pitchFamily="65" charset="-120"/>
                          <a:ea typeface="標楷體" panose="03000509000000000000" pitchFamily="65" charset="-120"/>
                          <a:cs typeface="Arial"/>
                        </a:rPr>
                        <a:t>高雄市市有財產統計表</a:t>
                      </a:r>
                      <a:endParaRPr lang="zh-TW" sz="1600" b="1" kern="100" dirty="0">
                        <a:effectLst/>
                        <a:latin typeface="標楷體" panose="03000509000000000000" pitchFamily="65" charset="-120"/>
                        <a:ea typeface="標楷體" panose="03000509000000000000" pitchFamily="65" charset="-120"/>
                        <a:cs typeface="Times New Roman"/>
                      </a:endParaRPr>
                    </a:p>
                  </a:txBody>
                  <a:tcPr marL="12714" marR="12714" marT="7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252000">
                <a:tc>
                  <a:txBody>
                    <a:bodyPr/>
                    <a:lstStyle/>
                    <a:p>
                      <a:pPr algn="ctr">
                        <a:lnSpc>
                          <a:spcPts val="1695"/>
                        </a:lnSpc>
                        <a:spcAft>
                          <a:spcPts val="0"/>
                        </a:spcAft>
                      </a:pPr>
                      <a:r>
                        <a:rPr lang="zh-TW" sz="1400" kern="0" dirty="0">
                          <a:solidFill>
                            <a:srgbClr val="000000"/>
                          </a:solidFill>
                          <a:effectLst/>
                          <a:latin typeface="標楷體" panose="03000509000000000000" pitchFamily="65" charset="-120"/>
                          <a:ea typeface="標楷體" panose="03000509000000000000" pitchFamily="65" charset="-120"/>
                          <a:cs typeface="新細明體"/>
                        </a:rPr>
                        <a:t>財產種類</a:t>
                      </a:r>
                      <a:endParaRPr lang="zh-TW" sz="1400" kern="100" dirty="0">
                        <a:effectLst/>
                        <a:latin typeface="標楷體" panose="03000509000000000000" pitchFamily="65" charset="-120"/>
                        <a:ea typeface="標楷體" panose="03000509000000000000" pitchFamily="65" charset="-120"/>
                        <a:cs typeface="Times New Roman"/>
                      </a:endParaRPr>
                    </a:p>
                  </a:txBody>
                  <a:tcPr marL="12714" marR="12714" marT="7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95"/>
                        </a:lnSpc>
                        <a:spcAft>
                          <a:spcPts val="0"/>
                        </a:spcAft>
                      </a:pPr>
                      <a:r>
                        <a:rPr lang="zh-TW" sz="1400" kern="0" dirty="0">
                          <a:solidFill>
                            <a:srgbClr val="000000"/>
                          </a:solidFill>
                          <a:effectLst/>
                          <a:latin typeface="標楷體" panose="03000509000000000000" pitchFamily="65" charset="-120"/>
                          <a:ea typeface="標楷體" panose="03000509000000000000" pitchFamily="65" charset="-120"/>
                          <a:cs typeface="新細明體"/>
                        </a:rPr>
                        <a:t>單</a:t>
                      </a:r>
                      <a:r>
                        <a:rPr lang="en-US" sz="1400" kern="0" dirty="0">
                          <a:solidFill>
                            <a:srgbClr val="000000"/>
                          </a:solidFill>
                          <a:effectLst/>
                          <a:latin typeface="標楷體" panose="03000509000000000000" pitchFamily="65" charset="-120"/>
                          <a:ea typeface="標楷體" panose="03000509000000000000" pitchFamily="65" charset="-120"/>
                          <a:cs typeface="新細明體"/>
                        </a:rPr>
                        <a:t>    </a:t>
                      </a:r>
                      <a:r>
                        <a:rPr lang="zh-TW" sz="1400" kern="0" dirty="0">
                          <a:solidFill>
                            <a:srgbClr val="000000"/>
                          </a:solidFill>
                          <a:effectLst/>
                          <a:latin typeface="標楷體" panose="03000509000000000000" pitchFamily="65" charset="-120"/>
                          <a:ea typeface="標楷體" panose="03000509000000000000" pitchFamily="65" charset="-120"/>
                          <a:cs typeface="新細明體"/>
                        </a:rPr>
                        <a:t>位</a:t>
                      </a:r>
                      <a:endParaRPr lang="zh-TW" sz="1400" kern="100" dirty="0">
                        <a:effectLst/>
                        <a:latin typeface="標楷體" panose="03000509000000000000" pitchFamily="65" charset="-120"/>
                        <a:ea typeface="標楷體" panose="03000509000000000000" pitchFamily="65" charset="-120"/>
                        <a:cs typeface="Times New Roman"/>
                      </a:endParaRPr>
                    </a:p>
                  </a:txBody>
                  <a:tcPr marL="12714" marR="12714" marT="7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95"/>
                        </a:lnSpc>
                        <a:spcAft>
                          <a:spcPts val="0"/>
                        </a:spcAft>
                      </a:pPr>
                      <a:r>
                        <a:rPr lang="zh-TW" sz="1400" kern="0" dirty="0">
                          <a:solidFill>
                            <a:srgbClr val="000000"/>
                          </a:solidFill>
                          <a:effectLst/>
                          <a:latin typeface="標楷體" panose="03000509000000000000" pitchFamily="65" charset="-120"/>
                          <a:ea typeface="標楷體" panose="03000509000000000000" pitchFamily="65" charset="-120"/>
                          <a:cs typeface="新細明體"/>
                        </a:rPr>
                        <a:t>公用財產</a:t>
                      </a:r>
                      <a:endParaRPr lang="zh-TW" sz="1400" kern="100" dirty="0">
                        <a:effectLst/>
                        <a:latin typeface="標楷體" panose="03000509000000000000" pitchFamily="65" charset="-120"/>
                        <a:ea typeface="標楷體" panose="03000509000000000000" pitchFamily="65" charset="-120"/>
                        <a:cs typeface="Times New Roman"/>
                      </a:endParaRPr>
                    </a:p>
                  </a:txBody>
                  <a:tcPr marL="12714" marR="12714" marT="7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95"/>
                        </a:lnSpc>
                        <a:spcAft>
                          <a:spcPts val="0"/>
                        </a:spcAft>
                      </a:pPr>
                      <a:r>
                        <a:rPr lang="zh-TW" sz="1400" kern="0" dirty="0">
                          <a:solidFill>
                            <a:srgbClr val="000000"/>
                          </a:solidFill>
                          <a:effectLst/>
                          <a:latin typeface="標楷體" panose="03000509000000000000" pitchFamily="65" charset="-120"/>
                          <a:ea typeface="標楷體" panose="03000509000000000000" pitchFamily="65" charset="-120"/>
                          <a:cs typeface="新細明體"/>
                        </a:rPr>
                        <a:t>非公用財產</a:t>
                      </a:r>
                      <a:endParaRPr lang="zh-TW" sz="1400" kern="100" dirty="0">
                        <a:effectLst/>
                        <a:latin typeface="標楷體" panose="03000509000000000000" pitchFamily="65" charset="-120"/>
                        <a:ea typeface="標楷體" panose="03000509000000000000" pitchFamily="65" charset="-120"/>
                        <a:cs typeface="Times New Roman"/>
                      </a:endParaRPr>
                    </a:p>
                  </a:txBody>
                  <a:tcPr marL="12714" marR="12714" marT="7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95"/>
                        </a:lnSpc>
                        <a:spcAft>
                          <a:spcPts val="0"/>
                        </a:spcAft>
                      </a:pPr>
                      <a:r>
                        <a:rPr lang="zh-TW" sz="1400" kern="0" dirty="0">
                          <a:solidFill>
                            <a:srgbClr val="000000"/>
                          </a:solidFill>
                          <a:effectLst/>
                          <a:latin typeface="Calibri"/>
                          <a:ea typeface="標楷體"/>
                          <a:cs typeface="新細明體"/>
                        </a:rPr>
                        <a:t>合計</a:t>
                      </a:r>
                      <a:endParaRPr lang="zh-TW" sz="1400" kern="100" dirty="0">
                        <a:effectLst/>
                        <a:latin typeface="Calibri"/>
                        <a:ea typeface="新細明體"/>
                        <a:cs typeface="Times New Roman"/>
                      </a:endParaRPr>
                    </a:p>
                  </a:txBody>
                  <a:tcPr marL="12714" marR="12714" marT="7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95"/>
                        </a:lnSpc>
                        <a:spcAft>
                          <a:spcPts val="0"/>
                        </a:spcAft>
                      </a:pPr>
                      <a:r>
                        <a:rPr lang="zh-TW" sz="1400" kern="0" dirty="0">
                          <a:solidFill>
                            <a:srgbClr val="000000"/>
                          </a:solidFill>
                          <a:effectLst/>
                          <a:latin typeface="Calibri"/>
                          <a:ea typeface="標楷體"/>
                          <a:cs typeface="新細明體"/>
                        </a:rPr>
                        <a:t>百分比</a:t>
                      </a:r>
                      <a:endParaRPr lang="zh-TW" sz="1400" kern="100" dirty="0">
                        <a:effectLst/>
                        <a:latin typeface="Calibri"/>
                        <a:ea typeface="新細明體"/>
                        <a:cs typeface="Times New Roman"/>
                      </a:endParaRPr>
                    </a:p>
                  </a:txBody>
                  <a:tcPr marL="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30400">
                <a:tc rowSpan="3">
                  <a:txBody>
                    <a:bodyPr/>
                    <a:lstStyle/>
                    <a:p>
                      <a:pPr algn="ctr">
                        <a:lnSpc>
                          <a:spcPts val="1695"/>
                        </a:lnSpc>
                        <a:spcAft>
                          <a:spcPts val="0"/>
                        </a:spcAft>
                      </a:pPr>
                      <a:r>
                        <a:rPr lang="zh-TW" sz="1400" kern="0" dirty="0">
                          <a:solidFill>
                            <a:srgbClr val="000000"/>
                          </a:solidFill>
                          <a:effectLst/>
                          <a:latin typeface="標楷體" panose="03000509000000000000" pitchFamily="65" charset="-120"/>
                          <a:ea typeface="標楷體" panose="03000509000000000000" pitchFamily="65" charset="-120"/>
                          <a:cs typeface="新細明體"/>
                        </a:rPr>
                        <a:t>土</a:t>
                      </a:r>
                      <a:r>
                        <a:rPr lang="en-US" sz="1400" kern="0" dirty="0">
                          <a:solidFill>
                            <a:srgbClr val="000000"/>
                          </a:solidFill>
                          <a:effectLst/>
                          <a:latin typeface="標楷體" panose="03000509000000000000" pitchFamily="65" charset="-120"/>
                          <a:ea typeface="標楷體" panose="03000509000000000000" pitchFamily="65" charset="-120"/>
                          <a:cs typeface="新細明體"/>
                        </a:rPr>
                        <a:t>  </a:t>
                      </a:r>
                      <a:r>
                        <a:rPr lang="zh-TW" sz="1400" kern="0" dirty="0">
                          <a:solidFill>
                            <a:srgbClr val="000000"/>
                          </a:solidFill>
                          <a:effectLst/>
                          <a:latin typeface="標楷體" panose="03000509000000000000" pitchFamily="65" charset="-120"/>
                          <a:ea typeface="標楷體" panose="03000509000000000000" pitchFamily="65" charset="-120"/>
                          <a:cs typeface="新細明體"/>
                        </a:rPr>
                        <a:t>地</a:t>
                      </a:r>
                      <a:endParaRPr lang="zh-TW" sz="1400" kern="100" dirty="0">
                        <a:effectLst/>
                        <a:latin typeface="標楷體" panose="03000509000000000000" pitchFamily="65" charset="-120"/>
                        <a:ea typeface="標楷體" panose="03000509000000000000" pitchFamily="65" charset="-120"/>
                        <a:cs typeface="Times New Roman"/>
                      </a:endParaRPr>
                    </a:p>
                  </a:txBody>
                  <a:tcPr marL="12714" marR="12714" marT="7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ts val="1695"/>
                        </a:lnSpc>
                        <a:spcAft>
                          <a:spcPts val="0"/>
                        </a:spcAft>
                      </a:pPr>
                      <a:r>
                        <a:rPr kumimoji="0" lang="zh-TW" sz="1400" kern="0" dirty="0">
                          <a:solidFill>
                            <a:srgbClr val="000000"/>
                          </a:solidFill>
                          <a:effectLst/>
                          <a:latin typeface="標楷體" panose="03000509000000000000" pitchFamily="65" charset="-120"/>
                          <a:ea typeface="標楷體" panose="03000509000000000000" pitchFamily="65" charset="-120"/>
                          <a:cs typeface="新細明體"/>
                        </a:rPr>
                        <a:t>數量</a:t>
                      </a:r>
                      <a:r>
                        <a:rPr kumimoji="0" lang="en-US" sz="1400" kern="0" dirty="0">
                          <a:solidFill>
                            <a:srgbClr val="000000"/>
                          </a:solidFill>
                          <a:effectLst/>
                          <a:latin typeface="標楷體" panose="03000509000000000000" pitchFamily="65" charset="-120"/>
                          <a:ea typeface="標楷體" panose="03000509000000000000" pitchFamily="65" charset="-120"/>
                          <a:cs typeface="新細明體"/>
                        </a:rPr>
                        <a:t>(</a:t>
                      </a:r>
                      <a:r>
                        <a:rPr kumimoji="0" lang="zh-TW" sz="1400" kern="0" dirty="0">
                          <a:solidFill>
                            <a:srgbClr val="000000"/>
                          </a:solidFill>
                          <a:effectLst/>
                          <a:latin typeface="標楷體" panose="03000509000000000000" pitchFamily="65" charset="-120"/>
                          <a:ea typeface="標楷體" panose="03000509000000000000" pitchFamily="65" charset="-120"/>
                          <a:cs typeface="新細明體"/>
                        </a:rPr>
                        <a:t>筆</a:t>
                      </a:r>
                      <a:r>
                        <a:rPr kumimoji="0" lang="en-US" sz="1400" kern="0" dirty="0">
                          <a:solidFill>
                            <a:srgbClr val="000000"/>
                          </a:solidFill>
                          <a:effectLst/>
                          <a:latin typeface="標楷體" panose="03000509000000000000" pitchFamily="65" charset="-120"/>
                          <a:ea typeface="標楷體" panose="03000509000000000000" pitchFamily="65" charset="-120"/>
                          <a:cs typeface="新細明體"/>
                        </a:rPr>
                        <a:t>)</a:t>
                      </a:r>
                      <a:endParaRPr kumimoji="0" lang="zh-TW" sz="1400" kern="0" dirty="0">
                        <a:solidFill>
                          <a:srgbClr val="000000"/>
                        </a:solidFill>
                        <a:effectLst/>
                        <a:latin typeface="標楷體" panose="03000509000000000000" pitchFamily="65" charset="-120"/>
                        <a:ea typeface="標楷體" panose="03000509000000000000" pitchFamily="65" charset="-120"/>
                        <a:cs typeface="新細明體"/>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dirty="0">
                          <a:solidFill>
                            <a:srgbClr val="000000"/>
                          </a:solidFill>
                          <a:effectLst/>
                          <a:latin typeface="標楷體"/>
                        </a:rPr>
                        <a:t>108,551</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a:solidFill>
                            <a:srgbClr val="000000"/>
                          </a:solidFill>
                          <a:effectLst/>
                          <a:latin typeface="標楷體"/>
                        </a:rPr>
                        <a:t>11,587</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a:solidFill>
                            <a:srgbClr val="000000"/>
                          </a:solidFill>
                          <a:effectLst/>
                          <a:latin typeface="標楷體"/>
                        </a:rPr>
                        <a:t>120,138</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r">
                        <a:lnSpc>
                          <a:spcPts val="1695"/>
                        </a:lnSpc>
                        <a:spcAft>
                          <a:spcPts val="0"/>
                        </a:spcAft>
                      </a:pPr>
                      <a:r>
                        <a:rPr lang="en-US" sz="1400" kern="0" dirty="0">
                          <a:solidFill>
                            <a:schemeClr val="tx1"/>
                          </a:solidFill>
                          <a:effectLst/>
                          <a:latin typeface="標楷體"/>
                          <a:ea typeface="新細明體"/>
                          <a:cs typeface="Arial"/>
                        </a:rPr>
                        <a:t>96.65 %</a:t>
                      </a:r>
                      <a:endParaRPr lang="zh-TW" sz="1400" kern="100" dirty="0">
                        <a:solidFill>
                          <a:schemeClr val="tx1"/>
                        </a:solidFill>
                        <a:effectLst/>
                        <a:latin typeface="Calibri"/>
                        <a:ea typeface="新細明體"/>
                        <a:cs typeface="Times New Roman"/>
                      </a:endParaRPr>
                    </a:p>
                  </a:txBody>
                  <a:tcPr marL="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30400">
                <a:tc vMerge="1">
                  <a:txBody>
                    <a:bodyPr/>
                    <a:lstStyle/>
                    <a:p>
                      <a:endParaRPr lang="zh-TW" altLang="en-US"/>
                    </a:p>
                  </a:txBody>
                  <a:tcPr/>
                </a:tc>
                <a:tc>
                  <a:txBody>
                    <a:bodyPr/>
                    <a:lstStyle/>
                    <a:p>
                      <a:pPr marL="0" algn="l" rtl="0" eaLnBrk="1" latinLnBrk="0" hangingPunct="1">
                        <a:lnSpc>
                          <a:spcPts val="1695"/>
                        </a:lnSpc>
                        <a:spcAft>
                          <a:spcPts val="0"/>
                        </a:spcAft>
                      </a:pPr>
                      <a:r>
                        <a:rPr kumimoji="0" lang="zh-TW" sz="1400" kern="0" dirty="0">
                          <a:solidFill>
                            <a:srgbClr val="000000"/>
                          </a:solidFill>
                          <a:effectLst/>
                          <a:latin typeface="標楷體" panose="03000509000000000000" pitchFamily="65" charset="-120"/>
                          <a:ea typeface="標楷體" panose="03000509000000000000" pitchFamily="65" charset="-120"/>
                          <a:cs typeface="新細明體"/>
                        </a:rPr>
                        <a:t>面積</a:t>
                      </a:r>
                      <a:r>
                        <a:rPr kumimoji="0" lang="en-US" sz="1400" kern="0" dirty="0">
                          <a:solidFill>
                            <a:srgbClr val="000000"/>
                          </a:solidFill>
                          <a:effectLst/>
                          <a:latin typeface="標楷體" panose="03000509000000000000" pitchFamily="65" charset="-120"/>
                          <a:ea typeface="標楷體" panose="03000509000000000000" pitchFamily="65" charset="-120"/>
                          <a:cs typeface="新細明體"/>
                        </a:rPr>
                        <a:t>(</a:t>
                      </a:r>
                      <a:r>
                        <a:rPr kumimoji="0" lang="zh-TW" sz="1400" kern="0" dirty="0">
                          <a:solidFill>
                            <a:srgbClr val="000000"/>
                          </a:solidFill>
                          <a:effectLst/>
                          <a:latin typeface="標楷體" panose="03000509000000000000" pitchFamily="65" charset="-120"/>
                          <a:ea typeface="標楷體" panose="03000509000000000000" pitchFamily="65" charset="-120"/>
                          <a:cs typeface="新細明體"/>
                        </a:rPr>
                        <a:t>公頃</a:t>
                      </a:r>
                      <a:r>
                        <a:rPr kumimoji="0" lang="en-US" sz="1400" kern="0" dirty="0">
                          <a:solidFill>
                            <a:srgbClr val="000000"/>
                          </a:solidFill>
                          <a:effectLst/>
                          <a:latin typeface="標楷體" panose="03000509000000000000" pitchFamily="65" charset="-120"/>
                          <a:ea typeface="標楷體" panose="03000509000000000000" pitchFamily="65" charset="-120"/>
                          <a:cs typeface="新細明體"/>
                        </a:rPr>
                        <a:t>)</a:t>
                      </a:r>
                      <a:endParaRPr kumimoji="0" lang="zh-TW" sz="1400" kern="0" dirty="0">
                        <a:solidFill>
                          <a:srgbClr val="000000"/>
                        </a:solidFill>
                        <a:effectLst/>
                        <a:latin typeface="標楷體" panose="03000509000000000000" pitchFamily="65" charset="-120"/>
                        <a:ea typeface="標楷體" panose="03000509000000000000" pitchFamily="65" charset="-120"/>
                        <a:cs typeface="新細明體"/>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dirty="0">
                          <a:solidFill>
                            <a:srgbClr val="000000"/>
                          </a:solidFill>
                          <a:effectLst/>
                          <a:latin typeface="標楷體"/>
                        </a:rPr>
                        <a:t>7,632.413717</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dirty="0">
                          <a:solidFill>
                            <a:srgbClr val="000000"/>
                          </a:solidFill>
                          <a:effectLst/>
                          <a:latin typeface="標楷體"/>
                        </a:rPr>
                        <a:t>996.786929</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a:solidFill>
                            <a:srgbClr val="000000"/>
                          </a:solidFill>
                          <a:effectLst/>
                          <a:latin typeface="標楷體"/>
                        </a:rPr>
                        <a:t>8,629.200646</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0003"/>
                  </a:ext>
                </a:extLst>
              </a:tr>
              <a:tr h="230400">
                <a:tc vMerge="1">
                  <a:txBody>
                    <a:bodyPr/>
                    <a:lstStyle/>
                    <a:p>
                      <a:endParaRPr lang="zh-TW" altLang="en-US"/>
                    </a:p>
                  </a:txBody>
                  <a:tcPr/>
                </a:tc>
                <a:tc>
                  <a:txBody>
                    <a:bodyPr/>
                    <a:lstStyle/>
                    <a:p>
                      <a:pPr marL="0" algn="l" rtl="0" eaLnBrk="1" latinLnBrk="0" hangingPunct="1">
                        <a:lnSpc>
                          <a:spcPts val="1695"/>
                        </a:lnSpc>
                        <a:spcAft>
                          <a:spcPts val="0"/>
                        </a:spcAft>
                      </a:pPr>
                      <a:r>
                        <a:rPr kumimoji="0" lang="zh-TW" sz="1400" kern="0" dirty="0">
                          <a:solidFill>
                            <a:srgbClr val="000000"/>
                          </a:solidFill>
                          <a:effectLst/>
                          <a:latin typeface="標楷體" panose="03000509000000000000" pitchFamily="65" charset="-120"/>
                          <a:ea typeface="標楷體" panose="03000509000000000000" pitchFamily="65" charset="-120"/>
                          <a:cs typeface="新細明體"/>
                        </a:rPr>
                        <a:t>價值</a:t>
                      </a:r>
                      <a:r>
                        <a:rPr kumimoji="0" lang="en-US" sz="1400" kern="0" dirty="0">
                          <a:solidFill>
                            <a:srgbClr val="000000"/>
                          </a:solidFill>
                          <a:effectLst/>
                          <a:latin typeface="標楷體" panose="03000509000000000000" pitchFamily="65" charset="-120"/>
                          <a:ea typeface="標楷體" panose="03000509000000000000" pitchFamily="65" charset="-120"/>
                          <a:cs typeface="新細明體"/>
                        </a:rPr>
                        <a:t>(</a:t>
                      </a:r>
                      <a:r>
                        <a:rPr kumimoji="0" lang="zh-TW" sz="1400" kern="0" dirty="0">
                          <a:solidFill>
                            <a:srgbClr val="000000"/>
                          </a:solidFill>
                          <a:effectLst/>
                          <a:latin typeface="標楷體" panose="03000509000000000000" pitchFamily="65" charset="-120"/>
                          <a:ea typeface="標楷體" panose="03000509000000000000" pitchFamily="65" charset="-120"/>
                          <a:cs typeface="新細明體"/>
                        </a:rPr>
                        <a:t>元</a:t>
                      </a:r>
                      <a:r>
                        <a:rPr kumimoji="0" lang="en-US" sz="1400" kern="0" dirty="0">
                          <a:solidFill>
                            <a:srgbClr val="000000"/>
                          </a:solidFill>
                          <a:effectLst/>
                          <a:latin typeface="標楷體" panose="03000509000000000000" pitchFamily="65" charset="-120"/>
                          <a:ea typeface="標楷體" panose="03000509000000000000" pitchFamily="65" charset="-120"/>
                          <a:cs typeface="新細明體"/>
                        </a:rPr>
                        <a:t>)</a:t>
                      </a:r>
                      <a:endParaRPr kumimoji="0" lang="zh-TW" sz="1400" kern="0" dirty="0">
                        <a:solidFill>
                          <a:srgbClr val="000000"/>
                        </a:solidFill>
                        <a:effectLst/>
                        <a:latin typeface="標楷體" panose="03000509000000000000" pitchFamily="65" charset="-120"/>
                        <a:ea typeface="標楷體" panose="03000509000000000000" pitchFamily="65" charset="-120"/>
                        <a:cs typeface="新細明體"/>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a:solidFill>
                            <a:srgbClr val="000000"/>
                          </a:solidFill>
                          <a:effectLst/>
                          <a:latin typeface="標楷體"/>
                        </a:rPr>
                        <a:t>3,268,037,441,155</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dirty="0">
                          <a:solidFill>
                            <a:srgbClr val="000000"/>
                          </a:solidFill>
                          <a:effectLst/>
                          <a:latin typeface="標楷體"/>
                        </a:rPr>
                        <a:t>67,414,342,578</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a:solidFill>
                            <a:srgbClr val="000000"/>
                          </a:solidFill>
                          <a:effectLst/>
                          <a:latin typeface="標楷體"/>
                        </a:rPr>
                        <a:t>3,335,451,783,733</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0004"/>
                  </a:ext>
                </a:extLst>
              </a:tr>
              <a:tr h="230400">
                <a:tc rowSpan="3">
                  <a:txBody>
                    <a:bodyPr/>
                    <a:lstStyle/>
                    <a:p>
                      <a:pPr algn="ctr">
                        <a:lnSpc>
                          <a:spcPts val="1695"/>
                        </a:lnSpc>
                        <a:spcAft>
                          <a:spcPts val="0"/>
                        </a:spcAft>
                      </a:pPr>
                      <a:r>
                        <a:rPr lang="zh-TW" sz="1400" kern="0" dirty="0">
                          <a:solidFill>
                            <a:srgbClr val="000000"/>
                          </a:solidFill>
                          <a:effectLst/>
                          <a:latin typeface="標楷體" panose="03000509000000000000" pitchFamily="65" charset="-120"/>
                          <a:ea typeface="標楷體" panose="03000509000000000000" pitchFamily="65" charset="-120"/>
                          <a:cs typeface="新細明體"/>
                        </a:rPr>
                        <a:t>土地改良物</a:t>
                      </a:r>
                      <a:endParaRPr lang="zh-TW" sz="1400" kern="100" dirty="0">
                        <a:effectLst/>
                        <a:latin typeface="標楷體" panose="03000509000000000000" pitchFamily="65" charset="-120"/>
                        <a:ea typeface="標楷體" panose="03000509000000000000" pitchFamily="65" charset="-120"/>
                        <a:cs typeface="Times New Roman"/>
                      </a:endParaRPr>
                    </a:p>
                  </a:txBody>
                  <a:tcPr marL="12714" marR="12714" marT="7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95"/>
                        </a:lnSpc>
                        <a:spcAft>
                          <a:spcPts val="0"/>
                        </a:spcAft>
                      </a:pPr>
                      <a:r>
                        <a:rPr lang="zh-TW" sz="1400" kern="0" dirty="0">
                          <a:solidFill>
                            <a:srgbClr val="000000"/>
                          </a:solidFill>
                          <a:effectLst/>
                          <a:latin typeface="標楷體" panose="03000509000000000000" pitchFamily="65" charset="-120"/>
                          <a:ea typeface="標楷體" panose="03000509000000000000" pitchFamily="65" charset="-120"/>
                          <a:cs typeface="新細明體"/>
                        </a:rPr>
                        <a:t>數量</a:t>
                      </a:r>
                      <a:r>
                        <a:rPr lang="en-US" sz="1400" kern="0" dirty="0">
                          <a:solidFill>
                            <a:srgbClr val="000000"/>
                          </a:solidFill>
                          <a:effectLst/>
                          <a:latin typeface="標楷體" panose="03000509000000000000" pitchFamily="65" charset="-120"/>
                          <a:ea typeface="標楷體" panose="03000509000000000000" pitchFamily="65" charset="-120"/>
                          <a:cs typeface="新細明體"/>
                        </a:rPr>
                        <a:t>(</a:t>
                      </a:r>
                      <a:r>
                        <a:rPr lang="zh-TW" sz="1400" kern="0" dirty="0">
                          <a:solidFill>
                            <a:srgbClr val="000000"/>
                          </a:solidFill>
                          <a:effectLst/>
                          <a:latin typeface="標楷體" panose="03000509000000000000" pitchFamily="65" charset="-120"/>
                          <a:ea typeface="標楷體" panose="03000509000000000000" pitchFamily="65" charset="-120"/>
                          <a:cs typeface="新細明體"/>
                        </a:rPr>
                        <a:t>筆</a:t>
                      </a:r>
                      <a:r>
                        <a:rPr lang="en-US" sz="1400" kern="0" dirty="0">
                          <a:solidFill>
                            <a:srgbClr val="000000"/>
                          </a:solidFill>
                          <a:effectLst/>
                          <a:latin typeface="標楷體" panose="03000509000000000000" pitchFamily="65" charset="-120"/>
                          <a:ea typeface="標楷體" panose="03000509000000000000" pitchFamily="65" charset="-120"/>
                          <a:cs typeface="新細明體"/>
                        </a:rPr>
                        <a:t>)</a:t>
                      </a:r>
                      <a:endParaRPr lang="zh-TW" sz="1400" kern="100" dirty="0">
                        <a:effectLst/>
                        <a:latin typeface="標楷體" panose="03000509000000000000" pitchFamily="65" charset="-120"/>
                        <a:ea typeface="標楷體" panose="03000509000000000000" pitchFamily="65" charset="-120"/>
                        <a:cs typeface="Times New Roman"/>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a:solidFill>
                            <a:srgbClr val="000000"/>
                          </a:solidFill>
                          <a:effectLst/>
                          <a:latin typeface="標楷體"/>
                        </a:rPr>
                        <a:t>4,838</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dirty="0">
                          <a:solidFill>
                            <a:srgbClr val="000000"/>
                          </a:solidFill>
                          <a:effectLst/>
                          <a:latin typeface="標楷體"/>
                        </a:rPr>
                        <a:t>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dirty="0">
                          <a:solidFill>
                            <a:srgbClr val="000000"/>
                          </a:solidFill>
                          <a:effectLst/>
                          <a:latin typeface="標楷體"/>
                        </a:rPr>
                        <a:t>4,838</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r">
                        <a:lnSpc>
                          <a:spcPts val="1695"/>
                        </a:lnSpc>
                        <a:spcAft>
                          <a:spcPts val="0"/>
                        </a:spcAft>
                      </a:pPr>
                      <a:r>
                        <a:rPr lang="en-US" sz="1400" kern="0" dirty="0">
                          <a:solidFill>
                            <a:schemeClr val="tx1"/>
                          </a:solidFill>
                          <a:effectLst/>
                          <a:latin typeface="標楷體"/>
                          <a:ea typeface="新細明體"/>
                          <a:cs typeface="Arial"/>
                        </a:rPr>
                        <a:t>0.20 %</a:t>
                      </a:r>
                      <a:endParaRPr lang="zh-TW" sz="1400" kern="100" dirty="0">
                        <a:solidFill>
                          <a:schemeClr val="tx1"/>
                        </a:solidFill>
                        <a:effectLst/>
                        <a:latin typeface="Calibri"/>
                        <a:ea typeface="新細明體"/>
                        <a:cs typeface="Times New Roman"/>
                      </a:endParaRPr>
                    </a:p>
                  </a:txBody>
                  <a:tcPr marL="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30400">
                <a:tc vMerge="1">
                  <a:txBody>
                    <a:bodyPr/>
                    <a:lstStyle/>
                    <a:p>
                      <a:endParaRPr lang="zh-TW" altLang="en-US"/>
                    </a:p>
                  </a:txBody>
                  <a:tcPr/>
                </a:tc>
                <a:tc>
                  <a:txBody>
                    <a:bodyPr/>
                    <a:lstStyle/>
                    <a:p>
                      <a:pPr algn="just">
                        <a:lnSpc>
                          <a:spcPts val="1695"/>
                        </a:lnSpc>
                        <a:spcAft>
                          <a:spcPts val="0"/>
                        </a:spcAft>
                      </a:pPr>
                      <a:r>
                        <a:rPr lang="zh-TW" sz="1400" kern="0" dirty="0">
                          <a:solidFill>
                            <a:srgbClr val="000000"/>
                          </a:solidFill>
                          <a:effectLst/>
                          <a:latin typeface="標楷體" panose="03000509000000000000" pitchFamily="65" charset="-120"/>
                          <a:ea typeface="標楷體" panose="03000509000000000000" pitchFamily="65" charset="-120"/>
                          <a:cs typeface="新細明體"/>
                        </a:rPr>
                        <a:t>面積</a:t>
                      </a:r>
                      <a:r>
                        <a:rPr lang="en-US" sz="1400" kern="0" dirty="0">
                          <a:solidFill>
                            <a:srgbClr val="000000"/>
                          </a:solidFill>
                          <a:effectLst/>
                          <a:latin typeface="標楷體" panose="03000509000000000000" pitchFamily="65" charset="-120"/>
                          <a:ea typeface="標楷體" panose="03000509000000000000" pitchFamily="65" charset="-120"/>
                          <a:cs typeface="新細明體"/>
                        </a:rPr>
                        <a:t>(</a:t>
                      </a:r>
                      <a:r>
                        <a:rPr lang="zh-TW" sz="1400" kern="0" dirty="0">
                          <a:solidFill>
                            <a:srgbClr val="000000"/>
                          </a:solidFill>
                          <a:effectLst/>
                          <a:latin typeface="標楷體" panose="03000509000000000000" pitchFamily="65" charset="-120"/>
                          <a:ea typeface="標楷體" panose="03000509000000000000" pitchFamily="65" charset="-120"/>
                          <a:cs typeface="新細明體"/>
                        </a:rPr>
                        <a:t>㎡</a:t>
                      </a:r>
                      <a:r>
                        <a:rPr lang="en-US" sz="1400" kern="0" dirty="0">
                          <a:solidFill>
                            <a:srgbClr val="000000"/>
                          </a:solidFill>
                          <a:effectLst/>
                          <a:latin typeface="標楷體" panose="03000509000000000000" pitchFamily="65" charset="-120"/>
                          <a:ea typeface="標楷體" panose="03000509000000000000" pitchFamily="65" charset="-120"/>
                          <a:cs typeface="新細明體"/>
                        </a:rPr>
                        <a:t>)</a:t>
                      </a:r>
                      <a:endParaRPr lang="zh-TW" sz="1400" kern="100" dirty="0">
                        <a:effectLst/>
                        <a:latin typeface="標楷體" panose="03000509000000000000" pitchFamily="65" charset="-120"/>
                        <a:ea typeface="標楷體" panose="03000509000000000000" pitchFamily="65" charset="-120"/>
                        <a:cs typeface="Times New Roman"/>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a:solidFill>
                            <a:srgbClr val="000000"/>
                          </a:solidFill>
                          <a:effectLst/>
                          <a:latin typeface="標楷體"/>
                        </a:rPr>
                        <a:t>4,312,299.40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a:solidFill>
                            <a:srgbClr val="000000"/>
                          </a:solidFill>
                          <a:effectLst/>
                          <a:latin typeface="標楷體"/>
                        </a:rPr>
                        <a:t>0.00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dirty="0">
                          <a:solidFill>
                            <a:srgbClr val="000000"/>
                          </a:solidFill>
                          <a:effectLst/>
                          <a:latin typeface="標楷體"/>
                        </a:rPr>
                        <a:t>4,312,299.40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0006"/>
                  </a:ext>
                </a:extLst>
              </a:tr>
              <a:tr h="230400">
                <a:tc vMerge="1">
                  <a:txBody>
                    <a:bodyPr/>
                    <a:lstStyle/>
                    <a:p>
                      <a:endParaRPr lang="zh-TW" altLang="en-US"/>
                    </a:p>
                  </a:txBody>
                  <a:tcPr/>
                </a:tc>
                <a:tc>
                  <a:txBody>
                    <a:bodyPr/>
                    <a:lstStyle/>
                    <a:p>
                      <a:pPr algn="just">
                        <a:lnSpc>
                          <a:spcPts val="1695"/>
                        </a:lnSpc>
                        <a:spcAft>
                          <a:spcPts val="0"/>
                        </a:spcAft>
                      </a:pPr>
                      <a:r>
                        <a:rPr lang="zh-TW" sz="1400" kern="0" dirty="0">
                          <a:solidFill>
                            <a:srgbClr val="000000"/>
                          </a:solidFill>
                          <a:effectLst/>
                          <a:latin typeface="標楷體" panose="03000509000000000000" pitchFamily="65" charset="-120"/>
                          <a:ea typeface="標楷體" panose="03000509000000000000" pitchFamily="65" charset="-120"/>
                          <a:cs typeface="新細明體"/>
                        </a:rPr>
                        <a:t>價值</a:t>
                      </a:r>
                      <a:r>
                        <a:rPr lang="en-US" sz="1400" kern="0" dirty="0">
                          <a:solidFill>
                            <a:srgbClr val="000000"/>
                          </a:solidFill>
                          <a:effectLst/>
                          <a:latin typeface="標楷體" panose="03000509000000000000" pitchFamily="65" charset="-120"/>
                          <a:ea typeface="標楷體" panose="03000509000000000000" pitchFamily="65" charset="-120"/>
                          <a:cs typeface="新細明體"/>
                        </a:rPr>
                        <a:t>(</a:t>
                      </a:r>
                      <a:r>
                        <a:rPr lang="zh-TW" sz="1400" kern="0" dirty="0">
                          <a:solidFill>
                            <a:srgbClr val="000000"/>
                          </a:solidFill>
                          <a:effectLst/>
                          <a:latin typeface="標楷體" panose="03000509000000000000" pitchFamily="65" charset="-120"/>
                          <a:ea typeface="標楷體" panose="03000509000000000000" pitchFamily="65" charset="-120"/>
                          <a:cs typeface="新細明體"/>
                        </a:rPr>
                        <a:t>元</a:t>
                      </a:r>
                      <a:r>
                        <a:rPr lang="en-US" sz="1400" kern="0" dirty="0">
                          <a:solidFill>
                            <a:srgbClr val="000000"/>
                          </a:solidFill>
                          <a:effectLst/>
                          <a:latin typeface="標楷體" panose="03000509000000000000" pitchFamily="65" charset="-120"/>
                          <a:ea typeface="標楷體" panose="03000509000000000000" pitchFamily="65" charset="-120"/>
                          <a:cs typeface="新細明體"/>
                        </a:rPr>
                        <a:t>)</a:t>
                      </a:r>
                      <a:endParaRPr lang="zh-TW" sz="1400" kern="100" dirty="0">
                        <a:effectLst/>
                        <a:latin typeface="標楷體" panose="03000509000000000000" pitchFamily="65" charset="-120"/>
                        <a:ea typeface="標楷體" panose="03000509000000000000" pitchFamily="65" charset="-120"/>
                        <a:cs typeface="Times New Roman"/>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a:solidFill>
                            <a:srgbClr val="000000"/>
                          </a:solidFill>
                          <a:effectLst/>
                          <a:latin typeface="標楷體"/>
                        </a:rPr>
                        <a:t>7,012,795,924</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a:solidFill>
                            <a:srgbClr val="000000"/>
                          </a:solidFill>
                          <a:effectLst/>
                          <a:latin typeface="標楷體"/>
                        </a:rPr>
                        <a:t>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dirty="0">
                          <a:solidFill>
                            <a:srgbClr val="000000"/>
                          </a:solidFill>
                          <a:effectLst/>
                          <a:latin typeface="標楷體"/>
                        </a:rPr>
                        <a:t>7,012,795,924</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0007"/>
                  </a:ext>
                </a:extLst>
              </a:tr>
              <a:tr h="230400">
                <a:tc rowSpan="3">
                  <a:txBody>
                    <a:bodyPr/>
                    <a:lstStyle/>
                    <a:p>
                      <a:pPr algn="ctr">
                        <a:spcAft>
                          <a:spcPts val="0"/>
                        </a:spcAft>
                      </a:pPr>
                      <a:r>
                        <a:rPr lang="zh-TW" sz="1400" kern="0" dirty="0">
                          <a:solidFill>
                            <a:srgbClr val="000000"/>
                          </a:solidFill>
                          <a:effectLst/>
                          <a:latin typeface="標楷體" panose="03000509000000000000" pitchFamily="65" charset="-120"/>
                          <a:ea typeface="標楷體" panose="03000509000000000000" pitchFamily="65" charset="-120"/>
                          <a:cs typeface="新細明體"/>
                        </a:rPr>
                        <a:t>房屋建築及設備</a:t>
                      </a:r>
                      <a:endParaRPr lang="zh-TW" sz="1400" kern="100" dirty="0">
                        <a:effectLst/>
                        <a:latin typeface="標楷體" panose="03000509000000000000" pitchFamily="65" charset="-120"/>
                        <a:ea typeface="標楷體" panose="03000509000000000000" pitchFamily="65" charset="-120"/>
                        <a:cs typeface="Times New Roman"/>
                      </a:endParaRPr>
                    </a:p>
                  </a:txBody>
                  <a:tcPr marL="12714" marR="12714" marT="7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rtl="0" eaLnBrk="1" latinLnBrk="0" hangingPunct="1">
                        <a:lnSpc>
                          <a:spcPts val="1695"/>
                        </a:lnSpc>
                        <a:spcAft>
                          <a:spcPts val="0"/>
                        </a:spcAft>
                      </a:pPr>
                      <a:r>
                        <a:rPr kumimoji="0" lang="zh-TW" sz="1400" kern="0" dirty="0">
                          <a:solidFill>
                            <a:srgbClr val="000000"/>
                          </a:solidFill>
                          <a:effectLst/>
                          <a:latin typeface="標楷體" panose="03000509000000000000" pitchFamily="65" charset="-120"/>
                          <a:ea typeface="標楷體" panose="03000509000000000000" pitchFamily="65" charset="-120"/>
                          <a:cs typeface="新細明體"/>
                        </a:rPr>
                        <a:t>數量</a:t>
                      </a:r>
                      <a:r>
                        <a:rPr kumimoji="0" lang="en-US" altLang="zh-TW" sz="1400" kern="0" dirty="0">
                          <a:solidFill>
                            <a:srgbClr val="000000"/>
                          </a:solidFill>
                          <a:effectLst/>
                          <a:latin typeface="標楷體" panose="03000509000000000000" pitchFamily="65" charset="-120"/>
                          <a:ea typeface="標楷體" panose="03000509000000000000" pitchFamily="65" charset="-120"/>
                          <a:cs typeface="新細明體"/>
                        </a:rPr>
                        <a:t>(</a:t>
                      </a:r>
                      <a:r>
                        <a:rPr kumimoji="0" lang="zh-TW" altLang="en-US" sz="1400" kern="0" dirty="0">
                          <a:solidFill>
                            <a:srgbClr val="000000"/>
                          </a:solidFill>
                          <a:effectLst/>
                          <a:latin typeface="標楷體" panose="03000509000000000000" pitchFamily="65" charset="-120"/>
                          <a:ea typeface="標楷體" panose="03000509000000000000" pitchFamily="65" charset="-120"/>
                          <a:cs typeface="新細明體"/>
                        </a:rPr>
                        <a:t>筆</a:t>
                      </a:r>
                      <a:r>
                        <a:rPr kumimoji="0" lang="en-US" altLang="zh-TW" sz="1400" kern="0" dirty="0">
                          <a:solidFill>
                            <a:srgbClr val="000000"/>
                          </a:solidFill>
                          <a:effectLst/>
                          <a:latin typeface="標楷體" panose="03000509000000000000" pitchFamily="65" charset="-120"/>
                          <a:ea typeface="標楷體" panose="03000509000000000000" pitchFamily="65" charset="-120"/>
                          <a:cs typeface="新細明體"/>
                        </a:rPr>
                        <a:t>)</a:t>
                      </a:r>
                      <a:endParaRPr kumimoji="0" lang="zh-TW" sz="1400" kern="0" dirty="0">
                        <a:solidFill>
                          <a:srgbClr val="000000"/>
                        </a:solidFill>
                        <a:effectLst/>
                        <a:latin typeface="標楷體" panose="03000509000000000000" pitchFamily="65" charset="-120"/>
                        <a:ea typeface="標楷體" panose="03000509000000000000" pitchFamily="65" charset="-120"/>
                        <a:cs typeface="新細明體"/>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a:solidFill>
                            <a:srgbClr val="000000"/>
                          </a:solidFill>
                          <a:effectLst/>
                          <a:latin typeface="標楷體"/>
                        </a:rPr>
                        <a:t>8,428</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a:solidFill>
                            <a:srgbClr val="000000"/>
                          </a:solidFill>
                          <a:effectLst/>
                          <a:latin typeface="標楷體"/>
                        </a:rPr>
                        <a:t>227</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dirty="0">
                          <a:solidFill>
                            <a:srgbClr val="000000"/>
                          </a:solidFill>
                          <a:effectLst/>
                          <a:latin typeface="標楷體"/>
                        </a:rPr>
                        <a:t>8,655</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r">
                        <a:spcAft>
                          <a:spcPts val="0"/>
                        </a:spcAft>
                      </a:pPr>
                      <a:r>
                        <a:rPr lang="en-US" sz="1400" kern="0" dirty="0">
                          <a:solidFill>
                            <a:schemeClr val="tx1"/>
                          </a:solidFill>
                          <a:effectLst/>
                          <a:latin typeface="標楷體"/>
                          <a:ea typeface="新細明體"/>
                          <a:cs typeface="Arial"/>
                        </a:rPr>
                        <a:t>2.15 %</a:t>
                      </a:r>
                      <a:endParaRPr lang="zh-TW" sz="1400" kern="100" dirty="0">
                        <a:solidFill>
                          <a:schemeClr val="tx1"/>
                        </a:solidFill>
                        <a:effectLst/>
                        <a:latin typeface="Calibri"/>
                        <a:ea typeface="新細明體"/>
                        <a:cs typeface="Times New Roman"/>
                      </a:endParaRPr>
                    </a:p>
                  </a:txBody>
                  <a:tcPr marL="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30400">
                <a:tc vMerge="1">
                  <a:txBody>
                    <a:bodyPr/>
                    <a:lstStyle/>
                    <a:p>
                      <a:endParaRPr lang="zh-TW" altLang="en-US"/>
                    </a:p>
                  </a:txBody>
                  <a:tcPr/>
                </a:tc>
                <a:tc>
                  <a:txBody>
                    <a:bodyPr/>
                    <a:lstStyle/>
                    <a:p>
                      <a:pPr algn="just">
                        <a:lnSpc>
                          <a:spcPts val="1695"/>
                        </a:lnSpc>
                        <a:spcAft>
                          <a:spcPts val="0"/>
                        </a:spcAft>
                      </a:pPr>
                      <a:r>
                        <a:rPr lang="zh-TW" sz="1400" kern="0" dirty="0">
                          <a:solidFill>
                            <a:srgbClr val="000000"/>
                          </a:solidFill>
                          <a:effectLst/>
                          <a:latin typeface="標楷體" panose="03000509000000000000" pitchFamily="65" charset="-120"/>
                          <a:ea typeface="標楷體" panose="03000509000000000000" pitchFamily="65" charset="-120"/>
                          <a:cs typeface="新細明體"/>
                        </a:rPr>
                        <a:t>面積</a:t>
                      </a:r>
                      <a:r>
                        <a:rPr lang="en-US" sz="1400" kern="0" dirty="0">
                          <a:solidFill>
                            <a:srgbClr val="000000"/>
                          </a:solidFill>
                          <a:effectLst/>
                          <a:latin typeface="標楷體" panose="03000509000000000000" pitchFamily="65" charset="-120"/>
                          <a:ea typeface="標楷體" panose="03000509000000000000" pitchFamily="65" charset="-120"/>
                          <a:cs typeface="新細明體"/>
                        </a:rPr>
                        <a:t>(</a:t>
                      </a:r>
                      <a:r>
                        <a:rPr lang="zh-TW" sz="1400" kern="0" dirty="0">
                          <a:solidFill>
                            <a:srgbClr val="000000"/>
                          </a:solidFill>
                          <a:effectLst/>
                          <a:latin typeface="標楷體" panose="03000509000000000000" pitchFamily="65" charset="-120"/>
                          <a:ea typeface="標楷體" panose="03000509000000000000" pitchFamily="65" charset="-120"/>
                          <a:cs typeface="新細明體"/>
                        </a:rPr>
                        <a:t>㎡</a:t>
                      </a:r>
                      <a:r>
                        <a:rPr lang="en-US" sz="1400" kern="0" dirty="0">
                          <a:solidFill>
                            <a:srgbClr val="000000"/>
                          </a:solidFill>
                          <a:effectLst/>
                          <a:latin typeface="標楷體" panose="03000509000000000000" pitchFamily="65" charset="-120"/>
                          <a:ea typeface="標楷體" panose="03000509000000000000" pitchFamily="65" charset="-120"/>
                          <a:cs typeface="新細明體"/>
                        </a:rPr>
                        <a:t>)</a:t>
                      </a:r>
                      <a:endParaRPr lang="zh-TW" sz="1400" kern="100" dirty="0">
                        <a:effectLst/>
                        <a:latin typeface="標楷體" panose="03000509000000000000" pitchFamily="65" charset="-120"/>
                        <a:ea typeface="標楷體" panose="03000509000000000000" pitchFamily="65" charset="-120"/>
                        <a:cs typeface="Times New Roman"/>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a:solidFill>
                            <a:srgbClr val="000000"/>
                          </a:solidFill>
                          <a:effectLst/>
                          <a:latin typeface="標楷體"/>
                        </a:rPr>
                        <a:t>12,554,678.87</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a:solidFill>
                            <a:srgbClr val="000000"/>
                          </a:solidFill>
                          <a:effectLst/>
                          <a:latin typeface="標楷體"/>
                        </a:rPr>
                        <a:t>47,029.09</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dirty="0">
                          <a:solidFill>
                            <a:srgbClr val="000000"/>
                          </a:solidFill>
                          <a:effectLst/>
                          <a:latin typeface="標楷體"/>
                        </a:rPr>
                        <a:t>12,601,707.96</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0009"/>
                  </a:ext>
                </a:extLst>
              </a:tr>
              <a:tr h="230400">
                <a:tc vMerge="1">
                  <a:txBody>
                    <a:bodyPr/>
                    <a:lstStyle/>
                    <a:p>
                      <a:endParaRPr lang="zh-TW" altLang="en-US"/>
                    </a:p>
                  </a:txBody>
                  <a:tcPr/>
                </a:tc>
                <a:tc>
                  <a:txBody>
                    <a:bodyPr/>
                    <a:lstStyle/>
                    <a:p>
                      <a:pPr algn="just">
                        <a:lnSpc>
                          <a:spcPts val="1695"/>
                        </a:lnSpc>
                        <a:spcAft>
                          <a:spcPts val="0"/>
                        </a:spcAft>
                      </a:pPr>
                      <a:r>
                        <a:rPr lang="zh-TW" sz="1400" kern="0" dirty="0">
                          <a:solidFill>
                            <a:srgbClr val="000000"/>
                          </a:solidFill>
                          <a:effectLst/>
                          <a:latin typeface="標楷體" panose="03000509000000000000" pitchFamily="65" charset="-120"/>
                          <a:ea typeface="標楷體" panose="03000509000000000000" pitchFamily="65" charset="-120"/>
                          <a:cs typeface="新細明體"/>
                        </a:rPr>
                        <a:t>價值</a:t>
                      </a:r>
                      <a:r>
                        <a:rPr lang="en-US" sz="1400" kern="0" dirty="0">
                          <a:solidFill>
                            <a:srgbClr val="000000"/>
                          </a:solidFill>
                          <a:effectLst/>
                          <a:latin typeface="標楷體" panose="03000509000000000000" pitchFamily="65" charset="-120"/>
                          <a:ea typeface="標楷體" panose="03000509000000000000" pitchFamily="65" charset="-120"/>
                          <a:cs typeface="新細明體"/>
                        </a:rPr>
                        <a:t>(</a:t>
                      </a:r>
                      <a:r>
                        <a:rPr lang="zh-TW" sz="1400" kern="0" dirty="0">
                          <a:solidFill>
                            <a:srgbClr val="000000"/>
                          </a:solidFill>
                          <a:effectLst/>
                          <a:latin typeface="標楷體" panose="03000509000000000000" pitchFamily="65" charset="-120"/>
                          <a:ea typeface="標楷體" panose="03000509000000000000" pitchFamily="65" charset="-120"/>
                          <a:cs typeface="新細明體"/>
                        </a:rPr>
                        <a:t>元</a:t>
                      </a:r>
                      <a:r>
                        <a:rPr lang="en-US" sz="1400" kern="0" dirty="0">
                          <a:solidFill>
                            <a:srgbClr val="000000"/>
                          </a:solidFill>
                          <a:effectLst/>
                          <a:latin typeface="標楷體" panose="03000509000000000000" pitchFamily="65" charset="-120"/>
                          <a:ea typeface="標楷體" panose="03000509000000000000" pitchFamily="65" charset="-120"/>
                          <a:cs typeface="新細明體"/>
                        </a:rPr>
                        <a:t>)</a:t>
                      </a:r>
                      <a:endParaRPr lang="zh-TW" sz="1400" kern="100" dirty="0">
                        <a:effectLst/>
                        <a:latin typeface="標楷體" panose="03000509000000000000" pitchFamily="65" charset="-120"/>
                        <a:ea typeface="標楷體" panose="03000509000000000000" pitchFamily="65" charset="-120"/>
                        <a:cs typeface="Times New Roman"/>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a:solidFill>
                            <a:srgbClr val="000000"/>
                          </a:solidFill>
                          <a:effectLst/>
                          <a:latin typeface="標楷體"/>
                        </a:rPr>
                        <a:t>73,923,411,212</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a:solidFill>
                            <a:srgbClr val="000000"/>
                          </a:solidFill>
                          <a:effectLst/>
                          <a:latin typeface="標楷體"/>
                        </a:rPr>
                        <a:t>173,162,264</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dirty="0">
                          <a:solidFill>
                            <a:srgbClr val="000000"/>
                          </a:solidFill>
                          <a:effectLst/>
                          <a:latin typeface="標楷體"/>
                        </a:rPr>
                        <a:t>74,096,573,476</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0010"/>
                  </a:ext>
                </a:extLst>
              </a:tr>
              <a:tr h="230400">
                <a:tc>
                  <a:txBody>
                    <a:bodyPr/>
                    <a:lstStyle/>
                    <a:p>
                      <a:pPr algn="ctr">
                        <a:spcAft>
                          <a:spcPts val="0"/>
                        </a:spcAft>
                      </a:pPr>
                      <a:r>
                        <a:rPr lang="zh-TW" sz="1400" kern="0" dirty="0">
                          <a:solidFill>
                            <a:srgbClr val="000000"/>
                          </a:solidFill>
                          <a:effectLst/>
                          <a:latin typeface="標楷體" panose="03000509000000000000" pitchFamily="65" charset="-120"/>
                          <a:ea typeface="標楷體" panose="03000509000000000000" pitchFamily="65" charset="-120"/>
                          <a:cs typeface="新細明體"/>
                        </a:rPr>
                        <a:t>機械及設備</a:t>
                      </a:r>
                      <a:endParaRPr lang="zh-TW" sz="1400" kern="100" dirty="0">
                        <a:effectLst/>
                        <a:latin typeface="標楷體" panose="03000509000000000000" pitchFamily="65" charset="-120"/>
                        <a:ea typeface="標楷體" panose="03000509000000000000" pitchFamily="65" charset="-120"/>
                        <a:cs typeface="Times New Roman"/>
                      </a:endParaRPr>
                    </a:p>
                  </a:txBody>
                  <a:tcPr marL="12714" marR="12714" marT="7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spcAft>
                          <a:spcPts val="0"/>
                        </a:spcAft>
                      </a:pPr>
                      <a:r>
                        <a:rPr kumimoji="0" lang="zh-TW" sz="1400" kern="0" dirty="0">
                          <a:solidFill>
                            <a:srgbClr val="000000"/>
                          </a:solidFill>
                          <a:effectLst/>
                          <a:latin typeface="標楷體" panose="03000509000000000000" pitchFamily="65" charset="-120"/>
                          <a:ea typeface="標楷體" panose="03000509000000000000" pitchFamily="65" charset="-120"/>
                          <a:cs typeface="新細明體"/>
                        </a:rPr>
                        <a:t>價值</a:t>
                      </a:r>
                      <a:r>
                        <a:rPr kumimoji="0" lang="en-US" sz="1400" kern="0" dirty="0">
                          <a:solidFill>
                            <a:srgbClr val="000000"/>
                          </a:solidFill>
                          <a:effectLst/>
                          <a:latin typeface="標楷體" panose="03000509000000000000" pitchFamily="65" charset="-120"/>
                          <a:ea typeface="標楷體" panose="03000509000000000000" pitchFamily="65" charset="-120"/>
                          <a:cs typeface="新細明體"/>
                        </a:rPr>
                        <a:t>(</a:t>
                      </a:r>
                      <a:r>
                        <a:rPr kumimoji="0" lang="zh-TW" sz="1400" kern="0" dirty="0">
                          <a:solidFill>
                            <a:srgbClr val="000000"/>
                          </a:solidFill>
                          <a:effectLst/>
                          <a:latin typeface="標楷體" panose="03000509000000000000" pitchFamily="65" charset="-120"/>
                          <a:ea typeface="標楷體" panose="03000509000000000000" pitchFamily="65" charset="-120"/>
                          <a:cs typeface="新細明體"/>
                        </a:rPr>
                        <a:t>元</a:t>
                      </a:r>
                      <a:r>
                        <a:rPr kumimoji="0" lang="en-US" sz="1400" kern="0" dirty="0">
                          <a:solidFill>
                            <a:srgbClr val="000000"/>
                          </a:solidFill>
                          <a:effectLst/>
                          <a:latin typeface="標楷體" panose="03000509000000000000" pitchFamily="65" charset="-120"/>
                          <a:ea typeface="標楷體" panose="03000509000000000000" pitchFamily="65" charset="-120"/>
                          <a:cs typeface="新細明體"/>
                        </a:rPr>
                        <a:t>)</a:t>
                      </a:r>
                      <a:endParaRPr kumimoji="0" lang="zh-TW" sz="1400" kern="0" dirty="0">
                        <a:solidFill>
                          <a:srgbClr val="000000"/>
                        </a:solidFill>
                        <a:effectLst/>
                        <a:latin typeface="標楷體" panose="03000509000000000000" pitchFamily="65" charset="-120"/>
                        <a:ea typeface="標楷體" panose="03000509000000000000" pitchFamily="65" charset="-120"/>
                        <a:cs typeface="新細明體"/>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a:solidFill>
                            <a:srgbClr val="000000"/>
                          </a:solidFill>
                          <a:effectLst/>
                          <a:latin typeface="標楷體"/>
                        </a:rPr>
                        <a:t>7,288,581,174</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a:solidFill>
                            <a:srgbClr val="000000"/>
                          </a:solidFill>
                          <a:effectLst/>
                          <a:latin typeface="標楷體"/>
                        </a:rPr>
                        <a:t>202,194</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dirty="0">
                          <a:solidFill>
                            <a:srgbClr val="000000"/>
                          </a:solidFill>
                          <a:effectLst/>
                          <a:latin typeface="標楷體"/>
                        </a:rPr>
                        <a:t>7,288,783,368</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kern="0" dirty="0">
                          <a:solidFill>
                            <a:schemeClr val="tx1"/>
                          </a:solidFill>
                          <a:effectLst/>
                          <a:latin typeface="標楷體"/>
                          <a:ea typeface="新細明體"/>
                          <a:cs typeface="Arial"/>
                        </a:rPr>
                        <a:t>0.21 %</a:t>
                      </a:r>
                      <a:endParaRPr lang="zh-TW" sz="1400" kern="100" dirty="0">
                        <a:solidFill>
                          <a:schemeClr val="tx1"/>
                        </a:solidFill>
                        <a:effectLst/>
                        <a:latin typeface="Calibri"/>
                        <a:ea typeface="新細明體"/>
                        <a:cs typeface="Times New Roman"/>
                      </a:endParaRPr>
                    </a:p>
                  </a:txBody>
                  <a:tcPr marL="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30400">
                <a:tc>
                  <a:txBody>
                    <a:bodyPr/>
                    <a:lstStyle/>
                    <a:p>
                      <a:pPr algn="ctr">
                        <a:spcAft>
                          <a:spcPts val="0"/>
                        </a:spcAft>
                      </a:pPr>
                      <a:r>
                        <a:rPr lang="zh-TW" sz="1400" kern="0" dirty="0">
                          <a:solidFill>
                            <a:srgbClr val="000000"/>
                          </a:solidFill>
                          <a:effectLst/>
                          <a:latin typeface="標楷體" panose="03000509000000000000" pitchFamily="65" charset="-120"/>
                          <a:ea typeface="標楷體" panose="03000509000000000000" pitchFamily="65" charset="-120"/>
                          <a:cs typeface="新細明體"/>
                        </a:rPr>
                        <a:t>交通及運輸設備</a:t>
                      </a:r>
                      <a:endParaRPr lang="zh-TW" sz="1400" kern="100" dirty="0">
                        <a:effectLst/>
                        <a:latin typeface="標楷體" panose="03000509000000000000" pitchFamily="65" charset="-120"/>
                        <a:ea typeface="標楷體" panose="03000509000000000000" pitchFamily="65" charset="-120"/>
                        <a:cs typeface="Times New Roman"/>
                      </a:endParaRPr>
                    </a:p>
                  </a:txBody>
                  <a:tcPr marL="12714" marR="12714" marT="7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400" kern="0" dirty="0">
                          <a:solidFill>
                            <a:srgbClr val="000000"/>
                          </a:solidFill>
                          <a:effectLst/>
                          <a:latin typeface="標楷體" panose="03000509000000000000" pitchFamily="65" charset="-120"/>
                          <a:ea typeface="標楷體" panose="03000509000000000000" pitchFamily="65" charset="-120"/>
                          <a:cs typeface="新細明體"/>
                        </a:rPr>
                        <a:t>價值</a:t>
                      </a:r>
                      <a:r>
                        <a:rPr lang="en-US" sz="1400" kern="0" dirty="0">
                          <a:solidFill>
                            <a:srgbClr val="000000"/>
                          </a:solidFill>
                          <a:effectLst/>
                          <a:latin typeface="標楷體" panose="03000509000000000000" pitchFamily="65" charset="-120"/>
                          <a:ea typeface="標楷體" panose="03000509000000000000" pitchFamily="65" charset="-120"/>
                          <a:cs typeface="新細明體"/>
                        </a:rPr>
                        <a:t>(</a:t>
                      </a:r>
                      <a:r>
                        <a:rPr lang="zh-TW" sz="1400" kern="0" dirty="0">
                          <a:solidFill>
                            <a:srgbClr val="000000"/>
                          </a:solidFill>
                          <a:effectLst/>
                          <a:latin typeface="標楷體" panose="03000509000000000000" pitchFamily="65" charset="-120"/>
                          <a:ea typeface="標楷體" panose="03000509000000000000" pitchFamily="65" charset="-120"/>
                          <a:cs typeface="新細明體"/>
                        </a:rPr>
                        <a:t>元</a:t>
                      </a:r>
                      <a:r>
                        <a:rPr lang="en-US" sz="1400" kern="0" dirty="0">
                          <a:solidFill>
                            <a:srgbClr val="000000"/>
                          </a:solidFill>
                          <a:effectLst/>
                          <a:latin typeface="標楷體" panose="03000509000000000000" pitchFamily="65" charset="-120"/>
                          <a:ea typeface="標楷體" panose="03000509000000000000" pitchFamily="65" charset="-120"/>
                          <a:cs typeface="新細明體"/>
                        </a:rPr>
                        <a:t>)</a:t>
                      </a:r>
                      <a:endParaRPr lang="zh-TW" sz="1400" kern="100" dirty="0">
                        <a:effectLst/>
                        <a:latin typeface="標楷體" panose="03000509000000000000" pitchFamily="65" charset="-120"/>
                        <a:ea typeface="標楷體" panose="03000509000000000000" pitchFamily="65" charset="-120"/>
                        <a:cs typeface="Times New Roman"/>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a:solidFill>
                            <a:srgbClr val="000000"/>
                          </a:solidFill>
                          <a:effectLst/>
                          <a:latin typeface="標楷體"/>
                        </a:rPr>
                        <a:t>13,508,425,504</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a:solidFill>
                            <a:srgbClr val="000000"/>
                          </a:solidFill>
                          <a:effectLst/>
                          <a:latin typeface="標楷體"/>
                        </a:rPr>
                        <a:t>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dirty="0">
                          <a:solidFill>
                            <a:srgbClr val="000000"/>
                          </a:solidFill>
                          <a:effectLst/>
                          <a:latin typeface="標楷體"/>
                        </a:rPr>
                        <a:t>13,508,425,504</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kern="0" dirty="0">
                          <a:solidFill>
                            <a:schemeClr val="tx1"/>
                          </a:solidFill>
                          <a:effectLst/>
                          <a:latin typeface="標楷體"/>
                          <a:ea typeface="新細明體"/>
                          <a:cs typeface="Arial"/>
                        </a:rPr>
                        <a:t>0.39 %</a:t>
                      </a:r>
                      <a:endParaRPr lang="zh-TW" sz="1400" kern="100" dirty="0">
                        <a:solidFill>
                          <a:schemeClr val="tx1"/>
                        </a:solidFill>
                        <a:effectLst/>
                        <a:latin typeface="Calibri"/>
                        <a:ea typeface="新細明體"/>
                        <a:cs typeface="Times New Roman"/>
                      </a:endParaRPr>
                    </a:p>
                  </a:txBody>
                  <a:tcPr marL="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30400">
                <a:tc>
                  <a:txBody>
                    <a:bodyPr/>
                    <a:lstStyle/>
                    <a:p>
                      <a:pPr algn="ctr">
                        <a:lnSpc>
                          <a:spcPts val="1695"/>
                        </a:lnSpc>
                        <a:spcAft>
                          <a:spcPts val="0"/>
                        </a:spcAft>
                      </a:pPr>
                      <a:r>
                        <a:rPr lang="zh-TW" sz="1400" kern="0" dirty="0">
                          <a:solidFill>
                            <a:srgbClr val="000000"/>
                          </a:solidFill>
                          <a:effectLst/>
                          <a:latin typeface="標楷體" panose="03000509000000000000" pitchFamily="65" charset="-120"/>
                          <a:ea typeface="標楷體" panose="03000509000000000000" pitchFamily="65" charset="-120"/>
                          <a:cs typeface="新細明體"/>
                        </a:rPr>
                        <a:t>什項設備</a:t>
                      </a:r>
                      <a:endParaRPr lang="zh-TW" sz="1400" kern="100" dirty="0">
                        <a:effectLst/>
                        <a:latin typeface="標楷體" panose="03000509000000000000" pitchFamily="65" charset="-120"/>
                        <a:ea typeface="標楷體" panose="03000509000000000000" pitchFamily="65" charset="-120"/>
                        <a:cs typeface="Times New Roman"/>
                      </a:endParaRPr>
                    </a:p>
                  </a:txBody>
                  <a:tcPr marL="12714" marR="12714" marT="7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95"/>
                        </a:lnSpc>
                        <a:spcAft>
                          <a:spcPts val="0"/>
                        </a:spcAft>
                      </a:pPr>
                      <a:r>
                        <a:rPr lang="zh-TW" sz="1400" kern="0" dirty="0">
                          <a:solidFill>
                            <a:srgbClr val="000000"/>
                          </a:solidFill>
                          <a:effectLst/>
                          <a:latin typeface="標楷體" panose="03000509000000000000" pitchFamily="65" charset="-120"/>
                          <a:ea typeface="標楷體" panose="03000509000000000000" pitchFamily="65" charset="-120"/>
                          <a:cs typeface="新細明體"/>
                        </a:rPr>
                        <a:t>價值</a:t>
                      </a:r>
                      <a:r>
                        <a:rPr lang="en-US" sz="1400" kern="0" dirty="0">
                          <a:solidFill>
                            <a:srgbClr val="000000"/>
                          </a:solidFill>
                          <a:effectLst/>
                          <a:latin typeface="標楷體" panose="03000509000000000000" pitchFamily="65" charset="-120"/>
                          <a:ea typeface="標楷體" panose="03000509000000000000" pitchFamily="65" charset="-120"/>
                          <a:cs typeface="新細明體"/>
                        </a:rPr>
                        <a:t>(</a:t>
                      </a:r>
                      <a:r>
                        <a:rPr lang="zh-TW" sz="1400" kern="0" dirty="0">
                          <a:solidFill>
                            <a:srgbClr val="000000"/>
                          </a:solidFill>
                          <a:effectLst/>
                          <a:latin typeface="標楷體" panose="03000509000000000000" pitchFamily="65" charset="-120"/>
                          <a:ea typeface="標楷體" panose="03000509000000000000" pitchFamily="65" charset="-120"/>
                          <a:cs typeface="新細明體"/>
                        </a:rPr>
                        <a:t>元</a:t>
                      </a:r>
                      <a:r>
                        <a:rPr lang="en-US" sz="1400" kern="0" dirty="0">
                          <a:solidFill>
                            <a:srgbClr val="000000"/>
                          </a:solidFill>
                          <a:effectLst/>
                          <a:latin typeface="標楷體" panose="03000509000000000000" pitchFamily="65" charset="-120"/>
                          <a:ea typeface="標楷體" panose="03000509000000000000" pitchFamily="65" charset="-120"/>
                          <a:cs typeface="新細明體"/>
                        </a:rPr>
                        <a:t>)</a:t>
                      </a:r>
                      <a:endParaRPr lang="zh-TW" sz="1400" kern="100" dirty="0">
                        <a:effectLst/>
                        <a:latin typeface="標楷體" panose="03000509000000000000" pitchFamily="65" charset="-120"/>
                        <a:ea typeface="標楷體" panose="03000509000000000000" pitchFamily="65" charset="-120"/>
                        <a:cs typeface="Times New Roman"/>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a:solidFill>
                            <a:srgbClr val="000000"/>
                          </a:solidFill>
                          <a:effectLst/>
                          <a:latin typeface="標楷體"/>
                        </a:rPr>
                        <a:t>4,064,771,467</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a:solidFill>
                            <a:srgbClr val="000000"/>
                          </a:solidFill>
                          <a:effectLst/>
                          <a:latin typeface="標楷體"/>
                        </a:rPr>
                        <a:t>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dirty="0">
                          <a:solidFill>
                            <a:srgbClr val="000000"/>
                          </a:solidFill>
                          <a:effectLst/>
                          <a:latin typeface="標楷體"/>
                        </a:rPr>
                        <a:t>4,064,771,467</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kern="0" dirty="0">
                          <a:solidFill>
                            <a:schemeClr val="tx1"/>
                          </a:solidFill>
                          <a:effectLst/>
                          <a:latin typeface="標楷體"/>
                          <a:ea typeface="新細明體"/>
                          <a:cs typeface="Arial"/>
                        </a:rPr>
                        <a:t>0.12 %</a:t>
                      </a:r>
                      <a:endParaRPr lang="zh-TW" sz="1400" kern="100" dirty="0">
                        <a:solidFill>
                          <a:schemeClr val="tx1"/>
                        </a:solidFill>
                        <a:effectLst/>
                        <a:latin typeface="Calibri"/>
                        <a:ea typeface="新細明體"/>
                        <a:cs typeface="Times New Roman"/>
                      </a:endParaRPr>
                    </a:p>
                  </a:txBody>
                  <a:tcPr marL="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30400">
                <a:tc>
                  <a:txBody>
                    <a:bodyPr/>
                    <a:lstStyle/>
                    <a:p>
                      <a:pPr algn="ctr">
                        <a:lnSpc>
                          <a:spcPts val="1695"/>
                        </a:lnSpc>
                        <a:spcAft>
                          <a:spcPts val="0"/>
                        </a:spcAft>
                      </a:pPr>
                      <a:r>
                        <a:rPr lang="zh-TW" sz="1400" kern="0" dirty="0">
                          <a:solidFill>
                            <a:srgbClr val="000000"/>
                          </a:solidFill>
                          <a:effectLst/>
                          <a:latin typeface="標楷體" panose="03000509000000000000" pitchFamily="65" charset="-120"/>
                          <a:ea typeface="標楷體" panose="03000509000000000000" pitchFamily="65" charset="-120"/>
                          <a:cs typeface="新細明體"/>
                        </a:rPr>
                        <a:t>有價證券</a:t>
                      </a:r>
                      <a:endParaRPr lang="zh-TW" sz="1400" kern="100" dirty="0">
                        <a:effectLst/>
                        <a:latin typeface="標楷體" panose="03000509000000000000" pitchFamily="65" charset="-120"/>
                        <a:ea typeface="標楷體" panose="03000509000000000000" pitchFamily="65" charset="-120"/>
                        <a:cs typeface="Times New Roman"/>
                      </a:endParaRPr>
                    </a:p>
                  </a:txBody>
                  <a:tcPr marL="12714" marR="12714" marT="7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95"/>
                        </a:lnSpc>
                        <a:spcAft>
                          <a:spcPts val="0"/>
                        </a:spcAft>
                      </a:pPr>
                      <a:r>
                        <a:rPr lang="zh-TW" sz="1400" kern="0" dirty="0">
                          <a:solidFill>
                            <a:srgbClr val="000000"/>
                          </a:solidFill>
                          <a:effectLst/>
                          <a:latin typeface="標楷體" panose="03000509000000000000" pitchFamily="65" charset="-120"/>
                          <a:ea typeface="標楷體" panose="03000509000000000000" pitchFamily="65" charset="-120"/>
                          <a:cs typeface="新細明體"/>
                        </a:rPr>
                        <a:t>價值</a:t>
                      </a:r>
                      <a:r>
                        <a:rPr lang="en-US" sz="1400" kern="0" dirty="0">
                          <a:solidFill>
                            <a:srgbClr val="000000"/>
                          </a:solidFill>
                          <a:effectLst/>
                          <a:latin typeface="標楷體" panose="03000509000000000000" pitchFamily="65" charset="-120"/>
                          <a:ea typeface="標楷體" panose="03000509000000000000" pitchFamily="65" charset="-120"/>
                          <a:cs typeface="新細明體"/>
                        </a:rPr>
                        <a:t>(</a:t>
                      </a:r>
                      <a:r>
                        <a:rPr lang="zh-TW" sz="1400" kern="0" dirty="0">
                          <a:solidFill>
                            <a:srgbClr val="000000"/>
                          </a:solidFill>
                          <a:effectLst/>
                          <a:latin typeface="標楷體" panose="03000509000000000000" pitchFamily="65" charset="-120"/>
                          <a:ea typeface="標楷體" panose="03000509000000000000" pitchFamily="65" charset="-120"/>
                          <a:cs typeface="新細明體"/>
                        </a:rPr>
                        <a:t>元</a:t>
                      </a:r>
                      <a:r>
                        <a:rPr lang="en-US" sz="1400" kern="0" dirty="0">
                          <a:solidFill>
                            <a:srgbClr val="000000"/>
                          </a:solidFill>
                          <a:effectLst/>
                          <a:latin typeface="標楷體" panose="03000509000000000000" pitchFamily="65" charset="-120"/>
                          <a:ea typeface="標楷體" panose="03000509000000000000" pitchFamily="65" charset="-120"/>
                          <a:cs typeface="新細明體"/>
                        </a:rPr>
                        <a:t>)</a:t>
                      </a:r>
                      <a:endParaRPr lang="zh-TW" sz="1400" kern="100" dirty="0">
                        <a:effectLst/>
                        <a:latin typeface="標楷體" panose="03000509000000000000" pitchFamily="65" charset="-120"/>
                        <a:ea typeface="標楷體" panose="03000509000000000000" pitchFamily="65" charset="-120"/>
                        <a:cs typeface="Times New Roman"/>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a:solidFill>
                            <a:srgbClr val="000000"/>
                          </a:solidFill>
                          <a:effectLst/>
                          <a:latin typeface="標楷體"/>
                        </a:rPr>
                        <a:t>556,427,010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a:solidFill>
                            <a:srgbClr val="000000"/>
                          </a:solidFill>
                          <a:effectLst/>
                          <a:latin typeface="標楷體"/>
                        </a:rPr>
                        <a:t>9,036,405,040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dirty="0">
                          <a:solidFill>
                            <a:srgbClr val="000000"/>
                          </a:solidFill>
                          <a:effectLst/>
                          <a:latin typeface="標楷體"/>
                        </a:rPr>
                        <a:t>9,592,832,050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695"/>
                        </a:lnSpc>
                        <a:spcAft>
                          <a:spcPts val="0"/>
                        </a:spcAft>
                      </a:pPr>
                      <a:r>
                        <a:rPr lang="en-US" sz="1400" kern="100" dirty="0">
                          <a:solidFill>
                            <a:schemeClr val="tx1"/>
                          </a:solidFill>
                          <a:effectLst/>
                          <a:latin typeface="標楷體"/>
                          <a:ea typeface="新細明體"/>
                          <a:cs typeface="Arial"/>
                        </a:rPr>
                        <a:t>0.28 %</a:t>
                      </a:r>
                      <a:endParaRPr lang="zh-TW" sz="1400" kern="100" dirty="0">
                        <a:solidFill>
                          <a:schemeClr val="tx1"/>
                        </a:solidFill>
                        <a:effectLst/>
                        <a:latin typeface="Calibri"/>
                        <a:ea typeface="新細明體"/>
                        <a:cs typeface="Times New Roman"/>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30400">
                <a:tc>
                  <a:txBody>
                    <a:bodyPr/>
                    <a:lstStyle/>
                    <a:p>
                      <a:pPr algn="ctr">
                        <a:lnSpc>
                          <a:spcPts val="1695"/>
                        </a:lnSpc>
                        <a:spcAft>
                          <a:spcPts val="0"/>
                        </a:spcAft>
                      </a:pPr>
                      <a:r>
                        <a:rPr lang="zh-TW" sz="1400" kern="0" dirty="0">
                          <a:solidFill>
                            <a:srgbClr val="000000"/>
                          </a:solidFill>
                          <a:effectLst/>
                          <a:latin typeface="標楷體" panose="03000509000000000000" pitchFamily="65" charset="-120"/>
                          <a:ea typeface="標楷體" panose="03000509000000000000" pitchFamily="65" charset="-120"/>
                          <a:cs typeface="新細明體"/>
                        </a:rPr>
                        <a:t>權</a:t>
                      </a:r>
                      <a:r>
                        <a:rPr lang="en-US" sz="1400" kern="0" dirty="0">
                          <a:solidFill>
                            <a:srgbClr val="000000"/>
                          </a:solidFill>
                          <a:effectLst/>
                          <a:latin typeface="標楷體" panose="03000509000000000000" pitchFamily="65" charset="-120"/>
                          <a:ea typeface="標楷體" panose="03000509000000000000" pitchFamily="65" charset="-120"/>
                          <a:cs typeface="新細明體"/>
                        </a:rPr>
                        <a:t>   </a:t>
                      </a:r>
                      <a:r>
                        <a:rPr lang="zh-TW" sz="1400" kern="0" dirty="0">
                          <a:solidFill>
                            <a:srgbClr val="000000"/>
                          </a:solidFill>
                          <a:effectLst/>
                          <a:latin typeface="標楷體" panose="03000509000000000000" pitchFamily="65" charset="-120"/>
                          <a:ea typeface="標楷體" panose="03000509000000000000" pitchFamily="65" charset="-120"/>
                          <a:cs typeface="新細明體"/>
                        </a:rPr>
                        <a:t>利</a:t>
                      </a:r>
                      <a:endParaRPr lang="zh-TW" sz="1400" kern="100" dirty="0">
                        <a:effectLst/>
                        <a:latin typeface="標楷體" panose="03000509000000000000" pitchFamily="65" charset="-120"/>
                        <a:ea typeface="標楷體" panose="03000509000000000000" pitchFamily="65" charset="-120"/>
                        <a:cs typeface="Times New Roman"/>
                      </a:endParaRPr>
                    </a:p>
                  </a:txBody>
                  <a:tcPr marL="12714" marR="12714" marT="7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95"/>
                        </a:lnSpc>
                        <a:spcAft>
                          <a:spcPts val="0"/>
                        </a:spcAft>
                      </a:pPr>
                      <a:r>
                        <a:rPr lang="zh-TW" sz="1400" kern="0" dirty="0">
                          <a:solidFill>
                            <a:srgbClr val="000000"/>
                          </a:solidFill>
                          <a:effectLst/>
                          <a:latin typeface="標楷體" panose="03000509000000000000" pitchFamily="65" charset="-120"/>
                          <a:ea typeface="標楷體" panose="03000509000000000000" pitchFamily="65" charset="-120"/>
                          <a:cs typeface="新細明體"/>
                        </a:rPr>
                        <a:t>價值</a:t>
                      </a:r>
                      <a:r>
                        <a:rPr lang="en-US" sz="1400" kern="0" dirty="0">
                          <a:solidFill>
                            <a:srgbClr val="000000"/>
                          </a:solidFill>
                          <a:effectLst/>
                          <a:latin typeface="標楷體" panose="03000509000000000000" pitchFamily="65" charset="-120"/>
                          <a:ea typeface="標楷體" panose="03000509000000000000" pitchFamily="65" charset="-120"/>
                          <a:cs typeface="新細明體"/>
                        </a:rPr>
                        <a:t>(</a:t>
                      </a:r>
                      <a:r>
                        <a:rPr lang="zh-TW" sz="1400" kern="0" dirty="0">
                          <a:solidFill>
                            <a:srgbClr val="000000"/>
                          </a:solidFill>
                          <a:effectLst/>
                          <a:latin typeface="標楷體" panose="03000509000000000000" pitchFamily="65" charset="-120"/>
                          <a:ea typeface="標楷體" panose="03000509000000000000" pitchFamily="65" charset="-120"/>
                          <a:cs typeface="新細明體"/>
                        </a:rPr>
                        <a:t>元</a:t>
                      </a:r>
                      <a:r>
                        <a:rPr lang="en-US" sz="1400" kern="0" dirty="0">
                          <a:solidFill>
                            <a:srgbClr val="000000"/>
                          </a:solidFill>
                          <a:effectLst/>
                          <a:latin typeface="標楷體" panose="03000509000000000000" pitchFamily="65" charset="-120"/>
                          <a:ea typeface="標楷體" panose="03000509000000000000" pitchFamily="65" charset="-120"/>
                          <a:cs typeface="新細明體"/>
                        </a:rPr>
                        <a:t>)</a:t>
                      </a:r>
                      <a:endParaRPr lang="zh-TW" sz="1400" kern="100" dirty="0">
                        <a:effectLst/>
                        <a:latin typeface="標楷體" panose="03000509000000000000" pitchFamily="65" charset="-120"/>
                        <a:ea typeface="標楷體" panose="03000509000000000000" pitchFamily="65" charset="-120"/>
                        <a:cs typeface="Times New Roman"/>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a:solidFill>
                            <a:srgbClr val="000000"/>
                          </a:solidFill>
                          <a:effectLst/>
                          <a:latin typeface="標楷體"/>
                        </a:rPr>
                        <a:t>135,448,807</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a:solidFill>
                            <a:srgbClr val="000000"/>
                          </a:solidFill>
                          <a:effectLst/>
                          <a:latin typeface="標楷體"/>
                        </a:rPr>
                        <a:t>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dirty="0">
                          <a:solidFill>
                            <a:srgbClr val="000000"/>
                          </a:solidFill>
                          <a:effectLst/>
                          <a:latin typeface="標楷體"/>
                        </a:rPr>
                        <a:t>135,448,807</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695"/>
                        </a:lnSpc>
                        <a:spcAft>
                          <a:spcPts val="0"/>
                        </a:spcAft>
                      </a:pPr>
                      <a:r>
                        <a:rPr lang="en-US" sz="1400" kern="100" dirty="0">
                          <a:solidFill>
                            <a:schemeClr val="tx1"/>
                          </a:solidFill>
                          <a:effectLst/>
                          <a:latin typeface="標楷體"/>
                          <a:ea typeface="新細明體"/>
                          <a:cs typeface="Arial"/>
                        </a:rPr>
                        <a:t>0.00 %</a:t>
                      </a:r>
                      <a:endParaRPr lang="zh-TW" sz="1400" kern="100" dirty="0">
                        <a:solidFill>
                          <a:schemeClr val="tx1"/>
                        </a:solidFill>
                        <a:effectLst/>
                        <a:latin typeface="Calibri"/>
                        <a:ea typeface="新細明體"/>
                        <a:cs typeface="Times New Roman"/>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30400">
                <a:tc>
                  <a:txBody>
                    <a:bodyPr/>
                    <a:lstStyle/>
                    <a:p>
                      <a:pPr algn="ctr">
                        <a:lnSpc>
                          <a:spcPts val="1695"/>
                        </a:lnSpc>
                        <a:spcAft>
                          <a:spcPts val="0"/>
                        </a:spcAft>
                      </a:pPr>
                      <a:r>
                        <a:rPr lang="zh-TW" sz="1400" kern="0" dirty="0">
                          <a:solidFill>
                            <a:srgbClr val="000000"/>
                          </a:solidFill>
                          <a:effectLst/>
                          <a:latin typeface="標楷體" panose="03000509000000000000" pitchFamily="65" charset="-120"/>
                          <a:ea typeface="標楷體" panose="03000509000000000000" pitchFamily="65" charset="-120"/>
                          <a:cs typeface="新細明體"/>
                        </a:rPr>
                        <a:t>其</a:t>
                      </a:r>
                      <a:r>
                        <a:rPr lang="en-US" sz="1400" kern="0" dirty="0">
                          <a:solidFill>
                            <a:srgbClr val="000000"/>
                          </a:solidFill>
                          <a:effectLst/>
                          <a:latin typeface="標楷體" panose="03000509000000000000" pitchFamily="65" charset="-120"/>
                          <a:ea typeface="標楷體" panose="03000509000000000000" pitchFamily="65" charset="-120"/>
                          <a:cs typeface="新細明體"/>
                        </a:rPr>
                        <a:t>   </a:t>
                      </a:r>
                      <a:r>
                        <a:rPr lang="zh-TW" sz="1400" kern="0" dirty="0">
                          <a:solidFill>
                            <a:srgbClr val="000000"/>
                          </a:solidFill>
                          <a:effectLst/>
                          <a:latin typeface="標楷體" panose="03000509000000000000" pitchFamily="65" charset="-120"/>
                          <a:ea typeface="標楷體" panose="03000509000000000000" pitchFamily="65" charset="-120"/>
                          <a:cs typeface="新細明體"/>
                        </a:rPr>
                        <a:t>他</a:t>
                      </a:r>
                      <a:endParaRPr lang="zh-TW" sz="1400" kern="100" dirty="0">
                        <a:effectLst/>
                        <a:latin typeface="標楷體" panose="03000509000000000000" pitchFamily="65" charset="-120"/>
                        <a:ea typeface="標楷體" panose="03000509000000000000" pitchFamily="65" charset="-120"/>
                        <a:cs typeface="Times New Roman"/>
                      </a:endParaRPr>
                    </a:p>
                  </a:txBody>
                  <a:tcPr marL="12714" marR="12714" marT="7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95"/>
                        </a:lnSpc>
                        <a:spcAft>
                          <a:spcPts val="0"/>
                        </a:spcAft>
                      </a:pPr>
                      <a:r>
                        <a:rPr lang="zh-TW" sz="1400" kern="0" dirty="0">
                          <a:solidFill>
                            <a:srgbClr val="000000"/>
                          </a:solidFill>
                          <a:effectLst/>
                          <a:latin typeface="標楷體" panose="03000509000000000000" pitchFamily="65" charset="-120"/>
                          <a:ea typeface="標楷體" panose="03000509000000000000" pitchFamily="65" charset="-120"/>
                          <a:cs typeface="新細明體"/>
                        </a:rPr>
                        <a:t>價值</a:t>
                      </a:r>
                      <a:r>
                        <a:rPr lang="en-US" sz="1400" kern="0" dirty="0">
                          <a:solidFill>
                            <a:srgbClr val="000000"/>
                          </a:solidFill>
                          <a:effectLst/>
                          <a:latin typeface="標楷體" panose="03000509000000000000" pitchFamily="65" charset="-120"/>
                          <a:ea typeface="標楷體" panose="03000509000000000000" pitchFamily="65" charset="-120"/>
                          <a:cs typeface="新細明體"/>
                        </a:rPr>
                        <a:t>(</a:t>
                      </a:r>
                      <a:r>
                        <a:rPr lang="zh-TW" sz="1400" kern="0" dirty="0">
                          <a:solidFill>
                            <a:srgbClr val="000000"/>
                          </a:solidFill>
                          <a:effectLst/>
                          <a:latin typeface="標楷體" panose="03000509000000000000" pitchFamily="65" charset="-120"/>
                          <a:ea typeface="標楷體" panose="03000509000000000000" pitchFamily="65" charset="-120"/>
                          <a:cs typeface="新細明體"/>
                        </a:rPr>
                        <a:t>元</a:t>
                      </a:r>
                      <a:r>
                        <a:rPr lang="en-US" sz="1400" kern="0" dirty="0">
                          <a:solidFill>
                            <a:srgbClr val="000000"/>
                          </a:solidFill>
                          <a:effectLst/>
                          <a:latin typeface="標楷體" panose="03000509000000000000" pitchFamily="65" charset="-120"/>
                          <a:ea typeface="標楷體" panose="03000509000000000000" pitchFamily="65" charset="-120"/>
                          <a:cs typeface="新細明體"/>
                        </a:rPr>
                        <a:t>)</a:t>
                      </a:r>
                      <a:endParaRPr lang="zh-TW" sz="1400" kern="100" dirty="0">
                        <a:effectLst/>
                        <a:latin typeface="標楷體" panose="03000509000000000000" pitchFamily="65" charset="-120"/>
                        <a:ea typeface="標楷體" panose="03000509000000000000" pitchFamily="65" charset="-120"/>
                        <a:cs typeface="Times New Roman"/>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a:solidFill>
                            <a:srgbClr val="000000"/>
                          </a:solidFill>
                          <a:effectLst/>
                          <a:latin typeface="標楷體"/>
                        </a:rPr>
                        <a:t>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a:solidFill>
                            <a:srgbClr val="000000"/>
                          </a:solidFill>
                          <a:effectLst/>
                          <a:latin typeface="標楷體"/>
                        </a:rPr>
                        <a:t>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dirty="0">
                          <a:solidFill>
                            <a:srgbClr val="000000"/>
                          </a:solidFill>
                          <a:effectLst/>
                          <a:latin typeface="標楷體"/>
                        </a:rPr>
                        <a:t>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695"/>
                        </a:lnSpc>
                        <a:spcAft>
                          <a:spcPts val="0"/>
                        </a:spcAft>
                      </a:pPr>
                      <a:r>
                        <a:rPr lang="en-US" sz="1400" kern="100" dirty="0">
                          <a:solidFill>
                            <a:schemeClr val="tx1"/>
                          </a:solidFill>
                          <a:effectLst/>
                          <a:latin typeface="標楷體"/>
                          <a:ea typeface="新細明體"/>
                          <a:cs typeface="Arial"/>
                        </a:rPr>
                        <a:t>0.00 %</a:t>
                      </a:r>
                      <a:endParaRPr lang="zh-TW" sz="1400" kern="100" dirty="0">
                        <a:solidFill>
                          <a:schemeClr val="tx1"/>
                        </a:solidFill>
                        <a:effectLst/>
                        <a:latin typeface="Calibri"/>
                        <a:ea typeface="新細明體"/>
                        <a:cs typeface="Times New Roman"/>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230400">
                <a:tc>
                  <a:txBody>
                    <a:bodyPr/>
                    <a:lstStyle/>
                    <a:p>
                      <a:pPr algn="ctr">
                        <a:lnSpc>
                          <a:spcPts val="1695"/>
                        </a:lnSpc>
                        <a:spcAft>
                          <a:spcPts val="0"/>
                        </a:spcAft>
                      </a:pPr>
                      <a:r>
                        <a:rPr lang="zh-TW" sz="1400" kern="0" dirty="0">
                          <a:solidFill>
                            <a:srgbClr val="000000"/>
                          </a:solidFill>
                          <a:effectLst/>
                          <a:latin typeface="標楷體" panose="03000509000000000000" pitchFamily="65" charset="-120"/>
                          <a:ea typeface="標楷體" panose="03000509000000000000" pitchFamily="65" charset="-120"/>
                          <a:cs typeface="新細明體"/>
                        </a:rPr>
                        <a:t>合</a:t>
                      </a:r>
                      <a:r>
                        <a:rPr lang="en-US" sz="1400" kern="0" dirty="0">
                          <a:solidFill>
                            <a:srgbClr val="000000"/>
                          </a:solidFill>
                          <a:effectLst/>
                          <a:latin typeface="標楷體" panose="03000509000000000000" pitchFamily="65" charset="-120"/>
                          <a:ea typeface="標楷體" panose="03000509000000000000" pitchFamily="65" charset="-120"/>
                          <a:cs typeface="新細明體"/>
                        </a:rPr>
                        <a:t>   </a:t>
                      </a:r>
                      <a:r>
                        <a:rPr lang="zh-TW" sz="1400" kern="0" dirty="0">
                          <a:solidFill>
                            <a:srgbClr val="000000"/>
                          </a:solidFill>
                          <a:effectLst/>
                          <a:latin typeface="標楷體" panose="03000509000000000000" pitchFamily="65" charset="-120"/>
                          <a:ea typeface="標楷體" panose="03000509000000000000" pitchFamily="65" charset="-120"/>
                          <a:cs typeface="新細明體"/>
                        </a:rPr>
                        <a:t>計</a:t>
                      </a:r>
                      <a:endParaRPr lang="zh-TW" sz="1400" kern="100" dirty="0">
                        <a:effectLst/>
                        <a:latin typeface="標楷體" panose="03000509000000000000" pitchFamily="65" charset="-120"/>
                        <a:ea typeface="標楷體" panose="03000509000000000000" pitchFamily="65" charset="-120"/>
                        <a:cs typeface="Times New Roman"/>
                      </a:endParaRPr>
                    </a:p>
                  </a:txBody>
                  <a:tcPr marL="12714" marR="12714" marT="76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95"/>
                        </a:lnSpc>
                        <a:spcAft>
                          <a:spcPts val="0"/>
                        </a:spcAft>
                      </a:pPr>
                      <a:r>
                        <a:rPr lang="zh-TW" sz="1400" kern="0" dirty="0">
                          <a:solidFill>
                            <a:srgbClr val="000000"/>
                          </a:solidFill>
                          <a:effectLst/>
                          <a:latin typeface="標楷體" panose="03000509000000000000" pitchFamily="65" charset="-120"/>
                          <a:ea typeface="標楷體" panose="03000509000000000000" pitchFamily="65" charset="-120"/>
                          <a:cs typeface="新細明體"/>
                        </a:rPr>
                        <a:t>價值</a:t>
                      </a:r>
                      <a:r>
                        <a:rPr lang="en-US" sz="1400" kern="0" dirty="0">
                          <a:solidFill>
                            <a:srgbClr val="000000"/>
                          </a:solidFill>
                          <a:effectLst/>
                          <a:latin typeface="標楷體" panose="03000509000000000000" pitchFamily="65" charset="-120"/>
                          <a:ea typeface="標楷體" panose="03000509000000000000" pitchFamily="65" charset="-120"/>
                          <a:cs typeface="新細明體"/>
                        </a:rPr>
                        <a:t>(</a:t>
                      </a:r>
                      <a:r>
                        <a:rPr lang="zh-TW" sz="1400" kern="0" dirty="0">
                          <a:solidFill>
                            <a:srgbClr val="000000"/>
                          </a:solidFill>
                          <a:effectLst/>
                          <a:latin typeface="標楷體" panose="03000509000000000000" pitchFamily="65" charset="-120"/>
                          <a:ea typeface="標楷體" panose="03000509000000000000" pitchFamily="65" charset="-120"/>
                          <a:cs typeface="新細明體"/>
                        </a:rPr>
                        <a:t>元</a:t>
                      </a:r>
                      <a:r>
                        <a:rPr lang="en-US" sz="1400" kern="0" dirty="0">
                          <a:solidFill>
                            <a:srgbClr val="000000"/>
                          </a:solidFill>
                          <a:effectLst/>
                          <a:latin typeface="標楷體" panose="03000509000000000000" pitchFamily="65" charset="-120"/>
                          <a:ea typeface="標楷體" panose="03000509000000000000" pitchFamily="65" charset="-120"/>
                          <a:cs typeface="新細明體"/>
                        </a:rPr>
                        <a:t>)</a:t>
                      </a:r>
                      <a:endParaRPr lang="zh-TW" sz="1400" kern="100" dirty="0">
                        <a:effectLst/>
                        <a:latin typeface="標楷體" panose="03000509000000000000" pitchFamily="65" charset="-120"/>
                        <a:ea typeface="標楷體" panose="03000509000000000000" pitchFamily="65" charset="-120"/>
                        <a:cs typeface="Times New Roman"/>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a:solidFill>
                            <a:srgbClr val="000000"/>
                          </a:solidFill>
                          <a:effectLst/>
                          <a:latin typeface="標楷體"/>
                        </a:rPr>
                        <a:t>3,374,527,302,253</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a:solidFill>
                            <a:srgbClr val="000000"/>
                          </a:solidFill>
                          <a:effectLst/>
                          <a:latin typeface="標楷體"/>
                        </a:rPr>
                        <a:t>76,624,112,076</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altLang="zh-TW" sz="1300" b="0" i="0" u="none" strike="noStrike" dirty="0">
                          <a:solidFill>
                            <a:srgbClr val="000000"/>
                          </a:solidFill>
                          <a:effectLst/>
                          <a:latin typeface="標楷體"/>
                        </a:rPr>
                        <a:t>3,451,151,414,329</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695"/>
                        </a:lnSpc>
                        <a:spcAft>
                          <a:spcPts val="0"/>
                        </a:spcAft>
                      </a:pPr>
                      <a:r>
                        <a:rPr lang="en-US" sz="1400" kern="0" dirty="0">
                          <a:solidFill>
                            <a:schemeClr val="tx1"/>
                          </a:solidFill>
                          <a:effectLst/>
                          <a:latin typeface="標楷體"/>
                          <a:ea typeface="新細明體"/>
                          <a:cs typeface="新細明體"/>
                        </a:rPr>
                        <a:t>100</a:t>
                      </a:r>
                      <a:r>
                        <a:rPr lang="en-US" sz="1400" kern="100" dirty="0">
                          <a:solidFill>
                            <a:schemeClr val="tx1"/>
                          </a:solidFill>
                          <a:effectLst/>
                          <a:latin typeface="標楷體"/>
                          <a:ea typeface="新細明體"/>
                          <a:cs typeface="Arial"/>
                        </a:rPr>
                        <a:t>.00 %</a:t>
                      </a:r>
                      <a:endParaRPr lang="zh-TW" sz="1400" kern="100" dirty="0">
                        <a:solidFill>
                          <a:schemeClr val="tx1"/>
                        </a:solidFill>
                        <a:effectLst/>
                        <a:latin typeface="Calibri"/>
                        <a:ea typeface="新細明體"/>
                        <a:cs typeface="Times New Roman"/>
                      </a:endParaRPr>
                    </a:p>
                  </a:txBody>
                  <a:tcPr marL="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573915">
                <a:tc gridSpan="6">
                  <a:txBody>
                    <a:bodyPr/>
                    <a:lstStyle/>
                    <a:p>
                      <a:pPr marL="804545" indent="-720000" algn="l">
                        <a:spcAft>
                          <a:spcPts val="0"/>
                        </a:spcAft>
                      </a:pPr>
                      <a:r>
                        <a:rPr lang="zh-TW" sz="1400" kern="0" dirty="0">
                          <a:solidFill>
                            <a:schemeClr val="tx1"/>
                          </a:solidFill>
                          <a:effectLst/>
                          <a:latin typeface="標楷體" panose="03000509000000000000" pitchFamily="65" charset="-120"/>
                          <a:ea typeface="標楷體" panose="03000509000000000000" pitchFamily="65" charset="-120"/>
                          <a:cs typeface="新細明體"/>
                        </a:rPr>
                        <a:t>說明：一、資料基準日：</a:t>
                      </a:r>
                      <a:r>
                        <a:rPr lang="en-US" sz="1400" kern="0" dirty="0">
                          <a:solidFill>
                            <a:schemeClr val="tx1"/>
                          </a:solidFill>
                          <a:effectLst/>
                          <a:latin typeface="標楷體" panose="03000509000000000000" pitchFamily="65" charset="-120"/>
                          <a:ea typeface="標楷體" panose="03000509000000000000" pitchFamily="65" charset="-120"/>
                          <a:cs typeface="新細明體"/>
                        </a:rPr>
                        <a:t>109</a:t>
                      </a:r>
                      <a:r>
                        <a:rPr lang="zh-TW" sz="1400" kern="0" dirty="0">
                          <a:solidFill>
                            <a:schemeClr val="tx1"/>
                          </a:solidFill>
                          <a:effectLst/>
                          <a:latin typeface="標楷體" panose="03000509000000000000" pitchFamily="65" charset="-120"/>
                          <a:ea typeface="標楷體" panose="03000509000000000000" pitchFamily="65" charset="-120"/>
                          <a:cs typeface="新細明體"/>
                        </a:rPr>
                        <a:t>年</a:t>
                      </a:r>
                      <a:r>
                        <a:rPr lang="en-US" altLang="zh-TW" sz="1400" kern="0" dirty="0">
                          <a:solidFill>
                            <a:schemeClr val="tx1"/>
                          </a:solidFill>
                          <a:effectLst/>
                          <a:latin typeface="標楷體" panose="03000509000000000000" pitchFamily="65" charset="-120"/>
                          <a:ea typeface="標楷體" panose="03000509000000000000" pitchFamily="65" charset="-120"/>
                          <a:cs typeface="新細明體"/>
                        </a:rPr>
                        <a:t>4</a:t>
                      </a:r>
                      <a:r>
                        <a:rPr lang="zh-TW" sz="1400" kern="0" dirty="0">
                          <a:solidFill>
                            <a:schemeClr val="tx1"/>
                          </a:solidFill>
                          <a:effectLst/>
                          <a:latin typeface="標楷體" panose="03000509000000000000" pitchFamily="65" charset="-120"/>
                          <a:ea typeface="標楷體" panose="03000509000000000000" pitchFamily="65" charset="-120"/>
                          <a:cs typeface="新細明體"/>
                        </a:rPr>
                        <a:t>月</a:t>
                      </a:r>
                      <a:r>
                        <a:rPr lang="en-US" altLang="zh-TW" sz="1400" kern="0" dirty="0">
                          <a:solidFill>
                            <a:schemeClr val="tx1"/>
                          </a:solidFill>
                          <a:effectLst/>
                          <a:latin typeface="標楷體" panose="03000509000000000000" pitchFamily="65" charset="-120"/>
                          <a:ea typeface="標楷體" panose="03000509000000000000" pitchFamily="65" charset="-120"/>
                          <a:cs typeface="新細明體"/>
                        </a:rPr>
                        <a:t>30</a:t>
                      </a:r>
                      <a:r>
                        <a:rPr lang="zh-TW" sz="1400" kern="0" dirty="0">
                          <a:solidFill>
                            <a:schemeClr val="tx1"/>
                          </a:solidFill>
                          <a:effectLst/>
                          <a:latin typeface="標楷體" panose="03000509000000000000" pitchFamily="65" charset="-120"/>
                          <a:ea typeface="標楷體" panose="03000509000000000000" pitchFamily="65" charset="-120"/>
                          <a:cs typeface="新細明體"/>
                        </a:rPr>
                        <a:t>日</a:t>
                      </a:r>
                      <a:endParaRPr lang="zh-TW" sz="1400" kern="100" dirty="0">
                        <a:solidFill>
                          <a:schemeClr val="tx1"/>
                        </a:solidFill>
                        <a:effectLst/>
                        <a:latin typeface="標楷體" panose="03000509000000000000" pitchFamily="65" charset="-120"/>
                        <a:ea typeface="標楷體" panose="03000509000000000000" pitchFamily="65" charset="-120"/>
                        <a:cs typeface="Times New Roman"/>
                      </a:endParaRPr>
                    </a:p>
                    <a:p>
                      <a:pPr marL="539750" indent="-448310" algn="just">
                        <a:spcAft>
                          <a:spcPts val="0"/>
                        </a:spcAft>
                      </a:pPr>
                      <a:r>
                        <a:rPr lang="en-US" sz="1400" kern="0" dirty="0">
                          <a:solidFill>
                            <a:schemeClr val="tx1"/>
                          </a:solidFill>
                          <a:effectLst/>
                          <a:latin typeface="標楷體" panose="03000509000000000000" pitchFamily="65" charset="-120"/>
                          <a:ea typeface="標楷體" panose="03000509000000000000" pitchFamily="65" charset="-120"/>
                          <a:cs typeface="新細明體"/>
                        </a:rPr>
                        <a:t>      </a:t>
                      </a:r>
                      <a:r>
                        <a:rPr lang="zh-TW" sz="1400" kern="0" dirty="0">
                          <a:solidFill>
                            <a:schemeClr val="tx1"/>
                          </a:solidFill>
                          <a:effectLst/>
                          <a:latin typeface="標楷體" panose="03000509000000000000" pitchFamily="65" charset="-120"/>
                          <a:ea typeface="標楷體" panose="03000509000000000000" pitchFamily="65" charset="-120"/>
                          <a:cs typeface="新細明體"/>
                        </a:rPr>
                        <a:t>二、公用財產：包括公務用、公共用、及事業用財產</a:t>
                      </a:r>
                      <a:endParaRPr lang="zh-TW" sz="1400" kern="100" dirty="0">
                        <a:solidFill>
                          <a:schemeClr val="tx1"/>
                        </a:solidFill>
                        <a:effectLst/>
                        <a:latin typeface="標楷體" panose="03000509000000000000" pitchFamily="65" charset="-120"/>
                        <a:ea typeface="標楷體" panose="03000509000000000000" pitchFamily="65" charset="-120"/>
                        <a:cs typeface="Times New Roman"/>
                      </a:endParaRPr>
                    </a:p>
                    <a:p>
                      <a:pPr marL="539750" indent="-448310" algn="just">
                        <a:spcAft>
                          <a:spcPts val="0"/>
                        </a:spcAft>
                      </a:pPr>
                      <a:r>
                        <a:rPr lang="en-US" sz="1400" kern="100" dirty="0">
                          <a:solidFill>
                            <a:schemeClr val="tx1"/>
                          </a:solidFill>
                          <a:effectLst/>
                          <a:latin typeface="標楷體" panose="03000509000000000000" pitchFamily="65" charset="-120"/>
                          <a:ea typeface="標楷體" panose="03000509000000000000" pitchFamily="65" charset="-120"/>
                          <a:cs typeface="Times New Roman"/>
                        </a:rPr>
                        <a:t>      </a:t>
                      </a:r>
                      <a:r>
                        <a:rPr lang="zh-TW" sz="1400" kern="0" dirty="0">
                          <a:solidFill>
                            <a:schemeClr val="tx1"/>
                          </a:solidFill>
                          <a:effectLst/>
                          <a:latin typeface="標楷體" panose="03000509000000000000" pitchFamily="65" charset="-120"/>
                          <a:ea typeface="標楷體" panose="03000509000000000000" pitchFamily="65" charset="-120"/>
                          <a:cs typeface="新細明體"/>
                        </a:rPr>
                        <a:t>三、本報表數據係依市府所屬各機關學校編製之報表彙編</a:t>
                      </a:r>
                      <a:endParaRPr lang="en-US" altLang="zh-TW" sz="1400" kern="0" dirty="0">
                        <a:solidFill>
                          <a:schemeClr val="tx1"/>
                        </a:solidFill>
                        <a:effectLst/>
                        <a:latin typeface="標楷體" panose="03000509000000000000" pitchFamily="65" charset="-120"/>
                        <a:ea typeface="標楷體" panose="03000509000000000000" pitchFamily="65" charset="-120"/>
                        <a:cs typeface="新細明體"/>
                      </a:endParaRPr>
                    </a:p>
                    <a:p>
                      <a:pPr marL="539750" indent="-448310" algn="just">
                        <a:spcAft>
                          <a:spcPts val="0"/>
                        </a:spcAft>
                      </a:pPr>
                      <a:r>
                        <a:rPr lang="zh-TW" altLang="en-US" sz="1400" kern="0" dirty="0">
                          <a:solidFill>
                            <a:schemeClr val="tx1"/>
                          </a:solidFill>
                          <a:effectLst/>
                          <a:latin typeface="標楷體" panose="03000509000000000000" pitchFamily="65" charset="-120"/>
                          <a:ea typeface="標楷體" panose="03000509000000000000" pitchFamily="65" charset="-120"/>
                          <a:cs typeface="新細明體"/>
                        </a:rPr>
                        <a:t>      </a:t>
                      </a:r>
                      <a:r>
                        <a:rPr lang="zh-TW" altLang="zh-TW" sz="1400" kern="0" dirty="0">
                          <a:solidFill>
                            <a:schemeClr val="tx1"/>
                          </a:solidFill>
                          <a:effectLst/>
                          <a:latin typeface="標楷體" panose="03000509000000000000" pitchFamily="65" charset="-120"/>
                          <a:ea typeface="標楷體" panose="03000509000000000000" pitchFamily="65" charset="-120"/>
                          <a:cs typeface="新細明體"/>
                        </a:rPr>
                        <a:t>四、土地以公告現值</a:t>
                      </a:r>
                      <a:r>
                        <a:rPr lang="zh-TW" altLang="en-US" sz="1400" kern="0" dirty="0">
                          <a:solidFill>
                            <a:schemeClr val="tx1"/>
                          </a:solidFill>
                          <a:effectLst/>
                          <a:latin typeface="標楷體" panose="03000509000000000000" pitchFamily="65" charset="-120"/>
                          <a:ea typeface="標楷體" panose="03000509000000000000" pitchFamily="65" charset="-120"/>
                          <a:cs typeface="新細明體"/>
                        </a:rPr>
                        <a:t>計價</a:t>
                      </a:r>
                      <a:endParaRPr lang="zh-TW" sz="1400" kern="100" dirty="0">
                        <a:solidFill>
                          <a:schemeClr val="tx1"/>
                        </a:solidFill>
                        <a:effectLst/>
                        <a:latin typeface="標楷體" panose="03000509000000000000" pitchFamily="65" charset="-120"/>
                        <a:ea typeface="標楷體" panose="03000509000000000000" pitchFamily="65" charset="-120"/>
                        <a:cs typeface="Times New Roman"/>
                      </a:endParaRPr>
                    </a:p>
                  </a:txBody>
                  <a:tcPr marL="12714" marR="12714" marT="76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18"/>
                  </a:ext>
                </a:extLst>
              </a:tr>
            </a:tbl>
          </a:graphicData>
        </a:graphic>
      </p:graphicFrame>
    </p:spTree>
    <p:extLst>
      <p:ext uri="{BB962C8B-B14F-4D97-AF65-F5344CB8AC3E}">
        <p14:creationId xmlns:p14="http://schemas.microsoft.com/office/powerpoint/2010/main" val="867705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rotWithShape="1">
          <a:gsLst>
            <a:gs pos="97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922114"/>
          </a:xfrm>
        </p:spPr>
        <p:txBody>
          <a:bodyPr>
            <a:normAutofit/>
          </a:bodyPr>
          <a:lstStyle/>
          <a:p>
            <a:pPr algn="ctr"/>
            <a:r>
              <a:rPr lang="zh-TW" altLang="en-US" sz="4800" b="1" dirty="0">
                <a:solidFill>
                  <a:srgbClr val="291FB1"/>
                </a:solidFill>
                <a:latin typeface="標楷體" panose="03000509000000000000" pitchFamily="65" charset="-120"/>
                <a:ea typeface="標楷體" panose="03000509000000000000" pitchFamily="65" charset="-120"/>
              </a:rPr>
              <a:t>加強市有財產使用效益</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64050795"/>
              </p:ext>
            </p:extLst>
          </p:nvPr>
        </p:nvGraphicFramePr>
        <p:xfrm>
          <a:off x="457200" y="1412776"/>
          <a:ext cx="8229600" cy="5131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投影片編號版面配置區 5"/>
          <p:cNvSpPr txBox="1">
            <a:spLocks/>
          </p:cNvSpPr>
          <p:nvPr/>
        </p:nvSpPr>
        <p:spPr>
          <a:xfrm>
            <a:off x="8388426" y="6361812"/>
            <a:ext cx="576064" cy="365125"/>
          </a:xfrm>
          <a:prstGeom prst="rect">
            <a:avLst/>
          </a:prstGeom>
        </p:spPr>
        <p:txBody>
          <a:bodyPr vert="horz" lIns="91440" tIns="45720" rIns="91440" bIns="45720" rtlCol="0" anchor="ctr"/>
          <a:lstStyle>
            <a:defPPr>
              <a:defRPr lang="zh-TW"/>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tLang="zh-TW" sz="1600" dirty="0">
              <a:solidFill>
                <a:prstClr val="black"/>
              </a:solidFill>
            </a:endParaRPr>
          </a:p>
        </p:txBody>
      </p:sp>
      <p:sp>
        <p:nvSpPr>
          <p:cNvPr id="3" name="投影片編號版面配置區 2"/>
          <p:cNvSpPr>
            <a:spLocks noGrp="1"/>
          </p:cNvSpPr>
          <p:nvPr>
            <p:ph type="sldNum" sz="quarter" idx="12"/>
          </p:nvPr>
        </p:nvSpPr>
        <p:spPr>
          <a:xfrm>
            <a:off x="8504636" y="6361812"/>
            <a:ext cx="584978" cy="365125"/>
          </a:xfrm>
        </p:spPr>
        <p:txBody>
          <a:bodyPr/>
          <a:lstStyle/>
          <a:p>
            <a:fld id="{2F65739E-6FB0-4C00-8245-829DF1BCE42A}" type="slidenum">
              <a:rPr lang="zh-TW" altLang="en-US" sz="1400" smtClean="0">
                <a:solidFill>
                  <a:schemeClr val="tx1"/>
                </a:solidFill>
              </a:rPr>
              <a:pPr/>
              <a:t>23</a:t>
            </a:fld>
            <a:endParaRPr lang="zh-TW" altLang="en-US" sz="1400" dirty="0">
              <a:solidFill>
                <a:schemeClr val="tx1"/>
              </a:solidFill>
            </a:endParaRPr>
          </a:p>
        </p:txBody>
      </p:sp>
    </p:spTree>
    <p:extLst>
      <p:ext uri="{BB962C8B-B14F-4D97-AF65-F5344CB8AC3E}">
        <p14:creationId xmlns:p14="http://schemas.microsoft.com/office/powerpoint/2010/main" val="4045986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6" name="標題 5"/>
          <p:cNvSpPr>
            <a:spLocks noGrp="1"/>
          </p:cNvSpPr>
          <p:nvPr>
            <p:ph type="title"/>
          </p:nvPr>
        </p:nvSpPr>
        <p:spPr>
          <a:xfrm>
            <a:off x="1253580" y="989157"/>
            <a:ext cx="6507670" cy="1015663"/>
          </a:xfrm>
          <a:solidFill>
            <a:schemeClr val="accent3"/>
          </a:solid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eaLnBrk="1" hangingPunct="1">
              <a:defRPr/>
            </a:pPr>
            <a:r>
              <a:rPr lang="zh-TW" altLang="en-US" sz="3000" b="1" dirty="0">
                <a:ln w="17780" cmpd="sng">
                  <a:solidFill>
                    <a:schemeClr val="accent1">
                      <a:tint val="3000"/>
                    </a:schemeClr>
                  </a:solidFill>
                  <a:prstDash val="solid"/>
                  <a:miter lim="800000"/>
                </a:ln>
                <a:effectLst>
                  <a:outerShdw blurRad="55000" dist="50800" dir="5400000" algn="tl">
                    <a:srgbClr val="000000">
                      <a:alpha val="33000"/>
                    </a:srgbClr>
                  </a:outerShdw>
                </a:effectLst>
                <a:latin typeface="標楷體" panose="03000509000000000000" pitchFamily="65" charset="-120"/>
                <a:ea typeface="標楷體" panose="03000509000000000000" pitchFamily="65" charset="-120"/>
              </a:rPr>
              <a:t>新草衙地區土地處理情形</a:t>
            </a:r>
            <a:r>
              <a:rPr lang="en-US" altLang="zh-TW" sz="3000" b="1" dirty="0">
                <a:ln w="17780" cmpd="sng">
                  <a:solidFill>
                    <a:schemeClr val="accent1">
                      <a:tint val="3000"/>
                    </a:schemeClr>
                  </a:solidFill>
                  <a:prstDash val="solid"/>
                  <a:miter lim="800000"/>
                </a:ln>
                <a:effectLst>
                  <a:outerShdw blurRad="55000" dist="50800" dir="5400000" algn="tl">
                    <a:srgbClr val="000000">
                      <a:alpha val="33000"/>
                    </a:srgbClr>
                  </a:outerShdw>
                </a:effectLst>
                <a:latin typeface="標楷體" panose="03000509000000000000" pitchFamily="65" charset="-120"/>
                <a:ea typeface="標楷體" panose="03000509000000000000" pitchFamily="65" charset="-120"/>
              </a:rPr>
              <a:t/>
            </a:r>
            <a:br>
              <a:rPr lang="en-US" altLang="zh-TW" sz="3000" b="1" dirty="0">
                <a:ln w="17780" cmpd="sng">
                  <a:solidFill>
                    <a:schemeClr val="accent1">
                      <a:tint val="3000"/>
                    </a:schemeClr>
                  </a:solidFill>
                  <a:prstDash val="solid"/>
                  <a:miter lim="800000"/>
                </a:ln>
                <a:effectLst>
                  <a:outerShdw blurRad="55000" dist="50800" dir="5400000" algn="tl">
                    <a:srgbClr val="000000">
                      <a:alpha val="33000"/>
                    </a:srgbClr>
                  </a:outerShdw>
                </a:effectLst>
                <a:latin typeface="標楷體" panose="03000509000000000000" pitchFamily="65" charset="-120"/>
                <a:ea typeface="標楷體" panose="03000509000000000000" pitchFamily="65" charset="-120"/>
              </a:rPr>
            </a:br>
            <a:r>
              <a:rPr lang="zh-TW" altLang="en-US" sz="3000" b="1" dirty="0">
                <a:ln w="17780" cmpd="sng">
                  <a:solidFill>
                    <a:schemeClr val="accent1">
                      <a:tint val="3000"/>
                    </a:schemeClr>
                  </a:solidFill>
                  <a:prstDash val="solid"/>
                  <a:miter lim="800000"/>
                </a:ln>
                <a:effectLst>
                  <a:outerShdw blurRad="55000" dist="50800" dir="5400000" algn="tl">
                    <a:srgbClr val="000000">
                      <a:alpha val="33000"/>
                    </a:srgbClr>
                  </a:outerShdw>
                </a:effectLst>
                <a:latin typeface="標楷體" panose="03000509000000000000" pitchFamily="65" charset="-120"/>
                <a:ea typeface="標楷體" panose="03000509000000000000" pitchFamily="65" charset="-120"/>
              </a:rPr>
              <a:t>                       </a:t>
            </a:r>
            <a:r>
              <a:rPr kumimoji="1" lang="zh-TW" altLang="en-US" sz="1500" dirty="0">
                <a:ln w="17780" cmpd="sng">
                  <a:solidFill>
                    <a:srgbClr val="FFFFFF"/>
                  </a:solidFill>
                  <a:prstDash val="solid"/>
                  <a:miter lim="800000"/>
                </a:ln>
                <a:effectLst>
                  <a:outerShdw blurRad="50800" algn="tl" rotWithShape="0">
                    <a:srgbClr val="000000"/>
                  </a:outerShdw>
                </a:effectLst>
                <a:latin typeface="Century Gothic" panose="020B0502020202020204" pitchFamily="34" charset="0"/>
                <a:ea typeface="標楷體" panose="03000509000000000000" pitchFamily="65" charset="-120"/>
              </a:rPr>
              <a:t>截至</a:t>
            </a:r>
            <a:r>
              <a:rPr kumimoji="1" lang="en-US" altLang="zh-TW" sz="1500" dirty="0">
                <a:ln w="17780" cmpd="sng">
                  <a:solidFill>
                    <a:srgbClr val="FFFFFF"/>
                  </a:solidFill>
                  <a:prstDash val="solid"/>
                  <a:miter lim="800000"/>
                </a:ln>
                <a:effectLst>
                  <a:outerShdw blurRad="50800" algn="tl" rotWithShape="0">
                    <a:srgbClr val="000000"/>
                  </a:outerShdw>
                </a:effectLst>
                <a:latin typeface="Century Gothic" panose="020B0502020202020204" pitchFamily="34" charset="0"/>
                <a:ea typeface="標楷體" panose="03000509000000000000" pitchFamily="65" charset="-120"/>
              </a:rPr>
              <a:t>109</a:t>
            </a:r>
            <a:r>
              <a:rPr kumimoji="1" lang="zh-TW" altLang="en-US" sz="1500" dirty="0">
                <a:ln w="17780" cmpd="sng">
                  <a:solidFill>
                    <a:srgbClr val="FFFFFF"/>
                  </a:solidFill>
                  <a:prstDash val="solid"/>
                  <a:miter lim="800000"/>
                </a:ln>
                <a:effectLst>
                  <a:outerShdw blurRad="50800" algn="tl" rotWithShape="0">
                    <a:srgbClr val="000000"/>
                  </a:outerShdw>
                </a:effectLst>
                <a:latin typeface="Century Gothic" panose="020B0502020202020204" pitchFamily="34" charset="0"/>
                <a:ea typeface="標楷體" panose="03000509000000000000" pitchFamily="65" charset="-120"/>
              </a:rPr>
              <a:t>年</a:t>
            </a:r>
            <a:r>
              <a:rPr kumimoji="1" lang="en-US" altLang="zh-TW" sz="1500" dirty="0">
                <a:ln w="17780" cmpd="sng">
                  <a:solidFill>
                    <a:srgbClr val="FFFFFF"/>
                  </a:solidFill>
                  <a:prstDash val="solid"/>
                  <a:miter lim="800000"/>
                </a:ln>
                <a:effectLst>
                  <a:outerShdw blurRad="50800" algn="tl" rotWithShape="0">
                    <a:srgbClr val="000000"/>
                  </a:outerShdw>
                </a:effectLst>
                <a:latin typeface="Century Gothic" panose="020B0502020202020204" pitchFamily="34" charset="0"/>
                <a:ea typeface="標楷體" panose="03000509000000000000" pitchFamily="65" charset="-120"/>
              </a:rPr>
              <a:t>4</a:t>
            </a:r>
            <a:r>
              <a:rPr kumimoji="1" lang="zh-TW" altLang="en-US" sz="1500" dirty="0">
                <a:ln w="17780" cmpd="sng">
                  <a:solidFill>
                    <a:srgbClr val="FFFFFF"/>
                  </a:solidFill>
                  <a:prstDash val="solid"/>
                  <a:miter lim="800000"/>
                </a:ln>
                <a:effectLst>
                  <a:outerShdw blurRad="50800" algn="tl" rotWithShape="0">
                    <a:srgbClr val="000000"/>
                  </a:outerShdw>
                </a:effectLst>
                <a:latin typeface="Century Gothic" panose="020B0502020202020204" pitchFamily="34" charset="0"/>
                <a:ea typeface="標楷體" panose="03000509000000000000" pitchFamily="65" charset="-120"/>
              </a:rPr>
              <a:t>月底</a:t>
            </a:r>
            <a:endParaRPr lang="zh-TW" altLang="en-US" sz="1800" b="1" dirty="0">
              <a:ln w="17780" cmpd="sng">
                <a:solidFill>
                  <a:schemeClr val="accent1">
                    <a:tint val="3000"/>
                  </a:schemeClr>
                </a:solidFill>
                <a:prstDash val="solid"/>
                <a:miter lim="800000"/>
              </a:ln>
              <a:effectLst>
                <a:outerShdw blurRad="55000" dist="50800" dir="5400000" algn="tl">
                  <a:srgbClr val="000000">
                    <a:alpha val="33000"/>
                  </a:srgbClr>
                </a:outerShdw>
              </a:effectLst>
              <a:latin typeface="Century Gothic" panose="020B0502020202020204" pitchFamily="34" charset="0"/>
              <a:ea typeface="標楷體" panose="03000509000000000000" pitchFamily="65"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680378790"/>
              </p:ext>
            </p:extLst>
          </p:nvPr>
        </p:nvGraphicFramePr>
        <p:xfrm>
          <a:off x="1331640" y="2420888"/>
          <a:ext cx="6507670" cy="1850743"/>
        </p:xfrm>
        <a:graphic>
          <a:graphicData uri="http://schemas.openxmlformats.org/drawingml/2006/table">
            <a:tbl>
              <a:tblPr firstRow="1" bandRow="1">
                <a:tableStyleId>{BDBED569-4797-4DF1-A0F4-6AAB3CD982D8}</a:tableStyleId>
              </a:tblPr>
              <a:tblGrid>
                <a:gridCol w="2084872">
                  <a:extLst>
                    <a:ext uri="{9D8B030D-6E8A-4147-A177-3AD203B41FA5}">
                      <a16:colId xmlns:a16="http://schemas.microsoft.com/office/drawing/2014/main" xmlns="" val="20000"/>
                    </a:ext>
                  </a:extLst>
                </a:gridCol>
                <a:gridCol w="1596333">
                  <a:extLst>
                    <a:ext uri="{9D8B030D-6E8A-4147-A177-3AD203B41FA5}">
                      <a16:colId xmlns:a16="http://schemas.microsoft.com/office/drawing/2014/main" xmlns="" val="20001"/>
                    </a:ext>
                  </a:extLst>
                </a:gridCol>
                <a:gridCol w="2826465">
                  <a:extLst>
                    <a:ext uri="{9D8B030D-6E8A-4147-A177-3AD203B41FA5}">
                      <a16:colId xmlns:a16="http://schemas.microsoft.com/office/drawing/2014/main" xmlns="" val="20002"/>
                    </a:ext>
                  </a:extLst>
                </a:gridCol>
              </a:tblGrid>
              <a:tr h="571818">
                <a:tc>
                  <a:txBody>
                    <a:bodyPr/>
                    <a:lstStyle/>
                    <a:p>
                      <a:pPr algn="ctr"/>
                      <a:r>
                        <a:rPr lang="zh-TW" altLang="en-US" sz="2100" dirty="0">
                          <a:latin typeface="Century Gothic" panose="020B0502020202020204" pitchFamily="34" charset="0"/>
                          <a:ea typeface="標楷體" panose="03000509000000000000" pitchFamily="65" charset="-120"/>
                        </a:rPr>
                        <a:t>已提出讓售案</a:t>
                      </a:r>
                      <a:endParaRPr lang="zh-TW" altLang="en-US" sz="2100" b="1" dirty="0">
                        <a:latin typeface="Century Gothic" panose="020B0502020202020204" pitchFamily="34" charset="0"/>
                        <a:ea typeface="標楷體" panose="03000509000000000000" pitchFamily="65" charset="-120"/>
                      </a:endParaRPr>
                    </a:p>
                  </a:txBody>
                  <a:tcPr marL="68580" marR="68580" marT="34291" marB="34291" anchor="ctr">
                    <a:solidFill>
                      <a:srgbClr val="E6F1F4"/>
                    </a:solidFill>
                  </a:tcPr>
                </a:tc>
                <a:tc>
                  <a:txBody>
                    <a:bodyPr/>
                    <a:lstStyle/>
                    <a:p>
                      <a:pPr algn="ctr"/>
                      <a:r>
                        <a:rPr lang="zh-TW" altLang="en-US" sz="2100" dirty="0">
                          <a:latin typeface="Century Gothic" panose="020B0502020202020204" pitchFamily="34" charset="0"/>
                          <a:ea typeface="標楷體" panose="03000509000000000000" pitchFamily="65" charset="-120"/>
                        </a:rPr>
                        <a:t>承租案</a:t>
                      </a:r>
                      <a:endParaRPr lang="zh-TW" altLang="en-US" sz="2100" b="1" dirty="0">
                        <a:latin typeface="Century Gothic" panose="020B0502020202020204" pitchFamily="34" charset="0"/>
                        <a:ea typeface="標楷體" panose="03000509000000000000" pitchFamily="65" charset="-120"/>
                      </a:endParaRPr>
                    </a:p>
                  </a:txBody>
                  <a:tcPr marL="68580" marR="68580" marT="34291" marB="34291" anchor="ctr"/>
                </a:tc>
                <a:tc>
                  <a:txBody>
                    <a:bodyPr/>
                    <a:lstStyle/>
                    <a:p>
                      <a:pPr algn="ctr"/>
                      <a:r>
                        <a:rPr lang="zh-TW" altLang="en-US" sz="2100" dirty="0">
                          <a:latin typeface="Century Gothic" panose="020B0502020202020204" pitchFamily="34" charset="0"/>
                          <a:ea typeface="標楷體" panose="03000509000000000000" pitchFamily="65" charset="-120"/>
                        </a:rPr>
                        <a:t>正常繳納使用補償金</a:t>
                      </a:r>
                      <a:endParaRPr lang="zh-TW" altLang="en-US" sz="2100" b="1" dirty="0">
                        <a:latin typeface="Century Gothic" panose="020B0502020202020204" pitchFamily="34" charset="0"/>
                        <a:ea typeface="標楷體" panose="03000509000000000000" pitchFamily="65" charset="-120"/>
                      </a:endParaRPr>
                    </a:p>
                  </a:txBody>
                  <a:tcPr marL="68580" marR="68580" marT="34291" marB="34291" anchor="ctr"/>
                </a:tc>
                <a:extLst>
                  <a:ext uri="{0D108BD9-81ED-4DB2-BD59-A6C34878D82A}">
                    <a16:rowId xmlns:a16="http://schemas.microsoft.com/office/drawing/2014/main" xmlns="" val="10000"/>
                  </a:ext>
                </a:extLst>
              </a:tr>
              <a:tr h="519835">
                <a:tc>
                  <a:txBody>
                    <a:bodyPr/>
                    <a:lstStyle/>
                    <a:p>
                      <a:pPr algn="ctr"/>
                      <a:r>
                        <a:rPr lang="en-US" altLang="zh-TW" sz="2400" dirty="0">
                          <a:latin typeface="Century Gothic" panose="020B0502020202020204" pitchFamily="34" charset="0"/>
                          <a:ea typeface="標楷體" panose="03000509000000000000" pitchFamily="65" charset="-120"/>
                        </a:rPr>
                        <a:t>2,789</a:t>
                      </a:r>
                      <a:r>
                        <a:rPr lang="zh-TW" altLang="en-US" sz="2400" dirty="0">
                          <a:latin typeface="Century Gothic" panose="020B0502020202020204" pitchFamily="34" charset="0"/>
                          <a:ea typeface="標楷體" panose="03000509000000000000" pitchFamily="65" charset="-120"/>
                        </a:rPr>
                        <a:t>戶</a:t>
                      </a:r>
                      <a:endParaRPr lang="zh-TW" altLang="en-US" sz="2400" b="1" dirty="0">
                        <a:latin typeface="Century Gothic" panose="020B0502020202020204" pitchFamily="34" charset="0"/>
                        <a:ea typeface="標楷體" panose="03000509000000000000" pitchFamily="65" charset="-120"/>
                      </a:endParaRPr>
                    </a:p>
                  </a:txBody>
                  <a:tcPr marT="45721" marB="45721" anchor="ctr">
                    <a:solidFill>
                      <a:srgbClr val="00B0F0">
                        <a:alpha val="20000"/>
                      </a:srgbClr>
                    </a:solidFill>
                  </a:tcPr>
                </a:tc>
                <a:tc>
                  <a:txBody>
                    <a:bodyPr/>
                    <a:lstStyle/>
                    <a:p>
                      <a:pPr algn="ctr"/>
                      <a:r>
                        <a:rPr lang="en-US" altLang="zh-TW" sz="2400" dirty="0">
                          <a:latin typeface="Century Gothic" panose="020B0502020202020204" pitchFamily="34" charset="0"/>
                          <a:ea typeface="標楷體" panose="03000509000000000000" pitchFamily="65" charset="-120"/>
                        </a:rPr>
                        <a:t>123</a:t>
                      </a:r>
                      <a:r>
                        <a:rPr lang="zh-TW" altLang="en-US" sz="2400" dirty="0">
                          <a:latin typeface="Century Gothic" panose="020B0502020202020204" pitchFamily="34" charset="0"/>
                          <a:ea typeface="標楷體" panose="03000509000000000000" pitchFamily="65" charset="-120"/>
                        </a:rPr>
                        <a:t>戶</a:t>
                      </a:r>
                      <a:endParaRPr lang="zh-TW" altLang="en-US" sz="2400" b="1" dirty="0">
                        <a:latin typeface="Century Gothic" panose="020B0502020202020204" pitchFamily="34" charset="0"/>
                        <a:ea typeface="標楷體" panose="03000509000000000000" pitchFamily="65" charset="-120"/>
                      </a:endParaRPr>
                    </a:p>
                  </a:txBody>
                  <a:tcPr marT="45721" marB="45721" anchor="ctr">
                    <a:solidFill>
                      <a:srgbClr val="00B0F0">
                        <a:alpha val="20000"/>
                      </a:srgbClr>
                    </a:solidFill>
                  </a:tcPr>
                </a:tc>
                <a:tc>
                  <a:txBody>
                    <a:bodyPr/>
                    <a:lstStyle/>
                    <a:p>
                      <a:pPr algn="ctr"/>
                      <a:r>
                        <a:rPr lang="en-US" altLang="zh-TW" sz="2400" dirty="0">
                          <a:latin typeface="Century Gothic" panose="020B0502020202020204" pitchFamily="34" charset="0"/>
                          <a:ea typeface="標楷體" panose="03000509000000000000" pitchFamily="65" charset="-120"/>
                        </a:rPr>
                        <a:t>26</a:t>
                      </a:r>
                      <a:r>
                        <a:rPr lang="zh-TW" altLang="en-US" sz="2400" dirty="0">
                          <a:latin typeface="Century Gothic" panose="020B0502020202020204" pitchFamily="34" charset="0"/>
                          <a:ea typeface="標楷體" panose="03000509000000000000" pitchFamily="65" charset="-120"/>
                        </a:rPr>
                        <a:t>戶</a:t>
                      </a:r>
                      <a:endParaRPr lang="zh-TW" altLang="en-US" sz="2400" b="1" dirty="0">
                        <a:latin typeface="Century Gothic" panose="020B0502020202020204" pitchFamily="34" charset="0"/>
                        <a:ea typeface="標楷體" panose="03000509000000000000" pitchFamily="65" charset="-120"/>
                      </a:endParaRPr>
                    </a:p>
                  </a:txBody>
                  <a:tcPr marT="45721" marB="45721" anchor="ctr">
                    <a:solidFill>
                      <a:srgbClr val="00B0F0">
                        <a:alpha val="20000"/>
                      </a:srgbClr>
                    </a:solidFill>
                  </a:tcPr>
                </a:tc>
                <a:extLst>
                  <a:ext uri="{0D108BD9-81ED-4DB2-BD59-A6C34878D82A}">
                    <a16:rowId xmlns:a16="http://schemas.microsoft.com/office/drawing/2014/main" xmlns="" val="10001"/>
                  </a:ext>
                </a:extLst>
              </a:tr>
              <a:tr h="759090">
                <a:tc gridSpan="3">
                  <a:txBody>
                    <a:bodyPr/>
                    <a:lstStyle/>
                    <a:p>
                      <a:r>
                        <a:rPr lang="zh-TW" altLang="en-US" sz="2800" dirty="0">
                          <a:latin typeface="Century Gothic" panose="020B0502020202020204" pitchFamily="34" charset="0"/>
                          <a:ea typeface="標楷體" panose="03000509000000000000" pitchFamily="65" charset="-120"/>
                        </a:rPr>
                        <a:t> </a:t>
                      </a:r>
                      <a:r>
                        <a:rPr lang="zh-TW" altLang="en-US" sz="2400" dirty="0">
                          <a:latin typeface="Century Gothic" panose="020B0502020202020204" pitchFamily="34" charset="0"/>
                          <a:ea typeface="標楷體" panose="03000509000000000000" pitchFamily="65" charset="-120"/>
                        </a:rPr>
                        <a:t>已處理案共</a:t>
                      </a:r>
                      <a:r>
                        <a:rPr lang="en-US" altLang="zh-TW" sz="2400" dirty="0">
                          <a:latin typeface="Century Gothic" panose="020B0502020202020204" pitchFamily="34" charset="0"/>
                          <a:ea typeface="標楷體" panose="03000509000000000000" pitchFamily="65" charset="-120"/>
                        </a:rPr>
                        <a:t>2,938</a:t>
                      </a:r>
                      <a:r>
                        <a:rPr lang="zh-TW" altLang="en-US" sz="2400" dirty="0">
                          <a:latin typeface="Century Gothic" panose="020B0502020202020204" pitchFamily="34" charset="0"/>
                          <a:ea typeface="標楷體" panose="03000509000000000000" pitchFamily="65" charset="-120"/>
                        </a:rPr>
                        <a:t>戶 ，占總占用戶</a:t>
                      </a:r>
                      <a:r>
                        <a:rPr lang="en-US" altLang="zh-TW" sz="2400" dirty="0">
                          <a:latin typeface="Century Gothic" panose="020B0502020202020204" pitchFamily="34" charset="0"/>
                          <a:ea typeface="標楷體" panose="03000509000000000000" pitchFamily="65" charset="-120"/>
                        </a:rPr>
                        <a:t>3,062</a:t>
                      </a:r>
                      <a:r>
                        <a:rPr lang="zh-TW" altLang="en-US" sz="2400" dirty="0">
                          <a:latin typeface="Century Gothic" panose="020B0502020202020204" pitchFamily="34" charset="0"/>
                          <a:ea typeface="標楷體" panose="03000509000000000000" pitchFamily="65" charset="-120"/>
                        </a:rPr>
                        <a:t>戶</a:t>
                      </a:r>
                      <a:r>
                        <a:rPr lang="en-US" altLang="zh-TW" sz="2400" dirty="0">
                          <a:latin typeface="Century Gothic" panose="020B0502020202020204" pitchFamily="34" charset="0"/>
                          <a:ea typeface="標楷體" panose="03000509000000000000" pitchFamily="65" charset="-120"/>
                        </a:rPr>
                        <a:t>96%</a:t>
                      </a:r>
                      <a:r>
                        <a:rPr lang="zh-TW" altLang="en-US" sz="2400" dirty="0">
                          <a:latin typeface="Century Gothic" panose="020B0502020202020204" pitchFamily="34" charset="0"/>
                          <a:ea typeface="標楷體" panose="03000509000000000000" pitchFamily="65" charset="-120"/>
                        </a:rPr>
                        <a:t> </a:t>
                      </a:r>
                      <a:endParaRPr lang="zh-TW" altLang="en-US" sz="2400" b="1" dirty="0">
                        <a:solidFill>
                          <a:srgbClr val="FF0000"/>
                        </a:solidFill>
                        <a:latin typeface="Century Gothic" panose="020B0502020202020204" pitchFamily="34" charset="0"/>
                        <a:ea typeface="標楷體" panose="03000509000000000000" pitchFamily="65" charset="-120"/>
                      </a:endParaRPr>
                    </a:p>
                  </a:txBody>
                  <a:tcPr marT="45721" marB="45721" anchor="ct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xmlns="" val="10002"/>
                  </a:ext>
                </a:extLst>
              </a:tr>
            </a:tbl>
          </a:graphicData>
        </a:graphic>
      </p:graphicFrame>
      <p:sp>
        <p:nvSpPr>
          <p:cNvPr id="5" name="內容版面配置區 2"/>
          <p:cNvSpPr txBox="1">
            <a:spLocks/>
          </p:cNvSpPr>
          <p:nvPr/>
        </p:nvSpPr>
        <p:spPr bwMode="auto">
          <a:xfrm>
            <a:off x="1331640" y="4365104"/>
            <a:ext cx="6534728" cy="123146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ts val="1200"/>
              </a:spcBef>
              <a:spcAft>
                <a:spcPts val="1200"/>
              </a:spcAft>
            </a:pPr>
            <a:r>
              <a:rPr lang="zh-TW" altLang="en-US" sz="2400" dirty="0">
                <a:latin typeface="Century Gothic" panose="020B0502020202020204" pitchFamily="34" charset="0"/>
                <a:ea typeface="標楷體" panose="03000509000000000000" pitchFamily="65" charset="-120"/>
              </a:rPr>
              <a:t>完成產權移轉者</a:t>
            </a:r>
            <a:r>
              <a:rPr lang="en-US" altLang="zh-TW" sz="2400" dirty="0">
                <a:latin typeface="Century Gothic" panose="020B0502020202020204" pitchFamily="34" charset="0"/>
                <a:ea typeface="標楷體" panose="03000509000000000000" pitchFamily="65" charset="-120"/>
              </a:rPr>
              <a:t>1,879</a:t>
            </a:r>
            <a:r>
              <a:rPr lang="zh-TW" altLang="en-US" sz="2400" dirty="0">
                <a:latin typeface="Century Gothic" panose="020B0502020202020204" pitchFamily="34" charset="0"/>
                <a:ea typeface="標楷體" panose="03000509000000000000" pitchFamily="65" charset="-120"/>
              </a:rPr>
              <a:t>戶、地價款約</a:t>
            </a:r>
            <a:r>
              <a:rPr lang="en-US" altLang="zh-TW" sz="2400" dirty="0">
                <a:latin typeface="Century Gothic" panose="020B0502020202020204" pitchFamily="34" charset="0"/>
                <a:ea typeface="標楷體" panose="03000509000000000000" pitchFamily="65" charset="-120"/>
              </a:rPr>
              <a:t>40.3</a:t>
            </a:r>
            <a:r>
              <a:rPr lang="zh-TW" altLang="en-US" sz="2400" dirty="0">
                <a:latin typeface="Century Gothic" panose="020B0502020202020204" pitchFamily="34" charset="0"/>
                <a:ea typeface="標楷體" panose="03000509000000000000" pitchFamily="65" charset="-120"/>
              </a:rPr>
              <a:t>億元</a:t>
            </a:r>
            <a:endParaRPr lang="en-US" altLang="zh-TW" sz="2400" dirty="0">
              <a:latin typeface="Century Gothic" panose="020B0502020202020204" pitchFamily="34" charset="0"/>
              <a:ea typeface="標楷體" panose="03000509000000000000" pitchFamily="65" charset="-120"/>
            </a:endParaRPr>
          </a:p>
        </p:txBody>
      </p:sp>
      <p:sp>
        <p:nvSpPr>
          <p:cNvPr id="8" name="投影片編號版面配置區 5"/>
          <p:cNvSpPr txBox="1">
            <a:spLocks/>
          </p:cNvSpPr>
          <p:nvPr/>
        </p:nvSpPr>
        <p:spPr>
          <a:xfrm>
            <a:off x="8532440" y="6381328"/>
            <a:ext cx="432048" cy="273844"/>
          </a:xfrm>
          <a:prstGeom prst="rect">
            <a:avLst/>
          </a:prstGeom>
        </p:spPr>
        <p:txBody>
          <a:bodyPr vert="horz" lIns="68580" tIns="34290" rIns="68580" bIns="34290" rtlCol="0" anchor="ctr"/>
          <a:lstStyle>
            <a:defPPr>
              <a:defRPr lang="zh-TW"/>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7AFC18-AB17-450C-A1B6-96D9331FA14F}" type="slidenum">
              <a:rPr lang="zh-TW" altLang="en-US" sz="1400">
                <a:solidFill>
                  <a:prstClr val="black"/>
                </a:solidFill>
                <a:latin typeface="微軟正黑體" panose="020B0604030504040204" pitchFamily="34" charset="-120"/>
                <a:ea typeface="微軟正黑體" panose="020B0604030504040204" pitchFamily="34" charset="-120"/>
              </a:rPr>
              <a:pPr/>
              <a:t>24</a:t>
            </a:fld>
            <a:endParaRPr lang="zh-TW" altLang="en-US" sz="1400" dirty="0">
              <a:solidFill>
                <a:prstClr val="black"/>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defTabSz="457200"/>
            <a:fld id="{6318000D-FC71-4726-B7DF-734ABA3BE3AB}" type="slidenum">
              <a:rPr lang="zh-TW" altLang="en-US" smtClean="0"/>
              <a:pPr defTabSz="457200"/>
              <a:t>24</a:t>
            </a:fld>
            <a:endParaRPr lang="zh-TW" altLang="en-US"/>
          </a:p>
        </p:txBody>
      </p:sp>
    </p:spTree>
    <p:extLst>
      <p:ext uri="{BB962C8B-B14F-4D97-AF65-F5344CB8AC3E}">
        <p14:creationId xmlns:p14="http://schemas.microsoft.com/office/powerpoint/2010/main" val="210253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30723" name="Rectangle 3"/>
          <p:cNvSpPr>
            <a:spLocks noGrp="1" noChangeArrowheads="1"/>
          </p:cNvSpPr>
          <p:nvPr>
            <p:ph type="body" idx="4294967295"/>
          </p:nvPr>
        </p:nvSpPr>
        <p:spPr>
          <a:xfrm>
            <a:off x="1199794" y="216365"/>
            <a:ext cx="6768752" cy="704850"/>
          </a:xfrm>
          <a:ln>
            <a:miter lim="800000"/>
            <a:headEnd/>
            <a:tailEnd/>
          </a:ln>
        </p:spPr>
        <p:txBody>
          <a:bodyPr>
            <a:normAutofit fontScale="25000" lnSpcReduction="20000"/>
          </a:bodyPr>
          <a:lstStyle/>
          <a:p>
            <a:pPr marL="0" indent="0">
              <a:lnSpc>
                <a:spcPct val="90000"/>
              </a:lnSpc>
              <a:spcAft>
                <a:spcPts val="0"/>
              </a:spcAft>
              <a:buNone/>
              <a:defRPr/>
            </a:pPr>
            <a:r>
              <a:rPr lang="zh-TW" altLang="en-US" sz="176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本府各機關辦理促參案件</a:t>
            </a:r>
            <a:endParaRPr lang="en-US" altLang="zh-TW" sz="176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714375" indent="-714375">
              <a:lnSpc>
                <a:spcPct val="120000"/>
              </a:lnSpc>
              <a:spcAft>
                <a:spcPts val="0"/>
              </a:spcAft>
              <a:defRPr/>
            </a:pPr>
            <a:endParaRPr lang="en-US" altLang="zh-TW" sz="96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nSpc>
                <a:spcPct val="90000"/>
              </a:lnSpc>
              <a:spcAft>
                <a:spcPts val="0"/>
              </a:spcAft>
              <a:defRPr/>
            </a:pPr>
            <a:endParaRPr lang="en-US" altLang="zh-TW" sz="1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788988" indent="-788988">
              <a:lnSpc>
                <a:spcPts val="2800"/>
              </a:lnSpc>
              <a:spcAft>
                <a:spcPts val="0"/>
              </a:spcAft>
            </a:pPr>
            <a:endParaRPr lang="en-US" altLang="zh-TW" sz="8000" kern="100" dirty="0">
              <a:latin typeface="標楷體" panose="03000509000000000000" pitchFamily="65" charset="-120"/>
              <a:ea typeface="標楷體" panose="03000509000000000000" pitchFamily="65" charset="-120"/>
            </a:endParaRPr>
          </a:p>
          <a:p>
            <a:pPr>
              <a:lnSpc>
                <a:spcPts val="2800"/>
              </a:lnSpc>
              <a:spcAft>
                <a:spcPts val="0"/>
              </a:spcAft>
            </a:pPr>
            <a:endParaRPr lang="zh-TW" altLang="en-US" sz="7200" dirty="0">
              <a:effectLst>
                <a:outerShdw blurRad="38100" dist="38100" dir="2700000" algn="tl">
                  <a:srgbClr val="000000">
                    <a:alpha val="43137"/>
                  </a:srgbClr>
                </a:outerShdw>
              </a:effectLst>
            </a:endParaRPr>
          </a:p>
          <a:p>
            <a:pPr marL="365760" indent="-283464" eaLnBrk="1" fontAlgn="auto" hangingPunct="1">
              <a:lnSpc>
                <a:spcPct val="120000"/>
              </a:lnSpc>
              <a:spcAft>
                <a:spcPts val="0"/>
              </a:spcAft>
              <a:buFontTx/>
              <a:buNone/>
              <a:tabLst>
                <a:tab pos="363538" algn="l"/>
              </a:tabLst>
              <a:defRPr/>
            </a:pPr>
            <a:endParaRPr lang="en-US" altLang="zh-TW" dirty="0">
              <a:latin typeface="標楷體" pitchFamily="65" charset="-120"/>
              <a:ea typeface="標楷體" pitchFamily="65" charset="-120"/>
            </a:endParaRPr>
          </a:p>
        </p:txBody>
      </p:sp>
      <p:sp>
        <p:nvSpPr>
          <p:cNvPr id="10" name="投影片編號版面配置區 7"/>
          <p:cNvSpPr txBox="1">
            <a:spLocks/>
          </p:cNvSpPr>
          <p:nvPr/>
        </p:nvSpPr>
        <p:spPr>
          <a:xfrm rot="16200000">
            <a:off x="8159773" y="5817891"/>
            <a:ext cx="488608" cy="1327448"/>
          </a:xfrm>
          <a:prstGeom prst="rect">
            <a:avLst/>
          </a:prstGeom>
        </p:spPr>
        <p:txBody>
          <a:bodyPr vert="eaVert" anchor="b" anchorCtr="1"/>
          <a:lstStyle/>
          <a:p>
            <a:pPr>
              <a:defRPr/>
            </a:pPr>
            <a:endParaRPr lang="zh-TW" altLang="en-US" sz="2000" b="1" dirty="0">
              <a:solidFill>
                <a:srgbClr val="FF0000"/>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212326887"/>
              </p:ext>
            </p:extLst>
          </p:nvPr>
        </p:nvGraphicFramePr>
        <p:xfrm>
          <a:off x="479714" y="1021685"/>
          <a:ext cx="8208912" cy="3846850"/>
        </p:xfrm>
        <a:graphic>
          <a:graphicData uri="http://schemas.openxmlformats.org/drawingml/2006/table">
            <a:tbl>
              <a:tblPr firstRow="1" bandRow="1">
                <a:tableStyleId>{7DF18680-E054-41AD-8BC1-D1AEF772440D}</a:tableStyleId>
              </a:tblPr>
              <a:tblGrid>
                <a:gridCol w="1296144">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gridCol w="1800200">
                  <a:extLst>
                    <a:ext uri="{9D8B030D-6E8A-4147-A177-3AD203B41FA5}">
                      <a16:colId xmlns:a16="http://schemas.microsoft.com/office/drawing/2014/main" xmlns="" val="20002"/>
                    </a:ext>
                  </a:extLst>
                </a:gridCol>
                <a:gridCol w="2232248">
                  <a:extLst>
                    <a:ext uri="{9D8B030D-6E8A-4147-A177-3AD203B41FA5}">
                      <a16:colId xmlns:a16="http://schemas.microsoft.com/office/drawing/2014/main" xmlns="" val="20003"/>
                    </a:ext>
                  </a:extLst>
                </a:gridCol>
                <a:gridCol w="1872208">
                  <a:extLst>
                    <a:ext uri="{9D8B030D-6E8A-4147-A177-3AD203B41FA5}">
                      <a16:colId xmlns:a16="http://schemas.microsoft.com/office/drawing/2014/main" xmlns="" val="20004"/>
                    </a:ext>
                  </a:extLst>
                </a:gridCol>
              </a:tblGrid>
              <a:tr h="1304624">
                <a:tc>
                  <a:txBody>
                    <a:bodyPr/>
                    <a:lstStyle/>
                    <a:p>
                      <a:pPr algn="ctr" fontAlgn="ctr"/>
                      <a:endParaRPr lang="zh-TW" altLang="en-US" sz="2400" b="0" i="0" u="none" strike="noStrike" dirty="0">
                        <a:solidFill>
                          <a:schemeClr val="bg1"/>
                        </a:solidFill>
                        <a:effectLst/>
                        <a:latin typeface="標楷體" panose="03000509000000000000" pitchFamily="65" charset="-120"/>
                        <a:ea typeface="標楷體" panose="03000509000000000000" pitchFamily="65" charset="-120"/>
                      </a:endParaRPr>
                    </a:p>
                  </a:txBody>
                  <a:tcPr marL="9525" marR="9525" marT="9525" marB="0" anchor="ctr">
                    <a:solidFill>
                      <a:schemeClr val="accent2"/>
                    </a:solidFill>
                  </a:tcPr>
                </a:tc>
                <a:tc>
                  <a:txBody>
                    <a:bodyPr/>
                    <a:lstStyle/>
                    <a:p>
                      <a:pPr algn="ctr"/>
                      <a:r>
                        <a:rPr lang="zh-TW" altLang="en-US" sz="2400" dirty="0">
                          <a:latin typeface="標楷體" panose="03000509000000000000" pitchFamily="65" charset="-120"/>
                          <a:ea typeface="標楷體" panose="03000509000000000000" pitchFamily="65" charset="-120"/>
                        </a:rPr>
                        <a:t>件數</a:t>
                      </a:r>
                    </a:p>
                  </a:txBody>
                  <a:tcPr anchor="ctr">
                    <a:solidFill>
                      <a:schemeClr val="accent2"/>
                    </a:solidFill>
                  </a:tcPr>
                </a:tc>
                <a:tc>
                  <a:txBody>
                    <a:bodyPr/>
                    <a:lstStyle/>
                    <a:p>
                      <a:pPr algn="ctr"/>
                      <a:r>
                        <a:rPr lang="zh-TW" altLang="en-US" sz="2400" dirty="0">
                          <a:latin typeface="標楷體" panose="03000509000000000000" pitchFamily="65" charset="-120"/>
                          <a:ea typeface="標楷體" panose="03000509000000000000" pitchFamily="65" charset="-120"/>
                        </a:rPr>
                        <a:t>民間投資金額</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億元</a:t>
                      </a:r>
                      <a:r>
                        <a:rPr lang="en-US" altLang="zh-TW" sz="2400" dirty="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a:txBody>
                  <a:tcPr anchor="ctr">
                    <a:solidFill>
                      <a:schemeClr val="accent2"/>
                    </a:solidFill>
                  </a:tcPr>
                </a:tc>
                <a:tc>
                  <a:txBody>
                    <a:bodyPr/>
                    <a:lstStyle/>
                    <a:p>
                      <a:pPr algn="ctr"/>
                      <a:r>
                        <a:rPr lang="zh-TW" altLang="en-US" sz="2400" dirty="0">
                          <a:latin typeface="標楷體" panose="03000509000000000000" pitchFamily="65" charset="-120"/>
                          <a:ea typeface="標楷體" panose="03000509000000000000" pitchFamily="65" charset="-120"/>
                        </a:rPr>
                        <a:t>合約期間權利金及租金金額</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億元</a:t>
                      </a:r>
                      <a:r>
                        <a:rPr lang="en-US" altLang="zh-TW" sz="2400" dirty="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a:txBody>
                  <a:tcPr anchor="ctr">
                    <a:solidFill>
                      <a:schemeClr val="accent2"/>
                    </a:solidFill>
                  </a:tcPr>
                </a:tc>
                <a:tc>
                  <a:txBody>
                    <a:bodyPr/>
                    <a:lstStyle/>
                    <a:p>
                      <a:pPr algn="ctr"/>
                      <a:r>
                        <a:rPr lang="zh-TW" altLang="en-US" sz="2400" dirty="0">
                          <a:latin typeface="標楷體" panose="03000509000000000000" pitchFamily="65" charset="-120"/>
                          <a:ea typeface="標楷體" panose="03000509000000000000" pitchFamily="65" charset="-120"/>
                        </a:rPr>
                        <a:t>獲頒促參獎勵金</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億元</a:t>
                      </a:r>
                      <a:r>
                        <a:rPr lang="en-US" altLang="zh-TW" sz="2400" dirty="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a:txBody>
                  <a:tcPr anchor="ctr">
                    <a:solidFill>
                      <a:schemeClr val="accent2"/>
                    </a:solidFill>
                  </a:tcPr>
                </a:tc>
                <a:extLst>
                  <a:ext uri="{0D108BD9-81ED-4DB2-BD59-A6C34878D82A}">
                    <a16:rowId xmlns:a16="http://schemas.microsoft.com/office/drawing/2014/main" xmlns="" val="10000"/>
                  </a:ext>
                </a:extLst>
              </a:tr>
              <a:tr h="1182103">
                <a:tc>
                  <a:txBody>
                    <a:bodyPr/>
                    <a:lstStyle/>
                    <a:p>
                      <a:pPr algn="ctr" fontAlgn="ctr"/>
                      <a:r>
                        <a:rPr lang="zh-TW" altLang="en-US" sz="2400" b="0" dirty="0">
                          <a:latin typeface="標楷體" panose="03000509000000000000" pitchFamily="65" charset="-120"/>
                          <a:ea typeface="標楷體" panose="03000509000000000000" pitchFamily="65" charset="-120"/>
                        </a:rPr>
                        <a:t>已簽約</a:t>
                      </a:r>
                      <a:endParaRPr lang="en-US" altLang="zh-TW" sz="2400" b="0" dirty="0">
                        <a:latin typeface="標楷體" panose="03000509000000000000" pitchFamily="65" charset="-120"/>
                        <a:ea typeface="標楷體" panose="03000509000000000000" pitchFamily="65" charset="-120"/>
                      </a:endParaRPr>
                    </a:p>
                    <a:p>
                      <a:pPr algn="ctr" fontAlgn="ctr"/>
                      <a:r>
                        <a:rPr lang="zh-TW" altLang="en-US" sz="2400" b="0" dirty="0">
                          <a:latin typeface="標楷體" panose="03000509000000000000" pitchFamily="65" charset="-120"/>
                          <a:ea typeface="標楷體" panose="03000509000000000000" pitchFamily="65" charset="-120"/>
                        </a:rPr>
                        <a:t>促參案</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noFill/>
                  </a:tcPr>
                </a:tc>
                <a:tc>
                  <a:txBody>
                    <a:bodyPr/>
                    <a:lstStyle/>
                    <a:p>
                      <a:pPr marR="269875" algn="ctr">
                        <a:spcAft>
                          <a:spcPts val="0"/>
                        </a:spcAft>
                        <a:tabLst>
                          <a:tab pos="3609975" algn="l"/>
                        </a:tabLst>
                      </a:pPr>
                      <a:r>
                        <a:rPr lang="zh-TW" altLang="en-US" sz="2400" b="0" kern="100" dirty="0">
                          <a:effectLst/>
                          <a:latin typeface="標楷體" panose="03000509000000000000" pitchFamily="65" charset="-120"/>
                          <a:ea typeface="標楷體" panose="03000509000000000000" pitchFamily="65" charset="-120"/>
                        </a:rPr>
                        <a:t> </a:t>
                      </a:r>
                      <a:r>
                        <a:rPr lang="en-US" altLang="zh-TW" sz="2400" b="0" kern="100" dirty="0">
                          <a:effectLst/>
                          <a:latin typeface="標楷體" panose="03000509000000000000" pitchFamily="65" charset="-120"/>
                          <a:ea typeface="標楷體" panose="03000509000000000000" pitchFamily="65" charset="-120"/>
                        </a:rPr>
                        <a:t>22</a:t>
                      </a:r>
                      <a:endParaRPr lang="zh-TW" sz="2400" b="0" kern="100" dirty="0">
                        <a:effectLst/>
                        <a:latin typeface="標楷體" panose="03000509000000000000" pitchFamily="65" charset="-120"/>
                        <a:ea typeface="標楷體" panose="03000509000000000000" pitchFamily="65" charset="-120"/>
                      </a:endParaRPr>
                    </a:p>
                  </a:txBody>
                  <a:tcPr marL="68580" marR="68580" marT="0" marB="0" anchor="ctr">
                    <a:noFill/>
                  </a:tcPr>
                </a:tc>
                <a:tc>
                  <a:txBody>
                    <a:bodyPr/>
                    <a:lstStyle/>
                    <a:p>
                      <a:pPr marR="269875" algn="ctr">
                        <a:spcAft>
                          <a:spcPts val="0"/>
                        </a:spcAft>
                        <a:tabLst>
                          <a:tab pos="3609975" algn="l"/>
                        </a:tabLst>
                      </a:pPr>
                      <a:r>
                        <a:rPr lang="zh-TW" altLang="en-US" sz="2400" b="0" kern="100" dirty="0">
                          <a:effectLst/>
                          <a:latin typeface="標楷體" panose="03000509000000000000" pitchFamily="65" charset="-120"/>
                          <a:ea typeface="標楷體" panose="03000509000000000000" pitchFamily="65" charset="-120"/>
                        </a:rPr>
                        <a:t> </a:t>
                      </a:r>
                      <a:r>
                        <a:rPr lang="en-US" altLang="zh-TW" sz="2400" b="0" kern="100" dirty="0">
                          <a:effectLst/>
                          <a:latin typeface="標楷體" panose="03000509000000000000" pitchFamily="65" charset="-120"/>
                          <a:ea typeface="標楷體" panose="03000509000000000000" pitchFamily="65" charset="-120"/>
                        </a:rPr>
                        <a:t>532.22</a:t>
                      </a:r>
                      <a:endParaRPr lang="zh-TW" sz="2400" b="0" kern="100" dirty="0">
                        <a:effectLst/>
                        <a:latin typeface="標楷體" panose="03000509000000000000" pitchFamily="65" charset="-120"/>
                        <a:ea typeface="標楷體" panose="03000509000000000000" pitchFamily="65" charset="-120"/>
                      </a:endParaRPr>
                    </a:p>
                  </a:txBody>
                  <a:tcPr marL="68580" marR="68580" marT="0" marB="0" anchor="ctr">
                    <a:noFill/>
                  </a:tcPr>
                </a:tc>
                <a:tc>
                  <a:txBody>
                    <a:bodyPr/>
                    <a:lstStyle/>
                    <a:p>
                      <a:pPr marR="269875" algn="ctr">
                        <a:spcAft>
                          <a:spcPts val="0"/>
                        </a:spcAft>
                        <a:tabLst>
                          <a:tab pos="3609975" algn="l"/>
                        </a:tabLst>
                      </a:pPr>
                      <a:r>
                        <a:rPr lang="en-US" altLang="zh-TW" sz="2400" kern="100" dirty="0">
                          <a:effectLst/>
                          <a:latin typeface="標楷體" panose="03000509000000000000" pitchFamily="65" charset="-120"/>
                          <a:ea typeface="標楷體" panose="03000509000000000000" pitchFamily="65" charset="-120"/>
                        </a:rPr>
                        <a:t>124.35</a:t>
                      </a:r>
                      <a:endParaRPr lang="zh-TW" sz="2400" kern="100" dirty="0">
                        <a:effectLst/>
                        <a:latin typeface="標楷體" panose="03000509000000000000" pitchFamily="65" charset="-120"/>
                        <a:ea typeface="標楷體" panose="03000509000000000000" pitchFamily="65" charset="-120"/>
                      </a:endParaRPr>
                    </a:p>
                  </a:txBody>
                  <a:tcPr marL="68580" marR="68580" marT="0" marB="0" anchor="ctr">
                    <a:noFill/>
                  </a:tcPr>
                </a:tc>
                <a:tc>
                  <a:txBody>
                    <a:bodyPr/>
                    <a:lstStyle/>
                    <a:p>
                      <a:pPr marR="269875" algn="ctr">
                        <a:spcAft>
                          <a:spcPts val="0"/>
                        </a:spcAft>
                        <a:tabLst>
                          <a:tab pos="3609975" algn="l"/>
                        </a:tabLst>
                      </a:pPr>
                      <a:r>
                        <a:rPr lang="en-US" altLang="zh-TW" sz="2400" kern="100" dirty="0">
                          <a:effectLst/>
                          <a:latin typeface="標楷體" panose="03000509000000000000" pitchFamily="65" charset="-120"/>
                          <a:ea typeface="標楷體" panose="03000509000000000000" pitchFamily="65" charset="-120"/>
                        </a:rPr>
                        <a:t>2.51</a:t>
                      </a:r>
                      <a:endParaRPr lang="zh-TW" sz="2400" kern="100" dirty="0">
                        <a:effectLst/>
                        <a:latin typeface="標楷體" panose="03000509000000000000" pitchFamily="65" charset="-120"/>
                        <a:ea typeface="標楷體" panose="03000509000000000000" pitchFamily="65" charset="-120"/>
                      </a:endParaRPr>
                    </a:p>
                  </a:txBody>
                  <a:tcPr marL="68580" marR="68580" marT="0" marB="0" anchor="ctr">
                    <a:noFill/>
                  </a:tcPr>
                </a:tc>
                <a:extLst>
                  <a:ext uri="{0D108BD9-81ED-4DB2-BD59-A6C34878D82A}">
                    <a16:rowId xmlns:a16="http://schemas.microsoft.com/office/drawing/2014/main" xmlns="" val="10001"/>
                  </a:ext>
                </a:extLst>
              </a:tr>
              <a:tr h="1360123">
                <a:tc>
                  <a:txBody>
                    <a:bodyPr/>
                    <a:lstStyle/>
                    <a:p>
                      <a:pPr algn="ctr" fontAlgn="ctr"/>
                      <a:r>
                        <a:rPr lang="zh-TW" altLang="en-US" sz="2400" b="0" dirty="0">
                          <a:latin typeface="標楷體" panose="03000509000000000000" pitchFamily="65" charset="-120"/>
                          <a:ea typeface="標楷體" panose="03000509000000000000" pitchFamily="65" charset="-120"/>
                        </a:rPr>
                        <a:t>辦理中</a:t>
                      </a:r>
                      <a:endParaRPr lang="en-US" altLang="zh-TW" sz="2400" b="0" dirty="0">
                        <a:latin typeface="標楷體" panose="03000509000000000000" pitchFamily="65" charset="-120"/>
                        <a:ea typeface="標楷體" panose="03000509000000000000" pitchFamily="65" charset="-120"/>
                      </a:endParaRPr>
                    </a:p>
                    <a:p>
                      <a:pPr algn="ctr" fontAlgn="ctr"/>
                      <a:r>
                        <a:rPr lang="zh-TW" altLang="en-US" sz="2400" b="0" dirty="0">
                          <a:latin typeface="標楷體" panose="03000509000000000000" pitchFamily="65" charset="-120"/>
                          <a:ea typeface="標楷體" panose="03000509000000000000" pitchFamily="65" charset="-120"/>
                        </a:rPr>
                        <a:t>促參案</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99CCFF"/>
                    </a:solidFill>
                  </a:tcPr>
                </a:tc>
                <a:tc>
                  <a:txBody>
                    <a:bodyPr/>
                    <a:lstStyle/>
                    <a:p>
                      <a:pPr marR="269875" algn="ctr">
                        <a:spcAft>
                          <a:spcPts val="0"/>
                        </a:spcAft>
                        <a:tabLst>
                          <a:tab pos="3609975" algn="l"/>
                        </a:tabLst>
                      </a:pPr>
                      <a:r>
                        <a:rPr lang="zh-TW" altLang="en-US" sz="2400" b="0" kern="100" dirty="0">
                          <a:effectLst/>
                          <a:latin typeface="標楷體" panose="03000509000000000000" pitchFamily="65" charset="-120"/>
                          <a:ea typeface="標楷體" panose="03000509000000000000" pitchFamily="65" charset="-120"/>
                        </a:rPr>
                        <a:t> </a:t>
                      </a:r>
                      <a:r>
                        <a:rPr lang="en-US" altLang="zh-TW" sz="2400" b="0" kern="100" dirty="0">
                          <a:effectLst/>
                          <a:latin typeface="標楷體" panose="03000509000000000000" pitchFamily="65" charset="-120"/>
                          <a:ea typeface="標楷體" panose="03000509000000000000" pitchFamily="65" charset="-120"/>
                        </a:rPr>
                        <a:t>10</a:t>
                      </a:r>
                      <a:endParaRPr lang="zh-TW" sz="2400" b="0" kern="100" dirty="0">
                        <a:effectLst/>
                        <a:latin typeface="標楷體" panose="03000509000000000000" pitchFamily="65" charset="-120"/>
                        <a:ea typeface="標楷體" panose="03000509000000000000" pitchFamily="65" charset="-120"/>
                      </a:endParaRPr>
                    </a:p>
                  </a:txBody>
                  <a:tcPr marL="68580" marR="68580" marT="0" marB="0" anchor="ctr">
                    <a:solidFill>
                      <a:srgbClr val="99CCFF"/>
                    </a:solidFill>
                  </a:tcPr>
                </a:tc>
                <a:tc>
                  <a:txBody>
                    <a:bodyPr/>
                    <a:lstStyle/>
                    <a:p>
                      <a:pPr marR="269875" algn="ctr">
                        <a:spcAft>
                          <a:spcPts val="0"/>
                        </a:spcAft>
                        <a:tabLst>
                          <a:tab pos="3609975" algn="l"/>
                        </a:tabLst>
                      </a:pPr>
                      <a:r>
                        <a:rPr lang="en-US" altLang="zh-TW" sz="2400" b="0" kern="100" dirty="0">
                          <a:effectLst/>
                          <a:latin typeface="標楷體" panose="03000509000000000000" pitchFamily="65" charset="-120"/>
                          <a:ea typeface="標楷體" panose="03000509000000000000" pitchFamily="65" charset="-120"/>
                        </a:rPr>
                        <a:t>93.44</a:t>
                      </a:r>
                      <a:endParaRPr lang="zh-TW" sz="2400" b="0" kern="100" dirty="0">
                        <a:effectLst/>
                        <a:latin typeface="標楷體" panose="03000509000000000000" pitchFamily="65" charset="-120"/>
                        <a:ea typeface="標楷體" panose="03000509000000000000" pitchFamily="65" charset="-120"/>
                      </a:endParaRPr>
                    </a:p>
                  </a:txBody>
                  <a:tcPr marL="68580" marR="68580" marT="0" marB="0" anchor="ctr">
                    <a:solidFill>
                      <a:srgbClr val="99CCFF"/>
                    </a:solidFill>
                  </a:tcPr>
                </a:tc>
                <a:tc>
                  <a:txBody>
                    <a:bodyPr/>
                    <a:lstStyle/>
                    <a:p>
                      <a:pPr marR="269875" algn="ctr">
                        <a:spcAft>
                          <a:spcPts val="0"/>
                        </a:spcAft>
                        <a:tabLst>
                          <a:tab pos="3609975" algn="l"/>
                        </a:tabLst>
                      </a:pPr>
                      <a:r>
                        <a:rPr lang="en-US" altLang="zh-TW" sz="2400" b="0" kern="100" dirty="0">
                          <a:effectLst/>
                          <a:latin typeface="標楷體" panose="03000509000000000000" pitchFamily="65" charset="-120"/>
                          <a:ea typeface="標楷體" panose="03000509000000000000" pitchFamily="65" charset="-120"/>
                        </a:rPr>
                        <a:t>69.51</a:t>
                      </a:r>
                      <a:endParaRPr lang="zh-TW" sz="2400" b="0" kern="100" dirty="0">
                        <a:effectLst/>
                        <a:latin typeface="標楷體" panose="03000509000000000000" pitchFamily="65" charset="-120"/>
                        <a:ea typeface="標楷體" panose="03000509000000000000" pitchFamily="65" charset="-120"/>
                      </a:endParaRPr>
                    </a:p>
                  </a:txBody>
                  <a:tcPr marL="68580" marR="68580" marT="0" marB="0" anchor="ctr">
                    <a:solidFill>
                      <a:srgbClr val="99CCFF"/>
                    </a:solidFill>
                  </a:tcPr>
                </a:tc>
                <a:tc>
                  <a:txBody>
                    <a:bodyPr/>
                    <a:lstStyle/>
                    <a:p>
                      <a:pPr algn="ctr">
                        <a:lnSpc>
                          <a:spcPts val="2000"/>
                        </a:lnSpc>
                        <a:spcAft>
                          <a:spcPts val="0"/>
                        </a:spcAft>
                      </a:pP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solidFill>
                      <a:srgbClr val="99CCFF"/>
                    </a:solidFill>
                  </a:tcPr>
                </a:tc>
                <a:extLst>
                  <a:ext uri="{0D108BD9-81ED-4DB2-BD59-A6C34878D82A}">
                    <a16:rowId xmlns:a16="http://schemas.microsoft.com/office/drawing/2014/main" xmlns="" val="10002"/>
                  </a:ext>
                </a:extLst>
              </a:tr>
            </a:tbl>
          </a:graphicData>
        </a:graphic>
      </p:graphicFrame>
      <p:sp>
        <p:nvSpPr>
          <p:cNvPr id="5" name="文字方塊 4">
            <a:extLst>
              <a:ext uri="{FF2B5EF4-FFF2-40B4-BE49-F238E27FC236}">
                <a16:creationId xmlns:a16="http://schemas.microsoft.com/office/drawing/2014/main" xmlns="" id="{DFCDEB4F-AA21-4AD3-9C43-8C57C2F12C60}"/>
              </a:ext>
            </a:extLst>
          </p:cNvPr>
          <p:cNvSpPr txBox="1"/>
          <p:nvPr/>
        </p:nvSpPr>
        <p:spPr>
          <a:xfrm>
            <a:off x="454935" y="5020707"/>
            <a:ext cx="8233691" cy="1631216"/>
          </a:xfrm>
          <a:prstGeom prst="rect">
            <a:avLst/>
          </a:prstGeom>
          <a:noFill/>
        </p:spPr>
        <p:txBody>
          <a:bodyPr wrap="square" rtlCol="0">
            <a:spAutoFit/>
          </a:bodyPr>
          <a:lstStyle/>
          <a:p>
            <a:pPr marL="450850" indent="-393700"/>
            <a:r>
              <a:rPr lang="zh-TW" altLang="en-US"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註</a:t>
            </a:r>
            <a:r>
              <a:rPr lang="en-US" altLang="zh-TW"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:108</a:t>
            </a:r>
            <a:r>
              <a:rPr lang="zh-TW" altLang="en-US"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年簽約為運發局「鳳山運動園區</a:t>
            </a:r>
            <a:r>
              <a:rPr lang="en-US" altLang="zh-TW"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OT</a:t>
            </a:r>
            <a:r>
              <a:rPr lang="zh-TW" altLang="en-US"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案」，</a:t>
            </a:r>
            <a:r>
              <a:rPr lang="en-US" altLang="zh-TW"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109</a:t>
            </a:r>
            <a:r>
              <a:rPr lang="zh-TW" altLang="en-US"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年簽約為交通局「高雄市凹子底地區停</a:t>
            </a:r>
            <a:r>
              <a:rPr lang="en-US" altLang="zh-TW"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5</a:t>
            </a:r>
            <a:r>
              <a:rPr lang="zh-TW" altLang="en-US"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用地</a:t>
            </a:r>
            <a:r>
              <a:rPr lang="en-US" altLang="zh-TW"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BOT</a:t>
            </a:r>
            <a:r>
              <a:rPr lang="zh-TW" altLang="en-US"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案」。</a:t>
            </a:r>
            <a:endParaRPr lang="en-US" altLang="zh-TW"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endParaRPr>
          </a:p>
          <a:p>
            <a:pPr marL="450850" indent="-393700"/>
            <a:r>
              <a:rPr lang="zh-TW" altLang="en-US" sz="2000" b="1" dirty="0">
                <a:solidFill>
                  <a:srgbClr val="C00000"/>
                </a:solidFill>
                <a:latin typeface="標楷體" panose="03000509000000000000" pitchFamily="65" charset="-120"/>
                <a:ea typeface="標楷體" panose="03000509000000000000" pitchFamily="65" charset="-120"/>
              </a:rPr>
              <a:t>註</a:t>
            </a:r>
            <a:r>
              <a:rPr lang="en-US" altLang="zh-TW" sz="2000" b="1" dirty="0">
                <a:solidFill>
                  <a:srgbClr val="C00000"/>
                </a:solidFill>
                <a:latin typeface="標楷體" panose="03000509000000000000" pitchFamily="65" charset="-120"/>
                <a:ea typeface="標楷體" panose="03000509000000000000" pitchFamily="65" charset="-120"/>
              </a:rPr>
              <a:t>:109</a:t>
            </a:r>
            <a:r>
              <a:rPr lang="zh-TW" altLang="en-US" sz="2000" b="1" dirty="0">
                <a:solidFill>
                  <a:srgbClr val="C00000"/>
                </a:solidFill>
                <a:latin typeface="標楷體" panose="03000509000000000000" pitchFamily="65" charset="-120"/>
                <a:ea typeface="標楷體" panose="03000509000000000000" pitchFamily="65" charset="-120"/>
              </a:rPr>
              <a:t>年公告案件為「多功能經貿園區停</a:t>
            </a:r>
            <a:r>
              <a:rPr lang="en-US" altLang="zh-TW" sz="2000" b="1" dirty="0">
                <a:solidFill>
                  <a:srgbClr val="C00000"/>
                </a:solidFill>
                <a:latin typeface="標楷體" panose="03000509000000000000" pitchFamily="65" charset="-120"/>
                <a:ea typeface="標楷體" panose="03000509000000000000" pitchFamily="65" charset="-120"/>
              </a:rPr>
              <a:t>3</a:t>
            </a:r>
            <a:r>
              <a:rPr lang="zh-TW" altLang="en-US" sz="2000" b="1" dirty="0">
                <a:solidFill>
                  <a:srgbClr val="C00000"/>
                </a:solidFill>
                <a:latin typeface="標楷體" panose="03000509000000000000" pitchFamily="65" charset="-120"/>
                <a:ea typeface="標楷體" panose="03000509000000000000" pitchFamily="65" charset="-120"/>
              </a:rPr>
              <a:t>用地</a:t>
            </a:r>
            <a:r>
              <a:rPr lang="en-US" altLang="zh-TW" sz="2000" b="1" dirty="0">
                <a:solidFill>
                  <a:srgbClr val="C00000"/>
                </a:solidFill>
                <a:latin typeface="標楷體" panose="03000509000000000000" pitchFamily="65" charset="-120"/>
                <a:ea typeface="標楷體" panose="03000509000000000000" pitchFamily="65" charset="-120"/>
              </a:rPr>
              <a:t>BOT</a:t>
            </a:r>
            <a:r>
              <a:rPr lang="zh-TW" altLang="en-US" sz="2000" b="1" dirty="0">
                <a:solidFill>
                  <a:srgbClr val="C00000"/>
                </a:solidFill>
                <a:latin typeface="標楷體" panose="03000509000000000000" pitchFamily="65" charset="-120"/>
                <a:ea typeface="標楷體" panose="03000509000000000000" pitchFamily="65" charset="-120"/>
              </a:rPr>
              <a:t>案」，「高雄澄清湖棒球場民間自提</a:t>
            </a:r>
            <a:r>
              <a:rPr lang="en-US" altLang="zh-TW" sz="2000" b="1" dirty="0">
                <a:solidFill>
                  <a:srgbClr val="C00000"/>
                </a:solidFill>
                <a:latin typeface="標楷體" panose="03000509000000000000" pitchFamily="65" charset="-120"/>
                <a:ea typeface="標楷體" panose="03000509000000000000" pitchFamily="65" charset="-120"/>
              </a:rPr>
              <a:t>OT</a:t>
            </a:r>
            <a:r>
              <a:rPr lang="zh-TW" altLang="en-US" sz="2000" b="1" dirty="0">
                <a:solidFill>
                  <a:srgbClr val="C00000"/>
                </a:solidFill>
                <a:latin typeface="標楷體" panose="03000509000000000000" pitchFamily="65" charset="-120"/>
                <a:ea typeface="標楷體" panose="03000509000000000000" pitchFamily="65" charset="-120"/>
              </a:rPr>
              <a:t>案」、「高雄市立德棒球場民間自提</a:t>
            </a:r>
            <a:r>
              <a:rPr lang="en-US" altLang="zh-TW" sz="2000" b="1" dirty="0">
                <a:solidFill>
                  <a:srgbClr val="C00000"/>
                </a:solidFill>
                <a:latin typeface="標楷體" panose="03000509000000000000" pitchFamily="65" charset="-120"/>
                <a:ea typeface="標楷體" panose="03000509000000000000" pitchFamily="65" charset="-120"/>
              </a:rPr>
              <a:t>ROT</a:t>
            </a:r>
            <a:r>
              <a:rPr lang="zh-TW" altLang="en-US" sz="2000" b="1" dirty="0">
                <a:solidFill>
                  <a:srgbClr val="C00000"/>
                </a:solidFill>
                <a:latin typeface="標楷體" panose="03000509000000000000" pitchFamily="65" charset="-120"/>
                <a:ea typeface="標楷體" panose="03000509000000000000" pitchFamily="65" charset="-120"/>
              </a:rPr>
              <a:t>暨</a:t>
            </a:r>
            <a:r>
              <a:rPr lang="en-US" altLang="zh-TW" sz="2000" b="1" dirty="0">
                <a:solidFill>
                  <a:srgbClr val="C00000"/>
                </a:solidFill>
                <a:latin typeface="標楷體" panose="03000509000000000000" pitchFamily="65" charset="-120"/>
                <a:ea typeface="標楷體" panose="03000509000000000000" pitchFamily="65" charset="-120"/>
              </a:rPr>
              <a:t>BOT</a:t>
            </a:r>
            <a:r>
              <a:rPr lang="zh-TW" altLang="en-US" sz="2000" b="1" dirty="0">
                <a:solidFill>
                  <a:srgbClr val="C00000"/>
                </a:solidFill>
                <a:latin typeface="標楷體" panose="03000509000000000000" pitchFamily="65" charset="-120"/>
                <a:ea typeface="標楷體" panose="03000509000000000000" pitchFamily="65" charset="-120"/>
              </a:rPr>
              <a:t>案」</a:t>
            </a:r>
          </a:p>
          <a:p>
            <a:pPr marL="450850" indent="-393700"/>
            <a:endParaRPr lang="zh-TW" altLang="en-US" sz="2000" b="1" dirty="0">
              <a:solidFill>
                <a:srgbClr val="C00000"/>
              </a:solidFill>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a:xfrm>
            <a:off x="8111588" y="6299052"/>
            <a:ext cx="584978" cy="365125"/>
          </a:xfrm>
        </p:spPr>
        <p:txBody>
          <a:bodyPr/>
          <a:lstStyle/>
          <a:p>
            <a:fld id="{6318000D-FC71-4726-B7DF-734ABA3BE3AB}" type="slidenum">
              <a:rPr lang="zh-TW" altLang="en-US" sz="1400" smtClean="0">
                <a:solidFill>
                  <a:schemeClr val="tx1"/>
                </a:solidFill>
              </a:rPr>
              <a:pPr/>
              <a:t>25</a:t>
            </a:fld>
            <a:endParaRPr lang="zh-TW" altLang="en-US" sz="1400" dirty="0">
              <a:solidFill>
                <a:schemeClr val="tx1"/>
              </a:solidFill>
            </a:endParaRPr>
          </a:p>
        </p:txBody>
      </p:sp>
    </p:spTree>
    <p:extLst>
      <p:ext uri="{BB962C8B-B14F-4D97-AF65-F5344CB8AC3E}">
        <p14:creationId xmlns:p14="http://schemas.microsoft.com/office/powerpoint/2010/main" val="1882554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8388426" y="6319087"/>
            <a:ext cx="576064" cy="365125"/>
          </a:xfrm>
        </p:spPr>
        <p:txBody>
          <a:bodyPr/>
          <a:lstStyle/>
          <a:p>
            <a:fld id="{017AFC18-AB17-450C-A1B6-96D9331FA14F}" type="slidenum">
              <a:rPr lang="zh-TW" altLang="en-US" sz="1400" smtClean="0">
                <a:solidFill>
                  <a:prstClr val="black"/>
                </a:solidFill>
                <a:latin typeface="微軟正黑體" panose="020B0604030504040204" pitchFamily="34" charset="-120"/>
                <a:ea typeface="微軟正黑體" panose="020B0604030504040204" pitchFamily="34" charset="-120"/>
              </a:rPr>
              <a:pPr/>
              <a:t>26</a:t>
            </a:fld>
            <a:endParaRPr lang="zh-TW" altLang="en-US" sz="1400" dirty="0">
              <a:solidFill>
                <a:prstClr val="black"/>
              </a:solidFill>
              <a:latin typeface="微軟正黑體" panose="020B0604030504040204" pitchFamily="34" charset="-120"/>
              <a:ea typeface="微軟正黑體" panose="020B0604030504040204" pitchFamily="34" charset="-120"/>
            </a:endParaRPr>
          </a:p>
        </p:txBody>
      </p:sp>
      <p:sp>
        <p:nvSpPr>
          <p:cNvPr id="30723" name="Rectangle 3"/>
          <p:cNvSpPr>
            <a:spLocks noGrp="1" noChangeArrowheads="1"/>
          </p:cNvSpPr>
          <p:nvPr>
            <p:ph type="body" idx="4294967295"/>
          </p:nvPr>
        </p:nvSpPr>
        <p:spPr>
          <a:xfrm>
            <a:off x="790575" y="188913"/>
            <a:ext cx="8353425" cy="608012"/>
          </a:xfrm>
          <a:ln>
            <a:miter lim="800000"/>
            <a:headEnd/>
            <a:tailEnd/>
          </a:ln>
        </p:spPr>
        <p:txBody>
          <a:bodyPr>
            <a:normAutofit fontScale="47500" lnSpcReduction="20000"/>
          </a:bodyPr>
          <a:lstStyle/>
          <a:p>
            <a:pPr marL="0" indent="0" algn="ctr">
              <a:lnSpc>
                <a:spcPct val="90000"/>
              </a:lnSpc>
              <a:spcAft>
                <a:spcPts val="0"/>
              </a:spcAft>
              <a:buNone/>
              <a:defRPr/>
            </a:pPr>
            <a:r>
              <a:rPr lang="zh-TW" altLang="en-US" sz="9300" b="1" dirty="0">
                <a:solidFill>
                  <a:srgbClr val="002060"/>
                </a:solidFill>
                <a:latin typeface="標楷體" panose="03000509000000000000" pitchFamily="65" charset="-120"/>
                <a:ea typeface="標楷體" panose="03000509000000000000" pitchFamily="65" charset="-120"/>
              </a:rPr>
              <a:t>本府各機關辦理開發案件</a:t>
            </a:r>
            <a:endParaRPr lang="en-US" altLang="zh-TW" sz="9300" b="1" dirty="0">
              <a:solidFill>
                <a:srgbClr val="002060"/>
              </a:solidFill>
              <a:latin typeface="標楷體" panose="03000509000000000000" pitchFamily="65" charset="-120"/>
              <a:ea typeface="標楷體" panose="03000509000000000000" pitchFamily="65" charset="-120"/>
            </a:endParaRPr>
          </a:p>
          <a:p>
            <a:pPr marL="714375" indent="-714375">
              <a:lnSpc>
                <a:spcPct val="120000"/>
              </a:lnSpc>
              <a:spcAft>
                <a:spcPts val="0"/>
              </a:spcAft>
              <a:defRPr/>
            </a:pPr>
            <a:endParaRPr lang="en-US" altLang="zh-TW" sz="96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nSpc>
                <a:spcPct val="90000"/>
              </a:lnSpc>
              <a:spcAft>
                <a:spcPts val="0"/>
              </a:spcAft>
              <a:defRPr/>
            </a:pPr>
            <a:endParaRPr lang="en-US" altLang="zh-TW" sz="1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788988" indent="-788988">
              <a:lnSpc>
                <a:spcPts val="2800"/>
              </a:lnSpc>
              <a:spcAft>
                <a:spcPts val="0"/>
              </a:spcAft>
            </a:pPr>
            <a:endParaRPr lang="en-US" altLang="zh-TW" sz="8000" kern="100" dirty="0">
              <a:latin typeface="標楷體" panose="03000509000000000000" pitchFamily="65" charset="-120"/>
              <a:ea typeface="標楷體" panose="03000509000000000000" pitchFamily="65" charset="-120"/>
            </a:endParaRPr>
          </a:p>
          <a:p>
            <a:pPr>
              <a:lnSpc>
                <a:spcPts val="2800"/>
              </a:lnSpc>
              <a:spcAft>
                <a:spcPts val="0"/>
              </a:spcAft>
            </a:pPr>
            <a:endParaRPr lang="zh-TW" altLang="en-US" sz="7200" dirty="0">
              <a:effectLst>
                <a:outerShdw blurRad="38100" dist="38100" dir="2700000" algn="tl">
                  <a:srgbClr val="000000">
                    <a:alpha val="43137"/>
                  </a:srgbClr>
                </a:outerShdw>
              </a:effectLst>
            </a:endParaRPr>
          </a:p>
          <a:p>
            <a:pPr marL="365760" indent="-283464" eaLnBrk="1" fontAlgn="auto" hangingPunct="1">
              <a:lnSpc>
                <a:spcPct val="120000"/>
              </a:lnSpc>
              <a:spcAft>
                <a:spcPts val="0"/>
              </a:spcAft>
              <a:buFontTx/>
              <a:buNone/>
              <a:tabLst>
                <a:tab pos="363538" algn="l"/>
              </a:tabLst>
              <a:defRPr/>
            </a:pPr>
            <a:endParaRPr lang="en-US" altLang="zh-TW" dirty="0">
              <a:latin typeface="標楷體" pitchFamily="65" charset="-120"/>
              <a:ea typeface="標楷體" pitchFamily="65" charset="-120"/>
            </a:endParaRPr>
          </a:p>
        </p:txBody>
      </p:sp>
      <p:sp>
        <p:nvSpPr>
          <p:cNvPr id="10" name="投影片編號版面配置區 7"/>
          <p:cNvSpPr txBox="1">
            <a:spLocks/>
          </p:cNvSpPr>
          <p:nvPr/>
        </p:nvSpPr>
        <p:spPr>
          <a:xfrm rot="16200000">
            <a:off x="8159773" y="5817891"/>
            <a:ext cx="488608" cy="1327448"/>
          </a:xfrm>
          <a:prstGeom prst="rect">
            <a:avLst/>
          </a:prstGeom>
        </p:spPr>
        <p:txBody>
          <a:bodyPr vert="eaVert" anchor="b" anchorCtr="1"/>
          <a:lstStyle/>
          <a:p>
            <a:pPr>
              <a:defRPr/>
            </a:pPr>
            <a:endParaRPr lang="zh-TW" altLang="en-US" sz="2000" b="1" dirty="0">
              <a:solidFill>
                <a:srgbClr val="FF0000"/>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3938403870"/>
              </p:ext>
            </p:extLst>
          </p:nvPr>
        </p:nvGraphicFramePr>
        <p:xfrm>
          <a:off x="611559" y="692697"/>
          <a:ext cx="8062436" cy="3170901"/>
        </p:xfrm>
        <a:graphic>
          <a:graphicData uri="http://schemas.openxmlformats.org/drawingml/2006/table">
            <a:tbl>
              <a:tblPr firstRow="1" bandRow="1">
                <a:tableStyleId>{7DF18680-E054-41AD-8BC1-D1AEF772440D}</a:tableStyleId>
              </a:tblPr>
              <a:tblGrid>
                <a:gridCol w="1273016">
                  <a:extLst>
                    <a:ext uri="{9D8B030D-6E8A-4147-A177-3AD203B41FA5}">
                      <a16:colId xmlns:a16="http://schemas.microsoft.com/office/drawing/2014/main" xmlns="" val="20000"/>
                    </a:ext>
                  </a:extLst>
                </a:gridCol>
                <a:gridCol w="990124">
                  <a:extLst>
                    <a:ext uri="{9D8B030D-6E8A-4147-A177-3AD203B41FA5}">
                      <a16:colId xmlns:a16="http://schemas.microsoft.com/office/drawing/2014/main" xmlns="" val="20001"/>
                    </a:ext>
                  </a:extLst>
                </a:gridCol>
                <a:gridCol w="1768078">
                  <a:extLst>
                    <a:ext uri="{9D8B030D-6E8A-4147-A177-3AD203B41FA5}">
                      <a16:colId xmlns:a16="http://schemas.microsoft.com/office/drawing/2014/main" xmlns="" val="20002"/>
                    </a:ext>
                  </a:extLst>
                </a:gridCol>
                <a:gridCol w="2192417">
                  <a:extLst>
                    <a:ext uri="{9D8B030D-6E8A-4147-A177-3AD203B41FA5}">
                      <a16:colId xmlns:a16="http://schemas.microsoft.com/office/drawing/2014/main" xmlns="" val="20003"/>
                    </a:ext>
                  </a:extLst>
                </a:gridCol>
                <a:gridCol w="1838801">
                  <a:extLst>
                    <a:ext uri="{9D8B030D-6E8A-4147-A177-3AD203B41FA5}">
                      <a16:colId xmlns:a16="http://schemas.microsoft.com/office/drawing/2014/main" xmlns="" val="20004"/>
                    </a:ext>
                  </a:extLst>
                </a:gridCol>
              </a:tblGrid>
              <a:tr h="1190375">
                <a:tc>
                  <a:txBody>
                    <a:bodyPr/>
                    <a:lstStyle/>
                    <a:p>
                      <a:pPr algn="ctr" fontAlgn="ctr"/>
                      <a:endParaRPr lang="zh-TW" altLang="en-US" sz="2400" b="0" i="0" u="none" strike="noStrike" dirty="0">
                        <a:solidFill>
                          <a:schemeClr val="bg1"/>
                        </a:solidFill>
                        <a:effectLst/>
                        <a:latin typeface="標楷體" panose="03000509000000000000" pitchFamily="65" charset="-120"/>
                        <a:ea typeface="標楷體" panose="03000509000000000000" pitchFamily="65" charset="-120"/>
                      </a:endParaRPr>
                    </a:p>
                  </a:txBody>
                  <a:tcPr marL="9525" marR="9525" marT="9525" marB="0" anchor="ctr">
                    <a:solidFill>
                      <a:schemeClr val="accent2"/>
                    </a:solidFill>
                  </a:tcPr>
                </a:tc>
                <a:tc>
                  <a:txBody>
                    <a:bodyPr/>
                    <a:lstStyle/>
                    <a:p>
                      <a:pPr algn="ctr"/>
                      <a:r>
                        <a:rPr lang="zh-TW" altLang="en-US" sz="2400" dirty="0">
                          <a:latin typeface="標楷體" panose="03000509000000000000" pitchFamily="65" charset="-120"/>
                          <a:ea typeface="標楷體" panose="03000509000000000000" pitchFamily="65" charset="-120"/>
                        </a:rPr>
                        <a:t>件數</a:t>
                      </a:r>
                    </a:p>
                  </a:txBody>
                  <a:tcPr anchor="ctr">
                    <a:solidFill>
                      <a:schemeClr val="accent2"/>
                    </a:solidFill>
                  </a:tcPr>
                </a:tc>
                <a:tc>
                  <a:txBody>
                    <a:bodyPr/>
                    <a:lstStyle/>
                    <a:p>
                      <a:pPr algn="ctr"/>
                      <a:r>
                        <a:rPr lang="zh-TW" altLang="en-US" sz="2400" dirty="0">
                          <a:latin typeface="標楷體" panose="03000509000000000000" pitchFamily="65" charset="-120"/>
                          <a:ea typeface="標楷體" panose="03000509000000000000" pitchFamily="65" charset="-120"/>
                        </a:rPr>
                        <a:t>民間投資金額</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億元</a:t>
                      </a:r>
                      <a:r>
                        <a:rPr lang="en-US" altLang="zh-TW" sz="2400" dirty="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a:txBody>
                  <a:tcPr anchor="ctr">
                    <a:solidFill>
                      <a:schemeClr val="accent2"/>
                    </a:solidFill>
                  </a:tcPr>
                </a:tc>
                <a:tc>
                  <a:txBody>
                    <a:bodyPr/>
                    <a:lstStyle/>
                    <a:p>
                      <a:pPr algn="ctr"/>
                      <a:r>
                        <a:rPr lang="zh-TW" altLang="en-US" sz="2400" dirty="0">
                          <a:latin typeface="標楷體" panose="03000509000000000000" pitchFamily="65" charset="-120"/>
                          <a:ea typeface="標楷體" panose="03000509000000000000" pitchFamily="65" charset="-120"/>
                        </a:rPr>
                        <a:t>合約期間權利金及租金金額</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億元</a:t>
                      </a:r>
                      <a:r>
                        <a:rPr lang="en-US" altLang="zh-TW" sz="2400" dirty="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a:txBody>
                  <a:tcPr anchor="ctr">
                    <a:solidFill>
                      <a:schemeClr val="accent2"/>
                    </a:solidFill>
                  </a:tcPr>
                </a:tc>
                <a:tc>
                  <a:txBody>
                    <a:bodyPr/>
                    <a:lstStyle/>
                    <a:p>
                      <a:pPr algn="ctr"/>
                      <a:r>
                        <a:rPr lang="zh-TW" altLang="en-US" sz="2400" dirty="0">
                          <a:latin typeface="標楷體" panose="03000509000000000000" pitchFamily="65" charset="-120"/>
                          <a:ea typeface="標楷體" panose="03000509000000000000" pitchFamily="65" charset="-120"/>
                        </a:rPr>
                        <a:t>獲頒促參獎勵金</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億元</a:t>
                      </a:r>
                      <a:r>
                        <a:rPr lang="en-US" altLang="zh-TW" sz="2400" dirty="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a:txBody>
                  <a:tcPr anchor="ctr">
                    <a:solidFill>
                      <a:schemeClr val="accent2"/>
                    </a:solidFill>
                  </a:tcPr>
                </a:tc>
                <a:extLst>
                  <a:ext uri="{0D108BD9-81ED-4DB2-BD59-A6C34878D82A}">
                    <a16:rowId xmlns:a16="http://schemas.microsoft.com/office/drawing/2014/main" xmlns="" val="10000"/>
                  </a:ext>
                </a:extLst>
              </a:tr>
              <a:tr h="928328">
                <a:tc>
                  <a:txBody>
                    <a:bodyPr/>
                    <a:lstStyle/>
                    <a:p>
                      <a:pPr algn="ctr" fontAlgn="ctr"/>
                      <a:r>
                        <a:rPr lang="zh-TW" altLang="en-US" sz="2400" b="0" dirty="0">
                          <a:latin typeface="標楷體" panose="03000509000000000000" pitchFamily="65" charset="-120"/>
                          <a:ea typeface="標楷體" panose="03000509000000000000" pitchFamily="65" charset="-120"/>
                        </a:rPr>
                        <a:t>已簽約</a:t>
                      </a:r>
                      <a:endParaRPr lang="en-US" altLang="zh-TW" sz="2400" b="0" dirty="0">
                        <a:latin typeface="標楷體" panose="03000509000000000000" pitchFamily="65" charset="-120"/>
                        <a:ea typeface="標楷體" panose="03000509000000000000" pitchFamily="65" charset="-120"/>
                      </a:endParaRPr>
                    </a:p>
                    <a:p>
                      <a:pPr algn="ctr" fontAlgn="ctr"/>
                      <a:r>
                        <a:rPr lang="zh-TW" altLang="en-US" sz="2400" b="0" dirty="0">
                          <a:latin typeface="標楷體" panose="03000509000000000000" pitchFamily="65" charset="-120"/>
                          <a:ea typeface="標楷體" panose="03000509000000000000" pitchFamily="65" charset="-120"/>
                        </a:rPr>
                        <a:t>開發案</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noFill/>
                  </a:tcPr>
                </a:tc>
                <a:tc>
                  <a:txBody>
                    <a:bodyPr/>
                    <a:lstStyle/>
                    <a:p>
                      <a:pPr marR="269875" algn="ctr">
                        <a:spcAft>
                          <a:spcPts val="0"/>
                        </a:spcAft>
                        <a:tabLst>
                          <a:tab pos="3609975" algn="l"/>
                        </a:tabLst>
                      </a:pPr>
                      <a:r>
                        <a:rPr lang="zh-TW" altLang="en-US" sz="2400" b="0" kern="100" dirty="0">
                          <a:effectLst/>
                          <a:latin typeface="標楷體" panose="03000509000000000000" pitchFamily="65" charset="-120"/>
                          <a:ea typeface="標楷體" panose="03000509000000000000" pitchFamily="65" charset="-120"/>
                        </a:rPr>
                        <a:t> </a:t>
                      </a:r>
                      <a:r>
                        <a:rPr lang="en-US" altLang="zh-TW" sz="2400" b="0" kern="100" dirty="0">
                          <a:effectLst/>
                          <a:latin typeface="標楷體" panose="03000509000000000000" pitchFamily="65" charset="-120"/>
                          <a:ea typeface="標楷體" panose="03000509000000000000" pitchFamily="65" charset="-120"/>
                        </a:rPr>
                        <a:t>18</a:t>
                      </a:r>
                      <a:endParaRPr lang="zh-TW" sz="2400" b="0" kern="100" dirty="0">
                        <a:effectLst/>
                        <a:latin typeface="標楷體" panose="03000509000000000000" pitchFamily="65" charset="-120"/>
                        <a:ea typeface="標楷體" panose="03000509000000000000" pitchFamily="65" charset="-120"/>
                      </a:endParaRPr>
                    </a:p>
                  </a:txBody>
                  <a:tcPr marL="68580" marR="68580" marT="0" marB="0" anchor="ctr">
                    <a:noFill/>
                  </a:tcPr>
                </a:tc>
                <a:tc>
                  <a:txBody>
                    <a:bodyPr/>
                    <a:lstStyle/>
                    <a:p>
                      <a:pPr marR="269875" algn="ctr">
                        <a:spcAft>
                          <a:spcPts val="0"/>
                        </a:spcAft>
                        <a:tabLst>
                          <a:tab pos="3609975" algn="l"/>
                        </a:tabLst>
                      </a:pPr>
                      <a:r>
                        <a:rPr lang="en-US" altLang="zh-TW" sz="2400" b="0" kern="100" dirty="0">
                          <a:effectLst/>
                          <a:latin typeface="標楷體" panose="03000509000000000000" pitchFamily="65" charset="-120"/>
                          <a:ea typeface="標楷體" panose="03000509000000000000" pitchFamily="65" charset="-120"/>
                        </a:rPr>
                        <a:t>757.13</a:t>
                      </a:r>
                      <a:endParaRPr lang="zh-TW" sz="2400" b="0" kern="100" dirty="0">
                        <a:effectLst/>
                        <a:latin typeface="標楷體" panose="03000509000000000000" pitchFamily="65" charset="-120"/>
                        <a:ea typeface="標楷體" panose="03000509000000000000" pitchFamily="65" charset="-120"/>
                      </a:endParaRPr>
                    </a:p>
                  </a:txBody>
                  <a:tcPr marL="68580" marR="68580" marT="0" marB="0" anchor="ctr">
                    <a:noFill/>
                  </a:tcPr>
                </a:tc>
                <a:tc>
                  <a:txBody>
                    <a:bodyPr/>
                    <a:lstStyle/>
                    <a:p>
                      <a:pPr marR="269875" algn="ctr">
                        <a:spcAft>
                          <a:spcPts val="0"/>
                        </a:spcAft>
                        <a:tabLst>
                          <a:tab pos="3609975" algn="l"/>
                        </a:tabLst>
                      </a:pPr>
                      <a:r>
                        <a:rPr lang="en-US" altLang="zh-TW" sz="2400" b="0" kern="100" dirty="0">
                          <a:effectLst/>
                          <a:latin typeface="標楷體" panose="03000509000000000000" pitchFamily="65" charset="-120"/>
                          <a:ea typeface="標楷體" panose="03000509000000000000" pitchFamily="65" charset="-120"/>
                        </a:rPr>
                        <a:t>147.5</a:t>
                      </a:r>
                      <a:endParaRPr lang="zh-TW" sz="2400" b="0" kern="100" dirty="0">
                        <a:effectLst/>
                        <a:latin typeface="標楷體" panose="03000509000000000000" pitchFamily="65" charset="-120"/>
                        <a:ea typeface="標楷體" panose="03000509000000000000" pitchFamily="65" charset="-120"/>
                      </a:endParaRPr>
                    </a:p>
                  </a:txBody>
                  <a:tcPr marL="68580" marR="68580" marT="0" marB="0" anchor="ctr">
                    <a:noFill/>
                  </a:tcPr>
                </a:tc>
                <a:tc>
                  <a:txBody>
                    <a:bodyPr/>
                    <a:lstStyle/>
                    <a:p>
                      <a:pPr marR="269875" algn="ctr">
                        <a:spcAft>
                          <a:spcPts val="0"/>
                        </a:spcAft>
                        <a:tabLst>
                          <a:tab pos="3609975" algn="l"/>
                        </a:tabLst>
                      </a:pPr>
                      <a:r>
                        <a:rPr lang="en-US" altLang="zh-TW" sz="2400" b="0" kern="100" dirty="0">
                          <a:effectLst/>
                          <a:latin typeface="標楷體" panose="03000509000000000000" pitchFamily="65" charset="-120"/>
                          <a:ea typeface="標楷體" panose="03000509000000000000" pitchFamily="65" charset="-120"/>
                        </a:rPr>
                        <a:t>1.05</a:t>
                      </a:r>
                      <a:endParaRPr lang="zh-TW" sz="2400" b="0" kern="100" dirty="0">
                        <a:effectLst/>
                        <a:latin typeface="標楷體" panose="03000509000000000000" pitchFamily="65" charset="-120"/>
                        <a:ea typeface="標楷體" panose="03000509000000000000" pitchFamily="65" charset="-120"/>
                      </a:endParaRPr>
                    </a:p>
                  </a:txBody>
                  <a:tcPr marL="68580" marR="68580" marT="0" marB="0" anchor="ctr">
                    <a:noFill/>
                  </a:tcPr>
                </a:tc>
                <a:extLst>
                  <a:ext uri="{0D108BD9-81ED-4DB2-BD59-A6C34878D82A}">
                    <a16:rowId xmlns:a16="http://schemas.microsoft.com/office/drawing/2014/main" xmlns="" val="10001"/>
                  </a:ext>
                </a:extLst>
              </a:tr>
              <a:tr h="1052198">
                <a:tc>
                  <a:txBody>
                    <a:bodyPr/>
                    <a:lstStyle/>
                    <a:p>
                      <a:pPr algn="ctr" fontAlgn="ctr"/>
                      <a:r>
                        <a:rPr lang="zh-TW" altLang="en-US" sz="2400" b="0" dirty="0">
                          <a:latin typeface="標楷體" panose="03000509000000000000" pitchFamily="65" charset="-120"/>
                          <a:ea typeface="標楷體" panose="03000509000000000000" pitchFamily="65" charset="-120"/>
                        </a:rPr>
                        <a:t>辦理中</a:t>
                      </a:r>
                      <a:endParaRPr lang="en-US" altLang="zh-TW" sz="2400" b="0" dirty="0">
                        <a:latin typeface="標楷體" panose="03000509000000000000" pitchFamily="65" charset="-120"/>
                        <a:ea typeface="標楷體" panose="03000509000000000000" pitchFamily="65" charset="-120"/>
                      </a:endParaRPr>
                    </a:p>
                    <a:p>
                      <a:pPr algn="ctr" fontAlgn="ctr"/>
                      <a:r>
                        <a:rPr lang="zh-TW" altLang="en-US" sz="2400" b="0" dirty="0">
                          <a:latin typeface="標楷體" panose="03000509000000000000" pitchFamily="65" charset="-120"/>
                          <a:ea typeface="標楷體" panose="03000509000000000000" pitchFamily="65" charset="-120"/>
                        </a:rPr>
                        <a:t>開發案</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2">
                        <a:lumMod val="40000"/>
                        <a:lumOff val="60000"/>
                      </a:schemeClr>
                    </a:solidFill>
                  </a:tcPr>
                </a:tc>
                <a:tc>
                  <a:txBody>
                    <a:bodyPr/>
                    <a:lstStyle/>
                    <a:p>
                      <a:pPr marR="269875" algn="ctr">
                        <a:spcAft>
                          <a:spcPts val="0"/>
                        </a:spcAft>
                        <a:tabLst>
                          <a:tab pos="3609975" algn="l"/>
                        </a:tabLst>
                      </a:pPr>
                      <a:r>
                        <a:rPr lang="zh-TW" altLang="en-US" sz="2400" b="0" kern="100" dirty="0">
                          <a:effectLst/>
                          <a:latin typeface="標楷體" panose="03000509000000000000" pitchFamily="65" charset="-120"/>
                          <a:ea typeface="標楷體" panose="03000509000000000000" pitchFamily="65" charset="-120"/>
                        </a:rPr>
                        <a:t> </a:t>
                      </a:r>
                      <a:r>
                        <a:rPr lang="en-US" altLang="zh-TW" sz="2400" b="0" kern="100" dirty="0">
                          <a:effectLst/>
                          <a:latin typeface="標楷體" panose="03000509000000000000" pitchFamily="65" charset="-120"/>
                          <a:ea typeface="標楷體" panose="03000509000000000000" pitchFamily="65" charset="-120"/>
                        </a:rPr>
                        <a:t>14</a:t>
                      </a:r>
                      <a:endParaRPr lang="zh-TW" sz="2400" b="0" kern="100" dirty="0">
                        <a:effectLst/>
                        <a:latin typeface="標楷體" panose="03000509000000000000" pitchFamily="65" charset="-120"/>
                        <a:ea typeface="標楷體" panose="03000509000000000000" pitchFamily="65" charset="-120"/>
                      </a:endParaRPr>
                    </a:p>
                  </a:txBody>
                  <a:tcPr marL="68580" marR="68580" marT="0" marB="0" anchor="ctr">
                    <a:solidFill>
                      <a:schemeClr val="accent2">
                        <a:lumMod val="40000"/>
                        <a:lumOff val="60000"/>
                      </a:schemeClr>
                    </a:solidFill>
                  </a:tcPr>
                </a:tc>
                <a:tc>
                  <a:txBody>
                    <a:bodyPr/>
                    <a:lstStyle/>
                    <a:p>
                      <a:pPr marR="269875" algn="ctr">
                        <a:spcAft>
                          <a:spcPts val="0"/>
                        </a:spcAft>
                        <a:tabLst>
                          <a:tab pos="3609975" algn="l"/>
                        </a:tabLst>
                      </a:pPr>
                      <a:r>
                        <a:rPr lang="zh-TW" altLang="en-US" sz="2400" b="0" kern="100" dirty="0">
                          <a:effectLst/>
                          <a:latin typeface="標楷體" panose="03000509000000000000" pitchFamily="65" charset="-120"/>
                          <a:ea typeface="標楷體" panose="03000509000000000000" pitchFamily="65" charset="-120"/>
                        </a:rPr>
                        <a:t> </a:t>
                      </a:r>
                      <a:r>
                        <a:rPr lang="en-US" altLang="zh-TW" sz="2400" b="0" kern="100" dirty="0">
                          <a:effectLst/>
                          <a:latin typeface="標楷體" panose="03000509000000000000" pitchFamily="65" charset="-120"/>
                          <a:ea typeface="標楷體" panose="03000509000000000000" pitchFamily="65" charset="-120"/>
                        </a:rPr>
                        <a:t>672.21</a:t>
                      </a:r>
                      <a:endParaRPr lang="zh-TW" sz="2400" b="0" kern="100" dirty="0">
                        <a:effectLst/>
                        <a:latin typeface="標楷體" panose="03000509000000000000" pitchFamily="65" charset="-120"/>
                        <a:ea typeface="標楷體" panose="03000509000000000000" pitchFamily="65" charset="-120"/>
                      </a:endParaRPr>
                    </a:p>
                  </a:txBody>
                  <a:tcPr marL="68580" marR="68580" marT="0" marB="0" anchor="ctr">
                    <a:solidFill>
                      <a:schemeClr val="accent2">
                        <a:lumMod val="40000"/>
                        <a:lumOff val="60000"/>
                      </a:schemeClr>
                    </a:solidFill>
                  </a:tcPr>
                </a:tc>
                <a:tc>
                  <a:txBody>
                    <a:bodyPr/>
                    <a:lstStyle/>
                    <a:p>
                      <a:pPr marR="269875" algn="ctr">
                        <a:spcAft>
                          <a:spcPts val="0"/>
                        </a:spcAft>
                        <a:tabLst>
                          <a:tab pos="3609975" algn="l"/>
                        </a:tabLst>
                      </a:pPr>
                      <a:r>
                        <a:rPr lang="zh-TW" altLang="en-US" sz="2400" b="0" kern="100" dirty="0">
                          <a:effectLst/>
                          <a:latin typeface="標楷體" panose="03000509000000000000" pitchFamily="65" charset="-120"/>
                          <a:ea typeface="標楷體" panose="03000509000000000000" pitchFamily="65" charset="-120"/>
                        </a:rPr>
                        <a:t> </a:t>
                      </a:r>
                      <a:r>
                        <a:rPr lang="en-US" altLang="zh-TW" sz="2400" b="0" kern="100" dirty="0">
                          <a:effectLst/>
                          <a:latin typeface="標楷體" panose="03000509000000000000" pitchFamily="65" charset="-120"/>
                          <a:ea typeface="標楷體" panose="03000509000000000000" pitchFamily="65" charset="-120"/>
                        </a:rPr>
                        <a:t>301.17</a:t>
                      </a:r>
                      <a:endParaRPr lang="zh-TW" sz="2400" b="0" kern="100" dirty="0">
                        <a:effectLst/>
                        <a:latin typeface="標楷體" panose="03000509000000000000" pitchFamily="65" charset="-120"/>
                        <a:ea typeface="標楷體" panose="03000509000000000000" pitchFamily="65" charset="-120"/>
                      </a:endParaRPr>
                    </a:p>
                  </a:txBody>
                  <a:tcPr marL="68580" marR="68580" marT="0" marB="0" anchor="ctr">
                    <a:solidFill>
                      <a:schemeClr val="accent2">
                        <a:lumMod val="40000"/>
                        <a:lumOff val="60000"/>
                      </a:schemeClr>
                    </a:solidFill>
                  </a:tcPr>
                </a:tc>
                <a:tc>
                  <a:txBody>
                    <a:bodyPr/>
                    <a:lstStyle/>
                    <a:p>
                      <a:pPr algn="ctr">
                        <a:lnSpc>
                          <a:spcPts val="2000"/>
                        </a:lnSpc>
                        <a:spcAft>
                          <a:spcPts val="0"/>
                        </a:spcAft>
                      </a:pP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solidFill>
                      <a:schemeClr val="accent2">
                        <a:lumMod val="40000"/>
                        <a:lumOff val="60000"/>
                      </a:schemeClr>
                    </a:solidFill>
                  </a:tcPr>
                </a:tc>
                <a:extLst>
                  <a:ext uri="{0D108BD9-81ED-4DB2-BD59-A6C34878D82A}">
                    <a16:rowId xmlns:a16="http://schemas.microsoft.com/office/drawing/2014/main" xmlns="" val="10002"/>
                  </a:ext>
                </a:extLst>
              </a:tr>
            </a:tbl>
          </a:graphicData>
        </a:graphic>
      </p:graphicFrame>
      <p:sp>
        <p:nvSpPr>
          <p:cNvPr id="7" name="文字方塊 6">
            <a:extLst>
              <a:ext uri="{FF2B5EF4-FFF2-40B4-BE49-F238E27FC236}">
                <a16:creationId xmlns:a16="http://schemas.microsoft.com/office/drawing/2014/main" xmlns="" id="{A57FF941-5767-4240-ABE4-306282E8D4DD}"/>
              </a:ext>
            </a:extLst>
          </p:cNvPr>
          <p:cNvSpPr txBox="1"/>
          <p:nvPr/>
        </p:nvSpPr>
        <p:spPr>
          <a:xfrm>
            <a:off x="508248" y="3863598"/>
            <a:ext cx="8048971" cy="2862322"/>
          </a:xfrm>
          <a:prstGeom prst="rect">
            <a:avLst/>
          </a:prstGeom>
          <a:noFill/>
        </p:spPr>
        <p:txBody>
          <a:bodyPr wrap="square" rtlCol="0">
            <a:spAutoFit/>
          </a:bodyPr>
          <a:lstStyle/>
          <a:p>
            <a:pPr marL="450850" indent="-393700"/>
            <a:r>
              <a:rPr lang="zh-TW" altLang="en-US"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註</a:t>
            </a:r>
            <a:r>
              <a:rPr lang="en-US" altLang="zh-TW"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:108</a:t>
            </a:r>
            <a:r>
              <a:rPr lang="zh-TW" altLang="en-US"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年簽約為財政局「捷運鳳山國中站周邊地區都市更新案」、「舊縣長官邸活化開發案」、「漢神百貨對面商業區設定地上權案」、捷運局「復國停車場開發案」。</a:t>
            </a:r>
            <a:r>
              <a:rPr lang="en-US" altLang="zh-TW"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109</a:t>
            </a:r>
            <a:r>
              <a:rPr lang="zh-TW" altLang="en-US"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年簽約為「旗糖農創園區農產加工區土地開發案」。</a:t>
            </a:r>
            <a:endParaRPr lang="en-US" altLang="zh-TW"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endParaRPr>
          </a:p>
          <a:p>
            <a:pPr marL="450850" indent="-358775"/>
            <a:r>
              <a:rPr lang="zh-TW" altLang="en-US"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註</a:t>
            </a:r>
            <a:r>
              <a:rPr lang="en-US" altLang="zh-TW"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:109</a:t>
            </a:r>
            <a:r>
              <a:rPr lang="zh-TW" altLang="en-US"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年公告案件為都發局「高雄多功能經貿園區特貿三公辦都市更新案」、文化局「大榮段</a:t>
            </a:r>
            <a:r>
              <a:rPr lang="en-US" altLang="zh-TW"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659</a:t>
            </a:r>
            <a:r>
              <a:rPr lang="zh-TW" altLang="en-US"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地號等</a:t>
            </a:r>
            <a:r>
              <a:rPr lang="en-US" altLang="zh-TW"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4</a:t>
            </a:r>
            <a:r>
              <a:rPr lang="zh-TW" altLang="en-US"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筆土地設定地上權案」、捷運局「輕軌捷運</a:t>
            </a:r>
            <a:r>
              <a:rPr lang="en-US" altLang="zh-TW"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C6</a:t>
            </a:r>
            <a:r>
              <a:rPr lang="zh-TW" altLang="en-US"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站旁商業區設定地上權案」、「捷運</a:t>
            </a:r>
            <a:r>
              <a:rPr lang="en-US" altLang="zh-TW"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O4</a:t>
            </a:r>
            <a:r>
              <a:rPr lang="zh-TW" altLang="en-US"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站週邊土地設定地上權案」、「環狀輕軌</a:t>
            </a:r>
            <a:r>
              <a:rPr lang="en-US" altLang="zh-TW"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C5</a:t>
            </a:r>
            <a:r>
              <a:rPr lang="zh-TW" altLang="en-US"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夢時代站旁特定經貿核心專用區設定地上權案」及財政局「舊圖書總館市有地設定地上權案」。</a:t>
            </a:r>
            <a:endParaRPr lang="zh-TW" altLang="en-US" sz="2000" b="1" dirty="0">
              <a:solidFill>
                <a:srgbClr val="C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035284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8388426" y="6319087"/>
            <a:ext cx="576064" cy="365125"/>
          </a:xfrm>
        </p:spPr>
        <p:txBody>
          <a:bodyPr/>
          <a:lstStyle/>
          <a:p>
            <a:fld id="{017AFC18-AB17-450C-A1B6-96D9331FA14F}" type="slidenum">
              <a:rPr lang="zh-TW" altLang="en-US" sz="1400" smtClean="0">
                <a:solidFill>
                  <a:prstClr val="black"/>
                </a:solidFill>
                <a:latin typeface="微軟正黑體" panose="020B0604030504040204" pitchFamily="34" charset="-120"/>
              </a:rPr>
              <a:pPr/>
              <a:t>27</a:t>
            </a:fld>
            <a:endParaRPr lang="zh-TW" altLang="en-US" sz="1400" dirty="0">
              <a:solidFill>
                <a:prstClr val="black"/>
              </a:solidFill>
              <a:latin typeface="微軟正黑體" panose="020B0604030504040204" pitchFamily="34" charset="-120"/>
            </a:endParaRPr>
          </a:p>
        </p:txBody>
      </p:sp>
      <p:sp>
        <p:nvSpPr>
          <p:cNvPr id="30723" name="Rectangle 3"/>
          <p:cNvSpPr>
            <a:spLocks noGrp="1" noChangeArrowheads="1"/>
          </p:cNvSpPr>
          <p:nvPr>
            <p:ph type="body" idx="4294967295"/>
          </p:nvPr>
        </p:nvSpPr>
        <p:spPr>
          <a:xfrm>
            <a:off x="790575" y="188913"/>
            <a:ext cx="8353425" cy="608012"/>
          </a:xfrm>
          <a:ln>
            <a:miter lim="800000"/>
            <a:headEnd/>
            <a:tailEnd/>
          </a:ln>
        </p:spPr>
        <p:txBody>
          <a:bodyPr>
            <a:normAutofit fontScale="47500" lnSpcReduction="20000"/>
          </a:bodyPr>
          <a:lstStyle/>
          <a:p>
            <a:pPr marL="0" indent="0" algn="ctr">
              <a:lnSpc>
                <a:spcPct val="90000"/>
              </a:lnSpc>
              <a:buNone/>
              <a:defRPr/>
            </a:pPr>
            <a:r>
              <a:rPr lang="en-US" altLang="zh-TW" sz="9600" b="1" dirty="0">
                <a:solidFill>
                  <a:srgbClr val="002060"/>
                </a:solidFill>
                <a:latin typeface="標楷體" panose="03000509000000000000" pitchFamily="65" charset="-120"/>
                <a:ea typeface="標楷體" panose="03000509000000000000" pitchFamily="65" charset="-120"/>
              </a:rPr>
              <a:t>108</a:t>
            </a:r>
            <a:r>
              <a:rPr lang="zh-TW" altLang="en-US" sz="9600" b="1" dirty="0">
                <a:solidFill>
                  <a:srgbClr val="002060"/>
                </a:solidFill>
                <a:latin typeface="標楷體" panose="03000509000000000000" pitchFamily="65" charset="-120"/>
                <a:ea typeface="標楷體" panose="03000509000000000000" pitchFamily="65" charset="-120"/>
              </a:rPr>
              <a:t>年及</a:t>
            </a:r>
            <a:r>
              <a:rPr lang="en-US" altLang="zh-TW" sz="9600" b="1" dirty="0">
                <a:solidFill>
                  <a:srgbClr val="002060"/>
                </a:solidFill>
                <a:latin typeface="標楷體" panose="03000509000000000000" pitchFamily="65" charset="-120"/>
                <a:ea typeface="標楷體" panose="03000509000000000000" pitchFamily="65" charset="-120"/>
              </a:rPr>
              <a:t>109</a:t>
            </a:r>
            <a:r>
              <a:rPr lang="zh-TW" altLang="en-US" sz="9600" b="1" dirty="0">
                <a:solidFill>
                  <a:srgbClr val="002060"/>
                </a:solidFill>
                <a:latin typeface="標楷體" panose="03000509000000000000" pitchFamily="65" charset="-120"/>
                <a:ea typeface="標楷體" panose="03000509000000000000" pitchFamily="65" charset="-120"/>
              </a:rPr>
              <a:t>年上半年招商成果</a:t>
            </a:r>
            <a:endParaRPr lang="en-US" altLang="zh-TW" sz="9600" b="1" dirty="0">
              <a:solidFill>
                <a:srgbClr val="002060"/>
              </a:solidFill>
              <a:latin typeface="標楷體" panose="03000509000000000000" pitchFamily="65" charset="-120"/>
              <a:ea typeface="標楷體" panose="03000509000000000000" pitchFamily="65" charset="-120"/>
            </a:endParaRPr>
          </a:p>
          <a:p>
            <a:pPr marL="714375" indent="-714375">
              <a:lnSpc>
                <a:spcPct val="120000"/>
              </a:lnSpc>
              <a:spcAft>
                <a:spcPts val="0"/>
              </a:spcAft>
              <a:defRPr/>
            </a:pPr>
            <a:endParaRPr lang="en-US" altLang="zh-TW" sz="96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nSpc>
                <a:spcPct val="90000"/>
              </a:lnSpc>
              <a:spcAft>
                <a:spcPts val="0"/>
              </a:spcAft>
              <a:defRPr/>
            </a:pPr>
            <a:endParaRPr lang="en-US" altLang="zh-TW" sz="1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788988" indent="-788988">
              <a:lnSpc>
                <a:spcPts val="2800"/>
              </a:lnSpc>
              <a:spcAft>
                <a:spcPts val="0"/>
              </a:spcAft>
            </a:pPr>
            <a:endParaRPr lang="en-US" altLang="zh-TW" sz="8000" kern="100" dirty="0">
              <a:latin typeface="標楷體" panose="03000509000000000000" pitchFamily="65" charset="-120"/>
              <a:ea typeface="標楷體" panose="03000509000000000000" pitchFamily="65" charset="-120"/>
            </a:endParaRPr>
          </a:p>
          <a:p>
            <a:pPr>
              <a:lnSpc>
                <a:spcPts val="2800"/>
              </a:lnSpc>
              <a:spcAft>
                <a:spcPts val="0"/>
              </a:spcAft>
            </a:pPr>
            <a:endParaRPr lang="zh-TW" altLang="en-US" sz="7200" dirty="0">
              <a:effectLst>
                <a:outerShdw blurRad="38100" dist="38100" dir="2700000" algn="tl">
                  <a:srgbClr val="000000">
                    <a:alpha val="43137"/>
                  </a:srgbClr>
                </a:outerShdw>
              </a:effectLst>
            </a:endParaRPr>
          </a:p>
          <a:p>
            <a:pPr marL="365760" indent="-283464" eaLnBrk="1" fontAlgn="auto" hangingPunct="1">
              <a:lnSpc>
                <a:spcPct val="120000"/>
              </a:lnSpc>
              <a:spcAft>
                <a:spcPts val="0"/>
              </a:spcAft>
              <a:buFontTx/>
              <a:buNone/>
              <a:tabLst>
                <a:tab pos="363538" algn="l"/>
              </a:tabLst>
              <a:defRPr/>
            </a:pPr>
            <a:endParaRPr lang="en-US" altLang="zh-TW" dirty="0">
              <a:latin typeface="標楷體" pitchFamily="65" charset="-120"/>
              <a:ea typeface="標楷體" pitchFamily="65" charset="-120"/>
            </a:endParaRPr>
          </a:p>
        </p:txBody>
      </p:sp>
      <p:sp>
        <p:nvSpPr>
          <p:cNvPr id="10" name="投影片編號版面配置區 7"/>
          <p:cNvSpPr txBox="1">
            <a:spLocks/>
          </p:cNvSpPr>
          <p:nvPr/>
        </p:nvSpPr>
        <p:spPr>
          <a:xfrm rot="16200000">
            <a:off x="8159773" y="5817891"/>
            <a:ext cx="488608" cy="1327448"/>
          </a:xfrm>
          <a:prstGeom prst="rect">
            <a:avLst/>
          </a:prstGeom>
        </p:spPr>
        <p:txBody>
          <a:bodyPr vert="eaVert" anchor="b" anchorCtr="1"/>
          <a:lstStyle/>
          <a:p>
            <a:pPr>
              <a:defRPr/>
            </a:pPr>
            <a:endParaRPr lang="zh-TW" altLang="en-US" sz="2000" b="1" dirty="0">
              <a:solidFill>
                <a:srgbClr val="FF0000"/>
              </a:solidFill>
            </a:endParaRPr>
          </a:p>
        </p:txBody>
      </p:sp>
      <p:sp>
        <p:nvSpPr>
          <p:cNvPr id="7" name="文字方塊 6">
            <a:extLst>
              <a:ext uri="{FF2B5EF4-FFF2-40B4-BE49-F238E27FC236}">
                <a16:creationId xmlns:a16="http://schemas.microsoft.com/office/drawing/2014/main" xmlns="" id="{A57FF941-5767-4240-ABE4-306282E8D4DD}"/>
              </a:ext>
            </a:extLst>
          </p:cNvPr>
          <p:cNvSpPr txBox="1"/>
          <p:nvPr/>
        </p:nvSpPr>
        <p:spPr>
          <a:xfrm>
            <a:off x="395536" y="4797151"/>
            <a:ext cx="8161683" cy="861774"/>
          </a:xfrm>
          <a:prstGeom prst="rect">
            <a:avLst/>
          </a:prstGeom>
          <a:noFill/>
        </p:spPr>
        <p:txBody>
          <a:bodyPr wrap="square" rtlCol="0">
            <a:spAutoFit/>
          </a:bodyPr>
          <a:lstStyle/>
          <a:p>
            <a:pPr marL="450850" indent="-393700">
              <a:lnSpc>
                <a:spcPts val="3000"/>
              </a:lnSpc>
            </a:pPr>
            <a:r>
              <a:rPr lang="zh-TW" altLang="en-US"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註</a:t>
            </a:r>
            <a:r>
              <a:rPr lang="en-US" altLang="zh-TW"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000" b="1" dirty="0">
                <a:solidFill>
                  <a:srgbClr val="C00000"/>
                </a:solidFill>
                <a:latin typeface="標楷體" panose="03000509000000000000" pitchFamily="65" charset="-120"/>
                <a:ea typeface="標楷體" panose="03000509000000000000" pitchFamily="65" charset="-120"/>
              </a:rPr>
              <a:t>依財政部</a:t>
            </a:r>
            <a:r>
              <a:rPr lang="en-US" altLang="zh-TW" sz="2000" b="1" dirty="0">
                <a:solidFill>
                  <a:srgbClr val="C00000"/>
                </a:solidFill>
                <a:latin typeface="標楷體" panose="03000509000000000000" pitchFamily="65" charset="-120"/>
                <a:ea typeface="標楷體" panose="03000509000000000000" pitchFamily="65" charset="-120"/>
              </a:rPr>
              <a:t>109</a:t>
            </a:r>
            <a:r>
              <a:rPr lang="zh-TW" altLang="zh-TW" sz="2000" b="1" dirty="0">
                <a:solidFill>
                  <a:srgbClr val="C00000"/>
                </a:solidFill>
                <a:latin typeface="標楷體" panose="03000509000000000000" pitchFamily="65" charset="-120"/>
                <a:ea typeface="標楷體" panose="03000509000000000000" pitchFamily="65" charset="-120"/>
              </a:rPr>
              <a:t>年</a:t>
            </a:r>
            <a:r>
              <a:rPr lang="en-US" altLang="zh-TW" sz="2000" b="1" dirty="0">
                <a:solidFill>
                  <a:srgbClr val="C00000"/>
                </a:solidFill>
                <a:latin typeface="標楷體" panose="03000509000000000000" pitchFamily="65" charset="-120"/>
                <a:ea typeface="標楷體" panose="03000509000000000000" pitchFamily="65" charset="-120"/>
              </a:rPr>
              <a:t>01</a:t>
            </a:r>
            <a:r>
              <a:rPr lang="zh-TW" altLang="zh-TW" sz="2000" b="1" dirty="0">
                <a:solidFill>
                  <a:srgbClr val="C00000"/>
                </a:solidFill>
                <a:latin typeface="標楷體" panose="03000509000000000000" pitchFamily="65" charset="-120"/>
                <a:ea typeface="標楷體" panose="03000509000000000000" pitchFamily="65" charset="-120"/>
              </a:rPr>
              <a:t>月</a:t>
            </a:r>
            <a:r>
              <a:rPr lang="en-US" altLang="zh-TW" sz="2000" b="1" dirty="0">
                <a:solidFill>
                  <a:srgbClr val="C00000"/>
                </a:solidFill>
                <a:latin typeface="標楷體" panose="03000509000000000000" pitchFamily="65" charset="-120"/>
                <a:ea typeface="標楷體" panose="03000509000000000000" pitchFamily="65" charset="-120"/>
              </a:rPr>
              <a:t>30</a:t>
            </a:r>
            <a:r>
              <a:rPr lang="zh-TW" altLang="zh-TW" sz="2000" b="1" dirty="0">
                <a:solidFill>
                  <a:srgbClr val="C00000"/>
                </a:solidFill>
                <a:latin typeface="標楷體" panose="03000509000000000000" pitchFamily="65" charset="-120"/>
                <a:ea typeface="標楷體" panose="03000509000000000000" pitchFamily="65" charset="-120"/>
              </a:rPr>
              <a:t>日發布新聞，本府</a:t>
            </a:r>
            <a:r>
              <a:rPr lang="en-US" altLang="zh-TW" sz="2000" b="1" dirty="0">
                <a:solidFill>
                  <a:srgbClr val="C00000"/>
                </a:solidFill>
                <a:latin typeface="標楷體" panose="03000509000000000000" pitchFamily="65" charset="-120"/>
                <a:ea typeface="標楷體" panose="03000509000000000000" pitchFamily="65" charset="-120"/>
              </a:rPr>
              <a:t>108</a:t>
            </a:r>
            <a:r>
              <a:rPr lang="zh-TW" altLang="en-US" sz="2000" b="1" dirty="0">
                <a:solidFill>
                  <a:srgbClr val="C00000"/>
                </a:solidFill>
                <a:latin typeface="標楷體" panose="03000509000000000000" pitchFamily="65" charset="-120"/>
                <a:ea typeface="標楷體" panose="03000509000000000000" pitchFamily="65" charset="-120"/>
              </a:rPr>
              <a:t>年度招商成果</a:t>
            </a:r>
            <a:r>
              <a:rPr lang="zh-TW" altLang="zh-TW" sz="2000" b="1" dirty="0">
                <a:solidFill>
                  <a:srgbClr val="C00000"/>
                </a:solidFill>
                <a:latin typeface="標楷體" panose="03000509000000000000" pitchFamily="65" charset="-120"/>
                <a:ea typeface="標楷體" panose="03000509000000000000" pitchFamily="65" charset="-120"/>
              </a:rPr>
              <a:t>僅次於臺北市政府、臺中市政府，為全國各地方政府促參招商績效第</a:t>
            </a:r>
            <a:r>
              <a:rPr lang="en-US" altLang="zh-TW" sz="2000" b="1" dirty="0">
                <a:solidFill>
                  <a:srgbClr val="C00000"/>
                </a:solidFill>
                <a:latin typeface="標楷體" panose="03000509000000000000" pitchFamily="65" charset="-120"/>
                <a:ea typeface="標楷體" panose="03000509000000000000" pitchFamily="65" charset="-120"/>
              </a:rPr>
              <a:t>3</a:t>
            </a:r>
            <a:r>
              <a:rPr lang="zh-TW" altLang="zh-TW" sz="2000" b="1" dirty="0">
                <a:solidFill>
                  <a:srgbClr val="C00000"/>
                </a:solidFill>
                <a:latin typeface="標楷體" panose="03000509000000000000" pitchFamily="65" charset="-120"/>
                <a:ea typeface="標楷體" panose="03000509000000000000" pitchFamily="65" charset="-120"/>
              </a:rPr>
              <a:t>名。</a:t>
            </a:r>
            <a:endParaRPr lang="en-US" altLang="zh-TW"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509619372"/>
              </p:ext>
            </p:extLst>
          </p:nvPr>
        </p:nvGraphicFramePr>
        <p:xfrm>
          <a:off x="790574" y="980728"/>
          <a:ext cx="7918472" cy="3275884"/>
        </p:xfrm>
        <a:graphic>
          <a:graphicData uri="http://schemas.openxmlformats.org/drawingml/2006/table">
            <a:tbl>
              <a:tblPr firstRow="1" bandRow="1">
                <a:tableStyleId>{7DF18680-E054-41AD-8BC1-D1AEF772440D}</a:tableStyleId>
              </a:tblPr>
              <a:tblGrid>
                <a:gridCol w="1457871">
                  <a:extLst>
                    <a:ext uri="{9D8B030D-6E8A-4147-A177-3AD203B41FA5}">
                      <a16:colId xmlns:a16="http://schemas.microsoft.com/office/drawing/2014/main" xmlns="" val="20000"/>
                    </a:ext>
                  </a:extLst>
                </a:gridCol>
                <a:gridCol w="2987587">
                  <a:extLst>
                    <a:ext uri="{9D8B030D-6E8A-4147-A177-3AD203B41FA5}">
                      <a16:colId xmlns:a16="http://schemas.microsoft.com/office/drawing/2014/main" xmlns="" val="20001"/>
                    </a:ext>
                  </a:extLst>
                </a:gridCol>
                <a:gridCol w="3473014">
                  <a:extLst>
                    <a:ext uri="{9D8B030D-6E8A-4147-A177-3AD203B41FA5}">
                      <a16:colId xmlns:a16="http://schemas.microsoft.com/office/drawing/2014/main" xmlns="" val="20002"/>
                    </a:ext>
                  </a:extLst>
                </a:gridCol>
              </a:tblGrid>
              <a:tr h="1219470">
                <a:tc>
                  <a:txBody>
                    <a:bodyPr/>
                    <a:lstStyle/>
                    <a:p>
                      <a:pPr algn="ctr" fontAlgn="ctr"/>
                      <a:endParaRPr lang="zh-TW" altLang="en-US" sz="2400" b="0" i="0" u="none" strike="noStrike" dirty="0">
                        <a:solidFill>
                          <a:schemeClr val="bg1"/>
                        </a:solidFill>
                        <a:effectLst/>
                        <a:latin typeface="標楷體" panose="03000509000000000000" pitchFamily="65" charset="-120"/>
                        <a:ea typeface="標楷體" panose="03000509000000000000" pitchFamily="65" charset="-120"/>
                      </a:endParaRPr>
                    </a:p>
                  </a:txBody>
                  <a:tcPr marL="9525" marR="9525" marT="9525" marB="0" anchor="ctr">
                    <a:solidFill>
                      <a:srgbClr val="00B0F0"/>
                    </a:solidFill>
                  </a:tcPr>
                </a:tc>
                <a:tc>
                  <a:txBody>
                    <a:bodyPr/>
                    <a:lstStyle/>
                    <a:p>
                      <a:pPr algn="ctr"/>
                      <a:r>
                        <a:rPr lang="zh-TW" altLang="en-US" sz="2400" dirty="0">
                          <a:latin typeface="標楷體" panose="03000509000000000000" pitchFamily="65" charset="-120"/>
                          <a:ea typeface="標楷體" panose="03000509000000000000" pitchFamily="65" charset="-120"/>
                        </a:rPr>
                        <a:t>本府各局處成功</a:t>
                      </a:r>
                      <a:endParaRPr lang="en-US" altLang="zh-TW" sz="2400" dirty="0">
                        <a:latin typeface="標楷體" panose="03000509000000000000" pitchFamily="65" charset="-120"/>
                        <a:ea typeface="標楷體" panose="03000509000000000000" pitchFamily="65" charset="-120"/>
                      </a:endParaRPr>
                    </a:p>
                    <a:p>
                      <a:pPr algn="ctr"/>
                      <a:r>
                        <a:rPr lang="zh-TW" altLang="en-US" sz="2400" dirty="0">
                          <a:latin typeface="標楷體" panose="03000509000000000000" pitchFamily="65" charset="-120"/>
                          <a:ea typeface="標楷體" panose="03000509000000000000" pitchFamily="65" charset="-120"/>
                        </a:rPr>
                        <a:t>招商及簽約</a:t>
                      </a:r>
                    </a:p>
                  </a:txBody>
                  <a:tcPr anchor="ctr">
                    <a:solidFill>
                      <a:srgbClr val="00B0F0"/>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TW" altLang="en-US" sz="2400" dirty="0">
                          <a:latin typeface="標楷體" panose="03000509000000000000" pitchFamily="65" charset="-120"/>
                          <a:ea typeface="標楷體" panose="03000509000000000000" pitchFamily="65" charset="-120"/>
                        </a:rPr>
                        <a:t>引進民間投資金額</a:t>
                      </a:r>
                    </a:p>
                  </a:txBody>
                  <a:tcPr anchor="ctr">
                    <a:solidFill>
                      <a:srgbClr val="00B0F0"/>
                    </a:solidFill>
                  </a:tcPr>
                </a:tc>
                <a:extLst>
                  <a:ext uri="{0D108BD9-81ED-4DB2-BD59-A6C34878D82A}">
                    <a16:rowId xmlns:a16="http://schemas.microsoft.com/office/drawing/2014/main" xmlns="" val="10000"/>
                  </a:ext>
                </a:extLst>
              </a:tr>
              <a:tr h="954764">
                <a:tc>
                  <a:txBody>
                    <a:bodyPr/>
                    <a:lstStyle/>
                    <a:p>
                      <a:pPr algn="ctr" fontAlgn="ctr"/>
                      <a:r>
                        <a:rPr lang="en-US" altLang="zh-TW" sz="2400" b="0" i="0" u="none" strike="noStrike" dirty="0">
                          <a:solidFill>
                            <a:srgbClr val="000000"/>
                          </a:solidFill>
                          <a:effectLst/>
                          <a:latin typeface="標楷體" panose="03000509000000000000" pitchFamily="65" charset="-120"/>
                          <a:ea typeface="標楷體" panose="03000509000000000000" pitchFamily="65" charset="-120"/>
                        </a:rPr>
                        <a:t>108</a:t>
                      </a:r>
                      <a:r>
                        <a:rPr lang="zh-TW" altLang="en-US" sz="2400" b="0" i="0" u="none" strike="noStrike" dirty="0">
                          <a:solidFill>
                            <a:srgbClr val="000000"/>
                          </a:solidFill>
                          <a:effectLst/>
                          <a:latin typeface="標楷體" panose="03000509000000000000" pitchFamily="65" charset="-120"/>
                          <a:ea typeface="標楷體" panose="03000509000000000000" pitchFamily="65" charset="-120"/>
                        </a:rPr>
                        <a:t>年</a:t>
                      </a:r>
                    </a:p>
                  </a:txBody>
                  <a:tcPr marL="9525" marR="9525" marT="9525" marB="0" anchor="ctr">
                    <a:solidFill>
                      <a:schemeClr val="bg1"/>
                    </a:solidFill>
                  </a:tcPr>
                </a:tc>
                <a:tc>
                  <a:txBody>
                    <a:bodyPr/>
                    <a:lstStyle/>
                    <a:p>
                      <a:pPr marR="269875" algn="ctr">
                        <a:spcAft>
                          <a:spcPts val="0"/>
                        </a:spcAft>
                        <a:tabLst>
                          <a:tab pos="3609975" algn="l"/>
                        </a:tabLst>
                      </a:pPr>
                      <a:r>
                        <a:rPr lang="en-US" altLang="zh-TW" sz="2400" b="0" kern="100" dirty="0">
                          <a:effectLst/>
                          <a:latin typeface="標楷體" panose="03000509000000000000" pitchFamily="65" charset="-120"/>
                          <a:ea typeface="標楷體" panose="03000509000000000000" pitchFamily="65" charset="-120"/>
                        </a:rPr>
                        <a:t>5</a:t>
                      </a:r>
                      <a:r>
                        <a:rPr lang="zh-TW" altLang="en-US" sz="2400" b="0" kern="100" dirty="0">
                          <a:effectLst/>
                          <a:latin typeface="標楷體" panose="03000509000000000000" pitchFamily="65" charset="-120"/>
                          <a:ea typeface="標楷體" panose="03000509000000000000" pitchFamily="65" charset="-120"/>
                        </a:rPr>
                        <a:t>件</a:t>
                      </a:r>
                      <a:endParaRPr lang="zh-TW" sz="2400" b="0" kern="100" dirty="0">
                        <a:effectLst/>
                        <a:latin typeface="標楷體" panose="03000509000000000000" pitchFamily="65" charset="-120"/>
                        <a:ea typeface="標楷體" panose="03000509000000000000" pitchFamily="65" charset="-120"/>
                      </a:endParaRPr>
                    </a:p>
                  </a:txBody>
                  <a:tcPr marL="68580" marR="68580" marT="0" marB="0" anchor="ctr">
                    <a:solidFill>
                      <a:schemeClr val="bg1"/>
                    </a:solidFill>
                  </a:tcPr>
                </a:tc>
                <a:tc>
                  <a:txBody>
                    <a:bodyPr/>
                    <a:lstStyle/>
                    <a:p>
                      <a:pPr marR="269875" algn="ctr">
                        <a:spcAft>
                          <a:spcPts val="0"/>
                        </a:spcAft>
                        <a:tabLst>
                          <a:tab pos="3609975" algn="l"/>
                        </a:tabLst>
                      </a:pPr>
                      <a:r>
                        <a:rPr lang="en-US" altLang="zh-TW" sz="2400" b="0" kern="100" dirty="0">
                          <a:effectLst/>
                          <a:latin typeface="標楷體" panose="03000509000000000000" pitchFamily="65" charset="-120"/>
                          <a:ea typeface="標楷體" panose="03000509000000000000" pitchFamily="65" charset="-120"/>
                        </a:rPr>
                        <a:t>76.58</a:t>
                      </a:r>
                      <a:r>
                        <a:rPr lang="zh-TW" altLang="en-US" sz="2400" b="0" kern="100" dirty="0">
                          <a:effectLst/>
                          <a:latin typeface="標楷體" panose="03000509000000000000" pitchFamily="65" charset="-120"/>
                          <a:ea typeface="標楷體" panose="03000509000000000000" pitchFamily="65" charset="-120"/>
                        </a:rPr>
                        <a:t>億元</a:t>
                      </a:r>
                      <a:endParaRPr lang="zh-TW" sz="2400" b="0" kern="100" dirty="0">
                        <a:effectLst/>
                        <a:latin typeface="標楷體" panose="03000509000000000000" pitchFamily="65" charset="-120"/>
                        <a:ea typeface="標楷體" panose="03000509000000000000" pitchFamily="65" charset="-120"/>
                      </a:endParaRPr>
                    </a:p>
                  </a:txBody>
                  <a:tcPr marL="68580" marR="68580" marT="0" marB="0" anchor="ctr">
                    <a:solidFill>
                      <a:schemeClr val="bg1"/>
                    </a:solidFill>
                  </a:tcPr>
                </a:tc>
                <a:extLst>
                  <a:ext uri="{0D108BD9-81ED-4DB2-BD59-A6C34878D82A}">
                    <a16:rowId xmlns:a16="http://schemas.microsoft.com/office/drawing/2014/main" xmlns="" val="10001"/>
                  </a:ext>
                </a:extLst>
              </a:tr>
              <a:tr h="1101650">
                <a:tc>
                  <a:txBody>
                    <a:bodyPr/>
                    <a:lstStyle/>
                    <a:p>
                      <a:pPr algn="ctr" fontAlgn="ctr"/>
                      <a:r>
                        <a:rPr lang="en-US" altLang="zh-TW" sz="2400" b="0" i="0" u="none" strike="noStrike" dirty="0">
                          <a:solidFill>
                            <a:srgbClr val="000000"/>
                          </a:solidFill>
                          <a:effectLst/>
                          <a:latin typeface="標楷體" panose="03000509000000000000" pitchFamily="65" charset="-120"/>
                          <a:ea typeface="標楷體" panose="03000509000000000000" pitchFamily="65" charset="-120"/>
                        </a:rPr>
                        <a:t>109</a:t>
                      </a:r>
                      <a:r>
                        <a:rPr lang="zh-TW" altLang="en-US" sz="2400" b="0" i="0" u="none" strike="noStrike" dirty="0">
                          <a:solidFill>
                            <a:srgbClr val="000000"/>
                          </a:solidFill>
                          <a:effectLst/>
                          <a:latin typeface="標楷體" panose="03000509000000000000" pitchFamily="65" charset="-120"/>
                          <a:ea typeface="標楷體" panose="03000509000000000000" pitchFamily="65" charset="-120"/>
                        </a:rPr>
                        <a:t>上半年</a:t>
                      </a:r>
                    </a:p>
                  </a:txBody>
                  <a:tcPr marL="9525" marR="9525" marT="9525" marB="0" anchor="ctr">
                    <a:solidFill>
                      <a:schemeClr val="accent2">
                        <a:lumMod val="60000"/>
                        <a:lumOff val="40000"/>
                      </a:schemeClr>
                    </a:solidFill>
                  </a:tcPr>
                </a:tc>
                <a:tc>
                  <a:txBody>
                    <a:bodyPr/>
                    <a:lstStyle/>
                    <a:p>
                      <a:pPr marR="269875" algn="ctr">
                        <a:spcAft>
                          <a:spcPts val="0"/>
                        </a:spcAft>
                        <a:tabLst>
                          <a:tab pos="3609975" algn="l"/>
                        </a:tabLst>
                      </a:pPr>
                      <a:r>
                        <a:rPr lang="en-US" altLang="zh-TW" sz="2400" b="0" kern="100" dirty="0">
                          <a:effectLst/>
                          <a:latin typeface="標楷體" panose="03000509000000000000" pitchFamily="65" charset="-120"/>
                          <a:ea typeface="標楷體" panose="03000509000000000000" pitchFamily="65" charset="-120"/>
                        </a:rPr>
                        <a:t>2</a:t>
                      </a:r>
                      <a:r>
                        <a:rPr lang="zh-TW" altLang="en-US" sz="2400" b="0" kern="100" dirty="0">
                          <a:effectLst/>
                          <a:latin typeface="標楷體" panose="03000509000000000000" pitchFamily="65" charset="-120"/>
                          <a:ea typeface="標楷體" panose="03000509000000000000" pitchFamily="65" charset="-120"/>
                        </a:rPr>
                        <a:t>件</a:t>
                      </a:r>
                      <a:endParaRPr lang="zh-TW" sz="2400" b="0" kern="100" dirty="0">
                        <a:effectLst/>
                        <a:latin typeface="標楷體" panose="03000509000000000000" pitchFamily="65" charset="-120"/>
                        <a:ea typeface="標楷體" panose="03000509000000000000" pitchFamily="65" charset="-120"/>
                      </a:endParaRPr>
                    </a:p>
                  </a:txBody>
                  <a:tcPr marL="68580" marR="68580" marT="0" marB="0" anchor="ctr">
                    <a:solidFill>
                      <a:schemeClr val="accent2">
                        <a:lumMod val="60000"/>
                        <a:lumOff val="40000"/>
                      </a:schemeClr>
                    </a:solidFill>
                  </a:tcPr>
                </a:tc>
                <a:tc>
                  <a:txBody>
                    <a:bodyPr/>
                    <a:lstStyle/>
                    <a:p>
                      <a:pPr marR="269875" algn="ctr">
                        <a:spcAft>
                          <a:spcPts val="0"/>
                        </a:spcAft>
                        <a:tabLst>
                          <a:tab pos="3609975" algn="l"/>
                        </a:tabLst>
                      </a:pPr>
                      <a:r>
                        <a:rPr lang="en-US" altLang="zh-TW" sz="2400" b="0" kern="100" dirty="0">
                          <a:effectLst/>
                          <a:latin typeface="標楷體" panose="03000509000000000000" pitchFamily="65" charset="-120"/>
                          <a:ea typeface="標楷體" panose="03000509000000000000" pitchFamily="65" charset="-120"/>
                        </a:rPr>
                        <a:t>3.65</a:t>
                      </a:r>
                      <a:r>
                        <a:rPr lang="zh-TW" altLang="en-US" sz="2400" b="0" kern="100" dirty="0">
                          <a:effectLst/>
                          <a:latin typeface="標楷體" panose="03000509000000000000" pitchFamily="65" charset="-120"/>
                          <a:ea typeface="標楷體" panose="03000509000000000000" pitchFamily="65" charset="-120"/>
                        </a:rPr>
                        <a:t>億元</a:t>
                      </a:r>
                      <a:endParaRPr lang="zh-TW" sz="2400" b="0" kern="100" dirty="0">
                        <a:effectLst/>
                        <a:latin typeface="標楷體" panose="03000509000000000000" pitchFamily="65" charset="-120"/>
                        <a:ea typeface="標楷體" panose="03000509000000000000" pitchFamily="65" charset="-12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xmlns="" val="924390704"/>
                  </a:ext>
                </a:extLst>
              </a:tr>
            </a:tbl>
          </a:graphicData>
        </a:graphic>
      </p:graphicFrame>
    </p:spTree>
    <p:extLst>
      <p:ext uri="{BB962C8B-B14F-4D97-AF65-F5344CB8AC3E}">
        <p14:creationId xmlns:p14="http://schemas.microsoft.com/office/powerpoint/2010/main" val="645718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8388426" y="6319087"/>
            <a:ext cx="576064" cy="365125"/>
          </a:xfrm>
        </p:spPr>
        <p:txBody>
          <a:bodyPr/>
          <a:lstStyle/>
          <a:p>
            <a:fld id="{017AFC18-AB17-450C-A1B6-96D9331FA14F}" type="slidenum">
              <a:rPr lang="zh-TW" altLang="en-US" sz="1400" smtClean="0">
                <a:solidFill>
                  <a:prstClr val="black"/>
                </a:solidFill>
                <a:latin typeface="微軟正黑體" panose="020B0604030504040204" pitchFamily="34" charset="-120"/>
                <a:ea typeface="微軟正黑體" panose="020B0604030504040204" pitchFamily="34" charset="-120"/>
              </a:rPr>
              <a:pPr/>
              <a:t>28</a:t>
            </a:fld>
            <a:endParaRPr lang="zh-TW" altLang="en-US" sz="1400" dirty="0">
              <a:solidFill>
                <a:prstClr val="black"/>
              </a:solidFill>
              <a:latin typeface="微軟正黑體" panose="020B0604030504040204" pitchFamily="34" charset="-120"/>
              <a:ea typeface="微軟正黑體" panose="020B0604030504040204" pitchFamily="34" charset="-120"/>
            </a:endParaRPr>
          </a:p>
        </p:txBody>
      </p:sp>
      <p:sp>
        <p:nvSpPr>
          <p:cNvPr id="30723" name="Rectangle 3"/>
          <p:cNvSpPr>
            <a:spLocks noGrp="1" noChangeArrowheads="1"/>
          </p:cNvSpPr>
          <p:nvPr>
            <p:ph type="body" idx="4294967295"/>
          </p:nvPr>
        </p:nvSpPr>
        <p:spPr>
          <a:xfrm>
            <a:off x="790575" y="444500"/>
            <a:ext cx="8353425" cy="608013"/>
          </a:xfrm>
          <a:ln>
            <a:miter lim="800000"/>
            <a:headEnd/>
            <a:tailEnd/>
          </a:ln>
        </p:spPr>
        <p:txBody>
          <a:bodyPr>
            <a:normAutofit fontScale="40000" lnSpcReduction="20000"/>
          </a:bodyPr>
          <a:lstStyle/>
          <a:p>
            <a:pPr marL="0" indent="0" algn="ctr">
              <a:lnSpc>
                <a:spcPct val="90000"/>
              </a:lnSpc>
              <a:spcAft>
                <a:spcPts val="0"/>
              </a:spcAft>
              <a:buNone/>
              <a:defRPr/>
            </a:pPr>
            <a:r>
              <a:rPr lang="zh-TW" altLang="en-US" sz="9300" b="1" dirty="0">
                <a:solidFill>
                  <a:srgbClr val="002060"/>
                </a:solidFill>
                <a:latin typeface="標楷體" panose="03000509000000000000" pitchFamily="65" charset="-120"/>
                <a:ea typeface="標楷體" panose="03000509000000000000" pitchFamily="65" charset="-120"/>
              </a:rPr>
              <a:t>本府申請財政部前置作業費用補助</a:t>
            </a:r>
            <a:endParaRPr lang="en-US" altLang="zh-TW" sz="9300" b="1" dirty="0">
              <a:solidFill>
                <a:srgbClr val="002060"/>
              </a:solidFill>
              <a:latin typeface="標楷體" panose="03000509000000000000" pitchFamily="65" charset="-120"/>
              <a:ea typeface="標楷體" panose="03000509000000000000" pitchFamily="65" charset="-120"/>
            </a:endParaRPr>
          </a:p>
          <a:p>
            <a:pPr marL="714375" indent="-714375">
              <a:lnSpc>
                <a:spcPct val="120000"/>
              </a:lnSpc>
              <a:spcAft>
                <a:spcPts val="0"/>
              </a:spcAft>
              <a:defRPr/>
            </a:pPr>
            <a:endParaRPr lang="en-US" altLang="zh-TW" sz="96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nSpc>
                <a:spcPct val="90000"/>
              </a:lnSpc>
              <a:spcAft>
                <a:spcPts val="0"/>
              </a:spcAft>
              <a:defRPr/>
            </a:pPr>
            <a:endParaRPr lang="en-US" altLang="zh-TW" sz="1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788988" indent="-788988">
              <a:lnSpc>
                <a:spcPts val="2800"/>
              </a:lnSpc>
              <a:spcAft>
                <a:spcPts val="0"/>
              </a:spcAft>
            </a:pPr>
            <a:endParaRPr lang="en-US" altLang="zh-TW" sz="8000" kern="100" dirty="0">
              <a:latin typeface="標楷體" panose="03000509000000000000" pitchFamily="65" charset="-120"/>
              <a:ea typeface="標楷體" panose="03000509000000000000" pitchFamily="65" charset="-120"/>
            </a:endParaRPr>
          </a:p>
          <a:p>
            <a:pPr>
              <a:lnSpc>
                <a:spcPts val="2800"/>
              </a:lnSpc>
              <a:spcAft>
                <a:spcPts val="0"/>
              </a:spcAft>
            </a:pPr>
            <a:endParaRPr lang="zh-TW" altLang="en-US" sz="7200" dirty="0">
              <a:effectLst>
                <a:outerShdw blurRad="38100" dist="38100" dir="2700000" algn="tl">
                  <a:srgbClr val="000000">
                    <a:alpha val="43137"/>
                  </a:srgbClr>
                </a:outerShdw>
              </a:effectLst>
            </a:endParaRPr>
          </a:p>
          <a:p>
            <a:pPr marL="365760" indent="-283464" eaLnBrk="1" fontAlgn="auto" hangingPunct="1">
              <a:lnSpc>
                <a:spcPct val="120000"/>
              </a:lnSpc>
              <a:spcAft>
                <a:spcPts val="0"/>
              </a:spcAft>
              <a:buFontTx/>
              <a:buNone/>
              <a:tabLst>
                <a:tab pos="363538" algn="l"/>
              </a:tabLst>
              <a:defRPr/>
            </a:pPr>
            <a:endParaRPr lang="en-US" altLang="zh-TW" dirty="0">
              <a:latin typeface="標楷體" pitchFamily="65" charset="-120"/>
              <a:ea typeface="標楷體" pitchFamily="65" charset="-120"/>
            </a:endParaRPr>
          </a:p>
        </p:txBody>
      </p:sp>
      <p:sp>
        <p:nvSpPr>
          <p:cNvPr id="10" name="投影片編號版面配置區 7"/>
          <p:cNvSpPr txBox="1">
            <a:spLocks/>
          </p:cNvSpPr>
          <p:nvPr/>
        </p:nvSpPr>
        <p:spPr>
          <a:xfrm rot="16200000">
            <a:off x="8159773" y="5817891"/>
            <a:ext cx="488608" cy="1327448"/>
          </a:xfrm>
          <a:prstGeom prst="rect">
            <a:avLst/>
          </a:prstGeom>
        </p:spPr>
        <p:txBody>
          <a:bodyPr vert="eaVert" anchor="b" anchorCtr="1"/>
          <a:lstStyle/>
          <a:p>
            <a:pPr>
              <a:defRPr/>
            </a:pPr>
            <a:endParaRPr lang="zh-TW" altLang="en-US" sz="2000" b="1" dirty="0">
              <a:solidFill>
                <a:srgbClr val="FF0000"/>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2254353402"/>
              </p:ext>
            </p:extLst>
          </p:nvPr>
        </p:nvGraphicFramePr>
        <p:xfrm>
          <a:off x="539552" y="1134513"/>
          <a:ext cx="8136906" cy="2870551"/>
        </p:xfrm>
        <a:graphic>
          <a:graphicData uri="http://schemas.openxmlformats.org/drawingml/2006/table">
            <a:tbl>
              <a:tblPr firstRow="1" bandRow="1">
                <a:tableStyleId>{7DF18680-E054-41AD-8BC1-D1AEF772440D}</a:tableStyleId>
              </a:tblPr>
              <a:tblGrid>
                <a:gridCol w="1172147">
                  <a:extLst>
                    <a:ext uri="{9D8B030D-6E8A-4147-A177-3AD203B41FA5}">
                      <a16:colId xmlns:a16="http://schemas.microsoft.com/office/drawing/2014/main" xmlns="" val="20000"/>
                    </a:ext>
                  </a:extLst>
                </a:gridCol>
                <a:gridCol w="3395940">
                  <a:extLst>
                    <a:ext uri="{9D8B030D-6E8A-4147-A177-3AD203B41FA5}">
                      <a16:colId xmlns:a16="http://schemas.microsoft.com/office/drawing/2014/main" xmlns="" val="20001"/>
                    </a:ext>
                  </a:extLst>
                </a:gridCol>
                <a:gridCol w="3568819">
                  <a:extLst>
                    <a:ext uri="{9D8B030D-6E8A-4147-A177-3AD203B41FA5}">
                      <a16:colId xmlns:a16="http://schemas.microsoft.com/office/drawing/2014/main" xmlns="" val="20002"/>
                    </a:ext>
                  </a:extLst>
                </a:gridCol>
              </a:tblGrid>
              <a:tr h="1243135">
                <a:tc>
                  <a:txBody>
                    <a:bodyPr/>
                    <a:lstStyle/>
                    <a:p>
                      <a:pPr algn="ctr" fontAlgn="ctr"/>
                      <a:endParaRPr lang="zh-TW" altLang="en-US" sz="2400" b="0" i="0" u="none" strike="noStrike" dirty="0">
                        <a:solidFill>
                          <a:schemeClr val="bg1"/>
                        </a:solidFill>
                        <a:effectLst/>
                        <a:latin typeface="標楷體" panose="03000509000000000000" pitchFamily="65" charset="-120"/>
                        <a:ea typeface="標楷體" panose="03000509000000000000" pitchFamily="65" charset="-120"/>
                      </a:endParaRPr>
                    </a:p>
                  </a:txBody>
                  <a:tcPr marL="9525" marR="9525" marT="9525" marB="0" anchor="ctr">
                    <a:solidFill>
                      <a:schemeClr val="accent2"/>
                    </a:solidFill>
                  </a:tcPr>
                </a:tc>
                <a:tc>
                  <a:txBody>
                    <a:bodyPr/>
                    <a:lstStyle/>
                    <a:p>
                      <a:pPr algn="ctr"/>
                      <a:r>
                        <a:rPr lang="zh-TW" altLang="en-US" sz="2400" dirty="0">
                          <a:latin typeface="標楷體" panose="03000509000000000000" pitchFamily="65" charset="-120"/>
                          <a:ea typeface="標楷體" panose="03000509000000000000" pitchFamily="65" charset="-120"/>
                        </a:rPr>
                        <a:t>財政部前置作業費用</a:t>
                      </a:r>
                      <a:endParaRPr lang="en-US" altLang="zh-TW" sz="2400" dirty="0">
                        <a:latin typeface="標楷體" panose="03000509000000000000" pitchFamily="65" charset="-120"/>
                        <a:ea typeface="標楷體" panose="03000509000000000000" pitchFamily="65" charset="-120"/>
                      </a:endParaRPr>
                    </a:p>
                    <a:p>
                      <a:pPr algn="ctr"/>
                      <a:r>
                        <a:rPr lang="zh-TW" altLang="en-US" sz="2400" dirty="0">
                          <a:latin typeface="標楷體" panose="03000509000000000000" pitchFamily="65" charset="-120"/>
                          <a:ea typeface="標楷體" panose="03000509000000000000" pitchFamily="65" charset="-120"/>
                        </a:rPr>
                        <a:t>同意補助案件</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件</a:t>
                      </a:r>
                      <a:r>
                        <a:rPr lang="en-US" altLang="zh-TW" sz="2400" dirty="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a:txBody>
                  <a:tcPr anchor="ctr">
                    <a:solidFill>
                      <a:schemeClr val="accent2"/>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TW" altLang="en-US" sz="2400" dirty="0">
                          <a:latin typeface="標楷體" panose="03000509000000000000" pitchFamily="65" charset="-120"/>
                          <a:ea typeface="標楷體" panose="03000509000000000000" pitchFamily="65" charset="-120"/>
                        </a:rPr>
                        <a:t>財政部同意補助金額</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元</a:t>
                      </a:r>
                      <a:r>
                        <a:rPr lang="en-US" altLang="zh-TW" sz="2400" dirty="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a:txBody>
                  <a:tcPr anchor="ctr">
                    <a:solidFill>
                      <a:schemeClr val="accent2"/>
                    </a:solidFill>
                  </a:tcPr>
                </a:tc>
                <a:extLst>
                  <a:ext uri="{0D108BD9-81ED-4DB2-BD59-A6C34878D82A}">
                    <a16:rowId xmlns:a16="http://schemas.microsoft.com/office/drawing/2014/main" xmlns="" val="10000"/>
                  </a:ext>
                </a:extLst>
              </a:tr>
              <a:tr h="1627416">
                <a:tc>
                  <a:txBody>
                    <a:bodyPr/>
                    <a:lstStyle/>
                    <a:p>
                      <a:pPr algn="ctr" fontAlgn="ctr"/>
                      <a:r>
                        <a:rPr lang="zh-TW" altLang="en-US" sz="2400" b="0" i="0" u="none" strike="noStrike" dirty="0">
                          <a:solidFill>
                            <a:srgbClr val="000000"/>
                          </a:solidFill>
                          <a:effectLst/>
                          <a:latin typeface="標楷體" panose="03000509000000000000" pitchFamily="65" charset="-120"/>
                          <a:ea typeface="標楷體" panose="03000509000000000000" pitchFamily="65" charset="-120"/>
                        </a:rPr>
                        <a:t>合計</a:t>
                      </a:r>
                    </a:p>
                  </a:txBody>
                  <a:tcPr marL="9525" marR="9525" marT="9525" marB="0" anchor="ctr">
                    <a:solidFill>
                      <a:schemeClr val="accent2">
                        <a:lumMod val="20000"/>
                        <a:lumOff val="80000"/>
                      </a:schemeClr>
                    </a:solidFill>
                  </a:tcPr>
                </a:tc>
                <a:tc>
                  <a:txBody>
                    <a:bodyPr/>
                    <a:lstStyle/>
                    <a:p>
                      <a:pPr marR="269875" algn="ctr">
                        <a:spcAft>
                          <a:spcPts val="0"/>
                        </a:spcAft>
                        <a:tabLst>
                          <a:tab pos="3609975" algn="l"/>
                        </a:tabLst>
                      </a:pPr>
                      <a:r>
                        <a:rPr lang="en-US" altLang="zh-TW" sz="2400" b="0" kern="100" dirty="0">
                          <a:effectLst/>
                          <a:latin typeface="標楷體" panose="03000509000000000000" pitchFamily="65" charset="-120"/>
                          <a:ea typeface="標楷體" panose="03000509000000000000" pitchFamily="65" charset="-120"/>
                        </a:rPr>
                        <a:t>21</a:t>
                      </a:r>
                      <a:r>
                        <a:rPr lang="zh-TW" altLang="en-US" sz="2400" b="0" kern="100" dirty="0">
                          <a:effectLst/>
                          <a:latin typeface="標楷體" panose="03000509000000000000" pitchFamily="65" charset="-120"/>
                          <a:ea typeface="標楷體" panose="03000509000000000000" pitchFamily="65" charset="-120"/>
                        </a:rPr>
                        <a:t>件</a:t>
                      </a:r>
                      <a:endParaRPr lang="zh-TW" sz="2400" b="0" kern="100" dirty="0">
                        <a:effectLst/>
                        <a:latin typeface="標楷體" panose="03000509000000000000" pitchFamily="65" charset="-120"/>
                        <a:ea typeface="標楷體" panose="03000509000000000000" pitchFamily="65" charset="-120"/>
                      </a:endParaRPr>
                    </a:p>
                  </a:txBody>
                  <a:tcPr marL="68580" marR="68580" marT="0" marB="0" anchor="ctr">
                    <a:solidFill>
                      <a:schemeClr val="accent2">
                        <a:lumMod val="20000"/>
                        <a:lumOff val="80000"/>
                      </a:schemeClr>
                    </a:solidFill>
                  </a:tcPr>
                </a:tc>
                <a:tc>
                  <a:txBody>
                    <a:bodyPr/>
                    <a:lstStyle/>
                    <a:p>
                      <a:pPr marR="269875" algn="ctr">
                        <a:spcAft>
                          <a:spcPts val="0"/>
                        </a:spcAft>
                        <a:tabLst>
                          <a:tab pos="3609975" algn="l"/>
                        </a:tabLst>
                      </a:pPr>
                      <a:r>
                        <a:rPr lang="en-US" altLang="zh-TW" sz="2400" b="0" kern="100" dirty="0">
                          <a:effectLst/>
                          <a:latin typeface="標楷體" panose="03000509000000000000" pitchFamily="65" charset="-120"/>
                          <a:ea typeface="標楷體" panose="03000509000000000000" pitchFamily="65" charset="-120"/>
                        </a:rPr>
                        <a:t>3,763</a:t>
                      </a:r>
                      <a:r>
                        <a:rPr lang="zh-TW" altLang="en-US" sz="2400" b="0" kern="100" dirty="0">
                          <a:effectLst/>
                          <a:latin typeface="標楷體" panose="03000509000000000000" pitchFamily="65" charset="-120"/>
                          <a:ea typeface="標楷體" panose="03000509000000000000" pitchFamily="65" charset="-120"/>
                        </a:rPr>
                        <a:t>萬</a:t>
                      </a:r>
                      <a:r>
                        <a:rPr lang="en-US" altLang="zh-TW" sz="2400" b="0" kern="100" dirty="0">
                          <a:effectLst/>
                          <a:latin typeface="標楷體" panose="03000509000000000000" pitchFamily="65" charset="-120"/>
                          <a:ea typeface="標楷體" panose="03000509000000000000" pitchFamily="65" charset="-120"/>
                        </a:rPr>
                        <a:t>7,500</a:t>
                      </a:r>
                      <a:endParaRPr lang="zh-TW" altLang="zh-TW" sz="2400" b="0" kern="100" dirty="0">
                        <a:effectLst/>
                        <a:latin typeface="標楷體" panose="03000509000000000000" pitchFamily="65" charset="-120"/>
                        <a:ea typeface="標楷體" panose="03000509000000000000" pitchFamily="65" charset="-12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xmlns="" val="10001"/>
                  </a:ext>
                </a:extLst>
              </a:tr>
            </a:tbl>
          </a:graphicData>
        </a:graphic>
      </p:graphicFrame>
      <p:sp>
        <p:nvSpPr>
          <p:cNvPr id="7" name="文字方塊 6">
            <a:extLst>
              <a:ext uri="{FF2B5EF4-FFF2-40B4-BE49-F238E27FC236}">
                <a16:creationId xmlns:a16="http://schemas.microsoft.com/office/drawing/2014/main" xmlns="" id="{A57FF941-5767-4240-ABE4-306282E8D4DD}"/>
              </a:ext>
            </a:extLst>
          </p:cNvPr>
          <p:cNvSpPr txBox="1"/>
          <p:nvPr/>
        </p:nvSpPr>
        <p:spPr>
          <a:xfrm>
            <a:off x="467544" y="4293097"/>
            <a:ext cx="8208914" cy="2246769"/>
          </a:xfrm>
          <a:prstGeom prst="rect">
            <a:avLst/>
          </a:prstGeom>
          <a:noFill/>
        </p:spPr>
        <p:txBody>
          <a:bodyPr wrap="square" rtlCol="0">
            <a:spAutoFit/>
          </a:bodyPr>
          <a:lstStyle/>
          <a:p>
            <a:pPr marL="450850" indent="-393700"/>
            <a:r>
              <a:rPr lang="zh-TW" altLang="en-US"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註</a:t>
            </a:r>
            <a:r>
              <a:rPr lang="en-US" altLang="zh-TW"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:108</a:t>
            </a:r>
            <a:r>
              <a:rPr lang="zh-TW" altLang="en-US"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年同意補助案件共</a:t>
            </a:r>
            <a:r>
              <a:rPr lang="en-US" altLang="zh-TW"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3</a:t>
            </a:r>
            <a:r>
              <a:rPr lang="zh-TW" altLang="en-US"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案，為「鳳山勞動文化館民間自提</a:t>
            </a:r>
            <a:r>
              <a:rPr lang="en-US" altLang="zh-TW"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BOT+ROT</a:t>
            </a:r>
            <a:r>
              <a:rPr lang="zh-TW" altLang="en-US"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案」、 「高雄市凹子底地區停</a:t>
            </a:r>
            <a:r>
              <a:rPr lang="en-US" altLang="zh-TW"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5</a:t>
            </a:r>
            <a:r>
              <a:rPr lang="zh-TW" altLang="en-US"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用地</a:t>
            </a:r>
            <a:r>
              <a:rPr lang="en-US" altLang="zh-TW"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BOT</a:t>
            </a:r>
            <a:r>
              <a:rPr lang="zh-TW" altLang="en-US"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案」 、 「高雄市陽明溜冰場、極限運動場及楠梓游泳池</a:t>
            </a:r>
            <a:r>
              <a:rPr lang="en-US" altLang="zh-TW"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BOT</a:t>
            </a:r>
            <a:r>
              <a:rPr lang="zh-TW" altLang="en-US"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案可行性評估計畫」 。</a:t>
            </a:r>
            <a:endParaRPr lang="en-US" altLang="zh-TW"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endParaRPr>
          </a:p>
          <a:p>
            <a:pPr marL="450850" indent="-393700"/>
            <a:r>
              <a:rPr lang="zh-TW" altLang="en-US"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註</a:t>
            </a:r>
            <a:r>
              <a:rPr lang="en-US" altLang="zh-TW"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:109</a:t>
            </a:r>
            <a:r>
              <a:rPr lang="zh-TW" altLang="en-US"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年同意補助案共</a:t>
            </a:r>
            <a:r>
              <a:rPr lang="en-US" altLang="zh-TW"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4</a:t>
            </a:r>
            <a:r>
              <a:rPr lang="zh-TW" altLang="en-US"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案，為「高雄市蓮池潭水域運動訓練中心</a:t>
            </a:r>
            <a:r>
              <a:rPr lang="en-US" altLang="zh-TW"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OT</a:t>
            </a:r>
            <a:r>
              <a:rPr lang="zh-TW" altLang="en-US"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可行性評估」 「高雄三民、苓雅運動中心</a:t>
            </a:r>
            <a:r>
              <a:rPr lang="en-US" altLang="zh-TW"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2.0 BOT</a:t>
            </a:r>
            <a:r>
              <a:rPr lang="zh-TW" altLang="en-US"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先期規劃暨招商作業」、「高雄市小港、鹽埕運動中心</a:t>
            </a:r>
            <a:r>
              <a:rPr lang="en-US" altLang="zh-TW"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BOT</a:t>
            </a:r>
            <a:r>
              <a:rPr lang="zh-TW" altLang="en-US"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案可行性評估計畫」、 「高雄市勞工教育生活中心澄清會館</a:t>
            </a:r>
            <a:r>
              <a:rPr lang="en-US" altLang="zh-TW"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OT</a:t>
            </a:r>
            <a:r>
              <a:rPr lang="zh-TW" altLang="en-US"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案」。</a:t>
            </a:r>
            <a:endParaRPr lang="en-US" altLang="zh-TW" sz="2000" b="1" kern="1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909240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rgbClr val="F8F8F8"/>
          </a:bgClr>
        </a:patt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4" name="投影片編號版面配置區 3"/>
          <p:cNvSpPr>
            <a:spLocks noGrp="1"/>
          </p:cNvSpPr>
          <p:nvPr>
            <p:ph type="sldNum" sz="quarter" idx="12"/>
          </p:nvPr>
        </p:nvSpPr>
        <p:spPr>
          <a:xfrm>
            <a:off x="8244407" y="6143010"/>
            <a:ext cx="439189" cy="365125"/>
          </a:xfrm>
        </p:spPr>
        <p:txBody>
          <a:bodyPr/>
          <a:lstStyle/>
          <a:p>
            <a:fld id="{DCB016FE-74A5-41F0-993A-BC838F0D30AB}" type="slidenum">
              <a:rPr lang="zh-TW" altLang="en-US" sz="1400" smtClean="0"/>
              <a:t>2</a:t>
            </a:fld>
            <a:endParaRPr lang="zh-TW" altLang="en-US" sz="14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65126"/>
            <a:ext cx="8280920" cy="1325563"/>
          </a:xfrm>
          <a:prstGeom prst="rect">
            <a:avLst/>
          </a:prstGeom>
          <a:solidFill>
            <a:srgbClr val="FFD85D"/>
          </a:solidFill>
          <a:ln w="9525">
            <a:solidFill>
              <a:schemeClr val="tx1"/>
            </a:solidFill>
            <a:miter lim="800000"/>
            <a:headEnd/>
            <a:tailEnd/>
          </a:ln>
          <a:effectLst/>
        </p:spPr>
      </p:pic>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75480"/>
            <a:ext cx="1404814" cy="1356285"/>
          </a:xfrm>
          <a:prstGeom prst="rect">
            <a:avLst/>
          </a:prstGeom>
        </p:spPr>
      </p:pic>
      <p:sp>
        <p:nvSpPr>
          <p:cNvPr id="14" name="文字方塊 13"/>
          <p:cNvSpPr txBox="1"/>
          <p:nvPr/>
        </p:nvSpPr>
        <p:spPr>
          <a:xfrm>
            <a:off x="508233" y="5894686"/>
            <a:ext cx="2983647" cy="430887"/>
          </a:xfrm>
          <a:prstGeom prst="rect">
            <a:avLst/>
          </a:prstGeom>
          <a:noFill/>
        </p:spPr>
        <p:txBody>
          <a:bodyPr wrap="square" rtlCol="0">
            <a:spAutoFit/>
          </a:bodyPr>
          <a:lstStyle/>
          <a:p>
            <a:r>
              <a:rPr lang="zh-TW" altLang="en-US" sz="1100" dirty="0"/>
              <a:t>高 雄 市 政 府 財 政 局                                                           </a:t>
            </a:r>
            <a:r>
              <a:rPr lang="en-US" altLang="zh-TW" sz="1100" dirty="0"/>
              <a:t>Finance Bureau Kaohsiung City Government  </a:t>
            </a:r>
            <a:endParaRPr lang="zh-TW" altLang="en-US" sz="1100" dirty="0"/>
          </a:p>
        </p:txBody>
      </p:sp>
      <p:pic>
        <p:nvPicPr>
          <p:cNvPr id="5" name="圖片 4"/>
          <p:cNvPicPr>
            <a:picLocks noChangeAspect="1"/>
          </p:cNvPicPr>
          <p:nvPr/>
        </p:nvPicPr>
        <p:blipFill>
          <a:blip r:embed="rId4"/>
          <a:stretch>
            <a:fillRect/>
          </a:stretch>
        </p:blipFill>
        <p:spPr>
          <a:xfrm>
            <a:off x="2339751" y="2920118"/>
            <a:ext cx="4392489" cy="1694835"/>
          </a:xfrm>
          <a:prstGeom prst="rect">
            <a:avLst/>
          </a:prstGeom>
        </p:spPr>
      </p:pic>
      <p:sp>
        <p:nvSpPr>
          <p:cNvPr id="7" name="文字方塊 6"/>
          <p:cNvSpPr txBox="1"/>
          <p:nvPr/>
        </p:nvSpPr>
        <p:spPr>
          <a:xfrm>
            <a:off x="3059832" y="3356992"/>
            <a:ext cx="3168352" cy="923330"/>
          </a:xfrm>
          <a:prstGeom prst="rect">
            <a:avLst/>
          </a:prstGeom>
          <a:noFill/>
        </p:spPr>
        <p:txBody>
          <a:bodyPr wrap="square" rtlCol="0">
            <a:spAutoFit/>
          </a:bodyPr>
          <a:lstStyle/>
          <a:p>
            <a:r>
              <a:rPr lang="zh-TW" altLang="en-US" sz="5400" b="1" dirty="0">
                <a:solidFill>
                  <a:srgbClr val="7030A0"/>
                </a:solidFill>
                <a:latin typeface="標楷體" panose="03000509000000000000" pitchFamily="65" charset="-120"/>
                <a:ea typeface="標楷體" panose="03000509000000000000" pitchFamily="65" charset="-120"/>
              </a:rPr>
              <a:t>財務管理</a:t>
            </a:r>
          </a:p>
        </p:txBody>
      </p:sp>
    </p:spTree>
    <p:extLst>
      <p:ext uri="{BB962C8B-B14F-4D97-AF65-F5344CB8AC3E}">
        <p14:creationId xmlns:p14="http://schemas.microsoft.com/office/powerpoint/2010/main" val="1478748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4" name="投影片編號版面配置區 3"/>
          <p:cNvSpPr>
            <a:spLocks noGrp="1"/>
          </p:cNvSpPr>
          <p:nvPr>
            <p:ph type="sldNum" sz="quarter" idx="12"/>
          </p:nvPr>
        </p:nvSpPr>
        <p:spPr>
          <a:xfrm>
            <a:off x="8383967" y="6325573"/>
            <a:ext cx="584978" cy="365125"/>
          </a:xfrm>
        </p:spPr>
        <p:txBody>
          <a:bodyPr/>
          <a:lstStyle/>
          <a:p>
            <a:fld id="{DCB016FE-74A5-41F0-993A-BC838F0D30AB}" type="slidenum">
              <a:rPr lang="zh-TW" altLang="en-US" sz="1400" smtClean="0">
                <a:solidFill>
                  <a:schemeClr val="tx1"/>
                </a:solidFill>
              </a:rPr>
              <a:t>29</a:t>
            </a:fld>
            <a:endParaRPr lang="zh-TW" altLang="en-US" sz="1400" dirty="0">
              <a:solidFill>
                <a:schemeClr val="tx1"/>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5" y="637185"/>
            <a:ext cx="7706816" cy="1378589"/>
          </a:xfrm>
          <a:prstGeom prst="rect">
            <a:avLst/>
          </a:prstGeom>
          <a:solidFill>
            <a:srgbClr val="FFDF79"/>
          </a:solidFill>
          <a:ln w="9525">
            <a:solidFill>
              <a:schemeClr val="tx1"/>
            </a:solidFill>
            <a:miter lim="800000"/>
            <a:headEnd/>
            <a:tailEnd/>
          </a:ln>
          <a:effectLst/>
        </p:spPr>
      </p:pic>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1517" y="-75480"/>
            <a:ext cx="1547665" cy="1356285"/>
          </a:xfrm>
          <a:prstGeom prst="rect">
            <a:avLst/>
          </a:prstGeom>
        </p:spPr>
      </p:pic>
      <p:sp>
        <p:nvSpPr>
          <p:cNvPr id="14" name="文字方塊 13"/>
          <p:cNvSpPr txBox="1"/>
          <p:nvPr/>
        </p:nvSpPr>
        <p:spPr>
          <a:xfrm>
            <a:off x="508233" y="5894686"/>
            <a:ext cx="2983647" cy="430887"/>
          </a:xfrm>
          <a:prstGeom prst="rect">
            <a:avLst/>
          </a:prstGeom>
          <a:noFill/>
        </p:spPr>
        <p:txBody>
          <a:bodyPr wrap="square" rtlCol="0">
            <a:spAutoFit/>
          </a:bodyPr>
          <a:lstStyle/>
          <a:p>
            <a:r>
              <a:rPr lang="zh-TW" altLang="en-US" sz="1100" dirty="0"/>
              <a:t>高 雄 市 政 府 財 政 局                                                           </a:t>
            </a:r>
            <a:r>
              <a:rPr lang="en-US" altLang="zh-TW" sz="1100" dirty="0"/>
              <a:t>Finance Bureau Kaohsiung City Government  </a:t>
            </a:r>
            <a:endParaRPr lang="zh-TW" altLang="en-US" sz="1100" dirty="0"/>
          </a:p>
        </p:txBody>
      </p:sp>
      <p:sp>
        <p:nvSpPr>
          <p:cNvPr id="5" name="書卷 (水平) 4"/>
          <p:cNvSpPr/>
          <p:nvPr/>
        </p:nvSpPr>
        <p:spPr>
          <a:xfrm>
            <a:off x="1691680" y="3284984"/>
            <a:ext cx="5653211" cy="1681185"/>
          </a:xfrm>
          <a:prstGeom prst="horizontalScroll">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1691680" y="3712106"/>
            <a:ext cx="5832648" cy="923330"/>
          </a:xfrm>
          <a:prstGeom prst="rect">
            <a:avLst/>
          </a:prstGeom>
          <a:noFill/>
        </p:spPr>
        <p:txBody>
          <a:bodyPr wrap="square" rtlCol="0">
            <a:spAutoFit/>
          </a:bodyPr>
          <a:lstStyle/>
          <a:p>
            <a:pPr lvl="0"/>
            <a:r>
              <a:rPr lang="zh-TW" altLang="en-US" sz="5400" b="1" dirty="0">
                <a:ln/>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集中支付作業管理</a:t>
            </a:r>
            <a:endParaRPr lang="zh-TW" altLang="en-US" sz="5400" b="1" dirty="0">
              <a:solidFill>
                <a:srgbClr val="7030A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28325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rotWithShape="1">
          <a:gsLst>
            <a:gs pos="97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4" name="標題 3"/>
          <p:cNvSpPr>
            <a:spLocks noGrp="1"/>
          </p:cNvSpPr>
          <p:nvPr>
            <p:ph type="title"/>
          </p:nvPr>
        </p:nvSpPr>
        <p:spPr>
          <a:xfrm>
            <a:off x="1259632" y="404813"/>
            <a:ext cx="6984776" cy="855662"/>
          </a:xfrm>
        </p:spPr>
        <p:txBody>
          <a:bodyPr>
            <a:normAutofit fontScale="90000"/>
          </a:bodyPr>
          <a:lstStyle/>
          <a:p>
            <a:pPr fontAlgn="auto">
              <a:spcAft>
                <a:spcPts val="0"/>
              </a:spcAft>
              <a:defRPr/>
            </a:pPr>
            <a:r>
              <a:rPr lang="zh-TW" altLang="zh-TW" sz="6000" dirty="0">
                <a:solidFill>
                  <a:srgbClr val="0070C0"/>
                </a:solidFill>
                <a:effectLst>
                  <a:outerShdw blurRad="38100" dist="38100" dir="2700000" algn="tl">
                    <a:srgbClr val="000000">
                      <a:alpha val="43137"/>
                    </a:srgbClr>
                  </a:outerShdw>
                </a:effectLst>
                <a:ea typeface="標楷體" pitchFamily="65" charset="-120"/>
              </a:rPr>
              <a:t>集中支付作業管理</a:t>
            </a:r>
            <a:endParaRPr lang="zh-TW" altLang="en-US" sz="6000" dirty="0">
              <a:solidFill>
                <a:srgbClr val="0070C0"/>
              </a:solidFill>
              <a:effectLst>
                <a:outerShdw blurRad="38100" dist="38100" dir="2700000" algn="tl">
                  <a:srgbClr val="000000">
                    <a:alpha val="43137"/>
                  </a:srgbClr>
                </a:outerShdw>
              </a:effectLst>
            </a:endParaRPr>
          </a:p>
        </p:txBody>
      </p:sp>
      <p:graphicFrame>
        <p:nvGraphicFramePr>
          <p:cNvPr id="7" name="內容版面配置區 6"/>
          <p:cNvGraphicFramePr>
            <a:graphicFrameLocks noGrp="1"/>
          </p:cNvGraphicFramePr>
          <p:nvPr>
            <p:ph idx="1"/>
            <p:extLst>
              <p:ext uri="{D42A27DB-BD31-4B8C-83A1-F6EECF244321}">
                <p14:modId xmlns:p14="http://schemas.microsoft.com/office/powerpoint/2010/main" val="2521254875"/>
              </p:ext>
            </p:extLst>
          </p:nvPr>
        </p:nvGraphicFramePr>
        <p:xfrm>
          <a:off x="827584" y="1412776"/>
          <a:ext cx="7632848"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52" name="投影片編號版面配置區 7"/>
          <p:cNvSpPr>
            <a:spLocks noGrp="1"/>
          </p:cNvSpPr>
          <p:nvPr>
            <p:ph type="sldNum" sz="quarter" idx="12"/>
          </p:nvPr>
        </p:nvSpPr>
        <p:spPr>
          <a:xfrm>
            <a:off x="8244408" y="6232227"/>
            <a:ext cx="584978" cy="365125"/>
          </a:xfrm>
          <a:noFill/>
        </p:spPr>
        <p:txBody>
          <a:bodyPr/>
          <a:lstStyle/>
          <a:p>
            <a:fld id="{75969555-19BA-4E79-8A12-0D19E0EE93A7}" type="slidenum">
              <a:rPr lang="en-US" altLang="zh-TW" sz="1400" smtClean="0">
                <a:solidFill>
                  <a:schemeClr val="tx1"/>
                </a:solidFill>
              </a:rPr>
              <a:pPr/>
              <a:t>30</a:t>
            </a:fld>
            <a:endParaRPr lang="en-US" altLang="zh-TW" sz="1400" dirty="0">
              <a:solidFill>
                <a:schemeClr val="tx1"/>
              </a:solidFill>
            </a:endParaRPr>
          </a:p>
        </p:txBody>
      </p:sp>
      <p:graphicFrame>
        <p:nvGraphicFramePr>
          <p:cNvPr id="6" name="資料庫圖表 5"/>
          <p:cNvGraphicFramePr/>
          <p:nvPr>
            <p:extLst>
              <p:ext uri="{D42A27DB-BD31-4B8C-83A1-F6EECF244321}">
                <p14:modId xmlns:p14="http://schemas.microsoft.com/office/powerpoint/2010/main" val="2162247795"/>
              </p:ext>
            </p:extLst>
          </p:nvPr>
        </p:nvGraphicFramePr>
        <p:xfrm>
          <a:off x="827584" y="4293096"/>
          <a:ext cx="7416824" cy="22322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94735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pattFill prst="pct70">
          <a:fgClr>
            <a:schemeClr val="bg1"/>
          </a:fgClr>
          <a:bgClr>
            <a:schemeClr val="bg1"/>
          </a:bgClr>
        </a:pattFill>
        <a:effectLst/>
      </p:bgPr>
    </p:bg>
    <p:spTree>
      <p:nvGrpSpPr>
        <p:cNvPr id="1" name="Shape 336"/>
        <p:cNvGrpSpPr/>
        <p:nvPr/>
      </p:nvGrpSpPr>
      <p:grpSpPr>
        <a:xfrm>
          <a:off x="0" y="0"/>
          <a:ext cx="0" cy="0"/>
          <a:chOff x="0" y="0"/>
          <a:chExt cx="0" cy="0"/>
        </a:xfrm>
      </p:grpSpPr>
      <p:sp>
        <p:nvSpPr>
          <p:cNvPr id="13" name="標題 1"/>
          <p:cNvSpPr txBox="1">
            <a:spLocks/>
          </p:cNvSpPr>
          <p:nvPr/>
        </p:nvSpPr>
        <p:spPr>
          <a:xfrm>
            <a:off x="817883" y="332656"/>
            <a:ext cx="7886700" cy="1325562"/>
          </a:xfrm>
          <a:prstGeom prst="rect">
            <a:avLst/>
          </a:prstGeom>
        </p:spPr>
        <p:txBody>
          <a:bodyPr vert="horz" lIns="91440" tIns="45720" rIns="91440" bIns="45720" rtlCol="0" anchor="ctr">
            <a:noAutofit/>
          </a:bodyPr>
          <a:lstStyle>
            <a:lvl1pPr algn="l" defTabSz="685800" rtl="0" eaLnBrk="1" latinLnBrk="0" hangingPunct="1">
              <a:spcBef>
                <a:spcPct val="0"/>
              </a:spcBef>
              <a:buNone/>
              <a:defRPr sz="3300" kern="1200">
                <a:solidFill>
                  <a:schemeClr val="tx1"/>
                </a:solidFill>
                <a:latin typeface="+mj-lt"/>
                <a:ea typeface="+mj-ea"/>
                <a:cs typeface="+mj-cs"/>
              </a:defRPr>
            </a:lvl1pPr>
          </a:lstStyle>
          <a:p>
            <a:pPr fontAlgn="base">
              <a:spcAft>
                <a:spcPct val="0"/>
              </a:spcAft>
              <a:defRPr/>
            </a:pPr>
            <a:r>
              <a:rPr lang="zh-TW" altLang="en-US" sz="4800" b="1" dirty="0">
                <a:gradFill>
                  <a:gsLst>
                    <a:gs pos="0">
                      <a:srgbClr val="000000"/>
                    </a:gs>
                    <a:gs pos="39999">
                      <a:srgbClr val="0A128C"/>
                    </a:gs>
                    <a:gs pos="70000">
                      <a:srgbClr val="181CC7"/>
                    </a:gs>
                    <a:gs pos="88000">
                      <a:srgbClr val="7005D4"/>
                    </a:gs>
                    <a:gs pos="100000">
                      <a:srgbClr val="8C3D91"/>
                    </a:gs>
                  </a:gsLst>
                  <a:lin ang="5400000" scaled="0"/>
                </a:gra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貳、未來工作努力方向</a:t>
            </a:r>
            <a:r>
              <a:rPr kumimoji="1" lang="zh-TW" altLang="en-US" sz="4800" b="1" dirty="0">
                <a:solidFill>
                  <a:srgbClr val="F79646">
                    <a:lumMod val="50000"/>
                  </a:srgb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
            </a:r>
            <a:br>
              <a:rPr kumimoji="1" lang="zh-TW" altLang="en-US" sz="4800" b="1" dirty="0">
                <a:solidFill>
                  <a:srgbClr val="F79646">
                    <a:lumMod val="50000"/>
                  </a:srgb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br>
            <a:endParaRPr lang="zh-TW" altLang="en-US" sz="4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200003"/>
            <a:ext cx="6120680" cy="5516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2" y="1340768"/>
            <a:ext cx="1401763" cy="1152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4116" y="1200003"/>
            <a:ext cx="1635571" cy="156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4116" y="2996952"/>
            <a:ext cx="1635571" cy="1608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49498" y="4947164"/>
            <a:ext cx="1635572"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3"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7899" y="5229200"/>
            <a:ext cx="1445506"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061" descr="BD04969_"/>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52571" y="3237530"/>
            <a:ext cx="1380834" cy="127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投影片編號版面配置區 5"/>
          <p:cNvSpPr>
            <a:spLocks noGrp="1"/>
          </p:cNvSpPr>
          <p:nvPr>
            <p:ph type="sldNum" sz="quarter" idx="12"/>
          </p:nvPr>
        </p:nvSpPr>
        <p:spPr>
          <a:xfrm>
            <a:off x="8388426" y="6319087"/>
            <a:ext cx="576064" cy="365125"/>
          </a:xfrm>
        </p:spPr>
        <p:txBody>
          <a:bodyPr/>
          <a:lstStyle/>
          <a:p>
            <a:fld id="{017AFC18-AB17-450C-A1B6-96D9331FA14F}" type="slidenum">
              <a:rPr lang="zh-TW" altLang="en-US" sz="1400" smtClean="0">
                <a:solidFill>
                  <a:schemeClr val="tx1"/>
                </a:solidFill>
                <a:latin typeface="微軟正黑體" panose="020B0604030504040204" pitchFamily="34" charset="-120"/>
                <a:ea typeface="微軟正黑體" panose="020B0604030504040204" pitchFamily="34" charset="-120"/>
              </a:rPr>
              <a:t>31</a:t>
            </a:fld>
            <a:endParaRPr lang="zh-TW" altLang="en-US" sz="1400" dirty="0">
              <a:solidFill>
                <a:schemeClr val="tx1"/>
              </a:solidFill>
              <a:latin typeface="微軟正黑體" panose="020B0604030504040204" pitchFamily="34" charset="-120"/>
              <a:ea typeface="微軟正黑體" panose="020B0604030504040204" pitchFamily="34" charset="-120"/>
            </a:endParaRPr>
          </a:p>
        </p:txBody>
      </p:sp>
      <p:sp>
        <p:nvSpPr>
          <p:cNvPr id="16" name="頁尾版面配置區 2"/>
          <p:cNvSpPr txBox="1">
            <a:spLocks/>
          </p:cNvSpPr>
          <p:nvPr/>
        </p:nvSpPr>
        <p:spPr>
          <a:xfrm>
            <a:off x="323528" y="6452236"/>
            <a:ext cx="2880320" cy="338745"/>
          </a:xfrm>
          <a:prstGeom prst="rect">
            <a:avLst/>
          </a:prstGeom>
        </p:spPr>
        <p:txBody>
          <a:bodyPr vert="horz" lIns="91440" tIns="45720" rIns="91440" bIns="45720" rtlCol="0" anchor="ctr"/>
          <a:lstStyle>
            <a:defPPr>
              <a:defRPr lang="zh-TW"/>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900" b="1" i="0" u="none" strike="noStrike" kern="1200" cap="none" spc="0" normalizeH="0" baseline="0" noProof="0" dirty="0">
                <a:ln>
                  <a:noFill/>
                </a:ln>
                <a:solidFill>
                  <a:prstClr val="black">
                    <a:tint val="75000"/>
                  </a:prstClr>
                </a:solidFill>
                <a:effectLst/>
                <a:uLnTx/>
                <a:uFillTx/>
                <a:latin typeface="Calibri"/>
                <a:ea typeface="新細明體"/>
                <a:cs typeface="+mn-cs"/>
              </a:rPr>
              <a:t>高 雄 市 政 府 財 政 局                                                           </a:t>
            </a:r>
            <a:r>
              <a:rPr kumimoji="0" lang="en-US" altLang="zh-TW" sz="900" b="1" i="0" u="none" strike="noStrike" kern="1200" cap="none" spc="0" normalizeH="0" baseline="0" noProof="0" dirty="0">
                <a:ln>
                  <a:noFill/>
                </a:ln>
                <a:solidFill>
                  <a:prstClr val="black">
                    <a:tint val="75000"/>
                  </a:prstClr>
                </a:solidFill>
                <a:effectLst/>
                <a:uLnTx/>
                <a:uFillTx/>
                <a:latin typeface="Calibri"/>
                <a:ea typeface="新細明體"/>
                <a:cs typeface="+mn-cs"/>
              </a:rPr>
              <a:t>Finance Bureau Kaohsiung City Government  </a:t>
            </a:r>
            <a:endParaRPr kumimoji="0" lang="zh-TW" altLang="en-US" sz="900" b="1" i="0" u="none" strike="noStrike" kern="1200" cap="none" spc="0" normalizeH="0" baseline="0" noProof="0" dirty="0">
              <a:ln>
                <a:noFill/>
              </a:ln>
              <a:solidFill>
                <a:prstClr val="black">
                  <a:tint val="75000"/>
                </a:prstClr>
              </a:solidFill>
              <a:effectLst/>
              <a:uLnTx/>
              <a:uFillTx/>
              <a:latin typeface="Calibri"/>
              <a:ea typeface="新細明體"/>
              <a:cs typeface="+mn-cs"/>
            </a:endParaRPr>
          </a:p>
        </p:txBody>
      </p:sp>
      <p:pic>
        <p:nvPicPr>
          <p:cNvPr id="18" name="Picture 2" descr="C:\Users\fb525_2\Desktop\108_03_14.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21604" y="120025"/>
            <a:ext cx="1292751" cy="129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034854"/>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pattFill prst="pct70">
          <a:fgClr>
            <a:srgbClr val="F8F8F8"/>
          </a:fgClr>
          <a:bgClr>
            <a:schemeClr val="bg1"/>
          </a:bgClr>
        </a:pattFill>
        <a:effectLst/>
      </p:bgPr>
    </p:bg>
    <p:spTree>
      <p:nvGrpSpPr>
        <p:cNvPr id="1" name=""/>
        <p:cNvGrpSpPr/>
        <p:nvPr/>
      </p:nvGrpSpPr>
      <p:grpSpPr>
        <a:xfrm>
          <a:off x="0" y="0"/>
          <a:ext cx="0" cy="0"/>
          <a:chOff x="0" y="0"/>
          <a:chExt cx="0" cy="0"/>
        </a:xfrm>
      </p:grpSpPr>
      <p:pic>
        <p:nvPicPr>
          <p:cNvPr id="9" name="圖片 8"/>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harpenSoften amount="-6000"/>
                    </a14:imgEffect>
                    <a14:imgEffect>
                      <a14:colorTemperature colorTemp="53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2267744" y="5407577"/>
            <a:ext cx="6192688" cy="1440700"/>
          </a:xfrm>
          <a:prstGeom prst="rect">
            <a:avLst/>
          </a:prstGeom>
        </p:spPr>
      </p:pic>
      <p:graphicFrame>
        <p:nvGraphicFramePr>
          <p:cNvPr id="7" name="內容版面配置區 6"/>
          <p:cNvGraphicFramePr>
            <a:graphicFrameLocks noGrp="1"/>
          </p:cNvGraphicFramePr>
          <p:nvPr>
            <p:ph idx="1"/>
            <p:extLst>
              <p:ext uri="{D42A27DB-BD31-4B8C-83A1-F6EECF244321}">
                <p14:modId xmlns:p14="http://schemas.microsoft.com/office/powerpoint/2010/main" val="3062916264"/>
              </p:ext>
            </p:extLst>
          </p:nvPr>
        </p:nvGraphicFramePr>
        <p:xfrm>
          <a:off x="540034" y="891758"/>
          <a:ext cx="8075240" cy="50575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文字方塊 4"/>
          <p:cNvSpPr txBox="1"/>
          <p:nvPr/>
        </p:nvSpPr>
        <p:spPr>
          <a:xfrm>
            <a:off x="1071475" y="1631643"/>
            <a:ext cx="749507" cy="769441"/>
          </a:xfrm>
          <a:prstGeom prst="rect">
            <a:avLst/>
          </a:prstGeom>
          <a:noFill/>
        </p:spPr>
        <p:txBody>
          <a:bodyPr wrap="square" rtlCol="0">
            <a:spAutoFit/>
          </a:bodyPr>
          <a:lstStyle/>
          <a:p>
            <a:r>
              <a:rPr lang="en-US" altLang="zh-TW" sz="4400" dirty="0"/>
              <a:t>1</a:t>
            </a:r>
            <a:endParaRPr lang="zh-TW" altLang="en-US" sz="4400" dirty="0"/>
          </a:p>
        </p:txBody>
      </p:sp>
      <p:sp>
        <p:nvSpPr>
          <p:cNvPr id="6" name="文字方塊 5"/>
          <p:cNvSpPr txBox="1"/>
          <p:nvPr/>
        </p:nvSpPr>
        <p:spPr>
          <a:xfrm>
            <a:off x="1359117" y="3101212"/>
            <a:ext cx="764611" cy="769441"/>
          </a:xfrm>
          <a:prstGeom prst="rect">
            <a:avLst/>
          </a:prstGeom>
          <a:noFill/>
        </p:spPr>
        <p:txBody>
          <a:bodyPr wrap="square" rtlCol="0">
            <a:spAutoFit/>
          </a:bodyPr>
          <a:lstStyle/>
          <a:p>
            <a:r>
              <a:rPr lang="en-US" altLang="zh-TW" sz="4400" dirty="0"/>
              <a:t>2</a:t>
            </a:r>
            <a:endParaRPr lang="zh-TW" altLang="en-US" sz="4400" dirty="0"/>
          </a:p>
        </p:txBody>
      </p:sp>
      <p:sp>
        <p:nvSpPr>
          <p:cNvPr id="10" name="文字方塊 9"/>
          <p:cNvSpPr txBox="1"/>
          <p:nvPr/>
        </p:nvSpPr>
        <p:spPr>
          <a:xfrm>
            <a:off x="1043998" y="4499181"/>
            <a:ext cx="864096" cy="769441"/>
          </a:xfrm>
          <a:prstGeom prst="rect">
            <a:avLst/>
          </a:prstGeom>
          <a:noFill/>
        </p:spPr>
        <p:txBody>
          <a:bodyPr wrap="square" rtlCol="0">
            <a:spAutoFit/>
          </a:bodyPr>
          <a:lstStyle/>
          <a:p>
            <a:r>
              <a:rPr lang="en-US" altLang="zh-TW" sz="4400" dirty="0"/>
              <a:t>3</a:t>
            </a:r>
            <a:endParaRPr lang="zh-TW" altLang="en-US" sz="4400" dirty="0"/>
          </a:p>
        </p:txBody>
      </p:sp>
      <p:sp>
        <p:nvSpPr>
          <p:cNvPr id="3" name="投影片編號版面配置區 2"/>
          <p:cNvSpPr>
            <a:spLocks noGrp="1"/>
          </p:cNvSpPr>
          <p:nvPr>
            <p:ph type="sldNum" sz="quarter" idx="12"/>
          </p:nvPr>
        </p:nvSpPr>
        <p:spPr>
          <a:xfrm>
            <a:off x="7891701" y="6333561"/>
            <a:ext cx="730424" cy="365125"/>
          </a:xfrm>
        </p:spPr>
        <p:txBody>
          <a:bodyPr/>
          <a:lstStyle/>
          <a:p>
            <a:fld id="{577F184F-ACC9-4A42-BF03-031CCAFC4ECD}" type="slidenum">
              <a:rPr lang="zh-TW" altLang="en-US" sz="1400" smtClean="0">
                <a:solidFill>
                  <a:prstClr val="black"/>
                </a:solidFill>
                <a:latin typeface="+mj-ea"/>
                <a:ea typeface="+mj-ea"/>
              </a:rPr>
              <a:pPr/>
              <a:t>32</a:t>
            </a:fld>
            <a:endParaRPr lang="zh-TW" altLang="en-US" sz="1400" dirty="0">
              <a:solidFill>
                <a:prstClr val="black"/>
              </a:solidFill>
              <a:latin typeface="+mj-ea"/>
              <a:ea typeface="+mj-ea"/>
            </a:endParaRPr>
          </a:p>
        </p:txBody>
      </p:sp>
      <p:pic>
        <p:nvPicPr>
          <p:cNvPr id="17" name="圖片 16"/>
          <p:cNvPicPr>
            <a:picLocks noChangeAspect="1"/>
          </p:cNvPicPr>
          <p:nvPr/>
        </p:nvPicPr>
        <p:blipFill>
          <a:blip r:embed="rId9"/>
          <a:stretch>
            <a:fillRect/>
          </a:stretch>
        </p:blipFill>
        <p:spPr>
          <a:xfrm>
            <a:off x="467544" y="354124"/>
            <a:ext cx="8447578" cy="1075268"/>
          </a:xfrm>
          <a:prstGeom prst="rect">
            <a:avLst/>
          </a:prstGeom>
        </p:spPr>
      </p:pic>
      <p:sp>
        <p:nvSpPr>
          <p:cNvPr id="2" name="文字方塊 1"/>
          <p:cNvSpPr txBox="1"/>
          <p:nvPr/>
        </p:nvSpPr>
        <p:spPr>
          <a:xfrm>
            <a:off x="1359117" y="620688"/>
            <a:ext cx="6165211" cy="646331"/>
          </a:xfrm>
          <a:prstGeom prst="rect">
            <a:avLst/>
          </a:prstGeom>
          <a:noFill/>
        </p:spPr>
        <p:txBody>
          <a:bodyPr wrap="square" rtlCol="0">
            <a:spAutoFit/>
          </a:bodyPr>
          <a:lstStyle/>
          <a:p>
            <a:pPr lvl="0" algn="ctr" defTabSz="1778000">
              <a:lnSpc>
                <a:spcPct val="90000"/>
              </a:lnSpc>
              <a:spcBef>
                <a:spcPct val="0"/>
              </a:spcBef>
              <a:spcAft>
                <a:spcPct val="35000"/>
              </a:spcAft>
            </a:pPr>
            <a:r>
              <a:rPr lang="zh-TW" altLang="en-US" sz="4000" b="1">
                <a:solidFill>
                  <a:prstClr val="white"/>
                </a:solidFill>
                <a:latin typeface="Century Gothic" panose="020B0502020202020204" pitchFamily="34" charset="0"/>
                <a:ea typeface="標楷體" panose="03000509000000000000" pitchFamily="65" charset="-120"/>
              </a:rPr>
              <a:t>貳、未來工作努力方向</a:t>
            </a:r>
            <a:endParaRPr lang="zh-TW" altLang="en-US" sz="4000" b="1" dirty="0">
              <a:solidFill>
                <a:prstClr val="white"/>
              </a:solidFill>
              <a:latin typeface="Century Gothic" panose="020B0502020202020204" pitchFamily="34" charset="0"/>
              <a:ea typeface="標楷體" panose="03000509000000000000" pitchFamily="65" charset="-120"/>
            </a:endParaRPr>
          </a:p>
        </p:txBody>
      </p:sp>
    </p:spTree>
    <p:extLst>
      <p:ext uri="{BB962C8B-B14F-4D97-AF65-F5344CB8AC3E}">
        <p14:creationId xmlns:p14="http://schemas.microsoft.com/office/powerpoint/2010/main" val="2672467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pattFill prst="pct70">
          <a:fgClr>
            <a:srgbClr val="F8F8F8"/>
          </a:fgClr>
          <a:bgClr>
            <a:schemeClr val="bg1"/>
          </a:bgClr>
        </a:pattFill>
        <a:effectLst/>
      </p:bgPr>
    </p:bg>
    <p:spTree>
      <p:nvGrpSpPr>
        <p:cNvPr id="1" name=""/>
        <p:cNvGrpSpPr/>
        <p:nvPr/>
      </p:nvGrpSpPr>
      <p:grpSpPr>
        <a:xfrm>
          <a:off x="0" y="0"/>
          <a:ext cx="0" cy="0"/>
          <a:chOff x="0" y="0"/>
          <a:chExt cx="0" cy="0"/>
        </a:xfrm>
      </p:grpSpPr>
      <p:pic>
        <p:nvPicPr>
          <p:cNvPr id="7" name="圖片 6"/>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483768" y="5441091"/>
            <a:ext cx="6048672" cy="1407195"/>
          </a:xfrm>
          <a:prstGeom prst="rect">
            <a:avLst/>
          </a:prstGeom>
        </p:spPr>
      </p:pic>
      <p:graphicFrame>
        <p:nvGraphicFramePr>
          <p:cNvPr id="23" name="內容版面配置區 22"/>
          <p:cNvGraphicFramePr>
            <a:graphicFrameLocks noGrp="1"/>
          </p:cNvGraphicFramePr>
          <p:nvPr>
            <p:ph idx="1"/>
            <p:extLst>
              <p:ext uri="{D42A27DB-BD31-4B8C-83A1-F6EECF244321}">
                <p14:modId xmlns:p14="http://schemas.microsoft.com/office/powerpoint/2010/main" val="2090775246"/>
              </p:ext>
            </p:extLst>
          </p:nvPr>
        </p:nvGraphicFramePr>
        <p:xfrm>
          <a:off x="201509" y="1400181"/>
          <a:ext cx="8345578" cy="50688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投影片編號版面配置區 5"/>
          <p:cNvSpPr>
            <a:spLocks noGrp="1"/>
          </p:cNvSpPr>
          <p:nvPr>
            <p:ph type="sldNum" sz="quarter" idx="12"/>
          </p:nvPr>
        </p:nvSpPr>
        <p:spPr>
          <a:xfrm>
            <a:off x="8388426" y="6319087"/>
            <a:ext cx="576064" cy="365125"/>
          </a:xfrm>
        </p:spPr>
        <p:txBody>
          <a:bodyPr/>
          <a:lstStyle/>
          <a:p>
            <a:fld id="{017AFC18-AB17-450C-A1B6-96D9331FA14F}" type="slidenum">
              <a:rPr lang="zh-TW" altLang="en-US" sz="1600" smtClean="0">
                <a:solidFill>
                  <a:schemeClr val="tx1"/>
                </a:solidFill>
                <a:latin typeface="微軟正黑體" panose="020B0604030504040204" pitchFamily="34" charset="-120"/>
                <a:ea typeface="微軟正黑體" panose="020B0604030504040204" pitchFamily="34" charset="-120"/>
              </a:rPr>
              <a:t>33</a:t>
            </a:fld>
            <a:endParaRPr lang="zh-TW" altLang="en-US" sz="16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13" name="資料庫圖表 12"/>
          <p:cNvGraphicFramePr/>
          <p:nvPr>
            <p:extLst>
              <p:ext uri="{D42A27DB-BD31-4B8C-83A1-F6EECF244321}">
                <p14:modId xmlns:p14="http://schemas.microsoft.com/office/powerpoint/2010/main" val="4152740952"/>
              </p:ext>
            </p:extLst>
          </p:nvPr>
        </p:nvGraphicFramePr>
        <p:xfrm>
          <a:off x="611560" y="525427"/>
          <a:ext cx="8064896" cy="75775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文字方塊 5"/>
          <p:cNvSpPr txBox="1"/>
          <p:nvPr/>
        </p:nvSpPr>
        <p:spPr>
          <a:xfrm>
            <a:off x="724745" y="2007500"/>
            <a:ext cx="998780" cy="769441"/>
          </a:xfrm>
          <a:prstGeom prst="rect">
            <a:avLst/>
          </a:prstGeom>
          <a:noFill/>
        </p:spPr>
        <p:txBody>
          <a:bodyPr wrap="square" rtlCol="0">
            <a:spAutoFit/>
          </a:bodyPr>
          <a:lstStyle/>
          <a:p>
            <a:r>
              <a:rPr lang="en-US" altLang="zh-TW" sz="4400" dirty="0"/>
              <a:t>4</a:t>
            </a:r>
            <a:endParaRPr lang="zh-TW" altLang="en-US" sz="4400" dirty="0"/>
          </a:p>
        </p:txBody>
      </p:sp>
      <p:sp>
        <p:nvSpPr>
          <p:cNvPr id="8" name="文字方塊 7"/>
          <p:cNvSpPr txBox="1"/>
          <p:nvPr/>
        </p:nvSpPr>
        <p:spPr>
          <a:xfrm>
            <a:off x="724745" y="3659175"/>
            <a:ext cx="786166" cy="769441"/>
          </a:xfrm>
          <a:prstGeom prst="rect">
            <a:avLst/>
          </a:prstGeom>
          <a:noFill/>
        </p:spPr>
        <p:txBody>
          <a:bodyPr wrap="square" rtlCol="0">
            <a:spAutoFit/>
          </a:bodyPr>
          <a:lstStyle/>
          <a:p>
            <a:r>
              <a:rPr lang="en-US" altLang="zh-TW" sz="4400" dirty="0"/>
              <a:t>5</a:t>
            </a:r>
            <a:endParaRPr lang="zh-TW" altLang="en-US" sz="4400" dirty="0"/>
          </a:p>
        </p:txBody>
      </p:sp>
      <p:sp>
        <p:nvSpPr>
          <p:cNvPr id="9" name="文字方塊 8"/>
          <p:cNvSpPr txBox="1"/>
          <p:nvPr/>
        </p:nvSpPr>
        <p:spPr>
          <a:xfrm>
            <a:off x="640450" y="5299390"/>
            <a:ext cx="628546" cy="769441"/>
          </a:xfrm>
          <a:prstGeom prst="rect">
            <a:avLst/>
          </a:prstGeom>
          <a:noFill/>
        </p:spPr>
        <p:txBody>
          <a:bodyPr wrap="square" rtlCol="0">
            <a:spAutoFit/>
          </a:bodyPr>
          <a:lstStyle/>
          <a:p>
            <a:r>
              <a:rPr lang="en-US" altLang="zh-TW" sz="4400" dirty="0"/>
              <a:t>6</a:t>
            </a:r>
            <a:endParaRPr lang="zh-TW" altLang="en-US" sz="4400" dirty="0"/>
          </a:p>
        </p:txBody>
      </p:sp>
      <p:sp>
        <p:nvSpPr>
          <p:cNvPr id="2" name="文字方塊 1"/>
          <p:cNvSpPr txBox="1"/>
          <p:nvPr/>
        </p:nvSpPr>
        <p:spPr>
          <a:xfrm>
            <a:off x="1631676" y="1753403"/>
            <a:ext cx="6552730" cy="1444092"/>
          </a:xfrm>
          <a:prstGeom prst="rect">
            <a:avLst/>
          </a:prstGeom>
          <a:noFill/>
        </p:spPr>
        <p:txBody>
          <a:bodyPr wrap="square" rtlCol="0">
            <a:spAutoFit/>
          </a:bodyPr>
          <a:lstStyle/>
          <a:p>
            <a:pPr lvl="0" defTabSz="685800">
              <a:lnSpc>
                <a:spcPts val="3400"/>
              </a:lnSpc>
              <a:spcBef>
                <a:spcPct val="20000"/>
              </a:spcBef>
              <a:spcAft>
                <a:spcPts val="1200"/>
              </a:spcAft>
            </a:pPr>
            <a:r>
              <a:rPr lang="zh-TW" altLang="en-US" sz="2600" b="1" dirty="0">
                <a:latin typeface="標楷體" panose="03000509000000000000" pitchFamily="65" charset="-120"/>
                <a:ea typeface="標楷體" panose="03000509000000000000" pitchFamily="65" charset="-120"/>
              </a:rPr>
              <a:t>加強地方稅稅籍清查、徵課管理與提升欠稅清理績效，以增裕庫收；強化稽徵</a:t>
            </a:r>
            <a:r>
              <a:rPr lang="en-US" altLang="zh-TW" sz="2600" b="1" dirty="0">
                <a:latin typeface="標楷體" panose="03000509000000000000" pitchFamily="65" charset="-120"/>
                <a:ea typeface="標楷體" panose="03000509000000000000" pitchFamily="65" charset="-120"/>
              </a:rPr>
              <a:t>e</a:t>
            </a:r>
            <a:r>
              <a:rPr lang="zh-TW" altLang="en-US" sz="2600" b="1" dirty="0">
                <a:latin typeface="標楷體" panose="03000509000000000000" pitchFamily="65" charset="-120"/>
                <a:ea typeface="標楷體" panose="03000509000000000000" pitchFamily="65" charset="-120"/>
              </a:rPr>
              <a:t>化功能，賡續推動跨域交流，提升為民服務品質。</a:t>
            </a:r>
          </a:p>
        </p:txBody>
      </p:sp>
      <p:sp>
        <p:nvSpPr>
          <p:cNvPr id="10" name="文字方塊 9"/>
          <p:cNvSpPr txBox="1"/>
          <p:nvPr/>
        </p:nvSpPr>
        <p:spPr>
          <a:xfrm>
            <a:off x="1430014" y="3259066"/>
            <a:ext cx="7134714" cy="1569660"/>
          </a:xfrm>
          <a:prstGeom prst="rect">
            <a:avLst/>
          </a:prstGeom>
          <a:solidFill>
            <a:srgbClr val="99CCFF"/>
          </a:solidFill>
        </p:spPr>
        <p:txBody>
          <a:bodyPr wrap="square" rtlCol="0">
            <a:spAutoFit/>
          </a:bodyPr>
          <a:lstStyle/>
          <a:p>
            <a:pPr lvl="0"/>
            <a:r>
              <a:rPr lang="zh-TW" altLang="zh-TW" sz="2400" b="1" dirty="0">
                <a:latin typeface="標楷體" panose="03000509000000000000" pitchFamily="65" charset="-120"/>
                <a:ea typeface="標楷體" panose="03000509000000000000" pitchFamily="65" charset="-120"/>
              </a:rPr>
              <a:t>輔導本市基層金融機構落實法規遵循制度，健全內部經營管理；督導本市動產質借所，積極發揮市民資金調節功能；加強高雄銀行公股股權管理，維護市府權益。</a:t>
            </a:r>
          </a:p>
        </p:txBody>
      </p:sp>
      <p:sp>
        <p:nvSpPr>
          <p:cNvPr id="12" name="文字方塊 11"/>
          <p:cNvSpPr txBox="1"/>
          <p:nvPr/>
        </p:nvSpPr>
        <p:spPr>
          <a:xfrm>
            <a:off x="1291477" y="4996981"/>
            <a:ext cx="7233129" cy="1569660"/>
          </a:xfrm>
          <a:prstGeom prst="rect">
            <a:avLst/>
          </a:prstGeom>
          <a:solidFill>
            <a:srgbClr val="D3FFFF"/>
          </a:solidFill>
        </p:spPr>
        <p:txBody>
          <a:bodyPr wrap="square" rtlCol="0">
            <a:spAutoFit/>
          </a:bodyPr>
          <a:lstStyle/>
          <a:p>
            <a:pPr>
              <a:spcAft>
                <a:spcPts val="0"/>
              </a:spcAft>
            </a:pPr>
            <a:r>
              <a:rPr lang="zh-TW" altLang="zh-TW" sz="2400" b="1" dirty="0">
                <a:latin typeface="Times New Roman" panose="02020603050405020304" pitchFamily="18" charset="0"/>
                <a:ea typeface="標楷體" panose="03000509000000000000" pitchFamily="65" charset="-120"/>
                <a:cs typeface="標楷體" panose="03000509000000000000" pitchFamily="65" charset="-120"/>
              </a:rPr>
              <a:t>持續加強查緝私劣菸酒，與協助查緝機關保持密切聯</a:t>
            </a:r>
            <a:r>
              <a:rPr lang="zh-TW" altLang="en-US" sz="2400" b="1" dirty="0">
                <a:latin typeface="Times New Roman" panose="02020603050405020304" pitchFamily="18" charset="0"/>
                <a:ea typeface="標楷體" panose="03000509000000000000" pitchFamily="65" charset="-120"/>
                <a:cs typeface="標楷體" panose="03000509000000000000" pitchFamily="65" charset="-120"/>
              </a:rPr>
              <a:t>繫與合作</a:t>
            </a:r>
            <a:r>
              <a:rPr lang="zh-TW" altLang="zh-TW" sz="2400" b="1" dirty="0">
                <a:latin typeface="Times New Roman" panose="02020603050405020304" pitchFamily="18" charset="0"/>
                <a:ea typeface="標楷體" panose="03000509000000000000" pitchFamily="65" charset="-120"/>
                <a:cs typeface="標楷體" panose="03000509000000000000" pitchFamily="65" charset="-120"/>
              </a:rPr>
              <a:t>，</a:t>
            </a:r>
            <a:r>
              <a:rPr lang="zh-TW" altLang="en-US" sz="2400" b="1" dirty="0">
                <a:latin typeface="Times New Roman" panose="02020603050405020304" pitchFamily="18" charset="0"/>
                <a:ea typeface="標楷體" panose="03000509000000000000" pitchFamily="65" charset="-120"/>
                <a:cs typeface="標楷體" panose="03000509000000000000" pitchFamily="65" charset="-120"/>
              </a:rPr>
              <a:t>以</a:t>
            </a:r>
            <a:r>
              <a:rPr lang="zh-TW" altLang="zh-TW" sz="2400" b="1" dirty="0">
                <a:latin typeface="Times New Roman" panose="02020603050405020304" pitchFamily="18" charset="0"/>
                <a:ea typeface="標楷體" panose="03000509000000000000" pitchFamily="65" charset="-120"/>
                <a:cs typeface="標楷體" panose="03000509000000000000" pitchFamily="65" charset="-120"/>
              </a:rPr>
              <a:t>共同打擊不法，多元化辦理菸酒法令及消費安全宣導，維護民眾健康及權益，防止逃漏稅捐進而確保國家稅收。</a:t>
            </a:r>
            <a:endParaRPr lang="zh-TW" altLang="zh-TW" sz="2400" b="1" dirty="0">
              <a:latin typeface="Times New Roman" panose="02020603050405020304" pitchFamily="18" charset="0"/>
            </a:endParaRPr>
          </a:p>
        </p:txBody>
      </p:sp>
      <p:pic>
        <p:nvPicPr>
          <p:cNvPr id="3" name="圖片 2"/>
          <p:cNvPicPr>
            <a:picLocks noChangeAspect="1"/>
          </p:cNvPicPr>
          <p:nvPr/>
        </p:nvPicPr>
        <p:blipFill>
          <a:blip r:embed="rId14"/>
          <a:stretch>
            <a:fillRect/>
          </a:stretch>
        </p:blipFill>
        <p:spPr>
          <a:xfrm>
            <a:off x="441307" y="324913"/>
            <a:ext cx="8447578" cy="1075268"/>
          </a:xfrm>
          <a:prstGeom prst="rect">
            <a:avLst/>
          </a:prstGeom>
        </p:spPr>
      </p:pic>
      <p:sp>
        <p:nvSpPr>
          <p:cNvPr id="4" name="矩形 3"/>
          <p:cNvSpPr/>
          <p:nvPr/>
        </p:nvSpPr>
        <p:spPr>
          <a:xfrm>
            <a:off x="1723525" y="525428"/>
            <a:ext cx="6520883" cy="646331"/>
          </a:xfrm>
          <a:prstGeom prst="rect">
            <a:avLst/>
          </a:prstGeom>
        </p:spPr>
        <p:txBody>
          <a:bodyPr wrap="square">
            <a:spAutoFit/>
          </a:bodyPr>
          <a:lstStyle/>
          <a:p>
            <a:pPr lvl="0" algn="ctr" defTabSz="1778000">
              <a:lnSpc>
                <a:spcPct val="90000"/>
              </a:lnSpc>
              <a:spcBef>
                <a:spcPct val="0"/>
              </a:spcBef>
              <a:spcAft>
                <a:spcPct val="35000"/>
              </a:spcAft>
            </a:pPr>
            <a:r>
              <a:rPr lang="zh-TW" altLang="en-US" sz="4000" b="1" dirty="0">
                <a:solidFill>
                  <a:prstClr val="white"/>
                </a:solidFill>
                <a:latin typeface="Century Gothic" panose="020B0502020202020204" pitchFamily="34" charset="0"/>
                <a:ea typeface="標楷體" panose="03000509000000000000" pitchFamily="65" charset="-120"/>
              </a:rPr>
              <a:t>貳、未來工作努力方向</a:t>
            </a:r>
          </a:p>
        </p:txBody>
      </p:sp>
      <p:sp>
        <p:nvSpPr>
          <p:cNvPr id="5" name="橢圓 4"/>
          <p:cNvSpPr/>
          <p:nvPr/>
        </p:nvSpPr>
        <p:spPr>
          <a:xfrm>
            <a:off x="323528" y="5174433"/>
            <a:ext cx="1074198" cy="10866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978897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pattFill prst="pct70">
          <a:fgClr>
            <a:schemeClr val="bg1"/>
          </a:fgClr>
          <a:bgClr>
            <a:schemeClr val="bg1"/>
          </a:bgClr>
        </a:pattFill>
        <a:effectLst/>
      </p:bgPr>
    </p:bg>
    <p:spTree>
      <p:nvGrpSpPr>
        <p:cNvPr id="1" name=""/>
        <p:cNvGrpSpPr/>
        <p:nvPr/>
      </p:nvGrpSpPr>
      <p:grpSpPr>
        <a:xfrm>
          <a:off x="0" y="0"/>
          <a:ext cx="0" cy="0"/>
          <a:chOff x="0" y="0"/>
          <a:chExt cx="0" cy="0"/>
        </a:xfrm>
      </p:grpSpPr>
      <p:pic>
        <p:nvPicPr>
          <p:cNvPr id="7" name="圖片 6"/>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483768" y="5441091"/>
            <a:ext cx="6048672" cy="1407195"/>
          </a:xfrm>
          <a:prstGeom prst="rect">
            <a:avLst/>
          </a:prstGeom>
        </p:spPr>
      </p:pic>
      <p:graphicFrame>
        <p:nvGraphicFramePr>
          <p:cNvPr id="23" name="內容版面配置區 22"/>
          <p:cNvGraphicFramePr>
            <a:graphicFrameLocks noGrp="1"/>
          </p:cNvGraphicFramePr>
          <p:nvPr>
            <p:ph idx="1"/>
            <p:extLst>
              <p:ext uri="{D42A27DB-BD31-4B8C-83A1-F6EECF244321}">
                <p14:modId xmlns:p14="http://schemas.microsoft.com/office/powerpoint/2010/main" val="2676854599"/>
              </p:ext>
            </p:extLst>
          </p:nvPr>
        </p:nvGraphicFramePr>
        <p:xfrm>
          <a:off x="384833" y="1133449"/>
          <a:ext cx="8280921" cy="49254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投影片編號版面配置區 5"/>
          <p:cNvSpPr>
            <a:spLocks noGrp="1"/>
          </p:cNvSpPr>
          <p:nvPr>
            <p:ph type="sldNum" sz="quarter" idx="12"/>
          </p:nvPr>
        </p:nvSpPr>
        <p:spPr>
          <a:xfrm>
            <a:off x="8388426" y="6319087"/>
            <a:ext cx="576064" cy="365125"/>
          </a:xfrm>
        </p:spPr>
        <p:txBody>
          <a:bodyPr/>
          <a:lstStyle/>
          <a:p>
            <a:fld id="{017AFC18-AB17-450C-A1B6-96D9331FA14F}" type="slidenum">
              <a:rPr lang="zh-TW" altLang="en-US" sz="1600" smtClean="0">
                <a:solidFill>
                  <a:schemeClr val="tx1"/>
                </a:solidFill>
                <a:latin typeface="微軟正黑體" panose="020B0604030504040204" pitchFamily="34" charset="-120"/>
                <a:ea typeface="微軟正黑體" panose="020B0604030504040204" pitchFamily="34" charset="-120"/>
              </a:rPr>
              <a:t>34</a:t>
            </a:fld>
            <a:endParaRPr lang="zh-TW" altLang="en-US" sz="16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9" name="資料庫圖表 8"/>
          <p:cNvGraphicFramePr/>
          <p:nvPr>
            <p:extLst>
              <p:ext uri="{D42A27DB-BD31-4B8C-83A1-F6EECF244321}">
                <p14:modId xmlns:p14="http://schemas.microsoft.com/office/powerpoint/2010/main" val="1235326267"/>
              </p:ext>
            </p:extLst>
          </p:nvPr>
        </p:nvGraphicFramePr>
        <p:xfrm>
          <a:off x="611560" y="164015"/>
          <a:ext cx="8054194" cy="102522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文字方塊 5"/>
          <p:cNvSpPr txBox="1"/>
          <p:nvPr/>
        </p:nvSpPr>
        <p:spPr>
          <a:xfrm>
            <a:off x="720328" y="1689991"/>
            <a:ext cx="646560" cy="769441"/>
          </a:xfrm>
          <a:prstGeom prst="rect">
            <a:avLst/>
          </a:prstGeom>
          <a:noFill/>
        </p:spPr>
        <p:txBody>
          <a:bodyPr wrap="square" rtlCol="0">
            <a:spAutoFit/>
          </a:bodyPr>
          <a:lstStyle/>
          <a:p>
            <a:r>
              <a:rPr lang="en-US" altLang="zh-TW" sz="4400" dirty="0"/>
              <a:t>7</a:t>
            </a:r>
            <a:endParaRPr lang="zh-TW" altLang="en-US" sz="4400" dirty="0"/>
          </a:p>
        </p:txBody>
      </p:sp>
      <p:sp>
        <p:nvSpPr>
          <p:cNvPr id="8" name="文字方塊 7"/>
          <p:cNvSpPr txBox="1"/>
          <p:nvPr/>
        </p:nvSpPr>
        <p:spPr>
          <a:xfrm>
            <a:off x="1115616" y="3257144"/>
            <a:ext cx="536665" cy="769441"/>
          </a:xfrm>
          <a:prstGeom prst="rect">
            <a:avLst/>
          </a:prstGeom>
          <a:noFill/>
        </p:spPr>
        <p:txBody>
          <a:bodyPr wrap="square" rtlCol="0">
            <a:spAutoFit/>
          </a:bodyPr>
          <a:lstStyle/>
          <a:p>
            <a:r>
              <a:rPr lang="en-US" altLang="zh-TW" sz="4400" dirty="0"/>
              <a:t>8</a:t>
            </a:r>
            <a:endParaRPr lang="zh-TW" altLang="en-US" sz="4400" dirty="0"/>
          </a:p>
        </p:txBody>
      </p:sp>
      <p:sp>
        <p:nvSpPr>
          <p:cNvPr id="2" name="文字方塊 1"/>
          <p:cNvSpPr txBox="1"/>
          <p:nvPr/>
        </p:nvSpPr>
        <p:spPr>
          <a:xfrm>
            <a:off x="1517002" y="1259252"/>
            <a:ext cx="7148752" cy="1292662"/>
          </a:xfrm>
          <a:prstGeom prst="rect">
            <a:avLst/>
          </a:prstGeom>
          <a:solidFill>
            <a:srgbClr val="D9F0FF"/>
          </a:solidFill>
        </p:spPr>
        <p:txBody>
          <a:bodyPr wrap="square" rtlCol="0">
            <a:spAutoFit/>
          </a:bodyPr>
          <a:lstStyle/>
          <a:p>
            <a:r>
              <a:rPr lang="zh-TW" altLang="zh-TW" sz="2600" b="1" dirty="0">
                <a:latin typeface="標楷體" panose="03000509000000000000" pitchFamily="65" charset="-120"/>
                <a:ea typeface="標楷體" panose="03000509000000000000" pitchFamily="65" charset="-120"/>
              </a:rPr>
              <a:t>賡續推動「高雄市市有財產管理資訊系統」之運用，並擴充強化市有財產管理相關系統功能，提昇管理績效。</a:t>
            </a:r>
            <a:endParaRPr lang="zh-TW" altLang="en-US" dirty="0"/>
          </a:p>
        </p:txBody>
      </p:sp>
      <p:sp>
        <p:nvSpPr>
          <p:cNvPr id="3" name="文字方塊 2"/>
          <p:cNvSpPr txBox="1"/>
          <p:nvPr/>
        </p:nvSpPr>
        <p:spPr>
          <a:xfrm>
            <a:off x="1910398" y="2960181"/>
            <a:ext cx="6468089" cy="1292662"/>
          </a:xfrm>
          <a:prstGeom prst="rect">
            <a:avLst/>
          </a:prstGeom>
          <a:noFill/>
        </p:spPr>
        <p:txBody>
          <a:bodyPr wrap="square" rtlCol="0">
            <a:spAutoFit/>
          </a:bodyPr>
          <a:lstStyle/>
          <a:p>
            <a:pPr lvl="0"/>
            <a:r>
              <a:rPr lang="zh-TW" altLang="zh-TW" sz="2600" b="1" dirty="0">
                <a:latin typeface="標楷體" panose="03000509000000000000" pitchFamily="65" charset="-120"/>
                <a:ea typeface="標楷體" panose="03000509000000000000" pitchFamily="65" charset="-120"/>
              </a:rPr>
              <a:t>辦理財產管理教育訓練，強化財管績效，增進財產管理人員財產管理知能與常識，並提昇財產使用效能。</a:t>
            </a:r>
          </a:p>
        </p:txBody>
      </p:sp>
      <p:sp>
        <p:nvSpPr>
          <p:cNvPr id="4" name="文字方塊 3"/>
          <p:cNvSpPr txBox="1"/>
          <p:nvPr/>
        </p:nvSpPr>
        <p:spPr>
          <a:xfrm>
            <a:off x="1652281" y="4437112"/>
            <a:ext cx="6880160" cy="1692771"/>
          </a:xfrm>
          <a:prstGeom prst="rect">
            <a:avLst/>
          </a:prstGeom>
          <a:solidFill>
            <a:srgbClr val="D9F0FF"/>
          </a:solidFill>
        </p:spPr>
        <p:txBody>
          <a:bodyPr wrap="square" rtlCol="0">
            <a:spAutoFit/>
          </a:bodyPr>
          <a:lstStyle/>
          <a:p>
            <a:r>
              <a:rPr lang="zh-TW" altLang="zh-TW" sz="2600" b="1" dirty="0">
                <a:solidFill>
                  <a:prstClr val="black"/>
                </a:solidFill>
                <a:latin typeface="標楷體" panose="03000509000000000000" pitchFamily="65" charset="-120"/>
                <a:ea typeface="標楷體" panose="03000509000000000000" pitchFamily="65" charset="-120"/>
              </a:rPr>
              <a:t>加強宣導本市空間再利用資訊整合平台功能，將零散資訊作統整分類，以達資訊公開透明化，縮短媒合時間，加速市政建設，帶動經濟多元發展</a:t>
            </a:r>
            <a:r>
              <a:rPr lang="zh-TW" altLang="en-US" sz="2400" b="1" dirty="0">
                <a:solidFill>
                  <a:prstClr val="black"/>
                </a:solidFill>
                <a:latin typeface="標楷體" panose="03000509000000000000" pitchFamily="65" charset="-120"/>
                <a:ea typeface="標楷體" panose="03000509000000000000" pitchFamily="65" charset="-120"/>
              </a:rPr>
              <a:t>。</a:t>
            </a:r>
            <a:endParaRPr lang="zh-TW" altLang="en-US" dirty="0"/>
          </a:p>
        </p:txBody>
      </p:sp>
      <p:sp>
        <p:nvSpPr>
          <p:cNvPr id="5" name="文字方塊 4"/>
          <p:cNvSpPr txBox="1"/>
          <p:nvPr/>
        </p:nvSpPr>
        <p:spPr>
          <a:xfrm>
            <a:off x="870442" y="4653136"/>
            <a:ext cx="646560" cy="830997"/>
          </a:xfrm>
          <a:prstGeom prst="rect">
            <a:avLst/>
          </a:prstGeom>
          <a:noFill/>
        </p:spPr>
        <p:txBody>
          <a:bodyPr wrap="square" rtlCol="0">
            <a:spAutoFit/>
          </a:bodyPr>
          <a:lstStyle/>
          <a:p>
            <a:r>
              <a:rPr lang="en-US" altLang="zh-TW" sz="4800" dirty="0"/>
              <a:t>9</a:t>
            </a:r>
            <a:endParaRPr lang="zh-TW" altLang="en-US" sz="4800" dirty="0"/>
          </a:p>
        </p:txBody>
      </p:sp>
      <p:pic>
        <p:nvPicPr>
          <p:cNvPr id="12" name="圖片 11"/>
          <p:cNvPicPr>
            <a:picLocks noChangeAspect="1"/>
          </p:cNvPicPr>
          <p:nvPr/>
        </p:nvPicPr>
        <p:blipFill>
          <a:blip r:embed="rId14"/>
          <a:stretch>
            <a:fillRect/>
          </a:stretch>
        </p:blipFill>
        <p:spPr>
          <a:xfrm>
            <a:off x="611560" y="164015"/>
            <a:ext cx="8054194" cy="899424"/>
          </a:xfrm>
          <a:prstGeom prst="rect">
            <a:avLst/>
          </a:prstGeom>
        </p:spPr>
      </p:pic>
      <p:sp>
        <p:nvSpPr>
          <p:cNvPr id="16" name="矩形 15"/>
          <p:cNvSpPr/>
          <p:nvPr/>
        </p:nvSpPr>
        <p:spPr>
          <a:xfrm>
            <a:off x="1517002" y="282692"/>
            <a:ext cx="6439374" cy="646331"/>
          </a:xfrm>
          <a:prstGeom prst="rect">
            <a:avLst/>
          </a:prstGeom>
        </p:spPr>
        <p:txBody>
          <a:bodyPr wrap="square">
            <a:spAutoFit/>
          </a:bodyPr>
          <a:lstStyle/>
          <a:p>
            <a:pPr lvl="0" algn="ctr" defTabSz="1778000">
              <a:lnSpc>
                <a:spcPct val="90000"/>
              </a:lnSpc>
              <a:spcBef>
                <a:spcPct val="0"/>
              </a:spcBef>
              <a:spcAft>
                <a:spcPct val="35000"/>
              </a:spcAft>
            </a:pPr>
            <a:r>
              <a:rPr lang="zh-TW" altLang="en-US" sz="4000" b="1" dirty="0">
                <a:solidFill>
                  <a:prstClr val="white"/>
                </a:solidFill>
                <a:latin typeface="Century Gothic" panose="020B0502020202020204" pitchFamily="34" charset="0"/>
                <a:ea typeface="標楷體" panose="03000509000000000000" pitchFamily="65" charset="-120"/>
              </a:rPr>
              <a:t>貳、未來工作努力方向</a:t>
            </a:r>
          </a:p>
        </p:txBody>
      </p:sp>
    </p:spTree>
    <p:extLst>
      <p:ext uri="{BB962C8B-B14F-4D97-AF65-F5344CB8AC3E}">
        <p14:creationId xmlns:p14="http://schemas.microsoft.com/office/powerpoint/2010/main" val="2978897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pattFill prst="pct70">
          <a:fgClr>
            <a:schemeClr val="bg1"/>
          </a:fgClr>
          <a:bgClr>
            <a:schemeClr val="bg1"/>
          </a:bgClr>
        </a:pattFill>
        <a:effectLst/>
      </p:bgPr>
    </p:bg>
    <p:spTree>
      <p:nvGrpSpPr>
        <p:cNvPr id="1" name=""/>
        <p:cNvGrpSpPr/>
        <p:nvPr/>
      </p:nvGrpSpPr>
      <p:grpSpPr>
        <a:xfrm>
          <a:off x="0" y="0"/>
          <a:ext cx="0" cy="0"/>
          <a:chOff x="0" y="0"/>
          <a:chExt cx="0" cy="0"/>
        </a:xfrm>
      </p:grpSpPr>
      <p:pic>
        <p:nvPicPr>
          <p:cNvPr id="7" name="圖片 6"/>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483768" y="5441091"/>
            <a:ext cx="6048672" cy="1407195"/>
          </a:xfrm>
          <a:prstGeom prst="rect">
            <a:avLst/>
          </a:prstGeom>
        </p:spPr>
      </p:pic>
      <p:graphicFrame>
        <p:nvGraphicFramePr>
          <p:cNvPr id="23" name="內容版面配置區 22"/>
          <p:cNvGraphicFramePr>
            <a:graphicFrameLocks noGrp="1"/>
          </p:cNvGraphicFramePr>
          <p:nvPr>
            <p:ph idx="1"/>
            <p:extLst>
              <p:ext uri="{D42A27DB-BD31-4B8C-83A1-F6EECF244321}">
                <p14:modId xmlns:p14="http://schemas.microsoft.com/office/powerpoint/2010/main" val="3065842397"/>
              </p:ext>
            </p:extLst>
          </p:nvPr>
        </p:nvGraphicFramePr>
        <p:xfrm>
          <a:off x="275533" y="1143693"/>
          <a:ext cx="8280921" cy="51856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投影片編號版面配置區 5"/>
          <p:cNvSpPr>
            <a:spLocks noGrp="1"/>
          </p:cNvSpPr>
          <p:nvPr>
            <p:ph type="sldNum" sz="quarter" idx="12"/>
          </p:nvPr>
        </p:nvSpPr>
        <p:spPr>
          <a:xfrm>
            <a:off x="8388426" y="6319087"/>
            <a:ext cx="576064" cy="365125"/>
          </a:xfrm>
        </p:spPr>
        <p:txBody>
          <a:bodyPr/>
          <a:lstStyle/>
          <a:p>
            <a:fld id="{017AFC18-AB17-450C-A1B6-96D9331FA14F}" type="slidenum">
              <a:rPr lang="zh-TW" altLang="en-US" sz="1600" smtClean="0">
                <a:solidFill>
                  <a:prstClr val="black"/>
                </a:solidFill>
                <a:latin typeface="微軟正黑體" panose="020B0604030504040204" pitchFamily="34" charset="-120"/>
                <a:ea typeface="微軟正黑體" panose="020B0604030504040204" pitchFamily="34" charset="-120"/>
              </a:rPr>
              <a:pPr/>
              <a:t>35</a:t>
            </a:fld>
            <a:endParaRPr lang="zh-TW" altLang="en-US" sz="1600" dirty="0">
              <a:solidFill>
                <a:prstClr val="black"/>
              </a:solidFill>
              <a:latin typeface="微軟正黑體" panose="020B0604030504040204" pitchFamily="34" charset="-120"/>
              <a:ea typeface="微軟正黑體" panose="020B0604030504040204" pitchFamily="34" charset="-120"/>
            </a:endParaRPr>
          </a:p>
        </p:txBody>
      </p:sp>
      <p:graphicFrame>
        <p:nvGraphicFramePr>
          <p:cNvPr id="9" name="資料庫圖表 8"/>
          <p:cNvGraphicFramePr/>
          <p:nvPr>
            <p:extLst>
              <p:ext uri="{D42A27DB-BD31-4B8C-83A1-F6EECF244321}">
                <p14:modId xmlns:p14="http://schemas.microsoft.com/office/powerpoint/2010/main" val="2750759602"/>
              </p:ext>
            </p:extLst>
          </p:nvPr>
        </p:nvGraphicFramePr>
        <p:xfrm>
          <a:off x="467544" y="404664"/>
          <a:ext cx="8198208" cy="84598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文字方塊 5"/>
          <p:cNvSpPr txBox="1"/>
          <p:nvPr/>
        </p:nvSpPr>
        <p:spPr>
          <a:xfrm>
            <a:off x="1011357" y="2227186"/>
            <a:ext cx="864096" cy="769441"/>
          </a:xfrm>
          <a:prstGeom prst="rect">
            <a:avLst/>
          </a:prstGeom>
          <a:noFill/>
        </p:spPr>
        <p:txBody>
          <a:bodyPr wrap="square" rtlCol="0">
            <a:spAutoFit/>
          </a:bodyPr>
          <a:lstStyle/>
          <a:p>
            <a:r>
              <a:rPr lang="en-US" altLang="zh-TW" sz="4400" dirty="0">
                <a:solidFill>
                  <a:prstClr val="black"/>
                </a:solidFill>
              </a:rPr>
              <a:t>10</a:t>
            </a:r>
            <a:endParaRPr lang="zh-TW" altLang="en-US" sz="4400" dirty="0">
              <a:solidFill>
                <a:prstClr val="black"/>
              </a:solidFill>
            </a:endParaRPr>
          </a:p>
        </p:txBody>
      </p:sp>
      <p:sp>
        <p:nvSpPr>
          <p:cNvPr id="8" name="文字方塊 7"/>
          <p:cNvSpPr txBox="1"/>
          <p:nvPr/>
        </p:nvSpPr>
        <p:spPr>
          <a:xfrm>
            <a:off x="1001418" y="4437112"/>
            <a:ext cx="864096" cy="769441"/>
          </a:xfrm>
          <a:prstGeom prst="rect">
            <a:avLst/>
          </a:prstGeom>
          <a:noFill/>
        </p:spPr>
        <p:txBody>
          <a:bodyPr wrap="square" rtlCol="0">
            <a:spAutoFit/>
          </a:bodyPr>
          <a:lstStyle/>
          <a:p>
            <a:r>
              <a:rPr lang="en-US" altLang="zh-TW" sz="4400" dirty="0">
                <a:solidFill>
                  <a:prstClr val="black"/>
                </a:solidFill>
              </a:rPr>
              <a:t>11</a:t>
            </a:r>
            <a:endParaRPr lang="zh-TW" altLang="en-US" sz="4400" dirty="0">
              <a:solidFill>
                <a:prstClr val="black"/>
              </a:solidFill>
            </a:endParaRPr>
          </a:p>
        </p:txBody>
      </p:sp>
      <p:sp>
        <p:nvSpPr>
          <p:cNvPr id="2" name="文字方塊 1"/>
          <p:cNvSpPr txBox="1"/>
          <p:nvPr/>
        </p:nvSpPr>
        <p:spPr>
          <a:xfrm>
            <a:off x="2051720" y="2025681"/>
            <a:ext cx="6336706" cy="1292662"/>
          </a:xfrm>
          <a:prstGeom prst="rect">
            <a:avLst/>
          </a:prstGeom>
          <a:noFill/>
        </p:spPr>
        <p:txBody>
          <a:bodyPr wrap="square" rtlCol="0">
            <a:spAutoFit/>
          </a:bodyPr>
          <a:lstStyle/>
          <a:p>
            <a:r>
              <a:rPr lang="zh-TW" altLang="en-US" sz="2600" b="1" dirty="0">
                <a:latin typeface="標楷體" panose="03000509000000000000" pitchFamily="65" charset="-120"/>
                <a:ea typeface="標楷體" panose="03000509000000000000" pitchFamily="65" charset="-120"/>
              </a:rPr>
              <a:t>積極輔導新草衙地區讓售案，協助申購人辦理貸款繳價，提高申購土地意願，以解決新草衙長期占用問題。</a:t>
            </a:r>
            <a:endParaRPr lang="zh-TW" altLang="en-US" sz="2600" dirty="0"/>
          </a:p>
        </p:txBody>
      </p:sp>
      <p:sp>
        <p:nvSpPr>
          <p:cNvPr id="3" name="文字方塊 2"/>
          <p:cNvSpPr txBox="1"/>
          <p:nvPr/>
        </p:nvSpPr>
        <p:spPr>
          <a:xfrm>
            <a:off x="1875453" y="3883046"/>
            <a:ext cx="6656987" cy="1785104"/>
          </a:xfrm>
          <a:prstGeom prst="rect">
            <a:avLst/>
          </a:prstGeom>
          <a:noFill/>
        </p:spPr>
        <p:txBody>
          <a:bodyPr wrap="square" rtlCol="0">
            <a:spAutoFit/>
          </a:bodyPr>
          <a:lstStyle/>
          <a:p>
            <a:r>
              <a:rPr lang="zh-TW" altLang="zh-TW" sz="2600" b="1" dirty="0">
                <a:latin typeface="標楷體" panose="03000509000000000000" pitchFamily="65" charset="-120"/>
                <a:ea typeface="標楷體" panose="03000509000000000000" pitchFamily="65" charset="-120"/>
              </a:rPr>
              <a:t>持續委外辦理土地清查、測量，以健全產籍資料，並輔導民眾承租、承購事宜</a:t>
            </a:r>
            <a:r>
              <a:rPr lang="zh-TW" altLang="zh-TW" sz="2800" dirty="0">
                <a:solidFill>
                  <a:srgbClr val="000000"/>
                </a:solidFill>
                <a:ea typeface="標楷體" panose="03000509000000000000" pitchFamily="65" charset="-120"/>
                <a:cs typeface="Times New Roman" panose="02020603050405020304" pitchFamily="18" charset="0"/>
              </a:rPr>
              <a:t>；</a:t>
            </a:r>
            <a:r>
              <a:rPr lang="zh-TW" altLang="zh-TW" sz="2800" b="1" dirty="0">
                <a:solidFill>
                  <a:srgbClr val="000000"/>
                </a:solidFill>
                <a:ea typeface="標楷體" panose="03000509000000000000" pitchFamily="65" charset="-120"/>
                <a:cs typeface="Times New Roman" panose="02020603050405020304" pitchFamily="18" charset="0"/>
              </a:rPr>
              <a:t>另將清查結果為閒置可處分之土地研議開發、處分、利用，以增裕市庫收入。</a:t>
            </a:r>
            <a:endParaRPr lang="zh-TW" altLang="zh-TW" sz="2600" b="1" dirty="0">
              <a:latin typeface="標楷體" panose="03000509000000000000" pitchFamily="65" charset="-120"/>
              <a:ea typeface="標楷體" panose="03000509000000000000" pitchFamily="65" charset="-120"/>
            </a:endParaRPr>
          </a:p>
        </p:txBody>
      </p:sp>
      <p:pic>
        <p:nvPicPr>
          <p:cNvPr id="10" name="圖片 9"/>
          <p:cNvPicPr>
            <a:picLocks noChangeAspect="1"/>
          </p:cNvPicPr>
          <p:nvPr/>
        </p:nvPicPr>
        <p:blipFill>
          <a:blip r:embed="rId14"/>
          <a:stretch>
            <a:fillRect/>
          </a:stretch>
        </p:blipFill>
        <p:spPr>
          <a:xfrm>
            <a:off x="755576" y="164015"/>
            <a:ext cx="7910178" cy="899424"/>
          </a:xfrm>
          <a:prstGeom prst="rect">
            <a:avLst/>
          </a:prstGeom>
        </p:spPr>
      </p:pic>
      <p:sp>
        <p:nvSpPr>
          <p:cNvPr id="4" name="矩形 3"/>
          <p:cNvSpPr/>
          <p:nvPr/>
        </p:nvSpPr>
        <p:spPr>
          <a:xfrm>
            <a:off x="2051720" y="260649"/>
            <a:ext cx="4806280" cy="1200329"/>
          </a:xfrm>
          <a:prstGeom prst="rect">
            <a:avLst/>
          </a:prstGeom>
        </p:spPr>
        <p:txBody>
          <a:bodyPr wrap="square">
            <a:spAutoFit/>
          </a:bodyPr>
          <a:lstStyle/>
          <a:p>
            <a:pPr lvl="0" algn="ctr" defTabSz="1778000">
              <a:lnSpc>
                <a:spcPct val="90000"/>
              </a:lnSpc>
              <a:spcBef>
                <a:spcPct val="0"/>
              </a:spcBef>
              <a:spcAft>
                <a:spcPct val="35000"/>
              </a:spcAft>
            </a:pPr>
            <a:r>
              <a:rPr lang="zh-TW" altLang="en-US" sz="4000" b="1" dirty="0">
                <a:solidFill>
                  <a:prstClr val="white"/>
                </a:solidFill>
                <a:latin typeface="Century Gothic" panose="020B0502020202020204" pitchFamily="34" charset="0"/>
                <a:ea typeface="標楷體" panose="03000509000000000000" pitchFamily="65" charset="-120"/>
              </a:rPr>
              <a:t>貳、未來工作努力方向</a:t>
            </a:r>
          </a:p>
        </p:txBody>
      </p:sp>
    </p:spTree>
    <p:extLst>
      <p:ext uri="{BB962C8B-B14F-4D97-AF65-F5344CB8AC3E}">
        <p14:creationId xmlns:p14="http://schemas.microsoft.com/office/powerpoint/2010/main" val="35085136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pattFill prst="pct70">
          <a:fgClr>
            <a:srgbClr val="F8F8F8"/>
          </a:fgClr>
          <a:bgClr>
            <a:schemeClr val="bg1"/>
          </a:bgClr>
        </a:pattFill>
        <a:effectLst/>
      </p:bgPr>
    </p:bg>
    <p:spTree>
      <p:nvGrpSpPr>
        <p:cNvPr id="1" name=""/>
        <p:cNvGrpSpPr/>
        <p:nvPr/>
      </p:nvGrpSpPr>
      <p:grpSpPr>
        <a:xfrm>
          <a:off x="0" y="0"/>
          <a:ext cx="0" cy="0"/>
          <a:chOff x="0" y="0"/>
          <a:chExt cx="0" cy="0"/>
        </a:xfrm>
      </p:grpSpPr>
      <p:pic>
        <p:nvPicPr>
          <p:cNvPr id="7" name="圖片 6"/>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53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483768" y="5441091"/>
            <a:ext cx="6048672" cy="1407195"/>
          </a:xfrm>
          <a:prstGeom prst="rect">
            <a:avLst/>
          </a:prstGeom>
        </p:spPr>
      </p:pic>
      <p:graphicFrame>
        <p:nvGraphicFramePr>
          <p:cNvPr id="23" name="內容版面配置區 22"/>
          <p:cNvGraphicFramePr>
            <a:graphicFrameLocks noGrp="1"/>
          </p:cNvGraphicFramePr>
          <p:nvPr>
            <p:ph idx="1"/>
            <p:extLst>
              <p:ext uri="{D42A27DB-BD31-4B8C-83A1-F6EECF244321}">
                <p14:modId xmlns:p14="http://schemas.microsoft.com/office/powerpoint/2010/main" val="1249278968"/>
              </p:ext>
            </p:extLst>
          </p:nvPr>
        </p:nvGraphicFramePr>
        <p:xfrm>
          <a:off x="384833" y="1133449"/>
          <a:ext cx="8280921" cy="53873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投影片編號版面配置區 5"/>
          <p:cNvSpPr>
            <a:spLocks noGrp="1"/>
          </p:cNvSpPr>
          <p:nvPr>
            <p:ph type="sldNum" sz="quarter" idx="12"/>
          </p:nvPr>
        </p:nvSpPr>
        <p:spPr>
          <a:xfrm>
            <a:off x="8388426" y="6319087"/>
            <a:ext cx="576064" cy="365125"/>
          </a:xfrm>
        </p:spPr>
        <p:txBody>
          <a:bodyPr/>
          <a:lstStyle/>
          <a:p>
            <a:fld id="{017AFC18-AB17-450C-A1B6-96D9331FA14F}" type="slidenum">
              <a:rPr lang="zh-TW" altLang="en-US" sz="1600" smtClean="0">
                <a:solidFill>
                  <a:prstClr val="black"/>
                </a:solidFill>
                <a:latin typeface="微軟正黑體" panose="020B0604030504040204" pitchFamily="34" charset="-120"/>
                <a:ea typeface="微軟正黑體" panose="020B0604030504040204" pitchFamily="34" charset="-120"/>
              </a:rPr>
              <a:pPr/>
              <a:t>36</a:t>
            </a:fld>
            <a:endParaRPr lang="zh-TW" altLang="en-US" sz="1600" dirty="0">
              <a:solidFill>
                <a:prstClr val="black"/>
              </a:solidFill>
              <a:latin typeface="微軟正黑體" panose="020B0604030504040204" pitchFamily="34" charset="-120"/>
              <a:ea typeface="微軟正黑體" panose="020B0604030504040204" pitchFamily="34" charset="-120"/>
            </a:endParaRPr>
          </a:p>
        </p:txBody>
      </p:sp>
      <p:graphicFrame>
        <p:nvGraphicFramePr>
          <p:cNvPr id="9" name="資料庫圖表 8"/>
          <p:cNvGraphicFramePr/>
          <p:nvPr>
            <p:extLst>
              <p:ext uri="{D42A27DB-BD31-4B8C-83A1-F6EECF244321}">
                <p14:modId xmlns:p14="http://schemas.microsoft.com/office/powerpoint/2010/main" val="3455190334"/>
              </p:ext>
            </p:extLst>
          </p:nvPr>
        </p:nvGraphicFramePr>
        <p:xfrm>
          <a:off x="467544" y="404664"/>
          <a:ext cx="8198208" cy="84598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6" name="文字方塊 5"/>
          <p:cNvSpPr txBox="1"/>
          <p:nvPr/>
        </p:nvSpPr>
        <p:spPr>
          <a:xfrm>
            <a:off x="911965" y="2217247"/>
            <a:ext cx="864096" cy="769441"/>
          </a:xfrm>
          <a:prstGeom prst="rect">
            <a:avLst/>
          </a:prstGeom>
          <a:noFill/>
        </p:spPr>
        <p:txBody>
          <a:bodyPr wrap="square" rtlCol="0">
            <a:spAutoFit/>
          </a:bodyPr>
          <a:lstStyle/>
          <a:p>
            <a:r>
              <a:rPr lang="en-US" altLang="zh-TW" sz="4400" dirty="0">
                <a:solidFill>
                  <a:prstClr val="black"/>
                </a:solidFill>
              </a:rPr>
              <a:t>12</a:t>
            </a:r>
            <a:endParaRPr lang="zh-TW" altLang="en-US" sz="4400" dirty="0">
              <a:solidFill>
                <a:prstClr val="black"/>
              </a:solidFill>
            </a:endParaRPr>
          </a:p>
        </p:txBody>
      </p:sp>
      <p:sp>
        <p:nvSpPr>
          <p:cNvPr id="8" name="文字方塊 7"/>
          <p:cNvSpPr txBox="1"/>
          <p:nvPr/>
        </p:nvSpPr>
        <p:spPr>
          <a:xfrm>
            <a:off x="971600" y="4437112"/>
            <a:ext cx="864096" cy="769441"/>
          </a:xfrm>
          <a:prstGeom prst="rect">
            <a:avLst/>
          </a:prstGeom>
          <a:noFill/>
        </p:spPr>
        <p:txBody>
          <a:bodyPr wrap="square" rtlCol="0">
            <a:spAutoFit/>
          </a:bodyPr>
          <a:lstStyle/>
          <a:p>
            <a:r>
              <a:rPr lang="en-US" altLang="zh-TW" sz="4400" dirty="0">
                <a:solidFill>
                  <a:prstClr val="black"/>
                </a:solidFill>
              </a:rPr>
              <a:t>13</a:t>
            </a:r>
            <a:endParaRPr lang="zh-TW" altLang="en-US" sz="4400" dirty="0">
              <a:solidFill>
                <a:prstClr val="black"/>
              </a:solidFill>
            </a:endParaRPr>
          </a:p>
        </p:txBody>
      </p:sp>
      <p:sp>
        <p:nvSpPr>
          <p:cNvPr id="2" name="文字方塊 1"/>
          <p:cNvSpPr txBox="1"/>
          <p:nvPr/>
        </p:nvSpPr>
        <p:spPr>
          <a:xfrm>
            <a:off x="2051720" y="3933057"/>
            <a:ext cx="6480720" cy="1969770"/>
          </a:xfrm>
          <a:prstGeom prst="rect">
            <a:avLst/>
          </a:prstGeom>
          <a:noFill/>
        </p:spPr>
        <p:txBody>
          <a:bodyPr wrap="square" rtlCol="0">
            <a:spAutoFit/>
          </a:bodyPr>
          <a:lstStyle/>
          <a:p>
            <a:pPr lvl="0" defTabSz="685800">
              <a:spcBef>
                <a:spcPct val="20000"/>
              </a:spcBef>
            </a:pPr>
            <a:r>
              <a:rPr lang="zh-TW" altLang="zh-TW" sz="2600" b="1" dirty="0">
                <a:latin typeface="標楷體" panose="03000509000000000000" pitchFamily="65" charset="-120"/>
                <a:ea typeface="標楷體" panose="03000509000000000000" pitchFamily="65" charset="-120"/>
              </a:rPr>
              <a:t>擔任本府促參窗口，協助各機關推動促參案件，引進民間資金投入政府公共建設，帶動相關經濟發展，增裕稅收，並爭取促參獎勵金，挹注財政收入。</a:t>
            </a:r>
          </a:p>
          <a:p>
            <a:endParaRPr lang="zh-TW" altLang="en-US" dirty="0"/>
          </a:p>
        </p:txBody>
      </p:sp>
      <p:sp>
        <p:nvSpPr>
          <p:cNvPr id="3" name="文字方塊 2"/>
          <p:cNvSpPr txBox="1"/>
          <p:nvPr/>
        </p:nvSpPr>
        <p:spPr>
          <a:xfrm>
            <a:off x="2051720" y="1877075"/>
            <a:ext cx="6480720" cy="1969770"/>
          </a:xfrm>
          <a:prstGeom prst="rect">
            <a:avLst/>
          </a:prstGeom>
          <a:noFill/>
        </p:spPr>
        <p:txBody>
          <a:bodyPr wrap="square" rtlCol="0">
            <a:spAutoFit/>
          </a:bodyPr>
          <a:lstStyle/>
          <a:p>
            <a:r>
              <a:rPr lang="zh-TW" altLang="zh-TW" sz="2600" b="1" dirty="0">
                <a:latin typeface="標楷體" panose="03000509000000000000" pitchFamily="65" charset="-120"/>
                <a:ea typeface="標楷體" panose="03000509000000000000" pitchFamily="65" charset="-120"/>
              </a:rPr>
              <a:t>加強市有非公用不動產多元開發利用，靈活運用設定地上權、標租、參與都市更新、合作開發等</a:t>
            </a:r>
            <a:r>
              <a:rPr lang="en-US" altLang="zh-TW" sz="2600" b="1" dirty="0">
                <a:latin typeface="標楷體" panose="03000509000000000000" pitchFamily="65" charset="-120"/>
                <a:ea typeface="標楷體" panose="03000509000000000000" pitchFamily="65" charset="-120"/>
              </a:rPr>
              <a:t> </a:t>
            </a:r>
            <a:r>
              <a:rPr lang="zh-TW" altLang="zh-TW" sz="2600" b="1" dirty="0">
                <a:latin typeface="標楷體" panose="03000509000000000000" pitchFamily="65" charset="-120"/>
                <a:ea typeface="標楷體" panose="03000509000000000000" pitchFamily="65" charset="-120"/>
              </a:rPr>
              <a:t>方式，以增裕庫收，提昇市有非公用不動產使用效益，促進都市及經濟發展</a:t>
            </a:r>
            <a:r>
              <a:rPr lang="zh-TW" altLang="en-US" sz="2600" b="1" dirty="0">
                <a:latin typeface="標楷體" panose="03000509000000000000" pitchFamily="65" charset="-120"/>
                <a:ea typeface="標楷體" panose="03000509000000000000" pitchFamily="65" charset="-120"/>
              </a:rPr>
              <a:t>。</a:t>
            </a:r>
            <a:endParaRPr lang="en-US" altLang="zh-TW" sz="2600" b="1" dirty="0">
              <a:latin typeface="標楷體" panose="03000509000000000000" pitchFamily="65" charset="-120"/>
              <a:ea typeface="標楷體" panose="03000509000000000000" pitchFamily="65" charset="-120"/>
            </a:endParaRPr>
          </a:p>
          <a:p>
            <a:endParaRPr lang="zh-TW" altLang="en-US" dirty="0"/>
          </a:p>
        </p:txBody>
      </p:sp>
      <p:pic>
        <p:nvPicPr>
          <p:cNvPr id="10" name="圖片 9"/>
          <p:cNvPicPr>
            <a:picLocks noChangeAspect="1"/>
          </p:cNvPicPr>
          <p:nvPr/>
        </p:nvPicPr>
        <p:blipFill>
          <a:blip r:embed="rId15"/>
          <a:stretch>
            <a:fillRect/>
          </a:stretch>
        </p:blipFill>
        <p:spPr>
          <a:xfrm>
            <a:off x="911965" y="164016"/>
            <a:ext cx="7336412" cy="899424"/>
          </a:xfrm>
          <a:prstGeom prst="rect">
            <a:avLst/>
          </a:prstGeom>
        </p:spPr>
      </p:pic>
      <p:sp>
        <p:nvSpPr>
          <p:cNvPr id="4" name="矩形 3"/>
          <p:cNvSpPr/>
          <p:nvPr/>
        </p:nvSpPr>
        <p:spPr>
          <a:xfrm>
            <a:off x="1475656" y="164016"/>
            <a:ext cx="5382344" cy="646331"/>
          </a:xfrm>
          <a:prstGeom prst="rect">
            <a:avLst/>
          </a:prstGeom>
        </p:spPr>
        <p:txBody>
          <a:bodyPr wrap="square">
            <a:spAutoFit/>
          </a:bodyPr>
          <a:lstStyle/>
          <a:p>
            <a:pPr lvl="0" algn="ctr" defTabSz="1778000">
              <a:lnSpc>
                <a:spcPct val="90000"/>
              </a:lnSpc>
              <a:spcBef>
                <a:spcPct val="0"/>
              </a:spcBef>
              <a:spcAft>
                <a:spcPct val="35000"/>
              </a:spcAft>
            </a:pPr>
            <a:r>
              <a:rPr lang="zh-TW" altLang="en-US" sz="4000" b="1" dirty="0">
                <a:solidFill>
                  <a:prstClr val="white"/>
                </a:solidFill>
                <a:latin typeface="Century Gothic" panose="020B0502020202020204" pitchFamily="34" charset="0"/>
                <a:ea typeface="標楷體" panose="03000509000000000000" pitchFamily="65" charset="-120"/>
              </a:rPr>
              <a:t>貳、未來工作努力方向</a:t>
            </a:r>
          </a:p>
        </p:txBody>
      </p:sp>
    </p:spTree>
    <p:extLst>
      <p:ext uri="{BB962C8B-B14F-4D97-AF65-F5344CB8AC3E}">
        <p14:creationId xmlns:p14="http://schemas.microsoft.com/office/powerpoint/2010/main" val="1507209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pattFill prst="pct70">
          <a:fgClr>
            <a:schemeClr val="bg1"/>
          </a:fgClr>
          <a:bgClr>
            <a:schemeClr val="bg1"/>
          </a:bgClr>
        </a:pattFill>
        <a:effectLst/>
      </p:bgPr>
    </p:bg>
    <p:spTree>
      <p:nvGrpSpPr>
        <p:cNvPr id="1" name=""/>
        <p:cNvGrpSpPr/>
        <p:nvPr/>
      </p:nvGrpSpPr>
      <p:grpSpPr>
        <a:xfrm>
          <a:off x="0" y="0"/>
          <a:ext cx="0" cy="0"/>
          <a:chOff x="0" y="0"/>
          <a:chExt cx="0" cy="0"/>
        </a:xfrm>
      </p:grpSpPr>
      <p:sp>
        <p:nvSpPr>
          <p:cNvPr id="21" name="標題 1"/>
          <p:cNvSpPr txBox="1">
            <a:spLocks/>
          </p:cNvSpPr>
          <p:nvPr/>
        </p:nvSpPr>
        <p:spPr>
          <a:xfrm>
            <a:off x="251520" y="260648"/>
            <a:ext cx="7886700" cy="1296144"/>
          </a:xfrm>
          <a:prstGeom prst="rect">
            <a:avLst/>
          </a:prstGeom>
          <a:solidFill>
            <a:schemeClr val="bg1"/>
          </a:solidFill>
        </p:spPr>
        <p:txBody>
          <a:bodyPr vert="horz" lIns="91440" tIns="45720" rIns="91440" bIns="45720" rtlCol="0" anchor="ctr">
            <a:normAutofit/>
          </a:bodyPr>
          <a:lstStyle>
            <a:lvl1pPr algn="l" defTabSz="685800" rtl="0" eaLnBrk="1" latinLnBrk="0" hangingPunct="1">
              <a:spcBef>
                <a:spcPct val="0"/>
              </a:spcBef>
              <a:buNone/>
              <a:defRPr sz="3300" kern="1200">
                <a:solidFill>
                  <a:schemeClr val="tx1"/>
                </a:solidFill>
                <a:latin typeface="+mj-lt"/>
                <a:ea typeface="+mj-ea"/>
                <a:cs typeface="+mj-cs"/>
              </a:defRPr>
            </a:lvl1pPr>
          </a:lstStyle>
          <a:p>
            <a:pPr fontAlgn="base">
              <a:spcAft>
                <a:spcPct val="0"/>
              </a:spcAft>
              <a:defRPr/>
            </a:pPr>
            <a:r>
              <a:rPr kumimoji="1" lang="zh-TW" altLang="en-US" sz="6600" b="1" dirty="0">
                <a:solidFill>
                  <a:srgbClr val="291FB1"/>
                </a:solidFill>
                <a:latin typeface="標楷體" panose="03000509000000000000" pitchFamily="65" charset="-120"/>
                <a:ea typeface="標楷體" panose="03000509000000000000" pitchFamily="65" charset="-120"/>
              </a:rPr>
              <a:t>參、結語</a:t>
            </a:r>
            <a:endParaRPr lang="zh-TW" altLang="en-US" sz="6600" dirty="0">
              <a:solidFill>
                <a:srgbClr val="291FB1"/>
              </a:solidFill>
              <a:latin typeface="標楷體" panose="03000509000000000000" pitchFamily="65" charset="-120"/>
              <a:ea typeface="標楷體" panose="03000509000000000000" pitchFamily="65" charset="-120"/>
            </a:endParaRPr>
          </a:p>
        </p:txBody>
      </p:sp>
      <p:sp>
        <p:nvSpPr>
          <p:cNvPr id="9" name="內容版面配置區 6"/>
          <p:cNvSpPr txBox="1">
            <a:spLocks/>
          </p:cNvSpPr>
          <p:nvPr/>
        </p:nvSpPr>
        <p:spPr>
          <a:xfrm>
            <a:off x="827584" y="1474711"/>
            <a:ext cx="8064896" cy="4474569"/>
          </a:xfrm>
          <a:prstGeom prst="rect">
            <a:avLst/>
          </a:prstGeom>
          <a:solidFill>
            <a:schemeClr val="bg1"/>
          </a:solidFill>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8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9pPr>
          </a:lstStyle>
          <a:p>
            <a:pPr indent="406400" algn="just">
              <a:lnSpc>
                <a:spcPts val="2500"/>
              </a:lnSpc>
              <a:spcAft>
                <a:spcPts val="0"/>
              </a:spcAft>
            </a:pPr>
            <a:r>
              <a:rPr lang="zh-TW" altLang="zh-TW" sz="2400" kern="100" dirty="0">
                <a:latin typeface="Calibri" panose="020F0502020204030204" pitchFamily="34" charset="0"/>
                <a:ea typeface="標楷體" panose="03000509000000000000" pitchFamily="65" charset="-120"/>
                <a:cs typeface="Helvetica" panose="020B0604020202020204" pitchFamily="34" charset="0"/>
              </a:rPr>
              <a:t>為全力支援市政建設，減緩債務累積，積極推動各項開源節流措施，強化各機關成本效益觀念，以有效降低債務、改善財政狀況。</a:t>
            </a:r>
            <a:endParaRPr lang="zh-TW" altLang="zh-TW" sz="2000" kern="100" dirty="0">
              <a:latin typeface="Calibri" panose="020F0502020204030204" pitchFamily="34" charset="0"/>
              <a:cs typeface="Times New Roman" panose="02020603050405020304" pitchFamily="18" charset="0"/>
            </a:endParaRPr>
          </a:p>
          <a:p>
            <a:pPr indent="406400" algn="just">
              <a:lnSpc>
                <a:spcPts val="2500"/>
              </a:lnSpc>
              <a:spcAft>
                <a:spcPts val="0"/>
              </a:spcAft>
            </a:pPr>
            <a:r>
              <a:rPr lang="zh-TW" altLang="zh-TW" sz="2400" kern="100" dirty="0">
                <a:latin typeface="Calibri" panose="020F0502020204030204" pitchFamily="34" charset="0"/>
                <a:ea typeface="標楷體" panose="03000509000000000000" pitchFamily="65" charset="-120"/>
                <a:cs typeface="Helvetica" panose="020B0604020202020204" pitchFamily="34" charset="0"/>
              </a:rPr>
              <a:t>在本府努力下，財政收支結構已逐步改善，開源</a:t>
            </a:r>
            <a:r>
              <a:rPr lang="zh-TW" altLang="zh-TW" sz="2400" kern="100" dirty="0">
                <a:latin typeface="Calibri" panose="020F0502020204030204" pitchFamily="34" charset="0"/>
                <a:ea typeface="標楷體" panose="03000509000000000000" pitchFamily="65" charset="-120"/>
                <a:cs typeface="Times New Roman" panose="02020603050405020304" pitchFamily="18" charset="0"/>
              </a:rPr>
              <a:t>措施除積極向中央爭取建設經費補助外</a:t>
            </a:r>
            <a:r>
              <a:rPr lang="zh-TW" altLang="zh-TW" sz="2400" kern="100" dirty="0">
                <a:latin typeface="Calibri" panose="020F0502020204030204" pitchFamily="34" charset="0"/>
                <a:ea typeface="標楷體" panose="03000509000000000000" pitchFamily="65" charset="-120"/>
                <a:cs typeface="Helvetica" panose="020B0604020202020204" pitchFamily="34" charset="0"/>
              </a:rPr>
              <a:t>，</a:t>
            </a:r>
            <a:r>
              <a:rPr lang="zh-TW" altLang="zh-TW" sz="2400" kern="100" dirty="0">
                <a:latin typeface="Calibri" panose="020F0502020204030204" pitchFamily="34" charset="0"/>
                <a:ea typeface="標楷體" panose="03000509000000000000" pitchFamily="65" charset="-120"/>
                <a:cs typeface="Times New Roman" panose="02020603050405020304" pitchFamily="18" charset="0"/>
              </a:rPr>
              <a:t>市府積極透過加強招商引資、推動</a:t>
            </a:r>
            <a:r>
              <a:rPr lang="zh-TW" altLang="zh-TW" sz="2400" kern="100" dirty="0">
                <a:latin typeface="Calibri" panose="020F0502020204030204" pitchFamily="34" charset="0"/>
                <a:ea typeface="標楷體" panose="03000509000000000000" pitchFamily="65" charset="-120"/>
                <a:cs typeface="Helvetica" panose="020B0604020202020204" pitchFamily="34" charset="0"/>
              </a:rPr>
              <a:t>促參、設定地上權及標租、土地公辦都市更新</a:t>
            </a:r>
            <a:r>
              <a:rPr lang="zh-TW" altLang="zh-TW" sz="2400" kern="100" dirty="0">
                <a:latin typeface="Calibri" panose="020F0502020204030204" pitchFamily="34" charset="0"/>
                <a:ea typeface="標楷體" panose="03000509000000000000" pitchFamily="65" charset="-120"/>
                <a:cs typeface="Times New Roman" panose="02020603050405020304" pitchFamily="18" charset="0"/>
              </a:rPr>
              <a:t>等政策，帶動高雄經濟發展，創造財政收入，來解決市府財政困窘問題</a:t>
            </a:r>
            <a:r>
              <a:rPr lang="zh-TW" altLang="zh-TW" sz="2400" kern="100" dirty="0">
                <a:latin typeface="Calibri" panose="020F0502020204030204" pitchFamily="34" charset="0"/>
                <a:ea typeface="標楷體" panose="03000509000000000000" pitchFamily="65" charset="-120"/>
                <a:cs typeface="Helvetica" panose="020B0604020202020204" pitchFamily="34" charset="0"/>
              </a:rPr>
              <a:t>；節流方面主要作為如檢討業務委外、控管人事費用成長、秉零基精神覈實編列預算、靈活財務調度及節省利息支出等政策</a:t>
            </a:r>
            <a:r>
              <a:rPr lang="zh-TW" altLang="zh-TW" sz="2400" kern="100" dirty="0">
                <a:latin typeface="Calibri" panose="020F0502020204030204" pitchFamily="34" charset="0"/>
                <a:ea typeface="標楷體" panose="03000509000000000000" pitchFamily="65" charset="-120"/>
                <a:cs typeface="Times New Roman" panose="02020603050405020304" pitchFamily="18" charset="0"/>
              </a:rPr>
              <a:t>。</a:t>
            </a:r>
            <a:endParaRPr lang="zh-TW" altLang="zh-TW" sz="2000" kern="100" dirty="0">
              <a:latin typeface="Calibri" panose="020F0502020204030204" pitchFamily="34" charset="0"/>
              <a:cs typeface="Times New Roman" panose="02020603050405020304" pitchFamily="18" charset="0"/>
            </a:endParaRPr>
          </a:p>
          <a:p>
            <a:pPr indent="406400">
              <a:lnSpc>
                <a:spcPts val="2600"/>
              </a:lnSpc>
              <a:spcAft>
                <a:spcPts val="0"/>
              </a:spcAft>
            </a:pPr>
            <a:r>
              <a:rPr lang="zh-TW" altLang="zh-TW" sz="2400" kern="100" dirty="0">
                <a:latin typeface="Calibri" panose="020F0502020204030204" pitchFamily="34" charset="0"/>
                <a:ea typeface="標楷體" panose="03000509000000000000" pitchFamily="65" charset="-120"/>
                <a:cs typeface="Times New Roman" panose="02020603050405020304" pitchFamily="18" charset="0"/>
              </a:rPr>
              <a:t>為兼顧市政及財政，高雄市除謹守財政紀律外，更落實推動開源節流，維持財政收支平衡，秉持穩健原則經營市政財源建設大高雄， </a:t>
            </a:r>
            <a:r>
              <a:rPr lang="zh-TW" altLang="zh-TW" sz="2400" kern="0" dirty="0">
                <a:latin typeface="Calibri" panose="020F0502020204030204" pitchFamily="34" charset="0"/>
                <a:ea typeface="標楷體" panose="03000509000000000000" pitchFamily="65" charset="-120"/>
                <a:cs typeface="Times New Roman" panose="02020603050405020304" pitchFamily="18" charset="0"/>
              </a:rPr>
              <a:t>為市政未來及永續財政目標努力。</a:t>
            </a:r>
            <a:endParaRPr lang="zh-TW" altLang="zh-TW" sz="2000" kern="100" dirty="0">
              <a:latin typeface="Calibri" panose="020F0502020204030204" pitchFamily="34" charset="0"/>
              <a:cs typeface="Times New Roman" panose="02020603050405020304" pitchFamily="18" charset="0"/>
            </a:endParaRPr>
          </a:p>
        </p:txBody>
      </p:sp>
      <p:sp>
        <p:nvSpPr>
          <p:cNvPr id="7" name="投影片編號版面配置區 5"/>
          <p:cNvSpPr>
            <a:spLocks noGrp="1"/>
          </p:cNvSpPr>
          <p:nvPr>
            <p:ph type="sldNum" sz="quarter" idx="12"/>
          </p:nvPr>
        </p:nvSpPr>
        <p:spPr/>
        <p:txBody>
          <a:bodyPr/>
          <a:lstStyle/>
          <a:p>
            <a:fld id="{017AFC18-AB17-450C-A1B6-96D9331FA14F}" type="slidenum">
              <a:rPr lang="zh-TW" altLang="en-US" sz="1600" smtClean="0">
                <a:solidFill>
                  <a:schemeClr val="tx1"/>
                </a:solidFill>
                <a:latin typeface="微軟正黑體" panose="020B0604030504040204" pitchFamily="34" charset="-120"/>
                <a:ea typeface="微軟正黑體" panose="020B0604030504040204" pitchFamily="34" charset="-120"/>
              </a:rPr>
              <a:t>37</a:t>
            </a:fld>
            <a:endParaRPr lang="zh-TW" altLang="en-US" sz="1600" dirty="0">
              <a:solidFill>
                <a:schemeClr val="tx1"/>
              </a:solidFill>
              <a:latin typeface="微軟正黑體" panose="020B0604030504040204" pitchFamily="34" charset="-120"/>
              <a:ea typeface="微軟正黑體" panose="020B0604030504040204" pitchFamily="34" charset="-120"/>
            </a:endParaRPr>
          </a:p>
        </p:txBody>
      </p:sp>
      <p:sp>
        <p:nvSpPr>
          <p:cNvPr id="11" name="頁尾版面配置區 2"/>
          <p:cNvSpPr txBox="1">
            <a:spLocks/>
          </p:cNvSpPr>
          <p:nvPr/>
        </p:nvSpPr>
        <p:spPr>
          <a:xfrm>
            <a:off x="6012160" y="6449230"/>
            <a:ext cx="2880320" cy="338745"/>
          </a:xfrm>
          <a:prstGeom prst="rect">
            <a:avLst/>
          </a:prstGeom>
        </p:spPr>
        <p:txBody>
          <a:bodyPr vert="horz" lIns="91440" tIns="45720" rIns="91440" bIns="45720" rtlCol="0" anchor="ctr"/>
          <a:lstStyle>
            <a:defPPr>
              <a:defRPr lang="zh-TW"/>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b="1" dirty="0">
                <a:solidFill>
                  <a:prstClr val="black">
                    <a:tint val="75000"/>
                  </a:prstClr>
                </a:solidFill>
              </a:rPr>
              <a:t>高 雄 市 政 府 財 政 局                                                           </a:t>
            </a:r>
            <a:r>
              <a:rPr lang="en-US" altLang="zh-TW" b="1" dirty="0">
                <a:solidFill>
                  <a:prstClr val="black">
                    <a:tint val="75000"/>
                  </a:prstClr>
                </a:solidFill>
              </a:rPr>
              <a:t>Finance Bureau Kaohsiung City Government  </a:t>
            </a:r>
            <a:endParaRPr lang="zh-TW" altLang="en-US" b="1" dirty="0">
              <a:solidFill>
                <a:prstClr val="black">
                  <a:tint val="75000"/>
                </a:prstClr>
              </a:solidFill>
            </a:endParaRPr>
          </a:p>
        </p:txBody>
      </p:sp>
      <p:pic>
        <p:nvPicPr>
          <p:cNvPr id="12" name="Picture 2" descr="C:\Users\fb525_2\Desktop\108_03_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6771" y="97755"/>
            <a:ext cx="1243013" cy="1243013"/>
          </a:xfrm>
          <a:prstGeom prst="rect">
            <a:avLst/>
          </a:prstGeom>
          <a:noFill/>
          <a:extLst>
            <a:ext uri="{909E8E84-426E-40DD-AFC4-6F175D3DCCD1}">
              <a14:hiddenFill xmlns:a14="http://schemas.microsoft.com/office/drawing/2010/main">
                <a:solidFill>
                  <a:srgbClr val="FFFFFF"/>
                </a:solidFill>
              </a14:hiddenFill>
            </a:ext>
          </a:extLst>
        </p:spPr>
      </p:pic>
      <p:pic>
        <p:nvPicPr>
          <p:cNvPr id="10" name="圖片 9"/>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colorTemperature colorTemp="53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80279" y="5441091"/>
            <a:ext cx="7852161" cy="1407195"/>
          </a:xfrm>
          <a:prstGeom prst="rect">
            <a:avLst/>
          </a:prstGeom>
        </p:spPr>
      </p:pic>
    </p:spTree>
    <p:extLst>
      <p:ext uri="{BB962C8B-B14F-4D97-AF65-F5344CB8AC3E}">
        <p14:creationId xmlns:p14="http://schemas.microsoft.com/office/powerpoint/2010/main" val="19176391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pattFill prst="pct5">
          <a:fgClr>
            <a:srgbClr val="F8F8F8"/>
          </a:fgClr>
          <a:bgClr>
            <a:schemeClr val="bg1"/>
          </a:bgClr>
        </a:pattFill>
        <a:effectLst/>
      </p:bgPr>
    </p:bg>
    <p:spTree>
      <p:nvGrpSpPr>
        <p:cNvPr id="1" name=""/>
        <p:cNvGrpSpPr/>
        <p:nvPr/>
      </p:nvGrpSpPr>
      <p:grpSpPr>
        <a:xfrm>
          <a:off x="0" y="0"/>
          <a:ext cx="0" cy="0"/>
          <a:chOff x="0" y="0"/>
          <a:chExt cx="0" cy="0"/>
        </a:xfrm>
      </p:grpSpPr>
      <p:sp>
        <p:nvSpPr>
          <p:cNvPr id="14" name="標題 1"/>
          <p:cNvSpPr txBox="1">
            <a:spLocks/>
          </p:cNvSpPr>
          <p:nvPr/>
        </p:nvSpPr>
        <p:spPr bwMode="auto">
          <a:xfrm>
            <a:off x="4427984" y="2996952"/>
            <a:ext cx="4392489" cy="144016"/>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kern="1200">
                <a:solidFill>
                  <a:schemeClr val="bg1"/>
                </a:solidFill>
                <a:latin typeface="微軟正黑體" panose="020B0604030504040204" pitchFamily="34" charset="-120"/>
                <a:ea typeface="微軟正黑體" panose="020B0604030504040204" pitchFamily="34" charset="-120"/>
                <a:cs typeface="微軟正黑體" charset="0"/>
              </a:defRPr>
            </a:lvl1pPr>
            <a:lvl2pPr algn="ctr" rtl="0" eaLnBrk="0" fontAlgn="base" hangingPunct="0">
              <a:spcBef>
                <a:spcPct val="0"/>
              </a:spcBef>
              <a:spcAft>
                <a:spcPct val="0"/>
              </a:spcAft>
              <a:defRPr sz="4400" b="1">
                <a:solidFill>
                  <a:schemeClr val="bg1"/>
                </a:solidFill>
                <a:latin typeface="微軟正黑體" pitchFamily="34" charset="-120"/>
                <a:ea typeface="微軟正黑體" pitchFamily="34" charset="-120"/>
                <a:cs typeface="微軟正黑體" charset="0"/>
              </a:defRPr>
            </a:lvl2pPr>
            <a:lvl3pPr algn="ctr" rtl="0" eaLnBrk="0" fontAlgn="base" hangingPunct="0">
              <a:spcBef>
                <a:spcPct val="0"/>
              </a:spcBef>
              <a:spcAft>
                <a:spcPct val="0"/>
              </a:spcAft>
              <a:defRPr sz="4400" b="1">
                <a:solidFill>
                  <a:schemeClr val="bg1"/>
                </a:solidFill>
                <a:latin typeface="微軟正黑體" pitchFamily="34" charset="-120"/>
                <a:ea typeface="微軟正黑體" pitchFamily="34" charset="-120"/>
                <a:cs typeface="微軟正黑體" charset="0"/>
              </a:defRPr>
            </a:lvl3pPr>
            <a:lvl4pPr algn="ctr" rtl="0" eaLnBrk="0" fontAlgn="base" hangingPunct="0">
              <a:spcBef>
                <a:spcPct val="0"/>
              </a:spcBef>
              <a:spcAft>
                <a:spcPct val="0"/>
              </a:spcAft>
              <a:defRPr sz="4400" b="1">
                <a:solidFill>
                  <a:schemeClr val="bg1"/>
                </a:solidFill>
                <a:latin typeface="微軟正黑體" pitchFamily="34" charset="-120"/>
                <a:ea typeface="微軟正黑體" pitchFamily="34" charset="-120"/>
                <a:cs typeface="微軟正黑體" charset="0"/>
              </a:defRPr>
            </a:lvl4pPr>
            <a:lvl5pPr algn="ctr" rtl="0" eaLnBrk="0" fontAlgn="base" hangingPunct="0">
              <a:spcBef>
                <a:spcPct val="0"/>
              </a:spcBef>
              <a:spcAft>
                <a:spcPct val="0"/>
              </a:spcAft>
              <a:defRPr sz="4400" b="1">
                <a:solidFill>
                  <a:schemeClr val="bg1"/>
                </a:solidFill>
                <a:latin typeface="微軟正黑體" pitchFamily="34" charset="-120"/>
                <a:ea typeface="微軟正黑體" pitchFamily="34" charset="-120"/>
                <a:cs typeface="微軟正黑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ts val="9000"/>
              </a:lnSpc>
              <a:tabLst>
                <a:tab pos="2598738" algn="l"/>
              </a:tabLst>
              <a:defRPr/>
            </a:pPr>
            <a:r>
              <a:rPr lang="zh-TW" altLang="en-US" sz="6600" spc="50" dirty="0">
                <a:ln w="11430"/>
                <a:gradFill>
                  <a:gsLst>
                    <a:gs pos="25000">
                      <a:srgbClr val="F5C201">
                        <a:satMod val="155000"/>
                      </a:srgbClr>
                    </a:gs>
                    <a:gs pos="100000">
                      <a:srgbClr val="F5C201">
                        <a:shade val="45000"/>
                        <a:satMod val="165000"/>
                      </a:srgbClr>
                    </a:gs>
                  </a:gsLst>
                  <a:lin ang="5400000"/>
                </a:gradFill>
                <a:effectLst>
                  <a:outerShdw blurRad="76200" dist="50800" dir="5400000" algn="tl" rotWithShape="0">
                    <a:srgbClr val="000000">
                      <a:alpha val="65000"/>
                    </a:srgbClr>
                  </a:outerShdw>
                </a:effectLst>
                <a:latin typeface="Arial" charset="0"/>
              </a:rPr>
              <a:t> </a:t>
            </a:r>
            <a:endParaRPr lang="en-US" altLang="zh-TW" sz="6600" spc="50" dirty="0">
              <a:ln w="11430"/>
              <a:gradFill>
                <a:gsLst>
                  <a:gs pos="25000">
                    <a:srgbClr val="F5C201">
                      <a:satMod val="155000"/>
                    </a:srgbClr>
                  </a:gs>
                  <a:gs pos="100000">
                    <a:srgbClr val="F5C201">
                      <a:shade val="45000"/>
                      <a:satMod val="165000"/>
                    </a:srgbClr>
                  </a:gs>
                </a:gsLst>
                <a:lin ang="5400000"/>
              </a:gradFill>
              <a:effectLst>
                <a:outerShdw blurRad="76200" dist="50800" dir="5400000" algn="tl" rotWithShape="0">
                  <a:srgbClr val="000000">
                    <a:alpha val="65000"/>
                  </a:srgbClr>
                </a:outerShdw>
              </a:effectLst>
              <a:latin typeface="Arial" charset="0"/>
            </a:endParaRPr>
          </a:p>
        </p:txBody>
      </p:sp>
      <p:sp>
        <p:nvSpPr>
          <p:cNvPr id="2" name="投影片編號版面配置區 1"/>
          <p:cNvSpPr>
            <a:spLocks noGrp="1"/>
          </p:cNvSpPr>
          <p:nvPr>
            <p:ph type="sldNum" sz="quarter" idx="12"/>
          </p:nvPr>
        </p:nvSpPr>
        <p:spPr/>
        <p:txBody>
          <a:bodyPr/>
          <a:lstStyle/>
          <a:p>
            <a:endParaRPr lang="zh-TW" altLang="en-US" dirty="0">
              <a:solidFill>
                <a:prstClr val="black"/>
              </a:solidFill>
            </a:endParaRPr>
          </a:p>
        </p:txBody>
      </p:sp>
      <p:pic>
        <p:nvPicPr>
          <p:cNvPr id="1026" name="Picture 2" descr="https://kcginfo.kcg.gov.tw/Upload/UserFiles/%E9%AB%98%E9%9B%84%E7%81%AB%E8%BB%8A%E7%AB%99%EF%BC%88%E6%94%9D%E5%BD%B1%E8%80%85%EF%BC%9A%E9%BB%83%E6%98%A5%E9%BA%97%EF%BC%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764704"/>
            <a:ext cx="7632848" cy="532753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rot="10800000" flipV="1">
            <a:off x="3203848" y="1207305"/>
            <a:ext cx="3168352" cy="2400657"/>
          </a:xfrm>
          <a:prstGeom prst="rect">
            <a:avLst/>
          </a:prstGeom>
        </p:spPr>
        <p:txBody>
          <a:bodyPr wrap="square">
            <a:spAutoFit/>
          </a:bodyPr>
          <a:lstStyle/>
          <a:p>
            <a:pPr>
              <a:lnSpc>
                <a:spcPts val="9000"/>
              </a:lnSpc>
              <a:tabLst>
                <a:tab pos="2598738" algn="l"/>
              </a:tabLst>
              <a:defRPr/>
            </a:pPr>
            <a:r>
              <a:rPr lang="zh-TW" altLang="en-US" sz="4400" spc="50" dirty="0">
                <a:ln w="11430"/>
                <a:solidFill>
                  <a:srgbClr val="FF0000"/>
                </a:solidFill>
                <a:effectLst>
                  <a:outerShdw blurRad="76200" dist="50800" dir="5400000" algn="tl" rotWithShape="0">
                    <a:srgbClr val="000000">
                      <a:alpha val="65000"/>
                    </a:srgbClr>
                  </a:outerShdw>
                </a:effectLst>
                <a:latin typeface="Arial" charset="0"/>
              </a:rPr>
              <a:t> 簡報結束 </a:t>
            </a:r>
            <a:endParaRPr lang="en-US" altLang="zh-TW" sz="4400" spc="50" dirty="0">
              <a:ln w="11430"/>
              <a:solidFill>
                <a:srgbClr val="FF0000"/>
              </a:solidFill>
              <a:effectLst>
                <a:outerShdw blurRad="76200" dist="50800" dir="5400000" algn="tl" rotWithShape="0">
                  <a:srgbClr val="000000">
                    <a:alpha val="65000"/>
                  </a:srgbClr>
                </a:outerShdw>
              </a:effectLst>
              <a:latin typeface="Arial" charset="0"/>
            </a:endParaRPr>
          </a:p>
          <a:p>
            <a:pPr>
              <a:lnSpc>
                <a:spcPts val="9000"/>
              </a:lnSpc>
              <a:tabLst>
                <a:tab pos="2598738" algn="l"/>
              </a:tabLst>
              <a:defRPr/>
            </a:pPr>
            <a:r>
              <a:rPr lang="zh-TW" altLang="en-US" sz="4400" spc="50" dirty="0">
                <a:ln w="11430"/>
                <a:solidFill>
                  <a:srgbClr val="FF0000"/>
                </a:solidFill>
                <a:effectLst>
                  <a:outerShdw blurRad="76200" dist="50800" dir="5400000" algn="tl" rotWithShape="0">
                    <a:srgbClr val="000000">
                      <a:alpha val="65000"/>
                    </a:srgbClr>
                  </a:outerShdw>
                </a:effectLst>
                <a:latin typeface="Arial" charset="0"/>
              </a:rPr>
              <a:t> 敬請指教</a:t>
            </a:r>
            <a:endParaRPr lang="en-US" altLang="zh-TW" sz="4400" spc="50" dirty="0">
              <a:ln w="11430"/>
              <a:solidFill>
                <a:srgbClr val="FF0000"/>
              </a:solidFill>
              <a:effectLst>
                <a:outerShdw blurRad="76200" dist="50800" dir="5400000" algn="tl" rotWithShape="0">
                  <a:srgbClr val="000000">
                    <a:alpha val="65000"/>
                  </a:srgbClr>
                </a:outerShdw>
              </a:effectLst>
              <a:latin typeface="Arial" charset="0"/>
            </a:endParaRPr>
          </a:p>
        </p:txBody>
      </p:sp>
    </p:spTree>
    <p:extLst>
      <p:ext uri="{BB962C8B-B14F-4D97-AF65-F5344CB8AC3E}">
        <p14:creationId xmlns:p14="http://schemas.microsoft.com/office/powerpoint/2010/main" val="3421625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1"/>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4" name="標題 3"/>
          <p:cNvSpPr>
            <a:spLocks noGrp="1"/>
          </p:cNvSpPr>
          <p:nvPr>
            <p:ph type="title"/>
          </p:nvPr>
        </p:nvSpPr>
        <p:spPr>
          <a:xfrm>
            <a:off x="1547665" y="559640"/>
            <a:ext cx="6408711" cy="756628"/>
          </a:xfrm>
        </p:spPr>
        <p:txBody>
          <a:bodyPr>
            <a:normAutofit/>
          </a:bodyPr>
          <a:lstStyle/>
          <a:p>
            <a:pPr algn="ctr">
              <a:defRPr/>
            </a:pPr>
            <a:r>
              <a:rPr lang="en-US" altLang="zh-TW" u="sng" dirty="0">
                <a:solidFill>
                  <a:srgbClr val="0070C0"/>
                </a:solidFill>
                <a:latin typeface="+mj-ea"/>
              </a:rPr>
              <a:t>108</a:t>
            </a:r>
            <a:r>
              <a:rPr lang="zh-TW" altLang="en-US" u="sng" dirty="0">
                <a:solidFill>
                  <a:srgbClr val="0070C0"/>
                </a:solidFill>
                <a:latin typeface="+mj-ea"/>
              </a:rPr>
              <a:t>年度</a:t>
            </a:r>
            <a:r>
              <a:rPr lang="zh-TW" altLang="en-US" b="1" u="sng" dirty="0">
                <a:solidFill>
                  <a:srgbClr val="0070C0"/>
                </a:solidFill>
                <a:latin typeface="+mj-ea"/>
              </a:rPr>
              <a:t>總收入</a:t>
            </a:r>
            <a:r>
              <a:rPr lang="zh-TW" altLang="en-US" u="sng" dirty="0">
                <a:solidFill>
                  <a:srgbClr val="0070C0"/>
                </a:solidFill>
                <a:latin typeface="+mj-ea"/>
              </a:rPr>
              <a:t>執行情形</a:t>
            </a:r>
          </a:p>
        </p:txBody>
      </p:sp>
      <p:graphicFrame>
        <p:nvGraphicFramePr>
          <p:cNvPr id="5" name="表格 4"/>
          <p:cNvGraphicFramePr>
            <a:graphicFrameLocks noGrp="1"/>
          </p:cNvGraphicFramePr>
          <p:nvPr>
            <p:extLst>
              <p:ext uri="{D42A27DB-BD31-4B8C-83A1-F6EECF244321}">
                <p14:modId xmlns:p14="http://schemas.microsoft.com/office/powerpoint/2010/main" val="566013471"/>
              </p:ext>
            </p:extLst>
          </p:nvPr>
        </p:nvGraphicFramePr>
        <p:xfrm>
          <a:off x="971603" y="1544158"/>
          <a:ext cx="7632846" cy="4757962"/>
        </p:xfrm>
        <a:graphic>
          <a:graphicData uri="http://schemas.openxmlformats.org/drawingml/2006/table">
            <a:tbl>
              <a:tblPr firstRow="1" bandRow="1">
                <a:tableStyleId>{F5AB1C69-6EDB-4FF4-983F-18BD219EF322}</a:tableStyleId>
              </a:tblPr>
              <a:tblGrid>
                <a:gridCol w="1719746">
                  <a:extLst>
                    <a:ext uri="{9D8B030D-6E8A-4147-A177-3AD203B41FA5}">
                      <a16:colId xmlns:a16="http://schemas.microsoft.com/office/drawing/2014/main" xmlns="" val="20000"/>
                    </a:ext>
                  </a:extLst>
                </a:gridCol>
                <a:gridCol w="1478275">
                  <a:extLst>
                    <a:ext uri="{9D8B030D-6E8A-4147-A177-3AD203B41FA5}">
                      <a16:colId xmlns:a16="http://schemas.microsoft.com/office/drawing/2014/main" xmlns="" val="20001"/>
                    </a:ext>
                  </a:extLst>
                </a:gridCol>
                <a:gridCol w="1478275">
                  <a:extLst>
                    <a:ext uri="{9D8B030D-6E8A-4147-A177-3AD203B41FA5}">
                      <a16:colId xmlns:a16="http://schemas.microsoft.com/office/drawing/2014/main" xmlns="" val="20002"/>
                    </a:ext>
                  </a:extLst>
                </a:gridCol>
                <a:gridCol w="1478275">
                  <a:extLst>
                    <a:ext uri="{9D8B030D-6E8A-4147-A177-3AD203B41FA5}">
                      <a16:colId xmlns:a16="http://schemas.microsoft.com/office/drawing/2014/main" xmlns="" val="20003"/>
                    </a:ext>
                  </a:extLst>
                </a:gridCol>
                <a:gridCol w="1478275">
                  <a:extLst>
                    <a:ext uri="{9D8B030D-6E8A-4147-A177-3AD203B41FA5}">
                      <a16:colId xmlns:a16="http://schemas.microsoft.com/office/drawing/2014/main" xmlns="" val="20004"/>
                    </a:ext>
                  </a:extLst>
                </a:gridCol>
              </a:tblGrid>
              <a:tr h="686254">
                <a:tc>
                  <a:txBody>
                    <a:bodyPr/>
                    <a:lstStyle/>
                    <a:p>
                      <a:pPr algn="ctr"/>
                      <a:r>
                        <a:rPr lang="zh-TW" altLang="en-US" sz="1800" dirty="0"/>
                        <a:t>科目</a:t>
                      </a:r>
                      <a:endParaRPr lang="zh-TW" altLang="en-US" sz="1800" dirty="0">
                        <a:solidFill>
                          <a:schemeClr val="tx1"/>
                        </a:solidFill>
                        <a:latin typeface="+mj-ea"/>
                        <a:ea typeface="+mj-ea"/>
                      </a:endParaRPr>
                    </a:p>
                  </a:txBody>
                  <a:tcPr anchor="ctr"/>
                </a:tc>
                <a:tc>
                  <a:txBody>
                    <a:bodyPr/>
                    <a:lstStyle/>
                    <a:p>
                      <a:pPr algn="ctr"/>
                      <a:r>
                        <a:rPr lang="zh-TW" altLang="en-US" sz="1800" dirty="0"/>
                        <a:t>預算數</a:t>
                      </a:r>
                      <a:endParaRPr lang="zh-TW" altLang="en-US" sz="1800" dirty="0">
                        <a:solidFill>
                          <a:schemeClr val="tx1"/>
                        </a:solidFill>
                        <a:latin typeface="+mj-ea"/>
                        <a:ea typeface="+mj-ea"/>
                      </a:endParaRPr>
                    </a:p>
                  </a:txBody>
                  <a:tcPr anchor="ctr"/>
                </a:tc>
                <a:tc>
                  <a:txBody>
                    <a:bodyPr/>
                    <a:lstStyle/>
                    <a:p>
                      <a:pPr algn="ctr"/>
                      <a:r>
                        <a:rPr lang="zh-TW" altLang="en-US" sz="1800" dirty="0"/>
                        <a:t>決算數</a:t>
                      </a:r>
                      <a:endParaRPr lang="zh-TW" altLang="en-US" sz="1800" dirty="0">
                        <a:solidFill>
                          <a:schemeClr val="tx1"/>
                        </a:solidFill>
                        <a:latin typeface="+mj-ea"/>
                        <a:ea typeface="+mj-ea"/>
                      </a:endParaRPr>
                    </a:p>
                  </a:txBody>
                  <a:tcPr anchor="ctr"/>
                </a:tc>
                <a:tc>
                  <a:txBody>
                    <a:bodyPr/>
                    <a:lstStyle/>
                    <a:p>
                      <a:pPr algn="ctr"/>
                      <a:r>
                        <a:rPr lang="zh-TW" altLang="en-US" sz="1800" dirty="0"/>
                        <a:t>比較</a:t>
                      </a:r>
                      <a:r>
                        <a:rPr lang="en-US" altLang="zh-TW" sz="1800" dirty="0"/>
                        <a:t/>
                      </a:r>
                      <a:br>
                        <a:rPr lang="en-US" altLang="zh-TW" sz="1800" dirty="0"/>
                      </a:br>
                      <a:r>
                        <a:rPr lang="zh-TW" altLang="en-US" sz="1800" dirty="0"/>
                        <a:t>增</a:t>
                      </a:r>
                      <a:r>
                        <a:rPr lang="en-US" altLang="zh-TW" sz="1800" dirty="0"/>
                        <a:t>(</a:t>
                      </a:r>
                      <a:r>
                        <a:rPr lang="zh-TW" altLang="en-US" sz="1800" dirty="0"/>
                        <a:t>減</a:t>
                      </a:r>
                      <a:r>
                        <a:rPr lang="en-US" altLang="zh-TW" sz="1800" dirty="0"/>
                        <a:t>)</a:t>
                      </a:r>
                      <a:r>
                        <a:rPr lang="zh-TW" altLang="en-US" sz="1800" dirty="0"/>
                        <a:t>數</a:t>
                      </a:r>
                      <a:endParaRPr lang="en-US" altLang="zh-TW" sz="1800" dirty="0">
                        <a:solidFill>
                          <a:schemeClr val="tx1"/>
                        </a:solidFill>
                        <a:latin typeface="+mj-ea"/>
                        <a:ea typeface="+mj-ea"/>
                      </a:endParaRPr>
                    </a:p>
                  </a:txBody>
                  <a:tcPr anchor="ctr"/>
                </a:tc>
                <a:tc>
                  <a:txBody>
                    <a:bodyPr/>
                    <a:lstStyle/>
                    <a:p>
                      <a:pPr algn="ctr"/>
                      <a:r>
                        <a:rPr lang="zh-TW" altLang="en-US" sz="1800" dirty="0"/>
                        <a:t>達成率</a:t>
                      </a:r>
                      <a:r>
                        <a:rPr lang="en-US" altLang="zh-TW" sz="1800" dirty="0"/>
                        <a:t>%</a:t>
                      </a:r>
                      <a:endParaRPr lang="zh-TW" altLang="en-US" sz="1800" dirty="0">
                        <a:solidFill>
                          <a:schemeClr val="tx1"/>
                        </a:solidFill>
                        <a:latin typeface="+mj-ea"/>
                        <a:ea typeface="+mj-ea"/>
                      </a:endParaRPr>
                    </a:p>
                  </a:txBody>
                  <a:tcPr anchor="ctr"/>
                </a:tc>
                <a:extLst>
                  <a:ext uri="{0D108BD9-81ED-4DB2-BD59-A6C34878D82A}">
                    <a16:rowId xmlns:a16="http://schemas.microsoft.com/office/drawing/2014/main" xmlns="" val="10000"/>
                  </a:ext>
                </a:extLst>
              </a:tr>
              <a:tr h="502066">
                <a:tc>
                  <a:txBody>
                    <a:bodyPr/>
                    <a:lstStyle/>
                    <a:p>
                      <a:pPr algn="l"/>
                      <a:r>
                        <a:rPr lang="zh-TW" altLang="en-US" sz="1800" b="1" dirty="0"/>
                        <a:t>稅課收入</a:t>
                      </a:r>
                      <a:r>
                        <a:rPr lang="en-US" altLang="zh-TW" sz="1800" b="1" dirty="0"/>
                        <a:t>(1)</a:t>
                      </a:r>
                      <a:endParaRPr lang="zh-TW" altLang="en-US" sz="1800" b="1" dirty="0">
                        <a:latin typeface="+mj-ea"/>
                        <a:ea typeface="+mj-ea"/>
                      </a:endParaRPr>
                    </a:p>
                  </a:txBody>
                  <a:tcPr anchor="ctr"/>
                </a:tc>
                <a:tc>
                  <a:txBody>
                    <a:bodyPr/>
                    <a:lstStyle/>
                    <a:p>
                      <a:pPr algn="r"/>
                      <a:r>
                        <a:rPr lang="en-US" altLang="zh-TW" sz="1800" b="1" dirty="0"/>
                        <a:t>735.75</a:t>
                      </a:r>
                      <a:endParaRPr lang="zh-TW" altLang="en-US" sz="1800" b="1" dirty="0">
                        <a:latin typeface="+mj-ea"/>
                        <a:ea typeface="+mj-ea"/>
                      </a:endParaRPr>
                    </a:p>
                  </a:txBody>
                  <a:tcPr anchor="ctr"/>
                </a:tc>
                <a:tc>
                  <a:txBody>
                    <a:bodyPr/>
                    <a:lstStyle/>
                    <a:p>
                      <a:pPr algn="r"/>
                      <a:r>
                        <a:rPr lang="en-US" altLang="zh-TW" sz="1800" b="1" dirty="0"/>
                        <a:t>771.00</a:t>
                      </a:r>
                      <a:endParaRPr lang="zh-TW" altLang="en-US" sz="1800" b="1" dirty="0">
                        <a:latin typeface="+mj-ea"/>
                        <a:ea typeface="+mj-ea"/>
                      </a:endParaRPr>
                    </a:p>
                  </a:txBody>
                  <a:tcPr anchor="ctr"/>
                </a:tc>
                <a:tc>
                  <a:txBody>
                    <a:bodyPr/>
                    <a:lstStyle/>
                    <a:p>
                      <a:pPr algn="r"/>
                      <a:r>
                        <a:rPr lang="en-US" altLang="zh-TW" sz="1800" b="1" dirty="0"/>
                        <a:t>35.25</a:t>
                      </a:r>
                      <a:endParaRPr lang="zh-TW" altLang="en-US" sz="1800" b="1" dirty="0">
                        <a:solidFill>
                          <a:schemeClr val="tx1"/>
                        </a:solidFill>
                        <a:latin typeface="+mj-ea"/>
                        <a:ea typeface="+mj-ea"/>
                      </a:endParaRPr>
                    </a:p>
                  </a:txBody>
                  <a:tcPr anchor="ctr"/>
                </a:tc>
                <a:tc>
                  <a:txBody>
                    <a:bodyPr/>
                    <a:lstStyle/>
                    <a:p>
                      <a:pPr algn="r"/>
                      <a:r>
                        <a:rPr lang="en-US" altLang="zh-TW" sz="1800" b="1" dirty="0"/>
                        <a:t>104.79</a:t>
                      </a:r>
                      <a:endParaRPr lang="zh-TW" altLang="en-US" sz="1800" b="1" dirty="0">
                        <a:latin typeface="+mj-ea"/>
                        <a:ea typeface="+mj-ea"/>
                      </a:endParaRPr>
                    </a:p>
                  </a:txBody>
                  <a:tcPr anchor="ctr"/>
                </a:tc>
                <a:extLst>
                  <a:ext uri="{0D108BD9-81ED-4DB2-BD59-A6C34878D82A}">
                    <a16:rowId xmlns:a16="http://schemas.microsoft.com/office/drawing/2014/main" xmlns="" val="10001"/>
                  </a:ext>
                </a:extLst>
              </a:tr>
              <a:tr h="504661">
                <a:tc>
                  <a:txBody>
                    <a:bodyPr/>
                    <a:lstStyle/>
                    <a:p>
                      <a:pPr algn="l"/>
                      <a:r>
                        <a:rPr lang="zh-TW" altLang="en-US" sz="1800" b="1" dirty="0"/>
                        <a:t>非稅課收入</a:t>
                      </a:r>
                      <a:r>
                        <a:rPr lang="en-US" altLang="zh-TW" sz="1800" b="1" dirty="0"/>
                        <a:t>(2)</a:t>
                      </a:r>
                      <a:endParaRPr lang="zh-TW" altLang="en-US" sz="1800" b="1" dirty="0">
                        <a:latin typeface="+mj-ea"/>
                        <a:ea typeface="+mj-ea"/>
                      </a:endParaRPr>
                    </a:p>
                  </a:txBody>
                  <a:tcPr anchor="ctr"/>
                </a:tc>
                <a:tc>
                  <a:txBody>
                    <a:bodyPr/>
                    <a:lstStyle/>
                    <a:p>
                      <a:pPr algn="r"/>
                      <a:r>
                        <a:rPr lang="en-US" altLang="zh-TW" sz="1800" b="1" dirty="0"/>
                        <a:t>216.36</a:t>
                      </a:r>
                      <a:endParaRPr lang="zh-TW" altLang="en-US" sz="1800" b="1" dirty="0">
                        <a:latin typeface="+mj-ea"/>
                        <a:ea typeface="+mj-ea"/>
                      </a:endParaRPr>
                    </a:p>
                  </a:txBody>
                  <a:tcPr anchor="ctr"/>
                </a:tc>
                <a:tc>
                  <a:txBody>
                    <a:bodyPr/>
                    <a:lstStyle/>
                    <a:p>
                      <a:pPr algn="r"/>
                      <a:r>
                        <a:rPr lang="en-US" altLang="zh-TW" sz="1800" b="1" dirty="0"/>
                        <a:t>216.81</a:t>
                      </a:r>
                      <a:endParaRPr lang="zh-TW" altLang="en-US" sz="1800" b="1" dirty="0">
                        <a:latin typeface="+mj-ea"/>
                        <a:ea typeface="+mj-ea"/>
                      </a:endParaRPr>
                    </a:p>
                  </a:txBody>
                  <a:tcPr anchor="ctr"/>
                </a:tc>
                <a:tc>
                  <a:txBody>
                    <a:bodyPr/>
                    <a:lstStyle/>
                    <a:p>
                      <a:pPr algn="r"/>
                      <a:r>
                        <a:rPr lang="en-US" altLang="zh-TW" sz="1800" b="1" dirty="0"/>
                        <a:t>0.45</a:t>
                      </a:r>
                      <a:endParaRPr lang="zh-TW" altLang="en-US" sz="1800" b="1" dirty="0">
                        <a:solidFill>
                          <a:schemeClr val="tx1"/>
                        </a:solidFill>
                        <a:latin typeface="+mj-ea"/>
                        <a:ea typeface="+mj-ea"/>
                      </a:endParaRPr>
                    </a:p>
                  </a:txBody>
                  <a:tcPr anchor="ctr"/>
                </a:tc>
                <a:tc>
                  <a:txBody>
                    <a:bodyPr/>
                    <a:lstStyle/>
                    <a:p>
                      <a:pPr algn="r"/>
                      <a:r>
                        <a:rPr lang="en-US" altLang="zh-TW" sz="1800" b="1" dirty="0"/>
                        <a:t>100.21</a:t>
                      </a:r>
                      <a:endParaRPr lang="zh-TW" altLang="en-US" sz="1800" b="1" dirty="0">
                        <a:solidFill>
                          <a:schemeClr val="tx1"/>
                        </a:solidFill>
                        <a:latin typeface="+mj-ea"/>
                        <a:ea typeface="+mj-ea"/>
                      </a:endParaRPr>
                    </a:p>
                  </a:txBody>
                  <a:tcPr anchor="ctr"/>
                </a:tc>
                <a:extLst>
                  <a:ext uri="{0D108BD9-81ED-4DB2-BD59-A6C34878D82A}">
                    <a16:rowId xmlns:a16="http://schemas.microsoft.com/office/drawing/2014/main" xmlns="" val="10002"/>
                  </a:ext>
                </a:extLst>
              </a:tr>
              <a:tr h="566714">
                <a:tc>
                  <a:txBody>
                    <a:bodyPr/>
                    <a:lstStyle/>
                    <a:p>
                      <a:pPr algn="ctr"/>
                      <a:r>
                        <a:rPr lang="zh-TW" altLang="en-US" sz="1800" b="1" dirty="0"/>
                        <a:t>實質收入</a:t>
                      </a:r>
                      <a:endParaRPr lang="en-US" altLang="zh-TW" sz="1800" b="1" dirty="0"/>
                    </a:p>
                    <a:p>
                      <a:pPr algn="ctr"/>
                      <a:r>
                        <a:rPr lang="en-US" altLang="zh-TW" sz="1800" b="1" dirty="0"/>
                        <a:t>(3)=(1)+(2)</a:t>
                      </a:r>
                      <a:endParaRPr lang="zh-TW" altLang="en-US" sz="1800" b="1" dirty="0">
                        <a:latin typeface="+mj-ea"/>
                        <a:ea typeface="+mj-ea"/>
                      </a:endParaRPr>
                    </a:p>
                  </a:txBody>
                  <a:tcPr anchor="ctr"/>
                </a:tc>
                <a:tc>
                  <a:txBody>
                    <a:bodyPr/>
                    <a:lstStyle/>
                    <a:p>
                      <a:pPr algn="r"/>
                      <a:r>
                        <a:rPr lang="en-US" altLang="zh-TW" sz="1800" b="1" dirty="0"/>
                        <a:t>952.11</a:t>
                      </a:r>
                      <a:endParaRPr lang="zh-TW" altLang="en-US" sz="1800" b="1" dirty="0">
                        <a:latin typeface="+mj-ea"/>
                        <a:ea typeface="+mj-ea"/>
                      </a:endParaRPr>
                    </a:p>
                  </a:txBody>
                  <a:tcPr anchor="ctr"/>
                </a:tc>
                <a:tc>
                  <a:txBody>
                    <a:bodyPr/>
                    <a:lstStyle/>
                    <a:p>
                      <a:pPr algn="r"/>
                      <a:r>
                        <a:rPr lang="en-US" altLang="zh-TW" sz="1800" b="1" dirty="0"/>
                        <a:t>987.81</a:t>
                      </a:r>
                      <a:endParaRPr lang="zh-TW" altLang="en-US" sz="1800" b="1" dirty="0">
                        <a:latin typeface="+mj-ea"/>
                        <a:ea typeface="+mj-ea"/>
                      </a:endParaRPr>
                    </a:p>
                  </a:txBody>
                  <a:tcPr anchor="ctr"/>
                </a:tc>
                <a:tc>
                  <a:txBody>
                    <a:bodyPr/>
                    <a:lstStyle/>
                    <a:p>
                      <a:pPr algn="r"/>
                      <a:r>
                        <a:rPr lang="en-US" altLang="zh-TW" sz="1800" b="1" dirty="0"/>
                        <a:t>35.70</a:t>
                      </a:r>
                      <a:endParaRPr lang="zh-TW" altLang="en-US" sz="1800" b="1" dirty="0">
                        <a:solidFill>
                          <a:schemeClr val="tx1"/>
                        </a:solidFill>
                        <a:latin typeface="+mj-ea"/>
                        <a:ea typeface="+mj-ea"/>
                      </a:endParaRPr>
                    </a:p>
                  </a:txBody>
                  <a:tcPr anchor="ctr"/>
                </a:tc>
                <a:tc>
                  <a:txBody>
                    <a:bodyPr/>
                    <a:lstStyle/>
                    <a:p>
                      <a:pPr algn="r"/>
                      <a:r>
                        <a:rPr lang="en-US" altLang="zh-TW" sz="1800" b="1" dirty="0"/>
                        <a:t>103.75</a:t>
                      </a:r>
                      <a:endParaRPr lang="zh-TW" altLang="en-US" sz="1800" b="1" dirty="0">
                        <a:latin typeface="+mj-ea"/>
                        <a:ea typeface="+mj-ea"/>
                      </a:endParaRPr>
                    </a:p>
                  </a:txBody>
                  <a:tcPr anchor="ctr"/>
                </a:tc>
                <a:extLst>
                  <a:ext uri="{0D108BD9-81ED-4DB2-BD59-A6C34878D82A}">
                    <a16:rowId xmlns:a16="http://schemas.microsoft.com/office/drawing/2014/main" xmlns="" val="10003"/>
                  </a:ext>
                </a:extLst>
              </a:tr>
              <a:tr h="504661">
                <a:tc>
                  <a:txBody>
                    <a:bodyPr/>
                    <a:lstStyle/>
                    <a:p>
                      <a:pPr algn="l"/>
                      <a:r>
                        <a:rPr lang="zh-TW" altLang="en-US" sz="1800" b="1" dirty="0"/>
                        <a:t>補助收入</a:t>
                      </a:r>
                      <a:r>
                        <a:rPr lang="en-US" altLang="zh-TW" sz="1800" b="1" dirty="0"/>
                        <a:t>(4)</a:t>
                      </a:r>
                      <a:endParaRPr lang="zh-TW" altLang="en-US" sz="1800" b="1" dirty="0">
                        <a:latin typeface="+mj-ea"/>
                        <a:ea typeface="+mj-ea"/>
                      </a:endParaRPr>
                    </a:p>
                  </a:txBody>
                  <a:tcPr anchor="ctr"/>
                </a:tc>
                <a:tc>
                  <a:txBody>
                    <a:bodyPr/>
                    <a:lstStyle/>
                    <a:p>
                      <a:pPr algn="r"/>
                      <a:r>
                        <a:rPr lang="en-US" altLang="zh-TW" sz="1800" b="1" dirty="0"/>
                        <a:t>317.32</a:t>
                      </a:r>
                      <a:endParaRPr lang="zh-TW" altLang="en-US" sz="1800" b="1" dirty="0">
                        <a:latin typeface="+mj-ea"/>
                        <a:ea typeface="+mj-ea"/>
                      </a:endParaRPr>
                    </a:p>
                  </a:txBody>
                  <a:tcPr anchor="ctr"/>
                </a:tc>
                <a:tc>
                  <a:txBody>
                    <a:bodyPr/>
                    <a:lstStyle/>
                    <a:p>
                      <a:pPr algn="r"/>
                      <a:r>
                        <a:rPr lang="en-US" altLang="zh-TW" sz="1800" b="1" dirty="0"/>
                        <a:t>298.09</a:t>
                      </a:r>
                      <a:endParaRPr lang="zh-TW" altLang="en-US" sz="1800" b="1" dirty="0">
                        <a:latin typeface="+mj-ea"/>
                        <a:ea typeface="+mj-ea"/>
                      </a:endParaRPr>
                    </a:p>
                  </a:txBody>
                  <a:tcPr anchor="ctr"/>
                </a:tc>
                <a:tc>
                  <a:txBody>
                    <a:bodyPr/>
                    <a:lstStyle/>
                    <a:p>
                      <a:pPr algn="r"/>
                      <a:r>
                        <a:rPr lang="en-US" altLang="zh-TW" sz="1800" b="1" dirty="0"/>
                        <a:t>(19.23)</a:t>
                      </a:r>
                      <a:endParaRPr lang="zh-TW" altLang="en-US" sz="1800" b="1" dirty="0">
                        <a:solidFill>
                          <a:srgbClr val="FF0000"/>
                        </a:solidFill>
                        <a:latin typeface="+mj-ea"/>
                        <a:ea typeface="+mj-ea"/>
                      </a:endParaRPr>
                    </a:p>
                  </a:txBody>
                  <a:tcPr anchor="ctr"/>
                </a:tc>
                <a:tc>
                  <a:txBody>
                    <a:bodyPr/>
                    <a:lstStyle/>
                    <a:p>
                      <a:pPr algn="r"/>
                      <a:r>
                        <a:rPr lang="en-US" altLang="zh-TW" sz="1800" b="1" dirty="0"/>
                        <a:t>93.94</a:t>
                      </a:r>
                      <a:endParaRPr lang="zh-TW" altLang="en-US" sz="1800" b="1" i="0" dirty="0">
                        <a:latin typeface="+mj-ea"/>
                        <a:ea typeface="+mj-ea"/>
                      </a:endParaRPr>
                    </a:p>
                  </a:txBody>
                  <a:tcPr anchor="ctr"/>
                </a:tc>
                <a:extLst>
                  <a:ext uri="{0D108BD9-81ED-4DB2-BD59-A6C34878D82A}">
                    <a16:rowId xmlns:a16="http://schemas.microsoft.com/office/drawing/2014/main" xmlns="" val="10004"/>
                  </a:ext>
                </a:extLst>
              </a:tr>
              <a:tr h="566714">
                <a:tc>
                  <a:txBody>
                    <a:bodyPr/>
                    <a:lstStyle/>
                    <a:p>
                      <a:pPr algn="ctr"/>
                      <a:r>
                        <a:rPr lang="zh-TW" altLang="en-US" sz="1800" b="1" dirty="0"/>
                        <a:t>歲入合計</a:t>
                      </a:r>
                      <a:endParaRPr lang="en-US" altLang="zh-TW" sz="1800" b="1" dirty="0"/>
                    </a:p>
                    <a:p>
                      <a:pPr algn="ctr"/>
                      <a:r>
                        <a:rPr lang="en-US" altLang="zh-TW" sz="1800" b="1" dirty="0"/>
                        <a:t>(A)=(3)+(4)</a:t>
                      </a:r>
                      <a:endParaRPr lang="zh-TW" altLang="en-US" sz="1800" b="1" dirty="0">
                        <a:latin typeface="+mj-ea"/>
                        <a:ea typeface="+mj-ea"/>
                      </a:endParaRPr>
                    </a:p>
                  </a:txBody>
                  <a:tcPr anchor="ctr"/>
                </a:tc>
                <a:tc>
                  <a:txBody>
                    <a:bodyPr/>
                    <a:lstStyle/>
                    <a:p>
                      <a:pPr algn="r"/>
                      <a:r>
                        <a:rPr lang="en-US" altLang="zh-TW" sz="1800" b="1" dirty="0"/>
                        <a:t>1,269.43</a:t>
                      </a:r>
                      <a:endParaRPr lang="zh-TW" altLang="en-US" sz="1800" b="1" dirty="0">
                        <a:latin typeface="+mj-ea"/>
                        <a:ea typeface="+mj-ea"/>
                      </a:endParaRPr>
                    </a:p>
                  </a:txBody>
                  <a:tcPr anchor="ctr"/>
                </a:tc>
                <a:tc>
                  <a:txBody>
                    <a:bodyPr/>
                    <a:lstStyle/>
                    <a:p>
                      <a:pPr algn="r"/>
                      <a:r>
                        <a:rPr lang="en-US" altLang="zh-TW" sz="1800" b="1" dirty="0"/>
                        <a:t>1,285.90</a:t>
                      </a:r>
                      <a:endParaRPr lang="zh-TW" altLang="en-US" sz="1800" b="1" dirty="0">
                        <a:latin typeface="+mj-ea"/>
                        <a:ea typeface="+mj-ea"/>
                      </a:endParaRPr>
                    </a:p>
                  </a:txBody>
                  <a:tcPr anchor="ctr"/>
                </a:tc>
                <a:tc>
                  <a:txBody>
                    <a:bodyPr/>
                    <a:lstStyle/>
                    <a:p>
                      <a:pPr algn="r"/>
                      <a:r>
                        <a:rPr lang="en-US" altLang="zh-TW" sz="1800" b="1" dirty="0"/>
                        <a:t>16.47</a:t>
                      </a:r>
                      <a:endParaRPr lang="zh-TW" altLang="en-US" sz="1800" b="1" dirty="0">
                        <a:solidFill>
                          <a:schemeClr val="tx1"/>
                        </a:solidFill>
                        <a:latin typeface="+mj-ea"/>
                        <a:ea typeface="+mj-ea"/>
                      </a:endParaRPr>
                    </a:p>
                  </a:txBody>
                  <a:tcPr anchor="ctr"/>
                </a:tc>
                <a:tc>
                  <a:txBody>
                    <a:bodyPr/>
                    <a:lstStyle/>
                    <a:p>
                      <a:pPr algn="r"/>
                      <a:r>
                        <a:rPr lang="en-US" altLang="zh-TW" sz="1800" b="1" dirty="0"/>
                        <a:t>101.30</a:t>
                      </a:r>
                      <a:endParaRPr lang="zh-TW" altLang="en-US" sz="1800" b="1" dirty="0">
                        <a:solidFill>
                          <a:schemeClr val="tx1"/>
                        </a:solidFill>
                        <a:latin typeface="+mj-ea"/>
                        <a:ea typeface="+mj-ea"/>
                      </a:endParaRPr>
                    </a:p>
                  </a:txBody>
                  <a:tcPr anchor="ctr"/>
                </a:tc>
                <a:extLst>
                  <a:ext uri="{0D108BD9-81ED-4DB2-BD59-A6C34878D82A}">
                    <a16:rowId xmlns:a16="http://schemas.microsoft.com/office/drawing/2014/main" xmlns="" val="10005"/>
                  </a:ext>
                </a:extLst>
              </a:tr>
              <a:tr h="566714">
                <a:tc>
                  <a:txBody>
                    <a:bodyPr/>
                    <a:lstStyle/>
                    <a:p>
                      <a:pPr algn="ctr"/>
                      <a:r>
                        <a:rPr lang="zh-TW" altLang="en-US" sz="1800" b="1" dirty="0"/>
                        <a:t>公債賒借收入</a:t>
                      </a:r>
                      <a:r>
                        <a:rPr lang="en-US" altLang="zh-TW" sz="1800" b="1" dirty="0"/>
                        <a:t>(B)</a:t>
                      </a:r>
                      <a:endParaRPr lang="zh-TW" altLang="en-US" sz="1800" b="1" dirty="0">
                        <a:latin typeface="+mj-ea"/>
                        <a:ea typeface="+mj-ea"/>
                      </a:endParaRPr>
                    </a:p>
                  </a:txBody>
                  <a:tcPr anchor="ctr"/>
                </a:tc>
                <a:tc>
                  <a:txBody>
                    <a:bodyPr/>
                    <a:lstStyle/>
                    <a:p>
                      <a:pPr algn="r"/>
                      <a:r>
                        <a:rPr lang="en-US" altLang="zh-TW" sz="1800" b="1" dirty="0"/>
                        <a:t>102.46</a:t>
                      </a:r>
                      <a:endParaRPr lang="zh-TW" altLang="en-US" sz="1800" b="1" dirty="0">
                        <a:latin typeface="+mj-ea"/>
                        <a:ea typeface="+mj-ea"/>
                      </a:endParaRPr>
                    </a:p>
                  </a:txBody>
                  <a:tcPr anchor="ctr"/>
                </a:tc>
                <a:tc>
                  <a:txBody>
                    <a:bodyPr/>
                    <a:lstStyle/>
                    <a:p>
                      <a:pPr algn="r"/>
                      <a:r>
                        <a:rPr lang="en-US" altLang="zh-TW" sz="1800" b="1" dirty="0"/>
                        <a:t>47.39</a:t>
                      </a:r>
                      <a:endParaRPr lang="zh-TW" altLang="en-US" sz="1800" b="1" dirty="0">
                        <a:latin typeface="+mj-ea"/>
                        <a:ea typeface="+mj-ea"/>
                      </a:endParaRPr>
                    </a:p>
                  </a:txBody>
                  <a:tcPr anchor="ctr"/>
                </a:tc>
                <a:tc>
                  <a:txBody>
                    <a:bodyPr/>
                    <a:lstStyle/>
                    <a:p>
                      <a:pPr algn="r"/>
                      <a:r>
                        <a:rPr lang="en-US" altLang="zh-TW" sz="1800" b="1" dirty="0"/>
                        <a:t>(55.07)</a:t>
                      </a:r>
                      <a:endParaRPr lang="zh-TW" altLang="en-US" sz="1800" b="1" dirty="0">
                        <a:solidFill>
                          <a:srgbClr val="FF0000"/>
                        </a:solidFill>
                        <a:latin typeface="+mj-ea"/>
                        <a:ea typeface="+mj-ea"/>
                      </a:endParaRPr>
                    </a:p>
                  </a:txBody>
                  <a:tcPr anchor="ctr"/>
                </a:tc>
                <a:tc>
                  <a:txBody>
                    <a:bodyPr/>
                    <a:lstStyle/>
                    <a:p>
                      <a:pPr algn="r"/>
                      <a:r>
                        <a:rPr lang="en-US" altLang="zh-TW" sz="1800" b="1" dirty="0"/>
                        <a:t>46.25</a:t>
                      </a:r>
                      <a:endParaRPr lang="zh-TW" altLang="en-US" sz="1800" b="1" dirty="0">
                        <a:latin typeface="+mj-ea"/>
                        <a:ea typeface="+mj-ea"/>
                      </a:endParaRPr>
                    </a:p>
                  </a:txBody>
                  <a:tcPr anchor="ctr"/>
                </a:tc>
                <a:extLst>
                  <a:ext uri="{0D108BD9-81ED-4DB2-BD59-A6C34878D82A}">
                    <a16:rowId xmlns:a16="http://schemas.microsoft.com/office/drawing/2014/main" xmlns="" val="10006"/>
                  </a:ext>
                </a:extLst>
              </a:tr>
              <a:tr h="566714">
                <a:tc>
                  <a:txBody>
                    <a:bodyPr/>
                    <a:lstStyle/>
                    <a:p>
                      <a:pPr algn="ctr"/>
                      <a:r>
                        <a:rPr lang="zh-TW" altLang="en-US" sz="1800" b="1" dirty="0"/>
                        <a:t>總收入</a:t>
                      </a:r>
                      <a:endParaRPr lang="en-US" altLang="zh-TW" sz="1800" b="1" dirty="0"/>
                    </a:p>
                    <a:p>
                      <a:pPr algn="ctr"/>
                      <a:r>
                        <a:rPr lang="en-US" altLang="zh-TW" sz="1800" b="1" dirty="0"/>
                        <a:t>(C)=(A)+(B)</a:t>
                      </a:r>
                      <a:endParaRPr lang="zh-TW" altLang="en-US" sz="1800" b="1" dirty="0">
                        <a:latin typeface="+mj-ea"/>
                        <a:ea typeface="+mj-ea"/>
                      </a:endParaRPr>
                    </a:p>
                  </a:txBody>
                  <a:tcPr anchor="ctr"/>
                </a:tc>
                <a:tc>
                  <a:txBody>
                    <a:bodyPr/>
                    <a:lstStyle/>
                    <a:p>
                      <a:pPr algn="r"/>
                      <a:r>
                        <a:rPr lang="en-US" altLang="zh-TW" sz="1800" b="1" dirty="0"/>
                        <a:t>1,371.89</a:t>
                      </a:r>
                      <a:endParaRPr lang="zh-TW" altLang="en-US" sz="1800" b="1" dirty="0">
                        <a:latin typeface="+mj-ea"/>
                        <a:ea typeface="+mj-ea"/>
                      </a:endParaRPr>
                    </a:p>
                  </a:txBody>
                  <a:tcPr anchor="ctr"/>
                </a:tc>
                <a:tc>
                  <a:txBody>
                    <a:bodyPr/>
                    <a:lstStyle/>
                    <a:p>
                      <a:pPr algn="r"/>
                      <a:r>
                        <a:rPr lang="en-US" altLang="zh-TW" sz="1800" b="1" dirty="0"/>
                        <a:t>1,333.29</a:t>
                      </a:r>
                      <a:endParaRPr lang="zh-TW" altLang="en-US" sz="1800" b="1" dirty="0">
                        <a:latin typeface="+mj-ea"/>
                        <a:ea typeface="+mj-ea"/>
                      </a:endParaRPr>
                    </a:p>
                  </a:txBody>
                  <a:tcPr anchor="ctr"/>
                </a:tc>
                <a:tc>
                  <a:txBody>
                    <a:bodyPr/>
                    <a:lstStyle/>
                    <a:p>
                      <a:pPr algn="r"/>
                      <a:r>
                        <a:rPr lang="en-US" altLang="zh-TW" sz="1800" b="1" dirty="0"/>
                        <a:t>(38.60)</a:t>
                      </a:r>
                      <a:endParaRPr lang="zh-TW" altLang="en-US" sz="1800" b="1" dirty="0">
                        <a:solidFill>
                          <a:srgbClr val="FF0000"/>
                        </a:solidFill>
                        <a:latin typeface="+mj-ea"/>
                        <a:ea typeface="+mj-ea"/>
                      </a:endParaRPr>
                    </a:p>
                  </a:txBody>
                  <a:tcPr anchor="ctr"/>
                </a:tc>
                <a:tc>
                  <a:txBody>
                    <a:bodyPr/>
                    <a:lstStyle/>
                    <a:p>
                      <a:pPr algn="r"/>
                      <a:r>
                        <a:rPr lang="en-US" altLang="zh-TW" sz="1800" b="1" dirty="0"/>
                        <a:t>97.19</a:t>
                      </a:r>
                      <a:endParaRPr lang="zh-TW" altLang="en-US" sz="1800" b="1" dirty="0">
                        <a:latin typeface="+mj-ea"/>
                        <a:ea typeface="+mj-ea"/>
                      </a:endParaRPr>
                    </a:p>
                  </a:txBody>
                  <a:tcPr anchor="ctr"/>
                </a:tc>
                <a:extLst>
                  <a:ext uri="{0D108BD9-81ED-4DB2-BD59-A6C34878D82A}">
                    <a16:rowId xmlns:a16="http://schemas.microsoft.com/office/drawing/2014/main" xmlns="" val="10007"/>
                  </a:ext>
                </a:extLst>
              </a:tr>
            </a:tbl>
          </a:graphicData>
        </a:graphic>
      </p:graphicFrame>
      <p:sp>
        <p:nvSpPr>
          <p:cNvPr id="6" name="Text Box 56"/>
          <p:cNvSpPr txBox="1">
            <a:spLocks noChangeArrowheads="1"/>
          </p:cNvSpPr>
          <p:nvPr/>
        </p:nvSpPr>
        <p:spPr bwMode="auto">
          <a:xfrm>
            <a:off x="7524328" y="1171875"/>
            <a:ext cx="12630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微軟正黑體" pitchFamily="34" charset="-12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微軟正黑體" pitchFamily="34" charset="-12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微軟正黑體" pitchFamily="34" charset="-12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ea typeface="微軟正黑體" pitchFamily="34" charset="-12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ea typeface="微軟正黑體" pitchFamily="34"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微軟正黑體" pitchFamily="34"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微軟正黑體" pitchFamily="34"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微軟正黑體" pitchFamily="34"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微軟正黑體" pitchFamily="34" charset="-120"/>
              </a:defRPr>
            </a:lvl9pPr>
          </a:lstStyle>
          <a:p>
            <a:pPr defTabSz="457200" eaLnBrk="1" hangingPunct="1">
              <a:spcBef>
                <a:spcPts val="1000"/>
              </a:spcBef>
              <a:buClrTx/>
              <a:buSzTx/>
              <a:buFontTx/>
              <a:buNone/>
            </a:pPr>
            <a:r>
              <a:rPr lang="zh-TW" altLang="zh-TW" sz="1400" dirty="0">
                <a:solidFill>
                  <a:prstClr val="black"/>
                </a:solidFill>
                <a:latin typeface="新細明體" pitchFamily="18" charset="-120"/>
                <a:ea typeface="新細明體" pitchFamily="18" charset="-120"/>
              </a:rPr>
              <a:t>單位：億元</a:t>
            </a:r>
          </a:p>
        </p:txBody>
      </p:sp>
      <p:sp>
        <p:nvSpPr>
          <p:cNvPr id="2" name="投影片編號版面配置區 1"/>
          <p:cNvSpPr>
            <a:spLocks noGrp="1"/>
          </p:cNvSpPr>
          <p:nvPr>
            <p:ph type="sldNum" sz="quarter" idx="12"/>
          </p:nvPr>
        </p:nvSpPr>
        <p:spPr>
          <a:xfrm>
            <a:off x="8028383" y="6347447"/>
            <a:ext cx="563061" cy="365125"/>
          </a:xfrm>
        </p:spPr>
        <p:txBody>
          <a:bodyPr/>
          <a:lstStyle/>
          <a:p>
            <a:fld id="{6318000D-FC71-4726-B7DF-734ABA3BE3AB}" type="slidenum">
              <a:rPr lang="zh-TW" altLang="en-US" sz="1400" smtClean="0">
                <a:solidFill>
                  <a:schemeClr val="tx1"/>
                </a:solidFill>
              </a:rPr>
              <a:pPr/>
              <a:t>3</a:t>
            </a:fld>
            <a:endParaRPr lang="zh-TW" altLang="en-US" sz="1400" dirty="0">
              <a:solidFill>
                <a:schemeClr val="tx1"/>
              </a:solidFill>
            </a:endParaRPr>
          </a:p>
        </p:txBody>
      </p:sp>
    </p:spTree>
    <p:extLst>
      <p:ext uri="{BB962C8B-B14F-4D97-AF65-F5344CB8AC3E}">
        <p14:creationId xmlns:p14="http://schemas.microsoft.com/office/powerpoint/2010/main" val="2735412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1"/>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899592" y="452827"/>
            <a:ext cx="5832648" cy="720080"/>
          </a:xfrm>
        </p:spPr>
        <p:txBody>
          <a:bodyPr/>
          <a:lstStyle/>
          <a:p>
            <a:pPr algn="ctr"/>
            <a:r>
              <a:rPr lang="en-US" altLang="zh-TW" u="sng" dirty="0">
                <a:solidFill>
                  <a:srgbClr val="0070C0"/>
                </a:solidFill>
                <a:latin typeface="+mj-ea"/>
              </a:rPr>
              <a:t>108</a:t>
            </a:r>
            <a:r>
              <a:rPr lang="zh-TW" altLang="en-US" u="sng" dirty="0">
                <a:solidFill>
                  <a:srgbClr val="0070C0"/>
                </a:solidFill>
                <a:latin typeface="+mj-ea"/>
              </a:rPr>
              <a:t>年</a:t>
            </a:r>
            <a:r>
              <a:rPr lang="zh-TW" altLang="en-US" b="1" u="sng" dirty="0">
                <a:solidFill>
                  <a:srgbClr val="0070C0"/>
                </a:solidFill>
                <a:latin typeface="+mj-ea"/>
              </a:rPr>
              <a:t>稅課收入</a:t>
            </a:r>
            <a:r>
              <a:rPr lang="zh-TW" altLang="en-US" u="sng" dirty="0">
                <a:solidFill>
                  <a:srgbClr val="0070C0"/>
                </a:solidFill>
                <a:latin typeface="+mj-ea"/>
              </a:rPr>
              <a:t>執行情形</a:t>
            </a:r>
          </a:p>
        </p:txBody>
      </p:sp>
      <p:graphicFrame>
        <p:nvGraphicFramePr>
          <p:cNvPr id="11" name="內容版面配置區 10"/>
          <p:cNvGraphicFramePr>
            <a:graphicFrameLocks noGrp="1"/>
          </p:cNvGraphicFramePr>
          <p:nvPr>
            <p:ph idx="1"/>
            <p:extLst>
              <p:ext uri="{D42A27DB-BD31-4B8C-83A1-F6EECF244321}">
                <p14:modId xmlns:p14="http://schemas.microsoft.com/office/powerpoint/2010/main" val="1472164143"/>
              </p:ext>
            </p:extLst>
          </p:nvPr>
        </p:nvGraphicFramePr>
        <p:xfrm>
          <a:off x="539553" y="1556792"/>
          <a:ext cx="4954518" cy="5184580"/>
        </p:xfrm>
        <a:graphic>
          <a:graphicData uri="http://schemas.openxmlformats.org/drawingml/2006/table">
            <a:tbl>
              <a:tblPr firstRow="1" bandRow="1">
                <a:tableStyleId>{F5AB1C69-6EDB-4FF4-983F-18BD219EF322}</a:tableStyleId>
              </a:tblPr>
              <a:tblGrid>
                <a:gridCol w="1115322">
                  <a:extLst>
                    <a:ext uri="{9D8B030D-6E8A-4147-A177-3AD203B41FA5}">
                      <a16:colId xmlns:a16="http://schemas.microsoft.com/office/drawing/2014/main" xmlns="" val="1633203713"/>
                    </a:ext>
                  </a:extLst>
                </a:gridCol>
                <a:gridCol w="959799">
                  <a:extLst>
                    <a:ext uri="{9D8B030D-6E8A-4147-A177-3AD203B41FA5}">
                      <a16:colId xmlns:a16="http://schemas.microsoft.com/office/drawing/2014/main" xmlns="" val="2944529971"/>
                    </a:ext>
                  </a:extLst>
                </a:gridCol>
                <a:gridCol w="959799">
                  <a:extLst>
                    <a:ext uri="{9D8B030D-6E8A-4147-A177-3AD203B41FA5}">
                      <a16:colId xmlns:a16="http://schemas.microsoft.com/office/drawing/2014/main" xmlns="" val="715300242"/>
                    </a:ext>
                  </a:extLst>
                </a:gridCol>
                <a:gridCol w="959799">
                  <a:extLst>
                    <a:ext uri="{9D8B030D-6E8A-4147-A177-3AD203B41FA5}">
                      <a16:colId xmlns:a16="http://schemas.microsoft.com/office/drawing/2014/main" xmlns="" val="1936017945"/>
                    </a:ext>
                  </a:extLst>
                </a:gridCol>
                <a:gridCol w="959799">
                  <a:extLst>
                    <a:ext uri="{9D8B030D-6E8A-4147-A177-3AD203B41FA5}">
                      <a16:colId xmlns:a16="http://schemas.microsoft.com/office/drawing/2014/main" xmlns="" val="2412486490"/>
                    </a:ext>
                  </a:extLst>
                </a:gridCol>
              </a:tblGrid>
              <a:tr h="499774">
                <a:tc>
                  <a:txBody>
                    <a:bodyPr/>
                    <a:lstStyle/>
                    <a:p>
                      <a:pPr algn="ctr"/>
                      <a:r>
                        <a:rPr lang="zh-TW" altLang="en-US" sz="1300" dirty="0">
                          <a:latin typeface="+mj-ea"/>
                          <a:ea typeface="+mj-ea"/>
                        </a:rPr>
                        <a:t>科目</a:t>
                      </a:r>
                    </a:p>
                  </a:txBody>
                  <a:tcPr anchor="ctr"/>
                </a:tc>
                <a:tc>
                  <a:txBody>
                    <a:bodyPr/>
                    <a:lstStyle/>
                    <a:p>
                      <a:pPr algn="ctr"/>
                      <a:r>
                        <a:rPr lang="zh-TW" altLang="en-US" sz="1300" dirty="0">
                          <a:latin typeface="+mj-ea"/>
                          <a:ea typeface="+mj-ea"/>
                        </a:rPr>
                        <a:t>預算數</a:t>
                      </a:r>
                    </a:p>
                  </a:txBody>
                  <a:tcPr anchor="ctr"/>
                </a:tc>
                <a:tc>
                  <a:txBody>
                    <a:bodyPr/>
                    <a:lstStyle/>
                    <a:p>
                      <a:pPr algn="ctr"/>
                      <a:r>
                        <a:rPr lang="zh-TW" altLang="en-US" sz="1300" dirty="0">
                          <a:latin typeface="+mj-ea"/>
                          <a:ea typeface="+mj-ea"/>
                        </a:rPr>
                        <a:t>決算數</a:t>
                      </a:r>
                    </a:p>
                  </a:txBody>
                  <a:tcPr anchor="ctr"/>
                </a:tc>
                <a:tc>
                  <a:txBody>
                    <a:bodyPr/>
                    <a:lstStyle/>
                    <a:p>
                      <a:pPr algn="ctr"/>
                      <a:r>
                        <a:rPr lang="zh-TW" altLang="en-US" sz="1300" dirty="0">
                          <a:latin typeface="+mj-ea"/>
                          <a:ea typeface="+mj-ea"/>
                        </a:rPr>
                        <a:t>比較增</a:t>
                      </a:r>
                      <a:r>
                        <a:rPr lang="en-US" altLang="zh-TW" sz="1300" dirty="0">
                          <a:latin typeface="+mj-ea"/>
                          <a:ea typeface="+mj-ea"/>
                        </a:rPr>
                        <a:t>(</a:t>
                      </a:r>
                      <a:r>
                        <a:rPr lang="zh-TW" altLang="en-US" sz="1300" dirty="0">
                          <a:latin typeface="+mj-ea"/>
                          <a:ea typeface="+mj-ea"/>
                        </a:rPr>
                        <a:t>減</a:t>
                      </a:r>
                      <a:r>
                        <a:rPr lang="en-US" altLang="zh-TW" sz="1300" dirty="0">
                          <a:latin typeface="+mj-ea"/>
                          <a:ea typeface="+mj-ea"/>
                        </a:rPr>
                        <a:t>)</a:t>
                      </a:r>
                      <a:r>
                        <a:rPr lang="zh-TW" altLang="en-US" sz="1300" dirty="0">
                          <a:latin typeface="+mj-ea"/>
                          <a:ea typeface="+mj-ea"/>
                        </a:rPr>
                        <a:t>數</a:t>
                      </a:r>
                    </a:p>
                  </a:txBody>
                  <a:tcPr anchor="ctr"/>
                </a:tc>
                <a:tc>
                  <a:txBody>
                    <a:bodyPr/>
                    <a:lstStyle/>
                    <a:p>
                      <a:pPr algn="ctr"/>
                      <a:r>
                        <a:rPr lang="zh-TW" altLang="en-US" sz="1300" dirty="0">
                          <a:latin typeface="+mj-ea"/>
                          <a:ea typeface="+mj-ea"/>
                        </a:rPr>
                        <a:t>達成率</a:t>
                      </a:r>
                      <a:r>
                        <a:rPr lang="en-US" altLang="zh-TW" sz="1300" dirty="0">
                          <a:latin typeface="+mj-ea"/>
                          <a:ea typeface="+mj-ea"/>
                        </a:rPr>
                        <a:t>%</a:t>
                      </a:r>
                      <a:endParaRPr lang="zh-TW" altLang="en-US" sz="1300" dirty="0">
                        <a:latin typeface="+mj-ea"/>
                        <a:ea typeface="+mj-ea"/>
                      </a:endParaRPr>
                    </a:p>
                  </a:txBody>
                  <a:tcPr anchor="ctr"/>
                </a:tc>
                <a:extLst>
                  <a:ext uri="{0D108BD9-81ED-4DB2-BD59-A6C34878D82A}">
                    <a16:rowId xmlns:a16="http://schemas.microsoft.com/office/drawing/2014/main" xmlns="" val="1816898590"/>
                  </a:ext>
                </a:extLst>
              </a:tr>
              <a:tr h="338221">
                <a:tc>
                  <a:txBody>
                    <a:bodyPr/>
                    <a:lstStyle/>
                    <a:p>
                      <a:r>
                        <a:rPr lang="zh-TW" altLang="en-US" sz="1300" b="1" dirty="0">
                          <a:solidFill>
                            <a:schemeClr val="tx1"/>
                          </a:solidFill>
                          <a:latin typeface="+mj-ea"/>
                          <a:ea typeface="+mj-ea"/>
                        </a:rPr>
                        <a:t>地價稅</a:t>
                      </a:r>
                    </a:p>
                  </a:txBody>
                  <a:tcPr anchor="ctr"/>
                </a:tc>
                <a:tc>
                  <a:txBody>
                    <a:bodyPr/>
                    <a:lstStyle/>
                    <a:p>
                      <a:pPr algn="r"/>
                      <a:r>
                        <a:rPr lang="en-US" altLang="zh-TW" sz="1300" b="1" dirty="0">
                          <a:solidFill>
                            <a:schemeClr val="tx1"/>
                          </a:solidFill>
                          <a:latin typeface="+mj-ea"/>
                          <a:ea typeface="+mj-ea"/>
                        </a:rPr>
                        <a:t>129.20</a:t>
                      </a:r>
                      <a:endParaRPr lang="zh-TW" altLang="en-US" sz="1300" b="1" dirty="0">
                        <a:solidFill>
                          <a:schemeClr val="tx1"/>
                        </a:solidFill>
                        <a:latin typeface="+mj-ea"/>
                        <a:ea typeface="+mj-ea"/>
                      </a:endParaRPr>
                    </a:p>
                  </a:txBody>
                  <a:tcPr anchor="ctr"/>
                </a:tc>
                <a:tc>
                  <a:txBody>
                    <a:bodyPr/>
                    <a:lstStyle/>
                    <a:p>
                      <a:pPr algn="r"/>
                      <a:r>
                        <a:rPr lang="en-US" altLang="zh-TW" sz="1300" b="1" dirty="0">
                          <a:solidFill>
                            <a:schemeClr val="tx1"/>
                          </a:solidFill>
                          <a:latin typeface="+mj-ea"/>
                          <a:ea typeface="+mj-ea"/>
                        </a:rPr>
                        <a:t>125.57</a:t>
                      </a:r>
                      <a:endParaRPr lang="zh-TW" altLang="en-US" sz="1300" b="1" dirty="0">
                        <a:solidFill>
                          <a:schemeClr val="tx1"/>
                        </a:solidFill>
                        <a:latin typeface="+mj-ea"/>
                        <a:ea typeface="+mj-ea"/>
                      </a:endParaRPr>
                    </a:p>
                  </a:txBody>
                  <a:tcPr anchor="ctr"/>
                </a:tc>
                <a:tc>
                  <a:txBody>
                    <a:bodyPr/>
                    <a:lstStyle/>
                    <a:p>
                      <a:pPr algn="r"/>
                      <a:r>
                        <a:rPr lang="en-US" altLang="zh-TW" sz="1300" b="1" dirty="0">
                          <a:solidFill>
                            <a:schemeClr val="tx1"/>
                          </a:solidFill>
                          <a:latin typeface="+mj-ea"/>
                          <a:ea typeface="+mj-ea"/>
                        </a:rPr>
                        <a:t>(3.63)</a:t>
                      </a:r>
                      <a:endParaRPr lang="zh-TW" altLang="en-US" sz="1300" b="1" dirty="0">
                        <a:solidFill>
                          <a:schemeClr val="tx1"/>
                        </a:solidFill>
                        <a:latin typeface="+mj-ea"/>
                        <a:ea typeface="+mj-ea"/>
                      </a:endParaRPr>
                    </a:p>
                  </a:txBody>
                  <a:tcPr anchor="ctr"/>
                </a:tc>
                <a:tc>
                  <a:txBody>
                    <a:bodyPr/>
                    <a:lstStyle/>
                    <a:p>
                      <a:pPr algn="r"/>
                      <a:r>
                        <a:rPr lang="en-US" altLang="zh-TW" sz="1300" b="1" dirty="0">
                          <a:solidFill>
                            <a:schemeClr val="tx1"/>
                          </a:solidFill>
                          <a:latin typeface="+mj-ea"/>
                          <a:ea typeface="+mj-ea"/>
                        </a:rPr>
                        <a:t>97.19</a:t>
                      </a:r>
                      <a:endParaRPr lang="zh-TW" altLang="en-US" sz="1300" b="1" dirty="0">
                        <a:solidFill>
                          <a:schemeClr val="tx1"/>
                        </a:solidFill>
                        <a:latin typeface="+mj-ea"/>
                        <a:ea typeface="+mj-ea"/>
                      </a:endParaRPr>
                    </a:p>
                  </a:txBody>
                  <a:tcPr anchor="ctr"/>
                </a:tc>
                <a:extLst>
                  <a:ext uri="{0D108BD9-81ED-4DB2-BD59-A6C34878D82A}">
                    <a16:rowId xmlns:a16="http://schemas.microsoft.com/office/drawing/2014/main" xmlns="" val="698697398"/>
                  </a:ext>
                </a:extLst>
              </a:tr>
              <a:tr h="338221">
                <a:tc>
                  <a:txBody>
                    <a:bodyPr/>
                    <a:lstStyle/>
                    <a:p>
                      <a:r>
                        <a:rPr lang="zh-TW" altLang="en-US" sz="1300" b="1" dirty="0">
                          <a:solidFill>
                            <a:schemeClr val="tx1"/>
                          </a:solidFill>
                          <a:latin typeface="+mj-ea"/>
                          <a:ea typeface="+mj-ea"/>
                        </a:rPr>
                        <a:t>土地增值稅</a:t>
                      </a:r>
                    </a:p>
                  </a:txBody>
                  <a:tcPr anchor="ctr"/>
                </a:tc>
                <a:tc>
                  <a:txBody>
                    <a:bodyPr/>
                    <a:lstStyle/>
                    <a:p>
                      <a:pPr algn="r"/>
                      <a:r>
                        <a:rPr lang="en-US" altLang="zh-TW" sz="1300" b="1" dirty="0">
                          <a:solidFill>
                            <a:schemeClr val="tx1"/>
                          </a:solidFill>
                          <a:latin typeface="+mj-ea"/>
                          <a:ea typeface="+mj-ea"/>
                        </a:rPr>
                        <a:t>78.00</a:t>
                      </a:r>
                      <a:endParaRPr lang="zh-TW" altLang="en-US" sz="1300" b="1" dirty="0">
                        <a:solidFill>
                          <a:schemeClr val="tx1"/>
                        </a:solidFill>
                        <a:latin typeface="+mj-ea"/>
                        <a:ea typeface="+mj-ea"/>
                      </a:endParaRPr>
                    </a:p>
                  </a:txBody>
                  <a:tcPr anchor="ctr"/>
                </a:tc>
                <a:tc>
                  <a:txBody>
                    <a:bodyPr/>
                    <a:lstStyle/>
                    <a:p>
                      <a:pPr algn="r"/>
                      <a:r>
                        <a:rPr lang="en-US" altLang="zh-TW" sz="1300" b="1" dirty="0">
                          <a:solidFill>
                            <a:schemeClr val="tx1"/>
                          </a:solidFill>
                          <a:latin typeface="+mj-ea"/>
                          <a:ea typeface="+mj-ea"/>
                        </a:rPr>
                        <a:t>89.17</a:t>
                      </a:r>
                      <a:endParaRPr lang="zh-TW" altLang="en-US" sz="1300" b="1" dirty="0">
                        <a:solidFill>
                          <a:schemeClr val="tx1"/>
                        </a:solidFill>
                        <a:latin typeface="+mj-ea"/>
                        <a:ea typeface="+mj-ea"/>
                      </a:endParaRPr>
                    </a:p>
                  </a:txBody>
                  <a:tcPr anchor="ctr"/>
                </a:tc>
                <a:tc>
                  <a:txBody>
                    <a:bodyPr/>
                    <a:lstStyle/>
                    <a:p>
                      <a:pPr algn="r"/>
                      <a:r>
                        <a:rPr lang="en-US" altLang="zh-TW" sz="1300" b="1" dirty="0">
                          <a:solidFill>
                            <a:schemeClr val="tx1"/>
                          </a:solidFill>
                          <a:latin typeface="+mj-ea"/>
                          <a:ea typeface="+mj-ea"/>
                        </a:rPr>
                        <a:t>11.17</a:t>
                      </a:r>
                      <a:endParaRPr lang="zh-TW" altLang="en-US" sz="1300" b="1" dirty="0">
                        <a:solidFill>
                          <a:schemeClr val="tx1"/>
                        </a:solidFill>
                        <a:latin typeface="+mj-ea"/>
                        <a:ea typeface="+mj-ea"/>
                      </a:endParaRPr>
                    </a:p>
                  </a:txBody>
                  <a:tcPr anchor="ctr"/>
                </a:tc>
                <a:tc>
                  <a:txBody>
                    <a:bodyPr/>
                    <a:lstStyle/>
                    <a:p>
                      <a:pPr algn="r"/>
                      <a:r>
                        <a:rPr lang="en-US" altLang="zh-TW" sz="1300" b="1" dirty="0">
                          <a:solidFill>
                            <a:schemeClr val="tx1"/>
                          </a:solidFill>
                          <a:latin typeface="+mj-ea"/>
                          <a:ea typeface="+mj-ea"/>
                        </a:rPr>
                        <a:t>114.32</a:t>
                      </a:r>
                      <a:endParaRPr lang="zh-TW" altLang="en-US" sz="1300" b="1" dirty="0">
                        <a:solidFill>
                          <a:schemeClr val="tx1"/>
                        </a:solidFill>
                        <a:latin typeface="+mj-ea"/>
                        <a:ea typeface="+mj-ea"/>
                      </a:endParaRPr>
                    </a:p>
                  </a:txBody>
                  <a:tcPr anchor="ctr"/>
                </a:tc>
                <a:extLst>
                  <a:ext uri="{0D108BD9-81ED-4DB2-BD59-A6C34878D82A}">
                    <a16:rowId xmlns:a16="http://schemas.microsoft.com/office/drawing/2014/main" xmlns="" val="3950246302"/>
                  </a:ext>
                </a:extLst>
              </a:tr>
              <a:tr h="338221">
                <a:tc>
                  <a:txBody>
                    <a:bodyPr/>
                    <a:lstStyle/>
                    <a:p>
                      <a:r>
                        <a:rPr lang="zh-TW" altLang="en-US" sz="1300" b="1" dirty="0">
                          <a:solidFill>
                            <a:schemeClr val="tx1"/>
                          </a:solidFill>
                          <a:latin typeface="+mj-ea"/>
                          <a:ea typeface="+mj-ea"/>
                        </a:rPr>
                        <a:t>房屋稅</a:t>
                      </a:r>
                    </a:p>
                  </a:txBody>
                  <a:tcPr anchor="ctr"/>
                </a:tc>
                <a:tc>
                  <a:txBody>
                    <a:bodyPr/>
                    <a:lstStyle/>
                    <a:p>
                      <a:pPr algn="r"/>
                      <a:r>
                        <a:rPr lang="en-US" altLang="zh-TW" sz="1300" b="1" dirty="0">
                          <a:solidFill>
                            <a:schemeClr val="tx1"/>
                          </a:solidFill>
                          <a:latin typeface="+mj-ea"/>
                          <a:ea typeface="+mj-ea"/>
                        </a:rPr>
                        <a:t>101.30</a:t>
                      </a:r>
                      <a:endParaRPr lang="zh-TW" altLang="en-US" sz="1300" b="1" dirty="0">
                        <a:solidFill>
                          <a:schemeClr val="tx1"/>
                        </a:solidFill>
                        <a:latin typeface="+mj-ea"/>
                        <a:ea typeface="+mj-ea"/>
                      </a:endParaRPr>
                    </a:p>
                  </a:txBody>
                  <a:tcPr anchor="ctr"/>
                </a:tc>
                <a:tc>
                  <a:txBody>
                    <a:bodyPr/>
                    <a:lstStyle/>
                    <a:p>
                      <a:pPr algn="r"/>
                      <a:r>
                        <a:rPr lang="en-US" altLang="zh-TW" sz="1300" b="1" dirty="0">
                          <a:solidFill>
                            <a:schemeClr val="tx1"/>
                          </a:solidFill>
                          <a:latin typeface="+mj-ea"/>
                          <a:ea typeface="+mj-ea"/>
                        </a:rPr>
                        <a:t>103.03</a:t>
                      </a:r>
                      <a:endParaRPr lang="zh-TW" altLang="en-US" sz="1300" b="1" dirty="0">
                        <a:solidFill>
                          <a:schemeClr val="tx1"/>
                        </a:solidFill>
                        <a:latin typeface="+mj-ea"/>
                        <a:ea typeface="+mj-ea"/>
                      </a:endParaRPr>
                    </a:p>
                  </a:txBody>
                  <a:tcPr anchor="ctr"/>
                </a:tc>
                <a:tc>
                  <a:txBody>
                    <a:bodyPr/>
                    <a:lstStyle/>
                    <a:p>
                      <a:pPr algn="r"/>
                      <a:r>
                        <a:rPr lang="en-US" altLang="zh-TW" sz="1300" b="1" dirty="0">
                          <a:solidFill>
                            <a:schemeClr val="tx1"/>
                          </a:solidFill>
                          <a:latin typeface="+mj-ea"/>
                          <a:ea typeface="+mj-ea"/>
                        </a:rPr>
                        <a:t>1.73</a:t>
                      </a:r>
                      <a:endParaRPr lang="zh-TW" altLang="en-US" sz="1300" b="1" dirty="0">
                        <a:solidFill>
                          <a:schemeClr val="tx1"/>
                        </a:solidFill>
                        <a:latin typeface="+mj-ea"/>
                        <a:ea typeface="+mj-ea"/>
                      </a:endParaRPr>
                    </a:p>
                  </a:txBody>
                  <a:tcPr anchor="ctr"/>
                </a:tc>
                <a:tc>
                  <a:txBody>
                    <a:bodyPr/>
                    <a:lstStyle/>
                    <a:p>
                      <a:pPr algn="r"/>
                      <a:r>
                        <a:rPr lang="en-US" altLang="zh-TW" sz="1300" b="1" dirty="0">
                          <a:solidFill>
                            <a:schemeClr val="tx1"/>
                          </a:solidFill>
                          <a:latin typeface="+mj-ea"/>
                          <a:ea typeface="+mj-ea"/>
                        </a:rPr>
                        <a:t>101.71</a:t>
                      </a:r>
                      <a:endParaRPr lang="zh-TW" altLang="en-US" sz="1300" b="1" dirty="0">
                        <a:solidFill>
                          <a:schemeClr val="tx1"/>
                        </a:solidFill>
                        <a:latin typeface="+mj-ea"/>
                        <a:ea typeface="+mj-ea"/>
                      </a:endParaRPr>
                    </a:p>
                  </a:txBody>
                  <a:tcPr anchor="ctr"/>
                </a:tc>
                <a:extLst>
                  <a:ext uri="{0D108BD9-81ED-4DB2-BD59-A6C34878D82A}">
                    <a16:rowId xmlns:a16="http://schemas.microsoft.com/office/drawing/2014/main" xmlns="" val="2079367097"/>
                  </a:ext>
                </a:extLst>
              </a:tr>
              <a:tr h="338221">
                <a:tc>
                  <a:txBody>
                    <a:bodyPr/>
                    <a:lstStyle/>
                    <a:p>
                      <a:r>
                        <a:rPr lang="zh-TW" altLang="en-US" sz="1300" b="1" dirty="0">
                          <a:solidFill>
                            <a:schemeClr val="tx1"/>
                          </a:solidFill>
                          <a:latin typeface="+mj-ea"/>
                          <a:ea typeface="+mj-ea"/>
                        </a:rPr>
                        <a:t>使用牌照稅</a:t>
                      </a:r>
                    </a:p>
                  </a:txBody>
                  <a:tcPr anchor="ctr"/>
                </a:tc>
                <a:tc>
                  <a:txBody>
                    <a:bodyPr/>
                    <a:lstStyle/>
                    <a:p>
                      <a:pPr algn="r"/>
                      <a:r>
                        <a:rPr lang="en-US" altLang="zh-TW" sz="1300" b="1" dirty="0">
                          <a:solidFill>
                            <a:schemeClr val="tx1"/>
                          </a:solidFill>
                          <a:latin typeface="+mj-ea"/>
                          <a:ea typeface="+mj-ea"/>
                        </a:rPr>
                        <a:t>72.00</a:t>
                      </a:r>
                      <a:endParaRPr lang="zh-TW" altLang="en-US" sz="1300" b="1" dirty="0">
                        <a:solidFill>
                          <a:schemeClr val="tx1"/>
                        </a:solidFill>
                        <a:latin typeface="+mj-ea"/>
                        <a:ea typeface="+mj-ea"/>
                      </a:endParaRPr>
                    </a:p>
                  </a:txBody>
                  <a:tcPr anchor="ctr"/>
                </a:tc>
                <a:tc>
                  <a:txBody>
                    <a:bodyPr/>
                    <a:lstStyle/>
                    <a:p>
                      <a:pPr algn="r"/>
                      <a:r>
                        <a:rPr lang="en-US" altLang="zh-TW" sz="1300" b="1" dirty="0">
                          <a:solidFill>
                            <a:schemeClr val="tx1"/>
                          </a:solidFill>
                          <a:latin typeface="+mj-ea"/>
                          <a:ea typeface="+mj-ea"/>
                        </a:rPr>
                        <a:t>73.27</a:t>
                      </a:r>
                      <a:endParaRPr lang="zh-TW" altLang="en-US" sz="1300" b="1" dirty="0">
                        <a:solidFill>
                          <a:schemeClr val="tx1"/>
                        </a:solidFill>
                        <a:latin typeface="+mj-ea"/>
                        <a:ea typeface="+mj-ea"/>
                      </a:endParaRPr>
                    </a:p>
                  </a:txBody>
                  <a:tcPr anchor="ctr"/>
                </a:tc>
                <a:tc>
                  <a:txBody>
                    <a:bodyPr/>
                    <a:lstStyle/>
                    <a:p>
                      <a:pPr algn="r"/>
                      <a:r>
                        <a:rPr lang="en-US" altLang="zh-TW" sz="1300" b="1" dirty="0">
                          <a:solidFill>
                            <a:schemeClr val="tx1"/>
                          </a:solidFill>
                          <a:latin typeface="+mj-ea"/>
                          <a:ea typeface="+mj-ea"/>
                        </a:rPr>
                        <a:t>1.27</a:t>
                      </a:r>
                      <a:endParaRPr lang="zh-TW" altLang="en-US" sz="1300" b="1" dirty="0">
                        <a:solidFill>
                          <a:schemeClr val="tx1"/>
                        </a:solidFill>
                        <a:latin typeface="+mj-ea"/>
                        <a:ea typeface="+mj-ea"/>
                      </a:endParaRPr>
                    </a:p>
                  </a:txBody>
                  <a:tcPr anchor="ctr"/>
                </a:tc>
                <a:tc>
                  <a:txBody>
                    <a:bodyPr/>
                    <a:lstStyle/>
                    <a:p>
                      <a:pPr algn="r"/>
                      <a:r>
                        <a:rPr lang="en-US" altLang="zh-TW" sz="1300" b="1" dirty="0">
                          <a:solidFill>
                            <a:schemeClr val="tx1"/>
                          </a:solidFill>
                          <a:latin typeface="+mj-ea"/>
                          <a:ea typeface="+mj-ea"/>
                        </a:rPr>
                        <a:t>101.76</a:t>
                      </a:r>
                      <a:endParaRPr lang="zh-TW" altLang="en-US" sz="1300" b="1" dirty="0">
                        <a:solidFill>
                          <a:schemeClr val="tx1"/>
                        </a:solidFill>
                        <a:latin typeface="+mj-ea"/>
                        <a:ea typeface="+mj-ea"/>
                      </a:endParaRPr>
                    </a:p>
                  </a:txBody>
                  <a:tcPr anchor="ctr"/>
                </a:tc>
                <a:extLst>
                  <a:ext uri="{0D108BD9-81ED-4DB2-BD59-A6C34878D82A}">
                    <a16:rowId xmlns:a16="http://schemas.microsoft.com/office/drawing/2014/main" xmlns="" val="2115093726"/>
                  </a:ext>
                </a:extLst>
              </a:tr>
              <a:tr h="338221">
                <a:tc>
                  <a:txBody>
                    <a:bodyPr/>
                    <a:lstStyle/>
                    <a:p>
                      <a:r>
                        <a:rPr lang="zh-TW" altLang="en-US" sz="1300" b="1" dirty="0">
                          <a:solidFill>
                            <a:schemeClr val="tx1"/>
                          </a:solidFill>
                          <a:latin typeface="+mj-ea"/>
                          <a:ea typeface="+mj-ea"/>
                        </a:rPr>
                        <a:t>契稅</a:t>
                      </a:r>
                    </a:p>
                  </a:txBody>
                  <a:tcPr anchor="ctr"/>
                </a:tc>
                <a:tc>
                  <a:txBody>
                    <a:bodyPr/>
                    <a:lstStyle/>
                    <a:p>
                      <a:pPr algn="r"/>
                      <a:r>
                        <a:rPr lang="en-US" altLang="zh-TW" sz="1300" b="1" dirty="0">
                          <a:solidFill>
                            <a:schemeClr val="tx1"/>
                          </a:solidFill>
                          <a:latin typeface="+mj-ea"/>
                          <a:ea typeface="+mj-ea"/>
                        </a:rPr>
                        <a:t>17.40</a:t>
                      </a:r>
                      <a:endParaRPr lang="zh-TW" altLang="en-US" sz="1300" b="1" dirty="0">
                        <a:solidFill>
                          <a:schemeClr val="tx1"/>
                        </a:solidFill>
                        <a:latin typeface="+mj-ea"/>
                        <a:ea typeface="+mj-ea"/>
                      </a:endParaRPr>
                    </a:p>
                  </a:txBody>
                  <a:tcPr anchor="ctr"/>
                </a:tc>
                <a:tc>
                  <a:txBody>
                    <a:bodyPr/>
                    <a:lstStyle/>
                    <a:p>
                      <a:pPr algn="r"/>
                      <a:r>
                        <a:rPr lang="en-US" altLang="zh-TW" sz="1300" b="1" dirty="0">
                          <a:solidFill>
                            <a:schemeClr val="tx1"/>
                          </a:solidFill>
                          <a:latin typeface="+mj-ea"/>
                          <a:ea typeface="+mj-ea"/>
                        </a:rPr>
                        <a:t>21.45</a:t>
                      </a:r>
                      <a:endParaRPr lang="zh-TW" altLang="en-US" sz="1300" b="1" dirty="0">
                        <a:solidFill>
                          <a:schemeClr val="tx1"/>
                        </a:solidFill>
                        <a:latin typeface="+mj-ea"/>
                        <a:ea typeface="+mj-ea"/>
                      </a:endParaRPr>
                    </a:p>
                  </a:txBody>
                  <a:tcPr anchor="ctr"/>
                </a:tc>
                <a:tc>
                  <a:txBody>
                    <a:bodyPr/>
                    <a:lstStyle/>
                    <a:p>
                      <a:pPr algn="r"/>
                      <a:r>
                        <a:rPr lang="en-US" altLang="zh-TW" sz="1300" b="1" dirty="0">
                          <a:solidFill>
                            <a:schemeClr val="tx1"/>
                          </a:solidFill>
                          <a:latin typeface="+mj-ea"/>
                          <a:ea typeface="+mj-ea"/>
                        </a:rPr>
                        <a:t>4.05</a:t>
                      </a:r>
                      <a:endParaRPr lang="zh-TW" altLang="en-US" sz="1300" b="1" dirty="0">
                        <a:solidFill>
                          <a:schemeClr val="tx1"/>
                        </a:solidFill>
                        <a:latin typeface="+mj-ea"/>
                        <a:ea typeface="+mj-ea"/>
                      </a:endParaRPr>
                    </a:p>
                  </a:txBody>
                  <a:tcPr anchor="ctr"/>
                </a:tc>
                <a:tc>
                  <a:txBody>
                    <a:bodyPr/>
                    <a:lstStyle/>
                    <a:p>
                      <a:pPr algn="r"/>
                      <a:r>
                        <a:rPr lang="en-US" altLang="zh-TW" sz="1300" b="1" dirty="0">
                          <a:solidFill>
                            <a:schemeClr val="tx1"/>
                          </a:solidFill>
                          <a:latin typeface="+mj-ea"/>
                          <a:ea typeface="+mj-ea"/>
                        </a:rPr>
                        <a:t>123.28</a:t>
                      </a:r>
                      <a:endParaRPr lang="zh-TW" altLang="en-US" sz="1300" b="1" dirty="0">
                        <a:solidFill>
                          <a:schemeClr val="tx1"/>
                        </a:solidFill>
                        <a:latin typeface="+mj-ea"/>
                        <a:ea typeface="+mj-ea"/>
                      </a:endParaRPr>
                    </a:p>
                  </a:txBody>
                  <a:tcPr anchor="ctr"/>
                </a:tc>
                <a:extLst>
                  <a:ext uri="{0D108BD9-81ED-4DB2-BD59-A6C34878D82A}">
                    <a16:rowId xmlns:a16="http://schemas.microsoft.com/office/drawing/2014/main" xmlns="" val="2192505390"/>
                  </a:ext>
                </a:extLst>
              </a:tr>
              <a:tr h="338221">
                <a:tc>
                  <a:txBody>
                    <a:bodyPr/>
                    <a:lstStyle/>
                    <a:p>
                      <a:r>
                        <a:rPr lang="zh-TW" altLang="en-US" sz="1300" b="1" dirty="0">
                          <a:solidFill>
                            <a:schemeClr val="tx1"/>
                          </a:solidFill>
                          <a:latin typeface="+mj-ea"/>
                          <a:ea typeface="+mj-ea"/>
                        </a:rPr>
                        <a:t>印花稅</a:t>
                      </a:r>
                    </a:p>
                  </a:txBody>
                  <a:tcPr anchor="ctr"/>
                </a:tc>
                <a:tc>
                  <a:txBody>
                    <a:bodyPr/>
                    <a:lstStyle/>
                    <a:p>
                      <a:pPr algn="r"/>
                      <a:r>
                        <a:rPr lang="en-US" altLang="zh-TW" sz="1300" b="1" dirty="0">
                          <a:solidFill>
                            <a:schemeClr val="tx1"/>
                          </a:solidFill>
                          <a:latin typeface="+mj-ea"/>
                          <a:ea typeface="+mj-ea"/>
                        </a:rPr>
                        <a:t>9.10</a:t>
                      </a:r>
                      <a:endParaRPr lang="zh-TW" altLang="en-US" sz="1300" b="1" dirty="0">
                        <a:solidFill>
                          <a:schemeClr val="tx1"/>
                        </a:solidFill>
                        <a:latin typeface="+mj-ea"/>
                        <a:ea typeface="+mj-ea"/>
                      </a:endParaRPr>
                    </a:p>
                  </a:txBody>
                  <a:tcPr anchor="ctr"/>
                </a:tc>
                <a:tc>
                  <a:txBody>
                    <a:bodyPr/>
                    <a:lstStyle/>
                    <a:p>
                      <a:pPr algn="r"/>
                      <a:r>
                        <a:rPr lang="en-US" altLang="zh-TW" sz="1300" b="1" dirty="0">
                          <a:solidFill>
                            <a:schemeClr val="tx1"/>
                          </a:solidFill>
                          <a:latin typeface="+mj-ea"/>
                          <a:ea typeface="+mj-ea"/>
                        </a:rPr>
                        <a:t>11.15</a:t>
                      </a:r>
                      <a:endParaRPr lang="zh-TW" altLang="en-US" sz="1300" b="1" dirty="0">
                        <a:solidFill>
                          <a:schemeClr val="tx1"/>
                        </a:solidFill>
                        <a:latin typeface="+mj-ea"/>
                        <a:ea typeface="+mj-ea"/>
                      </a:endParaRPr>
                    </a:p>
                  </a:txBody>
                  <a:tcPr anchor="ctr"/>
                </a:tc>
                <a:tc>
                  <a:txBody>
                    <a:bodyPr/>
                    <a:lstStyle/>
                    <a:p>
                      <a:pPr algn="r"/>
                      <a:r>
                        <a:rPr lang="en-US" altLang="zh-TW" sz="1300" b="1" dirty="0">
                          <a:solidFill>
                            <a:schemeClr val="tx1"/>
                          </a:solidFill>
                          <a:latin typeface="+mj-ea"/>
                          <a:ea typeface="+mj-ea"/>
                        </a:rPr>
                        <a:t>2.05</a:t>
                      </a:r>
                      <a:endParaRPr lang="zh-TW" altLang="en-US" sz="1300" b="1" dirty="0">
                        <a:solidFill>
                          <a:schemeClr val="tx1"/>
                        </a:solidFill>
                        <a:latin typeface="+mj-ea"/>
                        <a:ea typeface="+mj-ea"/>
                      </a:endParaRPr>
                    </a:p>
                  </a:txBody>
                  <a:tcPr anchor="ctr"/>
                </a:tc>
                <a:tc>
                  <a:txBody>
                    <a:bodyPr/>
                    <a:lstStyle/>
                    <a:p>
                      <a:pPr algn="r"/>
                      <a:r>
                        <a:rPr lang="en-US" altLang="zh-TW" sz="1300" b="1" dirty="0">
                          <a:solidFill>
                            <a:schemeClr val="tx1"/>
                          </a:solidFill>
                          <a:latin typeface="+mj-ea"/>
                          <a:ea typeface="+mj-ea"/>
                        </a:rPr>
                        <a:t>122.53</a:t>
                      </a:r>
                      <a:endParaRPr lang="zh-TW" altLang="en-US" sz="1300" b="1" dirty="0">
                        <a:solidFill>
                          <a:schemeClr val="tx1"/>
                        </a:solidFill>
                        <a:latin typeface="+mj-ea"/>
                        <a:ea typeface="+mj-ea"/>
                      </a:endParaRPr>
                    </a:p>
                  </a:txBody>
                  <a:tcPr anchor="ctr"/>
                </a:tc>
                <a:extLst>
                  <a:ext uri="{0D108BD9-81ED-4DB2-BD59-A6C34878D82A}">
                    <a16:rowId xmlns:a16="http://schemas.microsoft.com/office/drawing/2014/main" xmlns="" val="109808825"/>
                  </a:ext>
                </a:extLst>
              </a:tr>
              <a:tr h="338221">
                <a:tc>
                  <a:txBody>
                    <a:bodyPr/>
                    <a:lstStyle/>
                    <a:p>
                      <a:r>
                        <a:rPr lang="zh-TW" altLang="en-US" sz="1300" b="1" dirty="0">
                          <a:solidFill>
                            <a:schemeClr val="tx1"/>
                          </a:solidFill>
                          <a:latin typeface="+mj-ea"/>
                          <a:ea typeface="+mj-ea"/>
                        </a:rPr>
                        <a:t>娛樂稅</a:t>
                      </a:r>
                    </a:p>
                  </a:txBody>
                  <a:tcPr anchor="ctr"/>
                </a:tc>
                <a:tc>
                  <a:txBody>
                    <a:bodyPr/>
                    <a:lstStyle/>
                    <a:p>
                      <a:pPr algn="r"/>
                      <a:r>
                        <a:rPr lang="en-US" altLang="zh-TW" sz="1300" b="1" dirty="0">
                          <a:solidFill>
                            <a:schemeClr val="tx1"/>
                          </a:solidFill>
                          <a:latin typeface="+mj-ea"/>
                          <a:ea typeface="+mj-ea"/>
                        </a:rPr>
                        <a:t>2.00</a:t>
                      </a:r>
                      <a:endParaRPr lang="zh-TW" altLang="en-US" sz="1300" b="1" dirty="0">
                        <a:solidFill>
                          <a:schemeClr val="tx1"/>
                        </a:solidFill>
                        <a:latin typeface="+mj-ea"/>
                        <a:ea typeface="+mj-ea"/>
                      </a:endParaRPr>
                    </a:p>
                  </a:txBody>
                  <a:tcPr anchor="ctr"/>
                </a:tc>
                <a:tc>
                  <a:txBody>
                    <a:bodyPr/>
                    <a:lstStyle/>
                    <a:p>
                      <a:pPr algn="r"/>
                      <a:r>
                        <a:rPr lang="en-US" altLang="zh-TW" sz="1300" b="1" dirty="0">
                          <a:solidFill>
                            <a:schemeClr val="tx1"/>
                          </a:solidFill>
                          <a:latin typeface="+mj-ea"/>
                          <a:ea typeface="+mj-ea"/>
                        </a:rPr>
                        <a:t>2.19</a:t>
                      </a:r>
                      <a:endParaRPr lang="zh-TW" altLang="en-US" sz="1300" b="1" dirty="0">
                        <a:solidFill>
                          <a:schemeClr val="tx1"/>
                        </a:solidFill>
                        <a:latin typeface="+mj-ea"/>
                        <a:ea typeface="+mj-ea"/>
                      </a:endParaRPr>
                    </a:p>
                  </a:txBody>
                  <a:tcPr anchor="ctr"/>
                </a:tc>
                <a:tc>
                  <a:txBody>
                    <a:bodyPr/>
                    <a:lstStyle/>
                    <a:p>
                      <a:pPr algn="r"/>
                      <a:r>
                        <a:rPr lang="en-US" altLang="zh-TW" sz="1300" b="1" dirty="0">
                          <a:solidFill>
                            <a:schemeClr val="tx1"/>
                          </a:solidFill>
                          <a:latin typeface="+mj-ea"/>
                          <a:ea typeface="+mj-ea"/>
                        </a:rPr>
                        <a:t>0.19</a:t>
                      </a:r>
                      <a:endParaRPr lang="zh-TW" altLang="en-US" sz="1300" b="1" dirty="0">
                        <a:solidFill>
                          <a:schemeClr val="tx1"/>
                        </a:solidFill>
                        <a:latin typeface="+mj-ea"/>
                        <a:ea typeface="+mj-ea"/>
                      </a:endParaRPr>
                    </a:p>
                  </a:txBody>
                  <a:tcPr anchor="ctr"/>
                </a:tc>
                <a:tc>
                  <a:txBody>
                    <a:bodyPr/>
                    <a:lstStyle/>
                    <a:p>
                      <a:pPr algn="r"/>
                      <a:r>
                        <a:rPr lang="en-US" altLang="zh-TW" sz="1300" b="1" dirty="0">
                          <a:solidFill>
                            <a:schemeClr val="tx1"/>
                          </a:solidFill>
                          <a:latin typeface="+mj-ea"/>
                          <a:ea typeface="+mj-ea"/>
                        </a:rPr>
                        <a:t>109.50</a:t>
                      </a:r>
                      <a:endParaRPr lang="zh-TW" altLang="en-US" sz="1300" b="1" dirty="0">
                        <a:solidFill>
                          <a:schemeClr val="tx1"/>
                        </a:solidFill>
                        <a:latin typeface="+mj-ea"/>
                        <a:ea typeface="+mj-ea"/>
                      </a:endParaRPr>
                    </a:p>
                  </a:txBody>
                  <a:tcPr anchor="ctr"/>
                </a:tc>
                <a:extLst>
                  <a:ext uri="{0D108BD9-81ED-4DB2-BD59-A6C34878D82A}">
                    <a16:rowId xmlns:a16="http://schemas.microsoft.com/office/drawing/2014/main" xmlns="" val="2137420125"/>
                  </a:ext>
                </a:extLst>
              </a:tr>
              <a:tr h="366408">
                <a:tc>
                  <a:txBody>
                    <a:bodyPr/>
                    <a:lstStyle/>
                    <a:p>
                      <a:pPr algn="ctr"/>
                      <a:r>
                        <a:rPr lang="zh-TW" altLang="en-US" sz="1300" b="1" dirty="0">
                          <a:solidFill>
                            <a:schemeClr val="tx1"/>
                          </a:solidFill>
                          <a:latin typeface="+mj-ea"/>
                          <a:ea typeface="+mj-ea"/>
                        </a:rPr>
                        <a:t>地方稅合計</a:t>
                      </a:r>
                    </a:p>
                  </a:txBody>
                  <a:tcPr anchor="ctr"/>
                </a:tc>
                <a:tc>
                  <a:txBody>
                    <a:bodyPr/>
                    <a:lstStyle/>
                    <a:p>
                      <a:pPr algn="r"/>
                      <a:r>
                        <a:rPr lang="en-US" altLang="zh-TW" sz="1300" b="1" dirty="0">
                          <a:solidFill>
                            <a:schemeClr val="tx1"/>
                          </a:solidFill>
                          <a:latin typeface="+mj-ea"/>
                          <a:ea typeface="+mj-ea"/>
                        </a:rPr>
                        <a:t>409.00</a:t>
                      </a:r>
                      <a:endParaRPr lang="zh-TW" altLang="en-US" sz="1300" b="1" dirty="0">
                        <a:solidFill>
                          <a:schemeClr val="tx1"/>
                        </a:solidFill>
                        <a:latin typeface="+mj-ea"/>
                        <a:ea typeface="+mj-ea"/>
                      </a:endParaRPr>
                    </a:p>
                  </a:txBody>
                  <a:tcPr anchor="ctr"/>
                </a:tc>
                <a:tc>
                  <a:txBody>
                    <a:bodyPr/>
                    <a:lstStyle/>
                    <a:p>
                      <a:pPr algn="r"/>
                      <a:r>
                        <a:rPr lang="en-US" altLang="zh-TW" sz="1300" b="1" dirty="0">
                          <a:solidFill>
                            <a:schemeClr val="tx1"/>
                          </a:solidFill>
                          <a:latin typeface="+mj-ea"/>
                          <a:ea typeface="+mj-ea"/>
                        </a:rPr>
                        <a:t>425.83</a:t>
                      </a:r>
                      <a:endParaRPr lang="zh-TW" altLang="en-US" sz="1300" b="1" dirty="0">
                        <a:solidFill>
                          <a:schemeClr val="tx1"/>
                        </a:solidFill>
                        <a:latin typeface="+mj-ea"/>
                        <a:ea typeface="+mj-ea"/>
                      </a:endParaRPr>
                    </a:p>
                  </a:txBody>
                  <a:tcPr anchor="ctr"/>
                </a:tc>
                <a:tc>
                  <a:txBody>
                    <a:bodyPr/>
                    <a:lstStyle/>
                    <a:p>
                      <a:pPr algn="r"/>
                      <a:r>
                        <a:rPr lang="en-US" altLang="zh-TW" sz="1300" b="1" dirty="0">
                          <a:solidFill>
                            <a:schemeClr val="tx1"/>
                          </a:solidFill>
                          <a:latin typeface="+mj-ea"/>
                          <a:ea typeface="+mj-ea"/>
                        </a:rPr>
                        <a:t>16.83</a:t>
                      </a:r>
                      <a:endParaRPr lang="zh-TW" altLang="en-US" sz="1300" b="1" dirty="0">
                        <a:solidFill>
                          <a:schemeClr val="tx1"/>
                        </a:solidFill>
                        <a:latin typeface="+mj-ea"/>
                        <a:ea typeface="+mj-ea"/>
                      </a:endParaRPr>
                    </a:p>
                  </a:txBody>
                  <a:tcPr anchor="ctr"/>
                </a:tc>
                <a:tc>
                  <a:txBody>
                    <a:bodyPr/>
                    <a:lstStyle/>
                    <a:p>
                      <a:pPr algn="r"/>
                      <a:r>
                        <a:rPr lang="en-US" altLang="zh-TW" sz="1300" b="1" dirty="0">
                          <a:solidFill>
                            <a:schemeClr val="tx1"/>
                          </a:solidFill>
                          <a:latin typeface="+mj-ea"/>
                          <a:ea typeface="+mj-ea"/>
                        </a:rPr>
                        <a:t>104.11</a:t>
                      </a:r>
                      <a:endParaRPr lang="zh-TW" altLang="en-US" sz="1300" b="1" dirty="0">
                        <a:solidFill>
                          <a:schemeClr val="tx1"/>
                        </a:solidFill>
                        <a:latin typeface="+mj-ea"/>
                        <a:ea typeface="+mj-ea"/>
                      </a:endParaRPr>
                    </a:p>
                  </a:txBody>
                  <a:tcPr anchor="ctr"/>
                </a:tc>
                <a:extLst>
                  <a:ext uri="{0D108BD9-81ED-4DB2-BD59-A6C34878D82A}">
                    <a16:rowId xmlns:a16="http://schemas.microsoft.com/office/drawing/2014/main" xmlns="" val="1331269887"/>
                  </a:ext>
                </a:extLst>
              </a:tr>
              <a:tr h="338221">
                <a:tc>
                  <a:txBody>
                    <a:bodyPr/>
                    <a:lstStyle/>
                    <a:p>
                      <a:r>
                        <a:rPr lang="zh-TW" altLang="en-US" sz="1300" b="1" dirty="0">
                          <a:solidFill>
                            <a:schemeClr val="tx1"/>
                          </a:solidFill>
                          <a:latin typeface="+mj-ea"/>
                          <a:ea typeface="+mj-ea"/>
                        </a:rPr>
                        <a:t>遺贈稅</a:t>
                      </a:r>
                    </a:p>
                  </a:txBody>
                  <a:tcPr anchor="ctr"/>
                </a:tc>
                <a:tc>
                  <a:txBody>
                    <a:bodyPr/>
                    <a:lstStyle/>
                    <a:p>
                      <a:pPr algn="r"/>
                      <a:r>
                        <a:rPr lang="en-US" altLang="zh-TW" sz="1300" b="1" dirty="0">
                          <a:solidFill>
                            <a:schemeClr val="tx1"/>
                          </a:solidFill>
                          <a:latin typeface="+mj-ea"/>
                          <a:ea typeface="+mj-ea"/>
                        </a:rPr>
                        <a:t>10.00</a:t>
                      </a:r>
                      <a:endParaRPr lang="zh-TW" altLang="en-US" sz="1300" b="1" dirty="0">
                        <a:solidFill>
                          <a:schemeClr val="tx1"/>
                        </a:solidFill>
                        <a:latin typeface="+mj-ea"/>
                        <a:ea typeface="+mj-ea"/>
                      </a:endParaRPr>
                    </a:p>
                  </a:txBody>
                  <a:tcPr anchor="ctr"/>
                </a:tc>
                <a:tc>
                  <a:txBody>
                    <a:bodyPr/>
                    <a:lstStyle/>
                    <a:p>
                      <a:pPr algn="r"/>
                      <a:r>
                        <a:rPr lang="en-US" altLang="zh-TW" sz="1300" b="1" dirty="0">
                          <a:solidFill>
                            <a:schemeClr val="tx1"/>
                          </a:solidFill>
                          <a:latin typeface="+mj-ea"/>
                          <a:ea typeface="+mj-ea"/>
                        </a:rPr>
                        <a:t>11.05</a:t>
                      </a:r>
                      <a:endParaRPr lang="zh-TW" altLang="en-US" sz="1300" b="1" dirty="0">
                        <a:solidFill>
                          <a:schemeClr val="tx1"/>
                        </a:solidFill>
                        <a:latin typeface="+mj-ea"/>
                        <a:ea typeface="+mj-ea"/>
                      </a:endParaRPr>
                    </a:p>
                  </a:txBody>
                  <a:tcPr anchor="ctr"/>
                </a:tc>
                <a:tc>
                  <a:txBody>
                    <a:bodyPr/>
                    <a:lstStyle/>
                    <a:p>
                      <a:pPr algn="r"/>
                      <a:r>
                        <a:rPr lang="en-US" altLang="zh-TW" sz="1300" b="1" dirty="0">
                          <a:solidFill>
                            <a:schemeClr val="tx1"/>
                          </a:solidFill>
                          <a:latin typeface="+mj-ea"/>
                          <a:ea typeface="+mj-ea"/>
                        </a:rPr>
                        <a:t>1.05</a:t>
                      </a:r>
                      <a:endParaRPr lang="zh-TW" altLang="en-US" sz="1300" b="1" dirty="0">
                        <a:solidFill>
                          <a:schemeClr val="tx1"/>
                        </a:solidFill>
                        <a:latin typeface="+mj-ea"/>
                        <a:ea typeface="+mj-ea"/>
                      </a:endParaRPr>
                    </a:p>
                  </a:txBody>
                  <a:tcPr anchor="ctr"/>
                </a:tc>
                <a:tc>
                  <a:txBody>
                    <a:bodyPr/>
                    <a:lstStyle/>
                    <a:p>
                      <a:pPr algn="r"/>
                      <a:r>
                        <a:rPr lang="en-US" altLang="zh-TW" sz="1300" b="1" dirty="0">
                          <a:solidFill>
                            <a:schemeClr val="tx1"/>
                          </a:solidFill>
                          <a:latin typeface="+mj-ea"/>
                          <a:ea typeface="+mj-ea"/>
                        </a:rPr>
                        <a:t>110.50</a:t>
                      </a:r>
                      <a:endParaRPr lang="zh-TW" altLang="en-US" sz="1300" b="1" dirty="0">
                        <a:solidFill>
                          <a:schemeClr val="tx1"/>
                        </a:solidFill>
                        <a:latin typeface="+mj-ea"/>
                        <a:ea typeface="+mj-ea"/>
                      </a:endParaRPr>
                    </a:p>
                  </a:txBody>
                  <a:tcPr anchor="ctr"/>
                </a:tc>
                <a:extLst>
                  <a:ext uri="{0D108BD9-81ED-4DB2-BD59-A6C34878D82A}">
                    <a16:rowId xmlns:a16="http://schemas.microsoft.com/office/drawing/2014/main" xmlns="" val="3809265217"/>
                  </a:ext>
                </a:extLst>
              </a:tr>
              <a:tr h="415311">
                <a:tc>
                  <a:txBody>
                    <a:bodyPr/>
                    <a:lstStyle/>
                    <a:p>
                      <a:r>
                        <a:rPr lang="zh-TW" altLang="en-US" sz="1300" b="1" dirty="0">
                          <a:solidFill>
                            <a:schemeClr val="tx1"/>
                          </a:solidFill>
                          <a:latin typeface="+mj-ea"/>
                          <a:ea typeface="+mj-ea"/>
                        </a:rPr>
                        <a:t>菸酒稅</a:t>
                      </a:r>
                    </a:p>
                  </a:txBody>
                  <a:tcPr anchor="ctr"/>
                </a:tc>
                <a:tc>
                  <a:txBody>
                    <a:bodyPr/>
                    <a:lstStyle/>
                    <a:p>
                      <a:pPr algn="r"/>
                      <a:r>
                        <a:rPr lang="en-US" altLang="zh-TW" sz="1300" b="1" dirty="0">
                          <a:solidFill>
                            <a:schemeClr val="tx1"/>
                          </a:solidFill>
                          <a:latin typeface="+mj-ea"/>
                          <a:ea typeface="+mj-ea"/>
                        </a:rPr>
                        <a:t>9.76</a:t>
                      </a:r>
                      <a:endParaRPr lang="zh-TW" altLang="en-US" sz="1300" b="1" dirty="0">
                        <a:solidFill>
                          <a:schemeClr val="tx1"/>
                        </a:solidFill>
                        <a:latin typeface="+mj-ea"/>
                        <a:ea typeface="+mj-ea"/>
                      </a:endParaRPr>
                    </a:p>
                  </a:txBody>
                  <a:tcPr anchor="ctr"/>
                </a:tc>
                <a:tc>
                  <a:txBody>
                    <a:bodyPr/>
                    <a:lstStyle/>
                    <a:p>
                      <a:pPr algn="r"/>
                      <a:r>
                        <a:rPr lang="en-US" altLang="zh-TW" sz="1300" b="1" dirty="0">
                          <a:solidFill>
                            <a:schemeClr val="tx1"/>
                          </a:solidFill>
                          <a:latin typeface="+mj-ea"/>
                          <a:ea typeface="+mj-ea"/>
                        </a:rPr>
                        <a:t>8.70</a:t>
                      </a:r>
                      <a:endParaRPr lang="zh-TW" altLang="en-US" sz="1300" b="1" dirty="0">
                        <a:solidFill>
                          <a:schemeClr val="tx1"/>
                        </a:solidFill>
                        <a:latin typeface="+mj-ea"/>
                        <a:ea typeface="+mj-ea"/>
                      </a:endParaRPr>
                    </a:p>
                  </a:txBody>
                  <a:tcPr anchor="ctr"/>
                </a:tc>
                <a:tc>
                  <a:txBody>
                    <a:bodyPr/>
                    <a:lstStyle/>
                    <a:p>
                      <a:pPr algn="r"/>
                      <a:r>
                        <a:rPr lang="en-US" altLang="zh-TW" sz="1300" b="1" dirty="0">
                          <a:solidFill>
                            <a:schemeClr val="tx1"/>
                          </a:solidFill>
                          <a:latin typeface="+mj-ea"/>
                          <a:ea typeface="+mj-ea"/>
                        </a:rPr>
                        <a:t>(1.06)</a:t>
                      </a:r>
                      <a:endParaRPr lang="zh-TW" altLang="en-US" sz="1300" b="1" dirty="0">
                        <a:solidFill>
                          <a:schemeClr val="tx1"/>
                        </a:solidFill>
                        <a:latin typeface="+mj-ea"/>
                        <a:ea typeface="+mj-ea"/>
                      </a:endParaRPr>
                    </a:p>
                  </a:txBody>
                  <a:tcPr anchor="ctr"/>
                </a:tc>
                <a:tc>
                  <a:txBody>
                    <a:bodyPr/>
                    <a:lstStyle/>
                    <a:p>
                      <a:pPr algn="r"/>
                      <a:r>
                        <a:rPr lang="en-US" altLang="zh-TW" sz="1300" b="1" dirty="0">
                          <a:solidFill>
                            <a:schemeClr val="tx1"/>
                          </a:solidFill>
                          <a:latin typeface="+mj-ea"/>
                          <a:ea typeface="+mj-ea"/>
                        </a:rPr>
                        <a:t>89.14</a:t>
                      </a:r>
                      <a:endParaRPr lang="zh-TW" altLang="en-US" sz="1300" b="1" dirty="0">
                        <a:solidFill>
                          <a:schemeClr val="tx1"/>
                        </a:solidFill>
                        <a:latin typeface="+mj-ea"/>
                        <a:ea typeface="+mj-ea"/>
                      </a:endParaRPr>
                    </a:p>
                  </a:txBody>
                  <a:tcPr anchor="ctr"/>
                </a:tc>
                <a:extLst>
                  <a:ext uri="{0D108BD9-81ED-4DB2-BD59-A6C34878D82A}">
                    <a16:rowId xmlns:a16="http://schemas.microsoft.com/office/drawing/2014/main" xmlns="" val="885319245"/>
                  </a:ext>
                </a:extLst>
              </a:tr>
              <a:tr h="338221">
                <a:tc>
                  <a:txBody>
                    <a:bodyPr/>
                    <a:lstStyle/>
                    <a:p>
                      <a:r>
                        <a:rPr lang="zh-TW" altLang="en-US" sz="1300" b="1" dirty="0">
                          <a:solidFill>
                            <a:schemeClr val="tx1"/>
                          </a:solidFill>
                          <a:latin typeface="+mj-ea"/>
                          <a:ea typeface="+mj-ea"/>
                        </a:rPr>
                        <a:t>中央統籌</a:t>
                      </a:r>
                    </a:p>
                  </a:txBody>
                  <a:tcPr anchor="ctr"/>
                </a:tc>
                <a:tc>
                  <a:txBody>
                    <a:bodyPr/>
                    <a:lstStyle/>
                    <a:p>
                      <a:pPr algn="r"/>
                      <a:r>
                        <a:rPr lang="en-US" altLang="zh-TW" sz="1300" b="1" dirty="0">
                          <a:solidFill>
                            <a:schemeClr val="tx1"/>
                          </a:solidFill>
                          <a:latin typeface="+mj-ea"/>
                          <a:ea typeface="+mj-ea"/>
                        </a:rPr>
                        <a:t>306.53</a:t>
                      </a:r>
                      <a:endParaRPr lang="zh-TW" altLang="en-US" sz="1300" b="1" dirty="0">
                        <a:solidFill>
                          <a:schemeClr val="tx1"/>
                        </a:solidFill>
                        <a:latin typeface="+mj-ea"/>
                        <a:ea typeface="+mj-ea"/>
                      </a:endParaRPr>
                    </a:p>
                  </a:txBody>
                  <a:tcPr anchor="ctr"/>
                </a:tc>
                <a:tc>
                  <a:txBody>
                    <a:bodyPr/>
                    <a:lstStyle/>
                    <a:p>
                      <a:pPr algn="r"/>
                      <a:r>
                        <a:rPr lang="en-US" altLang="zh-TW" sz="1300" b="1" dirty="0">
                          <a:solidFill>
                            <a:schemeClr val="tx1"/>
                          </a:solidFill>
                          <a:latin typeface="+mj-ea"/>
                          <a:ea typeface="+mj-ea"/>
                        </a:rPr>
                        <a:t>324.88</a:t>
                      </a:r>
                      <a:endParaRPr lang="zh-TW" altLang="en-US" sz="1300" b="1" dirty="0">
                        <a:solidFill>
                          <a:schemeClr val="tx1"/>
                        </a:solidFill>
                        <a:latin typeface="+mj-ea"/>
                        <a:ea typeface="+mj-ea"/>
                      </a:endParaRPr>
                    </a:p>
                  </a:txBody>
                  <a:tcPr anchor="ctr"/>
                </a:tc>
                <a:tc>
                  <a:txBody>
                    <a:bodyPr/>
                    <a:lstStyle/>
                    <a:p>
                      <a:pPr algn="r"/>
                      <a:r>
                        <a:rPr lang="en-US" altLang="zh-TW" sz="1300" b="1" dirty="0">
                          <a:solidFill>
                            <a:schemeClr val="tx1"/>
                          </a:solidFill>
                          <a:latin typeface="+mj-ea"/>
                          <a:ea typeface="+mj-ea"/>
                        </a:rPr>
                        <a:t>18.35</a:t>
                      </a:r>
                      <a:endParaRPr lang="zh-TW" altLang="en-US" sz="1300" b="1" dirty="0">
                        <a:solidFill>
                          <a:schemeClr val="tx1"/>
                        </a:solidFill>
                        <a:latin typeface="+mj-ea"/>
                        <a:ea typeface="+mj-ea"/>
                      </a:endParaRPr>
                    </a:p>
                  </a:txBody>
                  <a:tcPr anchor="ctr"/>
                </a:tc>
                <a:tc>
                  <a:txBody>
                    <a:bodyPr/>
                    <a:lstStyle/>
                    <a:p>
                      <a:pPr algn="r"/>
                      <a:r>
                        <a:rPr lang="en-US" altLang="zh-TW" sz="1300" b="1" dirty="0">
                          <a:solidFill>
                            <a:schemeClr val="tx1"/>
                          </a:solidFill>
                          <a:latin typeface="+mj-ea"/>
                          <a:ea typeface="+mj-ea"/>
                        </a:rPr>
                        <a:t>105.99</a:t>
                      </a:r>
                      <a:endParaRPr lang="zh-TW" altLang="en-US" sz="1300" b="1" dirty="0">
                        <a:solidFill>
                          <a:schemeClr val="tx1"/>
                        </a:solidFill>
                        <a:latin typeface="+mj-ea"/>
                        <a:ea typeface="+mj-ea"/>
                      </a:endParaRPr>
                    </a:p>
                  </a:txBody>
                  <a:tcPr anchor="ctr"/>
                </a:tc>
                <a:extLst>
                  <a:ext uri="{0D108BD9-81ED-4DB2-BD59-A6C34878D82A}">
                    <a16:rowId xmlns:a16="http://schemas.microsoft.com/office/drawing/2014/main" xmlns="" val="1037771"/>
                  </a:ext>
                </a:extLst>
              </a:tr>
              <a:tr h="338221">
                <a:tc>
                  <a:txBody>
                    <a:bodyPr/>
                    <a:lstStyle/>
                    <a:p>
                      <a:r>
                        <a:rPr lang="zh-TW" altLang="en-US" sz="1300" b="1" dirty="0">
                          <a:solidFill>
                            <a:schemeClr val="tx1"/>
                          </a:solidFill>
                          <a:latin typeface="+mj-ea"/>
                          <a:ea typeface="+mj-ea"/>
                        </a:rPr>
                        <a:t>特別稅課</a:t>
                      </a:r>
                    </a:p>
                  </a:txBody>
                  <a:tcPr anchor="ctr"/>
                </a:tc>
                <a:tc>
                  <a:txBody>
                    <a:bodyPr/>
                    <a:lstStyle/>
                    <a:p>
                      <a:pPr algn="r"/>
                      <a:r>
                        <a:rPr lang="en-US" altLang="zh-TW" sz="1300" b="1" dirty="0">
                          <a:solidFill>
                            <a:schemeClr val="tx1"/>
                          </a:solidFill>
                          <a:latin typeface="+mj-ea"/>
                          <a:ea typeface="+mj-ea"/>
                        </a:rPr>
                        <a:t>0.46</a:t>
                      </a:r>
                      <a:endParaRPr lang="zh-TW" altLang="en-US" sz="1300" b="1" dirty="0">
                        <a:solidFill>
                          <a:schemeClr val="tx1"/>
                        </a:solidFill>
                        <a:latin typeface="+mj-ea"/>
                        <a:ea typeface="+mj-ea"/>
                      </a:endParaRPr>
                    </a:p>
                  </a:txBody>
                  <a:tcPr anchor="ctr"/>
                </a:tc>
                <a:tc>
                  <a:txBody>
                    <a:bodyPr/>
                    <a:lstStyle/>
                    <a:p>
                      <a:pPr algn="r"/>
                      <a:r>
                        <a:rPr lang="en-US" altLang="zh-TW" sz="1300" b="1" dirty="0">
                          <a:solidFill>
                            <a:schemeClr val="tx1"/>
                          </a:solidFill>
                          <a:latin typeface="+mj-ea"/>
                          <a:ea typeface="+mj-ea"/>
                        </a:rPr>
                        <a:t>0.54</a:t>
                      </a:r>
                      <a:endParaRPr lang="zh-TW" altLang="en-US" sz="1300" b="1" dirty="0">
                        <a:solidFill>
                          <a:schemeClr val="tx1"/>
                        </a:solidFill>
                        <a:latin typeface="+mj-ea"/>
                        <a:ea typeface="+mj-ea"/>
                      </a:endParaRPr>
                    </a:p>
                  </a:txBody>
                  <a:tcPr anchor="ctr"/>
                </a:tc>
                <a:tc>
                  <a:txBody>
                    <a:bodyPr/>
                    <a:lstStyle/>
                    <a:p>
                      <a:pPr algn="r"/>
                      <a:r>
                        <a:rPr lang="en-US" altLang="zh-TW" sz="1300" b="1" dirty="0">
                          <a:solidFill>
                            <a:schemeClr val="tx1"/>
                          </a:solidFill>
                          <a:latin typeface="+mj-ea"/>
                          <a:ea typeface="+mj-ea"/>
                        </a:rPr>
                        <a:t>0.08</a:t>
                      </a:r>
                      <a:endParaRPr lang="zh-TW" altLang="en-US" sz="1300" b="1" dirty="0">
                        <a:solidFill>
                          <a:schemeClr val="tx1"/>
                        </a:solidFill>
                        <a:latin typeface="+mj-ea"/>
                        <a:ea typeface="+mj-ea"/>
                      </a:endParaRPr>
                    </a:p>
                  </a:txBody>
                  <a:tcPr anchor="ctr"/>
                </a:tc>
                <a:tc>
                  <a:txBody>
                    <a:bodyPr/>
                    <a:lstStyle/>
                    <a:p>
                      <a:pPr algn="r"/>
                      <a:r>
                        <a:rPr lang="en-US" altLang="zh-TW" sz="1300" b="1" dirty="0">
                          <a:solidFill>
                            <a:schemeClr val="tx1"/>
                          </a:solidFill>
                          <a:latin typeface="+mj-ea"/>
                          <a:ea typeface="+mj-ea"/>
                        </a:rPr>
                        <a:t>117.39</a:t>
                      </a:r>
                      <a:endParaRPr lang="zh-TW" altLang="en-US" sz="1300" b="1" dirty="0">
                        <a:solidFill>
                          <a:schemeClr val="tx1"/>
                        </a:solidFill>
                        <a:latin typeface="+mj-ea"/>
                        <a:ea typeface="+mj-ea"/>
                      </a:endParaRPr>
                    </a:p>
                  </a:txBody>
                  <a:tcPr anchor="ctr"/>
                </a:tc>
                <a:extLst>
                  <a:ext uri="{0D108BD9-81ED-4DB2-BD59-A6C34878D82A}">
                    <a16:rowId xmlns:a16="http://schemas.microsoft.com/office/drawing/2014/main" xmlns="" val="2704449806"/>
                  </a:ext>
                </a:extLst>
              </a:tr>
              <a:tr h="520877">
                <a:tc>
                  <a:txBody>
                    <a:bodyPr/>
                    <a:lstStyle/>
                    <a:p>
                      <a:pPr algn="ctr"/>
                      <a:r>
                        <a:rPr lang="zh-TW" altLang="en-US" sz="1300" b="1" dirty="0">
                          <a:solidFill>
                            <a:schemeClr val="tx1"/>
                          </a:solidFill>
                          <a:latin typeface="+mj-ea"/>
                          <a:ea typeface="+mj-ea"/>
                        </a:rPr>
                        <a:t>總  計</a:t>
                      </a:r>
                    </a:p>
                  </a:txBody>
                  <a:tcPr anchor="ctr"/>
                </a:tc>
                <a:tc>
                  <a:txBody>
                    <a:bodyPr/>
                    <a:lstStyle/>
                    <a:p>
                      <a:pPr algn="r"/>
                      <a:r>
                        <a:rPr lang="en-US" altLang="zh-TW" sz="1300" b="1" dirty="0">
                          <a:solidFill>
                            <a:schemeClr val="tx1"/>
                          </a:solidFill>
                          <a:latin typeface="+mj-ea"/>
                          <a:ea typeface="+mj-ea"/>
                        </a:rPr>
                        <a:t>735.75</a:t>
                      </a:r>
                      <a:endParaRPr lang="zh-TW" altLang="en-US" sz="1300" b="1" dirty="0">
                        <a:solidFill>
                          <a:schemeClr val="tx1"/>
                        </a:solidFill>
                        <a:latin typeface="+mj-ea"/>
                        <a:ea typeface="+mj-ea"/>
                      </a:endParaRPr>
                    </a:p>
                  </a:txBody>
                  <a:tcPr anchor="ctr"/>
                </a:tc>
                <a:tc>
                  <a:txBody>
                    <a:bodyPr/>
                    <a:lstStyle/>
                    <a:p>
                      <a:pPr algn="r"/>
                      <a:r>
                        <a:rPr lang="en-US" altLang="zh-TW" sz="1300" b="1" dirty="0">
                          <a:solidFill>
                            <a:schemeClr val="tx1"/>
                          </a:solidFill>
                          <a:latin typeface="+mj-ea"/>
                          <a:ea typeface="+mj-ea"/>
                        </a:rPr>
                        <a:t>771.00</a:t>
                      </a:r>
                      <a:endParaRPr lang="zh-TW" altLang="en-US" sz="1300" b="1" dirty="0">
                        <a:solidFill>
                          <a:schemeClr val="tx1"/>
                        </a:solidFill>
                        <a:latin typeface="+mj-ea"/>
                        <a:ea typeface="+mj-ea"/>
                      </a:endParaRPr>
                    </a:p>
                  </a:txBody>
                  <a:tcPr anchor="ctr"/>
                </a:tc>
                <a:tc>
                  <a:txBody>
                    <a:bodyPr/>
                    <a:lstStyle/>
                    <a:p>
                      <a:pPr algn="r"/>
                      <a:r>
                        <a:rPr lang="en-US" altLang="zh-TW" sz="1300" b="1" dirty="0">
                          <a:solidFill>
                            <a:schemeClr val="tx1"/>
                          </a:solidFill>
                          <a:latin typeface="+mj-ea"/>
                          <a:ea typeface="+mj-ea"/>
                        </a:rPr>
                        <a:t>35.25</a:t>
                      </a:r>
                      <a:endParaRPr lang="zh-TW" altLang="en-US" sz="1300" b="1" dirty="0">
                        <a:solidFill>
                          <a:schemeClr val="tx1"/>
                        </a:solidFill>
                        <a:latin typeface="+mj-ea"/>
                        <a:ea typeface="+mj-ea"/>
                      </a:endParaRPr>
                    </a:p>
                  </a:txBody>
                  <a:tcPr anchor="ctr"/>
                </a:tc>
                <a:tc>
                  <a:txBody>
                    <a:bodyPr/>
                    <a:lstStyle/>
                    <a:p>
                      <a:pPr algn="r"/>
                      <a:r>
                        <a:rPr lang="en-US" altLang="zh-TW" sz="1300" b="1" dirty="0">
                          <a:solidFill>
                            <a:schemeClr val="tx1"/>
                          </a:solidFill>
                          <a:latin typeface="+mj-ea"/>
                          <a:ea typeface="+mj-ea"/>
                        </a:rPr>
                        <a:t>104.79</a:t>
                      </a:r>
                      <a:endParaRPr lang="zh-TW" altLang="en-US" sz="1300" b="1" dirty="0">
                        <a:solidFill>
                          <a:schemeClr val="tx1"/>
                        </a:solidFill>
                        <a:latin typeface="+mj-ea"/>
                        <a:ea typeface="+mj-ea"/>
                      </a:endParaRPr>
                    </a:p>
                  </a:txBody>
                  <a:tcPr anchor="ctr"/>
                </a:tc>
                <a:extLst>
                  <a:ext uri="{0D108BD9-81ED-4DB2-BD59-A6C34878D82A}">
                    <a16:rowId xmlns:a16="http://schemas.microsoft.com/office/drawing/2014/main" xmlns="" val="686920945"/>
                  </a:ext>
                </a:extLst>
              </a:tr>
            </a:tbl>
          </a:graphicData>
        </a:graphic>
      </p:graphicFrame>
      <p:sp>
        <p:nvSpPr>
          <p:cNvPr id="12" name="文字方塊 11"/>
          <p:cNvSpPr txBox="1"/>
          <p:nvPr/>
        </p:nvSpPr>
        <p:spPr>
          <a:xfrm>
            <a:off x="4413952" y="1249015"/>
            <a:ext cx="1080119" cy="307777"/>
          </a:xfrm>
          <a:prstGeom prst="rect">
            <a:avLst/>
          </a:prstGeom>
          <a:noFill/>
        </p:spPr>
        <p:txBody>
          <a:bodyPr wrap="square" rtlCol="0">
            <a:spAutoFit/>
          </a:bodyPr>
          <a:lstStyle/>
          <a:p>
            <a:pPr defTabSz="457200"/>
            <a:r>
              <a:rPr lang="zh-TW" altLang="en-US" sz="1400" dirty="0">
                <a:solidFill>
                  <a:prstClr val="black"/>
                </a:solidFill>
                <a:latin typeface="微軟正黑體" panose="020B0604030504040204" pitchFamily="34" charset="-120"/>
              </a:rPr>
              <a:t>單位：億元</a:t>
            </a:r>
          </a:p>
        </p:txBody>
      </p:sp>
      <p:graphicFrame>
        <p:nvGraphicFramePr>
          <p:cNvPr id="7" name="資料庫圖表 6">
            <a:extLst>
              <a:ext uri="{FF2B5EF4-FFF2-40B4-BE49-F238E27FC236}">
                <a16:creationId xmlns:a16="http://schemas.microsoft.com/office/drawing/2014/main" xmlns="" id="{649B831C-1648-4984-BCB2-6FB8A4682693}"/>
              </a:ext>
            </a:extLst>
          </p:cNvPr>
          <p:cNvGraphicFramePr/>
          <p:nvPr>
            <p:extLst>
              <p:ext uri="{D42A27DB-BD31-4B8C-83A1-F6EECF244321}">
                <p14:modId xmlns:p14="http://schemas.microsoft.com/office/powerpoint/2010/main" val="313271183"/>
              </p:ext>
            </p:extLst>
          </p:nvPr>
        </p:nvGraphicFramePr>
        <p:xfrm>
          <a:off x="5796136" y="1916832"/>
          <a:ext cx="3203520" cy="2396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資料庫圖表 7">
            <a:extLst>
              <a:ext uri="{FF2B5EF4-FFF2-40B4-BE49-F238E27FC236}">
                <a16:creationId xmlns:a16="http://schemas.microsoft.com/office/drawing/2014/main" xmlns="" id="{9C3877F2-92B2-40C7-8387-7AECF90F661F}"/>
              </a:ext>
            </a:extLst>
          </p:cNvPr>
          <p:cNvGraphicFramePr/>
          <p:nvPr>
            <p:extLst>
              <p:ext uri="{D42A27DB-BD31-4B8C-83A1-F6EECF244321}">
                <p14:modId xmlns:p14="http://schemas.microsoft.com/office/powerpoint/2010/main" val="1254860327"/>
              </p:ext>
            </p:extLst>
          </p:nvPr>
        </p:nvGraphicFramePr>
        <p:xfrm>
          <a:off x="5796136" y="4437112"/>
          <a:ext cx="3203520" cy="16340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箭號: 向右 2">
            <a:extLst>
              <a:ext uri="{FF2B5EF4-FFF2-40B4-BE49-F238E27FC236}">
                <a16:creationId xmlns:a16="http://schemas.microsoft.com/office/drawing/2014/main" xmlns="" id="{960E4A3E-FF65-49CA-859B-8F2CCCAB08D6}"/>
              </a:ext>
            </a:extLst>
          </p:cNvPr>
          <p:cNvSpPr/>
          <p:nvPr/>
        </p:nvSpPr>
        <p:spPr>
          <a:xfrm>
            <a:off x="5566079" y="3068960"/>
            <a:ext cx="230057" cy="307777"/>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zh-TW" altLang="en-US">
              <a:solidFill>
                <a:prstClr val="black"/>
              </a:solidFill>
            </a:endParaRPr>
          </a:p>
        </p:txBody>
      </p:sp>
      <p:sp>
        <p:nvSpPr>
          <p:cNvPr id="9" name="箭號: 向右 8">
            <a:extLst>
              <a:ext uri="{FF2B5EF4-FFF2-40B4-BE49-F238E27FC236}">
                <a16:creationId xmlns:a16="http://schemas.microsoft.com/office/drawing/2014/main" xmlns="" id="{579A954E-EA65-4F71-AB31-CC1298FAA254}"/>
              </a:ext>
            </a:extLst>
          </p:cNvPr>
          <p:cNvSpPr/>
          <p:nvPr/>
        </p:nvSpPr>
        <p:spPr>
          <a:xfrm>
            <a:off x="5566079" y="5157192"/>
            <a:ext cx="230057" cy="307777"/>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zh-TW" altLang="en-US">
              <a:solidFill>
                <a:prstClr val="black"/>
              </a:solidFill>
            </a:endParaRPr>
          </a:p>
        </p:txBody>
      </p:sp>
      <p:sp>
        <p:nvSpPr>
          <p:cNvPr id="4" name="投影片編號版面配置區 3"/>
          <p:cNvSpPr>
            <a:spLocks noGrp="1"/>
          </p:cNvSpPr>
          <p:nvPr>
            <p:ph type="sldNum" sz="quarter" idx="12"/>
          </p:nvPr>
        </p:nvSpPr>
        <p:spPr>
          <a:xfrm>
            <a:off x="8532440" y="6376247"/>
            <a:ext cx="467216" cy="365125"/>
          </a:xfrm>
        </p:spPr>
        <p:txBody>
          <a:bodyPr/>
          <a:lstStyle/>
          <a:p>
            <a:pPr defTabSz="457200"/>
            <a:fld id="{6318000D-FC71-4726-B7DF-734ABA3BE3AB}" type="slidenum">
              <a:rPr lang="zh-TW" altLang="en-US" sz="1400" smtClean="0">
                <a:solidFill>
                  <a:schemeClr val="tx1"/>
                </a:solidFill>
              </a:rPr>
              <a:pPr defTabSz="457200"/>
              <a:t>4</a:t>
            </a:fld>
            <a:endParaRPr lang="zh-TW" altLang="en-US" sz="1400" dirty="0">
              <a:solidFill>
                <a:schemeClr val="tx1"/>
              </a:solidFill>
            </a:endParaRPr>
          </a:p>
        </p:txBody>
      </p:sp>
    </p:spTree>
    <p:extLst>
      <p:ext uri="{BB962C8B-B14F-4D97-AF65-F5344CB8AC3E}">
        <p14:creationId xmlns:p14="http://schemas.microsoft.com/office/powerpoint/2010/main" val="1149935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07504" y="404664"/>
            <a:ext cx="7859216" cy="936105"/>
          </a:xfrm>
        </p:spPr>
        <p:txBody>
          <a:bodyPr anchor="ctr"/>
          <a:lstStyle/>
          <a:p>
            <a:pPr algn="ctr"/>
            <a:r>
              <a:rPr lang="en-US" altLang="zh-TW" u="sng" dirty="0">
                <a:solidFill>
                  <a:schemeClr val="accent3"/>
                </a:solidFill>
                <a:latin typeface="+mj-ea"/>
              </a:rPr>
              <a:t>108</a:t>
            </a:r>
            <a:r>
              <a:rPr lang="zh-TW" altLang="en-US" u="sng" dirty="0">
                <a:solidFill>
                  <a:schemeClr val="accent3"/>
                </a:solidFill>
                <a:latin typeface="+mj-ea"/>
              </a:rPr>
              <a:t>年</a:t>
            </a:r>
            <a:r>
              <a:rPr lang="zh-TW" altLang="en-US" b="1" u="sng" dirty="0">
                <a:solidFill>
                  <a:schemeClr val="accent3"/>
                </a:solidFill>
                <a:latin typeface="+mj-ea"/>
              </a:rPr>
              <a:t>非稅課收入</a:t>
            </a:r>
            <a:r>
              <a:rPr lang="zh-TW" altLang="en-US" u="sng" dirty="0">
                <a:solidFill>
                  <a:schemeClr val="accent3"/>
                </a:solidFill>
                <a:latin typeface="+mj-ea"/>
              </a:rPr>
              <a:t>執行情形</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00443819"/>
              </p:ext>
            </p:extLst>
          </p:nvPr>
        </p:nvGraphicFramePr>
        <p:xfrm>
          <a:off x="395539" y="1772818"/>
          <a:ext cx="4896540" cy="4824534"/>
        </p:xfrm>
        <a:graphic>
          <a:graphicData uri="http://schemas.openxmlformats.org/drawingml/2006/table">
            <a:tbl>
              <a:tblPr firstRow="1" bandRow="1">
                <a:tableStyleId>{93296810-A885-4BE3-A3E7-6D5BEEA58F35}</a:tableStyleId>
              </a:tblPr>
              <a:tblGrid>
                <a:gridCol w="1256172">
                  <a:extLst>
                    <a:ext uri="{9D8B030D-6E8A-4147-A177-3AD203B41FA5}">
                      <a16:colId xmlns:a16="http://schemas.microsoft.com/office/drawing/2014/main" xmlns="" val="20000"/>
                    </a:ext>
                  </a:extLst>
                </a:gridCol>
                <a:gridCol w="910092">
                  <a:extLst>
                    <a:ext uri="{9D8B030D-6E8A-4147-A177-3AD203B41FA5}">
                      <a16:colId xmlns:a16="http://schemas.microsoft.com/office/drawing/2014/main" xmlns="" val="20001"/>
                    </a:ext>
                  </a:extLst>
                </a:gridCol>
                <a:gridCol w="910092">
                  <a:extLst>
                    <a:ext uri="{9D8B030D-6E8A-4147-A177-3AD203B41FA5}">
                      <a16:colId xmlns:a16="http://schemas.microsoft.com/office/drawing/2014/main" xmlns="" val="20002"/>
                    </a:ext>
                  </a:extLst>
                </a:gridCol>
                <a:gridCol w="910092">
                  <a:extLst>
                    <a:ext uri="{9D8B030D-6E8A-4147-A177-3AD203B41FA5}">
                      <a16:colId xmlns:a16="http://schemas.microsoft.com/office/drawing/2014/main" xmlns="" val="20003"/>
                    </a:ext>
                  </a:extLst>
                </a:gridCol>
                <a:gridCol w="910092">
                  <a:extLst>
                    <a:ext uri="{9D8B030D-6E8A-4147-A177-3AD203B41FA5}">
                      <a16:colId xmlns:a16="http://schemas.microsoft.com/office/drawing/2014/main" xmlns="" val="20004"/>
                    </a:ext>
                  </a:extLst>
                </a:gridCol>
              </a:tblGrid>
              <a:tr h="772888">
                <a:tc>
                  <a:txBody>
                    <a:bodyPr/>
                    <a:lstStyle/>
                    <a:p>
                      <a:pPr algn="ctr"/>
                      <a:r>
                        <a:rPr lang="zh-TW" altLang="en-US" sz="1400" dirty="0">
                          <a:latin typeface="+mj-ea"/>
                          <a:ea typeface="+mj-ea"/>
                        </a:rPr>
                        <a:t>科目</a:t>
                      </a:r>
                    </a:p>
                  </a:txBody>
                  <a:tcPr anchor="ctr">
                    <a:solidFill>
                      <a:schemeClr val="accent3"/>
                    </a:solidFill>
                  </a:tcPr>
                </a:tc>
                <a:tc>
                  <a:txBody>
                    <a:bodyPr/>
                    <a:lstStyle/>
                    <a:p>
                      <a:pPr algn="ctr"/>
                      <a:r>
                        <a:rPr lang="zh-TW" altLang="en-US" sz="1400" dirty="0">
                          <a:latin typeface="+mj-ea"/>
                          <a:ea typeface="+mj-ea"/>
                        </a:rPr>
                        <a:t>預算數</a:t>
                      </a:r>
                    </a:p>
                  </a:txBody>
                  <a:tcPr anchor="ctr">
                    <a:solidFill>
                      <a:schemeClr val="accent3"/>
                    </a:solidFill>
                  </a:tcPr>
                </a:tc>
                <a:tc>
                  <a:txBody>
                    <a:bodyPr/>
                    <a:lstStyle/>
                    <a:p>
                      <a:pPr algn="ctr"/>
                      <a:r>
                        <a:rPr lang="zh-TW" altLang="en-US" sz="1400" dirty="0">
                          <a:latin typeface="+mj-ea"/>
                          <a:ea typeface="+mj-ea"/>
                        </a:rPr>
                        <a:t>決算數</a:t>
                      </a:r>
                    </a:p>
                  </a:txBody>
                  <a:tcPr anchor="ctr">
                    <a:solidFill>
                      <a:schemeClr val="accent3"/>
                    </a:solidFill>
                  </a:tcPr>
                </a:tc>
                <a:tc>
                  <a:txBody>
                    <a:bodyPr/>
                    <a:lstStyle/>
                    <a:p>
                      <a:pPr algn="ctr"/>
                      <a:r>
                        <a:rPr lang="zh-TW" altLang="en-US" sz="1400" dirty="0">
                          <a:latin typeface="+mj-ea"/>
                          <a:ea typeface="+mj-ea"/>
                        </a:rPr>
                        <a:t>比較</a:t>
                      </a:r>
                      <a:endParaRPr lang="en-US" altLang="zh-TW" sz="1400" dirty="0">
                        <a:latin typeface="+mj-ea"/>
                        <a:ea typeface="+mj-ea"/>
                      </a:endParaRPr>
                    </a:p>
                    <a:p>
                      <a:pPr algn="ctr"/>
                      <a:r>
                        <a:rPr lang="zh-TW" altLang="en-US" sz="1400" dirty="0">
                          <a:latin typeface="+mj-ea"/>
                          <a:ea typeface="+mj-ea"/>
                        </a:rPr>
                        <a:t>增</a:t>
                      </a:r>
                      <a:r>
                        <a:rPr lang="en-US" altLang="zh-TW" sz="1400" dirty="0">
                          <a:latin typeface="+mj-ea"/>
                          <a:ea typeface="+mj-ea"/>
                        </a:rPr>
                        <a:t>(</a:t>
                      </a:r>
                      <a:r>
                        <a:rPr lang="zh-TW" altLang="en-US" sz="1400" dirty="0">
                          <a:latin typeface="+mj-ea"/>
                          <a:ea typeface="+mj-ea"/>
                        </a:rPr>
                        <a:t>減</a:t>
                      </a:r>
                      <a:r>
                        <a:rPr lang="en-US" altLang="zh-TW" sz="1400" dirty="0">
                          <a:latin typeface="+mj-ea"/>
                          <a:ea typeface="+mj-ea"/>
                        </a:rPr>
                        <a:t>)</a:t>
                      </a:r>
                      <a:r>
                        <a:rPr lang="zh-TW" altLang="en-US" sz="1400" dirty="0">
                          <a:latin typeface="+mj-ea"/>
                          <a:ea typeface="+mj-ea"/>
                        </a:rPr>
                        <a:t>數</a:t>
                      </a:r>
                    </a:p>
                  </a:txBody>
                  <a:tcPr anchor="ctr">
                    <a:solidFill>
                      <a:schemeClr val="accent3"/>
                    </a:solidFill>
                  </a:tcPr>
                </a:tc>
                <a:tc>
                  <a:txBody>
                    <a:bodyPr/>
                    <a:lstStyle/>
                    <a:p>
                      <a:pPr algn="ctr"/>
                      <a:r>
                        <a:rPr lang="zh-TW" altLang="en-US" sz="1400" dirty="0">
                          <a:latin typeface="+mj-ea"/>
                          <a:ea typeface="+mj-ea"/>
                        </a:rPr>
                        <a:t>達成率</a:t>
                      </a:r>
                      <a:r>
                        <a:rPr lang="en-US" altLang="zh-TW" sz="1400" dirty="0">
                          <a:latin typeface="+mj-ea"/>
                          <a:ea typeface="+mj-ea"/>
                        </a:rPr>
                        <a:t>%</a:t>
                      </a:r>
                      <a:endParaRPr lang="zh-TW" altLang="en-US" sz="1400" dirty="0">
                        <a:latin typeface="+mj-ea"/>
                        <a:ea typeface="+mj-ea"/>
                      </a:endParaRPr>
                    </a:p>
                  </a:txBody>
                  <a:tcPr anchor="ctr">
                    <a:solidFill>
                      <a:schemeClr val="accent3"/>
                    </a:solidFill>
                  </a:tcPr>
                </a:tc>
                <a:extLst>
                  <a:ext uri="{0D108BD9-81ED-4DB2-BD59-A6C34878D82A}">
                    <a16:rowId xmlns:a16="http://schemas.microsoft.com/office/drawing/2014/main" xmlns="" val="10000"/>
                  </a:ext>
                </a:extLst>
              </a:tr>
              <a:tr h="560101">
                <a:tc>
                  <a:txBody>
                    <a:bodyPr/>
                    <a:lstStyle/>
                    <a:p>
                      <a:pPr algn="l"/>
                      <a:r>
                        <a:rPr lang="zh-TW" altLang="en-US" sz="1400" dirty="0">
                          <a:latin typeface="+mj-ea"/>
                          <a:ea typeface="+mj-ea"/>
                        </a:rPr>
                        <a:t>罰款及賠償收入</a:t>
                      </a:r>
                    </a:p>
                  </a:txBody>
                  <a:tcPr anchor="ctr">
                    <a:solidFill>
                      <a:schemeClr val="accent3">
                        <a:lumMod val="20000"/>
                        <a:lumOff val="80000"/>
                      </a:schemeClr>
                    </a:solidFill>
                  </a:tcPr>
                </a:tc>
                <a:tc>
                  <a:txBody>
                    <a:bodyPr/>
                    <a:lstStyle/>
                    <a:p>
                      <a:pPr algn="r"/>
                      <a:r>
                        <a:rPr lang="en-US" altLang="zh-TW" sz="1400" dirty="0">
                          <a:latin typeface="+mj-ea"/>
                          <a:ea typeface="+mj-ea"/>
                        </a:rPr>
                        <a:t>20.87</a:t>
                      </a:r>
                      <a:endParaRPr lang="zh-TW" altLang="en-US" sz="1400" dirty="0">
                        <a:latin typeface="+mj-ea"/>
                        <a:ea typeface="+mj-ea"/>
                      </a:endParaRPr>
                    </a:p>
                  </a:txBody>
                  <a:tcPr anchor="ctr">
                    <a:solidFill>
                      <a:schemeClr val="accent3">
                        <a:lumMod val="20000"/>
                        <a:lumOff val="80000"/>
                      </a:schemeClr>
                    </a:solidFill>
                  </a:tcPr>
                </a:tc>
                <a:tc>
                  <a:txBody>
                    <a:bodyPr/>
                    <a:lstStyle/>
                    <a:p>
                      <a:pPr algn="r"/>
                      <a:r>
                        <a:rPr lang="en-US" altLang="zh-TW" sz="1400" dirty="0">
                          <a:latin typeface="+mj-ea"/>
                          <a:ea typeface="+mj-ea"/>
                        </a:rPr>
                        <a:t>26.52</a:t>
                      </a:r>
                      <a:endParaRPr lang="zh-TW" altLang="en-US" sz="1400" dirty="0">
                        <a:latin typeface="+mj-ea"/>
                        <a:ea typeface="+mj-ea"/>
                      </a:endParaRPr>
                    </a:p>
                  </a:txBody>
                  <a:tcPr anchor="ctr">
                    <a:solidFill>
                      <a:schemeClr val="accent3">
                        <a:lumMod val="20000"/>
                        <a:lumOff val="80000"/>
                      </a:schemeClr>
                    </a:solidFill>
                  </a:tcPr>
                </a:tc>
                <a:tc>
                  <a:txBody>
                    <a:bodyPr/>
                    <a:lstStyle/>
                    <a:p>
                      <a:pPr algn="r"/>
                      <a:r>
                        <a:rPr lang="en-US" altLang="zh-TW" sz="1400" dirty="0">
                          <a:latin typeface="+mj-ea"/>
                          <a:ea typeface="+mj-ea"/>
                        </a:rPr>
                        <a:t>5.65</a:t>
                      </a:r>
                      <a:endParaRPr lang="zh-TW" altLang="en-US" sz="1400" dirty="0">
                        <a:latin typeface="+mj-ea"/>
                        <a:ea typeface="+mj-ea"/>
                      </a:endParaRPr>
                    </a:p>
                  </a:txBody>
                  <a:tcPr anchor="ctr">
                    <a:solidFill>
                      <a:schemeClr val="accent3">
                        <a:lumMod val="20000"/>
                        <a:lumOff val="80000"/>
                      </a:schemeClr>
                    </a:solidFill>
                  </a:tcPr>
                </a:tc>
                <a:tc>
                  <a:txBody>
                    <a:bodyPr/>
                    <a:lstStyle/>
                    <a:p>
                      <a:pPr algn="r"/>
                      <a:r>
                        <a:rPr lang="en-US" altLang="zh-TW" sz="1400" dirty="0">
                          <a:latin typeface="+mj-ea"/>
                          <a:ea typeface="+mj-ea"/>
                        </a:rPr>
                        <a:t>127.07</a:t>
                      </a:r>
                      <a:endParaRPr lang="zh-TW" altLang="en-US" sz="1400" dirty="0">
                        <a:latin typeface="+mj-ea"/>
                        <a:ea typeface="+mj-ea"/>
                      </a:endParaRPr>
                    </a:p>
                  </a:txBody>
                  <a:tcPr anchor="ctr">
                    <a:solidFill>
                      <a:schemeClr val="accent3">
                        <a:lumMod val="20000"/>
                        <a:lumOff val="80000"/>
                      </a:schemeClr>
                    </a:solidFill>
                  </a:tcPr>
                </a:tc>
                <a:extLst>
                  <a:ext uri="{0D108BD9-81ED-4DB2-BD59-A6C34878D82A}">
                    <a16:rowId xmlns:a16="http://schemas.microsoft.com/office/drawing/2014/main" xmlns="" val="10001"/>
                  </a:ext>
                </a:extLst>
              </a:tr>
              <a:tr h="594690">
                <a:tc>
                  <a:txBody>
                    <a:bodyPr/>
                    <a:lstStyle/>
                    <a:p>
                      <a:pPr algn="l"/>
                      <a:r>
                        <a:rPr lang="zh-TW" altLang="en-US" sz="1400" dirty="0">
                          <a:latin typeface="+mj-ea"/>
                          <a:ea typeface="+mj-ea"/>
                        </a:rPr>
                        <a:t>規費收入</a:t>
                      </a:r>
                    </a:p>
                  </a:txBody>
                  <a:tcPr anchor="ctr">
                    <a:solidFill>
                      <a:schemeClr val="accent1">
                        <a:lumMod val="20000"/>
                        <a:lumOff val="80000"/>
                      </a:schemeClr>
                    </a:solidFill>
                  </a:tcPr>
                </a:tc>
                <a:tc>
                  <a:txBody>
                    <a:bodyPr/>
                    <a:lstStyle/>
                    <a:p>
                      <a:pPr algn="r"/>
                      <a:r>
                        <a:rPr lang="en-US" altLang="zh-TW" sz="1400" dirty="0">
                          <a:latin typeface="+mj-ea"/>
                          <a:ea typeface="+mj-ea"/>
                        </a:rPr>
                        <a:t>56.20</a:t>
                      </a:r>
                      <a:endParaRPr lang="zh-TW" altLang="en-US" sz="1400" dirty="0">
                        <a:latin typeface="+mj-ea"/>
                        <a:ea typeface="+mj-ea"/>
                      </a:endParaRPr>
                    </a:p>
                  </a:txBody>
                  <a:tcPr anchor="ctr">
                    <a:solidFill>
                      <a:schemeClr val="accent1">
                        <a:lumMod val="20000"/>
                        <a:lumOff val="80000"/>
                      </a:schemeClr>
                    </a:solidFill>
                  </a:tcPr>
                </a:tc>
                <a:tc>
                  <a:txBody>
                    <a:bodyPr/>
                    <a:lstStyle/>
                    <a:p>
                      <a:pPr algn="r"/>
                      <a:r>
                        <a:rPr lang="en-US" altLang="zh-TW" sz="1400" dirty="0">
                          <a:latin typeface="+mj-ea"/>
                          <a:ea typeface="+mj-ea"/>
                        </a:rPr>
                        <a:t>58.44</a:t>
                      </a:r>
                      <a:endParaRPr lang="zh-TW" altLang="en-US" sz="1400" dirty="0">
                        <a:latin typeface="+mj-ea"/>
                        <a:ea typeface="+mj-ea"/>
                      </a:endParaRPr>
                    </a:p>
                  </a:txBody>
                  <a:tcPr anchor="ctr">
                    <a:solidFill>
                      <a:schemeClr val="accent1">
                        <a:lumMod val="20000"/>
                        <a:lumOff val="80000"/>
                      </a:schemeClr>
                    </a:solidFill>
                  </a:tcPr>
                </a:tc>
                <a:tc>
                  <a:txBody>
                    <a:bodyPr/>
                    <a:lstStyle/>
                    <a:p>
                      <a:pPr algn="r"/>
                      <a:r>
                        <a:rPr lang="en-US" altLang="zh-TW" sz="1400" dirty="0">
                          <a:latin typeface="+mj-ea"/>
                          <a:ea typeface="+mj-ea"/>
                        </a:rPr>
                        <a:t>2.24</a:t>
                      </a:r>
                      <a:endParaRPr lang="zh-TW" altLang="en-US" sz="1400" dirty="0">
                        <a:latin typeface="+mj-ea"/>
                        <a:ea typeface="+mj-ea"/>
                      </a:endParaRPr>
                    </a:p>
                  </a:txBody>
                  <a:tcPr anchor="ctr">
                    <a:solidFill>
                      <a:schemeClr val="accent1">
                        <a:lumMod val="20000"/>
                        <a:lumOff val="80000"/>
                      </a:schemeClr>
                    </a:solidFill>
                  </a:tcPr>
                </a:tc>
                <a:tc>
                  <a:txBody>
                    <a:bodyPr/>
                    <a:lstStyle/>
                    <a:p>
                      <a:pPr algn="r"/>
                      <a:r>
                        <a:rPr lang="en-US" altLang="zh-TW" sz="1400" dirty="0">
                          <a:latin typeface="+mj-ea"/>
                          <a:ea typeface="+mj-ea"/>
                        </a:rPr>
                        <a:t>103.99</a:t>
                      </a:r>
                      <a:endParaRPr lang="zh-TW" altLang="en-US" sz="1400" dirty="0">
                        <a:latin typeface="+mj-ea"/>
                        <a:ea typeface="+mj-ea"/>
                      </a:endParaRPr>
                    </a:p>
                  </a:txBody>
                  <a:tcPr anchor="ctr">
                    <a:solidFill>
                      <a:schemeClr val="accent1">
                        <a:lumMod val="20000"/>
                        <a:lumOff val="80000"/>
                      </a:schemeClr>
                    </a:solidFill>
                  </a:tcPr>
                </a:tc>
                <a:extLst>
                  <a:ext uri="{0D108BD9-81ED-4DB2-BD59-A6C34878D82A}">
                    <a16:rowId xmlns:a16="http://schemas.microsoft.com/office/drawing/2014/main" xmlns="" val="10002"/>
                  </a:ext>
                </a:extLst>
              </a:tr>
              <a:tr h="570489">
                <a:tc>
                  <a:txBody>
                    <a:bodyPr/>
                    <a:lstStyle/>
                    <a:p>
                      <a:pPr algn="l"/>
                      <a:r>
                        <a:rPr lang="zh-TW" altLang="en-US" sz="1400" dirty="0">
                          <a:latin typeface="+mj-ea"/>
                          <a:ea typeface="+mj-ea"/>
                        </a:rPr>
                        <a:t>財產收入</a:t>
                      </a:r>
                      <a:endParaRPr lang="en-US" altLang="zh-TW" sz="1400" dirty="0">
                        <a:latin typeface="+mj-ea"/>
                        <a:ea typeface="+mj-ea"/>
                      </a:endParaRPr>
                    </a:p>
                  </a:txBody>
                  <a:tcPr anchor="ctr">
                    <a:solidFill>
                      <a:schemeClr val="accent3">
                        <a:lumMod val="20000"/>
                        <a:lumOff val="80000"/>
                      </a:schemeClr>
                    </a:solidFill>
                  </a:tcPr>
                </a:tc>
                <a:tc>
                  <a:txBody>
                    <a:bodyPr/>
                    <a:lstStyle/>
                    <a:p>
                      <a:pPr algn="r"/>
                      <a:r>
                        <a:rPr lang="en-US" altLang="zh-TW" sz="1400" dirty="0">
                          <a:latin typeface="+mj-ea"/>
                          <a:ea typeface="+mj-ea"/>
                        </a:rPr>
                        <a:t>44.76</a:t>
                      </a:r>
                      <a:endParaRPr lang="zh-TW" altLang="en-US" sz="1400" dirty="0">
                        <a:latin typeface="+mj-ea"/>
                        <a:ea typeface="+mj-ea"/>
                      </a:endParaRPr>
                    </a:p>
                  </a:txBody>
                  <a:tcPr anchor="ctr">
                    <a:solidFill>
                      <a:schemeClr val="accent3">
                        <a:lumMod val="20000"/>
                        <a:lumOff val="80000"/>
                      </a:schemeClr>
                    </a:solidFill>
                  </a:tcPr>
                </a:tc>
                <a:tc>
                  <a:txBody>
                    <a:bodyPr/>
                    <a:lstStyle/>
                    <a:p>
                      <a:pPr algn="r"/>
                      <a:r>
                        <a:rPr lang="en-US" altLang="zh-TW" sz="1400" dirty="0">
                          <a:latin typeface="+mj-ea"/>
                          <a:ea typeface="+mj-ea"/>
                        </a:rPr>
                        <a:t>35.09</a:t>
                      </a:r>
                      <a:endParaRPr lang="zh-TW" altLang="en-US" sz="1400" dirty="0">
                        <a:latin typeface="+mj-ea"/>
                        <a:ea typeface="+mj-ea"/>
                      </a:endParaRPr>
                    </a:p>
                  </a:txBody>
                  <a:tcPr anchor="ctr">
                    <a:solidFill>
                      <a:schemeClr val="accent3">
                        <a:lumMod val="20000"/>
                        <a:lumOff val="80000"/>
                      </a:schemeClr>
                    </a:solidFill>
                  </a:tcPr>
                </a:tc>
                <a:tc>
                  <a:txBody>
                    <a:bodyPr/>
                    <a:lstStyle/>
                    <a:p>
                      <a:pPr algn="r"/>
                      <a:r>
                        <a:rPr lang="en-US" altLang="zh-TW" sz="1400" dirty="0">
                          <a:latin typeface="+mj-ea"/>
                          <a:ea typeface="+mj-ea"/>
                        </a:rPr>
                        <a:t>(9.67)</a:t>
                      </a:r>
                      <a:endParaRPr lang="zh-TW" altLang="en-US" sz="1400" dirty="0">
                        <a:solidFill>
                          <a:srgbClr val="FF0000"/>
                        </a:solidFill>
                        <a:latin typeface="+mj-ea"/>
                        <a:ea typeface="+mj-ea"/>
                      </a:endParaRPr>
                    </a:p>
                  </a:txBody>
                  <a:tcPr anchor="ctr">
                    <a:solidFill>
                      <a:schemeClr val="accent3">
                        <a:lumMod val="20000"/>
                        <a:lumOff val="80000"/>
                      </a:schemeClr>
                    </a:solidFill>
                  </a:tcPr>
                </a:tc>
                <a:tc>
                  <a:txBody>
                    <a:bodyPr/>
                    <a:lstStyle/>
                    <a:p>
                      <a:pPr algn="r"/>
                      <a:r>
                        <a:rPr lang="en-US" altLang="zh-TW" sz="1400" dirty="0">
                          <a:latin typeface="+mj-ea"/>
                          <a:ea typeface="+mj-ea"/>
                        </a:rPr>
                        <a:t>78.40</a:t>
                      </a:r>
                      <a:endParaRPr lang="zh-TW" altLang="en-US" sz="1400" dirty="0">
                        <a:latin typeface="+mj-ea"/>
                        <a:ea typeface="+mj-ea"/>
                      </a:endParaRPr>
                    </a:p>
                  </a:txBody>
                  <a:tcPr anchor="ctr">
                    <a:solidFill>
                      <a:schemeClr val="accent3">
                        <a:lumMod val="20000"/>
                        <a:lumOff val="80000"/>
                      </a:schemeClr>
                    </a:solidFill>
                  </a:tcPr>
                </a:tc>
                <a:extLst>
                  <a:ext uri="{0D108BD9-81ED-4DB2-BD59-A6C34878D82A}">
                    <a16:rowId xmlns:a16="http://schemas.microsoft.com/office/drawing/2014/main" xmlns="" val="10003"/>
                  </a:ext>
                </a:extLst>
              </a:tr>
              <a:tr h="618892">
                <a:tc>
                  <a:txBody>
                    <a:bodyPr/>
                    <a:lstStyle/>
                    <a:p>
                      <a:pPr algn="l"/>
                      <a:r>
                        <a:rPr lang="zh-TW" altLang="en-US" sz="1400" dirty="0">
                          <a:latin typeface="+mj-ea"/>
                          <a:ea typeface="+mj-ea"/>
                        </a:rPr>
                        <a:t>營業盈餘及事業收入</a:t>
                      </a:r>
                    </a:p>
                  </a:txBody>
                  <a:tcPr anchor="ctr">
                    <a:solidFill>
                      <a:schemeClr val="accent1">
                        <a:lumMod val="20000"/>
                        <a:lumOff val="80000"/>
                      </a:schemeClr>
                    </a:solidFill>
                  </a:tcPr>
                </a:tc>
                <a:tc>
                  <a:txBody>
                    <a:bodyPr/>
                    <a:lstStyle/>
                    <a:p>
                      <a:pPr algn="r"/>
                      <a:r>
                        <a:rPr lang="en-US" altLang="zh-TW" sz="1400" dirty="0">
                          <a:latin typeface="+mj-ea"/>
                          <a:ea typeface="+mj-ea"/>
                        </a:rPr>
                        <a:t>51.06</a:t>
                      </a:r>
                      <a:endParaRPr lang="zh-TW" altLang="en-US" sz="1400" dirty="0">
                        <a:latin typeface="+mj-ea"/>
                        <a:ea typeface="+mj-ea"/>
                      </a:endParaRPr>
                    </a:p>
                  </a:txBody>
                  <a:tcPr anchor="ctr">
                    <a:solidFill>
                      <a:schemeClr val="accent1">
                        <a:lumMod val="20000"/>
                        <a:lumOff val="80000"/>
                      </a:schemeClr>
                    </a:solidFill>
                  </a:tcPr>
                </a:tc>
                <a:tc>
                  <a:txBody>
                    <a:bodyPr/>
                    <a:lstStyle/>
                    <a:p>
                      <a:pPr algn="r"/>
                      <a:r>
                        <a:rPr lang="en-US" altLang="zh-TW" sz="1400" dirty="0">
                          <a:latin typeface="+mj-ea"/>
                          <a:ea typeface="+mj-ea"/>
                        </a:rPr>
                        <a:t>45.05</a:t>
                      </a:r>
                      <a:endParaRPr lang="zh-TW" altLang="en-US" sz="1400" dirty="0">
                        <a:latin typeface="+mj-ea"/>
                        <a:ea typeface="+mj-ea"/>
                      </a:endParaRPr>
                    </a:p>
                  </a:txBody>
                  <a:tcPr anchor="ctr">
                    <a:solidFill>
                      <a:schemeClr val="accent1">
                        <a:lumMod val="20000"/>
                        <a:lumOff val="80000"/>
                      </a:schemeClr>
                    </a:solidFill>
                  </a:tcPr>
                </a:tc>
                <a:tc>
                  <a:txBody>
                    <a:bodyPr/>
                    <a:lstStyle/>
                    <a:p>
                      <a:pPr algn="r"/>
                      <a:r>
                        <a:rPr lang="en-US" altLang="zh-TW" sz="1400" dirty="0">
                          <a:latin typeface="+mj-ea"/>
                          <a:ea typeface="+mj-ea"/>
                        </a:rPr>
                        <a:t>(6.01)</a:t>
                      </a:r>
                      <a:endParaRPr lang="zh-TW" altLang="en-US" sz="1400" dirty="0">
                        <a:solidFill>
                          <a:srgbClr val="FF0000"/>
                        </a:solidFill>
                        <a:latin typeface="+mj-ea"/>
                        <a:ea typeface="+mj-ea"/>
                      </a:endParaRPr>
                    </a:p>
                  </a:txBody>
                  <a:tcPr anchor="ctr">
                    <a:solidFill>
                      <a:schemeClr val="accent1">
                        <a:lumMod val="20000"/>
                        <a:lumOff val="80000"/>
                      </a:schemeClr>
                    </a:solidFill>
                  </a:tcPr>
                </a:tc>
                <a:tc>
                  <a:txBody>
                    <a:bodyPr/>
                    <a:lstStyle/>
                    <a:p>
                      <a:pPr algn="r"/>
                      <a:r>
                        <a:rPr lang="en-US" altLang="zh-TW" sz="1400" dirty="0">
                          <a:latin typeface="+mj-ea"/>
                          <a:ea typeface="+mj-ea"/>
                        </a:rPr>
                        <a:t>88.23</a:t>
                      </a:r>
                      <a:endParaRPr lang="zh-TW" altLang="en-US" sz="1400" dirty="0">
                        <a:latin typeface="+mj-ea"/>
                        <a:ea typeface="+mj-ea"/>
                      </a:endParaRPr>
                    </a:p>
                  </a:txBody>
                  <a:tcPr anchor="ctr">
                    <a:solidFill>
                      <a:schemeClr val="accent1">
                        <a:lumMod val="20000"/>
                        <a:lumOff val="80000"/>
                      </a:schemeClr>
                    </a:solidFill>
                  </a:tcPr>
                </a:tc>
                <a:extLst>
                  <a:ext uri="{0D108BD9-81ED-4DB2-BD59-A6C34878D82A}">
                    <a16:rowId xmlns:a16="http://schemas.microsoft.com/office/drawing/2014/main" xmlns="" val="10004"/>
                  </a:ext>
                </a:extLst>
              </a:tr>
              <a:tr h="612740">
                <a:tc>
                  <a:txBody>
                    <a:bodyPr/>
                    <a:lstStyle/>
                    <a:p>
                      <a:pPr algn="l"/>
                      <a:r>
                        <a:rPr lang="zh-TW" altLang="en-US" sz="1400" dirty="0">
                          <a:latin typeface="+mj-ea"/>
                          <a:ea typeface="+mj-ea"/>
                        </a:rPr>
                        <a:t>捐獻及贈與收入</a:t>
                      </a:r>
                    </a:p>
                  </a:txBody>
                  <a:tcPr anchor="ctr">
                    <a:solidFill>
                      <a:schemeClr val="accent3">
                        <a:lumMod val="20000"/>
                        <a:lumOff val="80000"/>
                      </a:schemeClr>
                    </a:solidFill>
                  </a:tcPr>
                </a:tc>
                <a:tc>
                  <a:txBody>
                    <a:bodyPr/>
                    <a:lstStyle/>
                    <a:p>
                      <a:pPr algn="r"/>
                      <a:r>
                        <a:rPr lang="en-US" altLang="zh-TW" sz="1400" dirty="0">
                          <a:latin typeface="+mj-ea"/>
                          <a:ea typeface="+mj-ea"/>
                        </a:rPr>
                        <a:t>16.16</a:t>
                      </a:r>
                      <a:endParaRPr lang="zh-TW" altLang="en-US" sz="1400" dirty="0">
                        <a:latin typeface="+mj-ea"/>
                        <a:ea typeface="+mj-ea"/>
                      </a:endParaRPr>
                    </a:p>
                  </a:txBody>
                  <a:tcPr anchor="ctr">
                    <a:solidFill>
                      <a:schemeClr val="accent3">
                        <a:lumMod val="20000"/>
                        <a:lumOff val="80000"/>
                      </a:schemeClr>
                    </a:solidFill>
                  </a:tcPr>
                </a:tc>
                <a:tc>
                  <a:txBody>
                    <a:bodyPr/>
                    <a:lstStyle/>
                    <a:p>
                      <a:pPr algn="r"/>
                      <a:r>
                        <a:rPr lang="en-US" altLang="zh-TW" sz="1400" dirty="0">
                          <a:latin typeface="+mj-ea"/>
                          <a:ea typeface="+mj-ea"/>
                        </a:rPr>
                        <a:t>14.22</a:t>
                      </a:r>
                      <a:endParaRPr lang="zh-TW" altLang="en-US" sz="1400" dirty="0">
                        <a:latin typeface="+mj-ea"/>
                        <a:ea typeface="+mj-ea"/>
                      </a:endParaRPr>
                    </a:p>
                  </a:txBody>
                  <a:tcPr anchor="ctr">
                    <a:solidFill>
                      <a:schemeClr val="accent3">
                        <a:lumMod val="20000"/>
                        <a:lumOff val="80000"/>
                      </a:schemeClr>
                    </a:solidFill>
                  </a:tcPr>
                </a:tc>
                <a:tc>
                  <a:txBody>
                    <a:bodyPr/>
                    <a:lstStyle/>
                    <a:p>
                      <a:pPr algn="r"/>
                      <a:r>
                        <a:rPr lang="en-US" altLang="zh-TW" sz="1400" dirty="0">
                          <a:latin typeface="+mj-ea"/>
                          <a:ea typeface="+mj-ea"/>
                        </a:rPr>
                        <a:t>(1.94)</a:t>
                      </a:r>
                      <a:endParaRPr lang="zh-TW" altLang="en-US" sz="1400" dirty="0">
                        <a:solidFill>
                          <a:srgbClr val="FF0000"/>
                        </a:solidFill>
                        <a:latin typeface="+mj-ea"/>
                        <a:ea typeface="+mj-ea"/>
                      </a:endParaRPr>
                    </a:p>
                  </a:txBody>
                  <a:tcPr anchor="ctr">
                    <a:solidFill>
                      <a:schemeClr val="accent3">
                        <a:lumMod val="20000"/>
                        <a:lumOff val="80000"/>
                      </a:schemeClr>
                    </a:solidFill>
                  </a:tcPr>
                </a:tc>
                <a:tc>
                  <a:txBody>
                    <a:bodyPr/>
                    <a:lstStyle/>
                    <a:p>
                      <a:pPr algn="r"/>
                      <a:r>
                        <a:rPr lang="en-US" altLang="zh-TW" sz="1400" dirty="0">
                          <a:latin typeface="+mj-ea"/>
                          <a:ea typeface="+mj-ea"/>
                        </a:rPr>
                        <a:t>88.00</a:t>
                      </a:r>
                      <a:endParaRPr lang="zh-TW" altLang="en-US" sz="1400" dirty="0">
                        <a:latin typeface="+mj-ea"/>
                        <a:ea typeface="+mj-ea"/>
                      </a:endParaRPr>
                    </a:p>
                  </a:txBody>
                  <a:tcPr anchor="ctr">
                    <a:solidFill>
                      <a:schemeClr val="accent3">
                        <a:lumMod val="20000"/>
                        <a:lumOff val="80000"/>
                      </a:schemeClr>
                    </a:solidFill>
                  </a:tcPr>
                </a:tc>
                <a:extLst>
                  <a:ext uri="{0D108BD9-81ED-4DB2-BD59-A6C34878D82A}">
                    <a16:rowId xmlns:a16="http://schemas.microsoft.com/office/drawing/2014/main" xmlns="" val="10005"/>
                  </a:ext>
                </a:extLst>
              </a:tr>
              <a:tr h="547367">
                <a:tc>
                  <a:txBody>
                    <a:bodyPr/>
                    <a:lstStyle/>
                    <a:p>
                      <a:pPr algn="l"/>
                      <a:r>
                        <a:rPr lang="zh-TW" altLang="en-US" sz="1400" dirty="0">
                          <a:latin typeface="+mj-ea"/>
                          <a:ea typeface="+mj-ea"/>
                        </a:rPr>
                        <a:t>其他收入</a:t>
                      </a:r>
                    </a:p>
                  </a:txBody>
                  <a:tcPr anchor="ctr">
                    <a:solidFill>
                      <a:schemeClr val="accent1">
                        <a:lumMod val="20000"/>
                        <a:lumOff val="80000"/>
                      </a:schemeClr>
                    </a:solidFill>
                  </a:tcPr>
                </a:tc>
                <a:tc>
                  <a:txBody>
                    <a:bodyPr/>
                    <a:lstStyle/>
                    <a:p>
                      <a:pPr algn="r"/>
                      <a:r>
                        <a:rPr lang="en-US" altLang="zh-TW" sz="1400" dirty="0">
                          <a:latin typeface="+mj-ea"/>
                          <a:ea typeface="+mj-ea"/>
                        </a:rPr>
                        <a:t>27.31</a:t>
                      </a:r>
                    </a:p>
                  </a:txBody>
                  <a:tcPr anchor="ctr">
                    <a:solidFill>
                      <a:schemeClr val="accent1">
                        <a:lumMod val="20000"/>
                        <a:lumOff val="80000"/>
                      </a:schemeClr>
                    </a:solidFill>
                  </a:tcPr>
                </a:tc>
                <a:tc>
                  <a:txBody>
                    <a:bodyPr/>
                    <a:lstStyle/>
                    <a:p>
                      <a:pPr algn="r"/>
                      <a:r>
                        <a:rPr lang="en-US" altLang="zh-TW" sz="1400" dirty="0">
                          <a:latin typeface="+mj-ea"/>
                          <a:ea typeface="+mj-ea"/>
                        </a:rPr>
                        <a:t>37.49</a:t>
                      </a:r>
                      <a:endParaRPr lang="zh-TW" altLang="en-US" sz="1400" dirty="0">
                        <a:latin typeface="+mj-ea"/>
                        <a:ea typeface="+mj-ea"/>
                      </a:endParaRPr>
                    </a:p>
                  </a:txBody>
                  <a:tcPr anchor="ctr">
                    <a:solidFill>
                      <a:schemeClr val="accent1">
                        <a:lumMod val="20000"/>
                        <a:lumOff val="80000"/>
                      </a:schemeClr>
                    </a:solidFill>
                  </a:tcPr>
                </a:tc>
                <a:tc>
                  <a:txBody>
                    <a:bodyPr/>
                    <a:lstStyle/>
                    <a:p>
                      <a:pPr algn="r"/>
                      <a:r>
                        <a:rPr lang="en-US" altLang="zh-TW" sz="1400" dirty="0">
                          <a:latin typeface="+mj-ea"/>
                          <a:ea typeface="+mj-ea"/>
                        </a:rPr>
                        <a:t>10.18</a:t>
                      </a:r>
                      <a:endParaRPr lang="zh-TW" altLang="en-US" sz="1400" dirty="0">
                        <a:latin typeface="+mj-ea"/>
                        <a:ea typeface="+mj-ea"/>
                      </a:endParaRPr>
                    </a:p>
                  </a:txBody>
                  <a:tcPr anchor="ctr">
                    <a:solidFill>
                      <a:schemeClr val="accent1">
                        <a:lumMod val="20000"/>
                        <a:lumOff val="80000"/>
                      </a:schemeClr>
                    </a:solidFill>
                  </a:tcPr>
                </a:tc>
                <a:tc>
                  <a:txBody>
                    <a:bodyPr/>
                    <a:lstStyle/>
                    <a:p>
                      <a:pPr algn="r"/>
                      <a:r>
                        <a:rPr lang="en-US" altLang="zh-TW" sz="1400" dirty="0">
                          <a:latin typeface="+mj-ea"/>
                          <a:ea typeface="+mj-ea"/>
                        </a:rPr>
                        <a:t>137.28</a:t>
                      </a:r>
                      <a:endParaRPr lang="zh-TW" altLang="en-US" sz="1400" dirty="0">
                        <a:latin typeface="+mj-ea"/>
                        <a:ea typeface="+mj-ea"/>
                      </a:endParaRPr>
                    </a:p>
                  </a:txBody>
                  <a:tcPr anchor="ctr">
                    <a:solidFill>
                      <a:schemeClr val="accent1">
                        <a:lumMod val="20000"/>
                        <a:lumOff val="80000"/>
                      </a:schemeClr>
                    </a:solidFill>
                  </a:tcPr>
                </a:tc>
                <a:extLst>
                  <a:ext uri="{0D108BD9-81ED-4DB2-BD59-A6C34878D82A}">
                    <a16:rowId xmlns:a16="http://schemas.microsoft.com/office/drawing/2014/main" xmlns="" val="10006"/>
                  </a:ext>
                </a:extLst>
              </a:tr>
              <a:tr h="547367">
                <a:tc>
                  <a:txBody>
                    <a:bodyPr/>
                    <a:lstStyle/>
                    <a:p>
                      <a:pPr algn="ctr"/>
                      <a:r>
                        <a:rPr lang="zh-TW" altLang="en-US" sz="1400" dirty="0">
                          <a:latin typeface="+mj-ea"/>
                          <a:ea typeface="+mj-ea"/>
                        </a:rPr>
                        <a:t>總計</a:t>
                      </a:r>
                    </a:p>
                  </a:txBody>
                  <a:tcPr anchor="ctr">
                    <a:solidFill>
                      <a:schemeClr val="accent3">
                        <a:lumMod val="20000"/>
                        <a:lumOff val="80000"/>
                      </a:schemeClr>
                    </a:solidFill>
                  </a:tcPr>
                </a:tc>
                <a:tc>
                  <a:txBody>
                    <a:bodyPr/>
                    <a:lstStyle/>
                    <a:p>
                      <a:pPr algn="r"/>
                      <a:r>
                        <a:rPr lang="en-US" altLang="zh-TW" sz="1400" dirty="0">
                          <a:latin typeface="+mj-ea"/>
                          <a:ea typeface="+mj-ea"/>
                        </a:rPr>
                        <a:t>216.36</a:t>
                      </a:r>
                    </a:p>
                  </a:txBody>
                  <a:tcPr anchor="ctr">
                    <a:solidFill>
                      <a:schemeClr val="accent3">
                        <a:lumMod val="20000"/>
                        <a:lumOff val="80000"/>
                      </a:schemeClr>
                    </a:solidFill>
                  </a:tcPr>
                </a:tc>
                <a:tc>
                  <a:txBody>
                    <a:bodyPr/>
                    <a:lstStyle/>
                    <a:p>
                      <a:pPr algn="r"/>
                      <a:r>
                        <a:rPr lang="en-US" altLang="zh-TW" sz="1400" dirty="0">
                          <a:latin typeface="+mj-ea"/>
                          <a:ea typeface="+mj-ea"/>
                        </a:rPr>
                        <a:t>216.81</a:t>
                      </a:r>
                      <a:endParaRPr lang="zh-TW" altLang="en-US" sz="1400" dirty="0">
                        <a:latin typeface="+mj-ea"/>
                        <a:ea typeface="+mj-ea"/>
                      </a:endParaRPr>
                    </a:p>
                  </a:txBody>
                  <a:tcPr anchor="ctr">
                    <a:solidFill>
                      <a:schemeClr val="accent3">
                        <a:lumMod val="20000"/>
                        <a:lumOff val="80000"/>
                      </a:schemeClr>
                    </a:solidFill>
                  </a:tcPr>
                </a:tc>
                <a:tc>
                  <a:txBody>
                    <a:bodyPr/>
                    <a:lstStyle/>
                    <a:p>
                      <a:pPr algn="r"/>
                      <a:r>
                        <a:rPr lang="en-US" altLang="zh-TW" sz="1400" dirty="0">
                          <a:latin typeface="+mj-ea"/>
                          <a:ea typeface="+mj-ea"/>
                        </a:rPr>
                        <a:t>0.45</a:t>
                      </a:r>
                      <a:endParaRPr lang="zh-TW" altLang="en-US" sz="1400" dirty="0">
                        <a:solidFill>
                          <a:schemeClr val="tx1"/>
                        </a:solidFill>
                        <a:latin typeface="+mj-ea"/>
                        <a:ea typeface="+mj-ea"/>
                      </a:endParaRPr>
                    </a:p>
                  </a:txBody>
                  <a:tcPr anchor="ctr">
                    <a:solidFill>
                      <a:schemeClr val="accent3">
                        <a:lumMod val="20000"/>
                        <a:lumOff val="80000"/>
                      </a:schemeClr>
                    </a:solidFill>
                  </a:tcPr>
                </a:tc>
                <a:tc>
                  <a:txBody>
                    <a:bodyPr/>
                    <a:lstStyle/>
                    <a:p>
                      <a:pPr algn="r"/>
                      <a:r>
                        <a:rPr lang="en-US" altLang="zh-TW" sz="1400" dirty="0">
                          <a:latin typeface="+mj-ea"/>
                          <a:ea typeface="+mj-ea"/>
                        </a:rPr>
                        <a:t>100.21</a:t>
                      </a:r>
                      <a:endParaRPr lang="zh-TW" altLang="en-US" sz="1400" dirty="0">
                        <a:latin typeface="+mj-ea"/>
                        <a:ea typeface="+mj-ea"/>
                      </a:endParaRPr>
                    </a:p>
                  </a:txBody>
                  <a:tcPr anchor="ctr">
                    <a:solidFill>
                      <a:schemeClr val="accent3">
                        <a:lumMod val="20000"/>
                        <a:lumOff val="80000"/>
                      </a:schemeClr>
                    </a:solidFill>
                  </a:tcPr>
                </a:tc>
                <a:extLst>
                  <a:ext uri="{0D108BD9-81ED-4DB2-BD59-A6C34878D82A}">
                    <a16:rowId xmlns:a16="http://schemas.microsoft.com/office/drawing/2014/main" xmlns="" val="10007"/>
                  </a:ext>
                </a:extLst>
              </a:tr>
            </a:tbl>
          </a:graphicData>
        </a:graphic>
      </p:graphicFrame>
      <p:sp>
        <p:nvSpPr>
          <p:cNvPr id="8" name="文字方塊 7"/>
          <p:cNvSpPr txBox="1"/>
          <p:nvPr/>
        </p:nvSpPr>
        <p:spPr>
          <a:xfrm>
            <a:off x="4211960" y="1484784"/>
            <a:ext cx="1233128" cy="307777"/>
          </a:xfrm>
          <a:prstGeom prst="rect">
            <a:avLst/>
          </a:prstGeom>
          <a:noFill/>
        </p:spPr>
        <p:txBody>
          <a:bodyPr wrap="square" rtlCol="0">
            <a:spAutoFit/>
          </a:bodyPr>
          <a:lstStyle/>
          <a:p>
            <a:pPr defTabSz="457200"/>
            <a:r>
              <a:rPr lang="zh-TW" altLang="en-US" sz="1400" dirty="0">
                <a:solidFill>
                  <a:prstClr val="black"/>
                </a:solidFill>
                <a:latin typeface="微軟正黑體" panose="020B0604030504040204" pitchFamily="34" charset="-120"/>
              </a:rPr>
              <a:t>單位：億元</a:t>
            </a:r>
          </a:p>
        </p:txBody>
      </p:sp>
      <p:sp>
        <p:nvSpPr>
          <p:cNvPr id="3" name="矩形: 圓角 2">
            <a:extLst>
              <a:ext uri="{FF2B5EF4-FFF2-40B4-BE49-F238E27FC236}">
                <a16:creationId xmlns:a16="http://schemas.microsoft.com/office/drawing/2014/main" xmlns="" id="{B21BCE6C-A47C-47B1-B95A-1F214D3862C7}"/>
              </a:ext>
            </a:extLst>
          </p:cNvPr>
          <p:cNvSpPr/>
          <p:nvPr/>
        </p:nvSpPr>
        <p:spPr>
          <a:xfrm>
            <a:off x="5445088" y="1196752"/>
            <a:ext cx="3591408" cy="2656046"/>
          </a:xfrm>
          <a:prstGeom prst="round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defTabSz="457200"/>
            <a:r>
              <a:rPr lang="zh-TW" altLang="en-US" sz="1500" b="1" dirty="0">
                <a:solidFill>
                  <a:prstClr val="black"/>
                </a:solidFill>
                <a:latin typeface="微軟正黑體" panose="020B0604030504040204" pitchFamily="34" charset="-120"/>
                <a:cs typeface="Arial" panose="020B0604020202020204" pitchFamily="34" charset="0"/>
              </a:rPr>
              <a:t>主要</a:t>
            </a:r>
            <a:r>
              <a:rPr lang="zh-TW" altLang="zh-TW" sz="1500" b="1" dirty="0">
                <a:solidFill>
                  <a:prstClr val="black"/>
                </a:solidFill>
                <a:latin typeface="微軟正黑體" panose="020B0604030504040204" pitchFamily="34" charset="-120"/>
                <a:cs typeface="Arial" panose="020B0604020202020204" pitchFamily="34" charset="0"/>
              </a:rPr>
              <a:t>超收項目</a:t>
            </a:r>
            <a:r>
              <a:rPr lang="zh-TW" altLang="en-US" sz="1500" b="1" dirty="0">
                <a:solidFill>
                  <a:prstClr val="black"/>
                </a:solidFill>
                <a:latin typeface="微軟正黑體" panose="020B0604030504040204" pitchFamily="34" charset="-120"/>
                <a:cs typeface="Arial" panose="020B0604020202020204" pitchFamily="34" charset="0"/>
              </a:rPr>
              <a:t>：</a:t>
            </a:r>
            <a:endParaRPr lang="en-US" altLang="zh-TW" sz="1500" b="1" dirty="0">
              <a:solidFill>
                <a:prstClr val="black"/>
              </a:solidFill>
              <a:latin typeface="微軟正黑體" panose="020B0604030504040204" pitchFamily="34" charset="-120"/>
              <a:cs typeface="Arial" panose="020B0604020202020204" pitchFamily="34" charset="0"/>
            </a:endParaRPr>
          </a:p>
          <a:p>
            <a:pPr marL="342900" indent="-342900" algn="just" defTabSz="457200">
              <a:buFont typeface="+mj-lt"/>
              <a:buAutoNum type="arabicPeriod"/>
            </a:pPr>
            <a:r>
              <a:rPr lang="zh-TW" altLang="zh-TW" sz="1500" b="1" dirty="0">
                <a:solidFill>
                  <a:prstClr val="black"/>
                </a:solidFill>
                <a:latin typeface="微軟正黑體" panose="020B0604030504040204" pitchFamily="34" charset="-120"/>
                <a:cs typeface="Arial" panose="020B0604020202020204" pitchFamily="34" charset="0"/>
              </a:rPr>
              <a:t>罰款及賠償收入超收</a:t>
            </a:r>
            <a:r>
              <a:rPr lang="en-US" altLang="zh-TW" sz="1500" b="1" dirty="0">
                <a:solidFill>
                  <a:prstClr val="black"/>
                </a:solidFill>
                <a:latin typeface="微軟正黑體" panose="020B0604030504040204" pitchFamily="34" charset="-120"/>
                <a:cs typeface="Arial" panose="020B0604020202020204" pitchFamily="34" charset="0"/>
              </a:rPr>
              <a:t>5.65</a:t>
            </a:r>
            <a:r>
              <a:rPr lang="zh-TW" altLang="zh-TW" sz="1500" b="1" dirty="0">
                <a:solidFill>
                  <a:prstClr val="black"/>
                </a:solidFill>
                <a:latin typeface="微軟正黑體" panose="020B0604030504040204" pitchFamily="34" charset="-120"/>
                <a:cs typeface="Arial" panose="020B0604020202020204" pitchFamily="34" charset="0"/>
              </a:rPr>
              <a:t>億元</a:t>
            </a:r>
            <a:r>
              <a:rPr lang="en-US" altLang="zh-TW" sz="1500" b="1" dirty="0">
                <a:solidFill>
                  <a:prstClr val="black"/>
                </a:solidFill>
                <a:latin typeface="微軟正黑體" panose="020B0604030504040204" pitchFamily="34" charset="-120"/>
                <a:cs typeface="Arial" panose="020B0604020202020204" pitchFamily="34" charset="0"/>
              </a:rPr>
              <a:t>(</a:t>
            </a:r>
            <a:r>
              <a:rPr lang="zh-TW" altLang="zh-TW" sz="1500" b="1" dirty="0">
                <a:solidFill>
                  <a:prstClr val="black"/>
                </a:solidFill>
                <a:latin typeface="微軟正黑體" panose="020B0604030504040204" pitchFamily="34" charset="-120"/>
                <a:cs typeface="Arial" panose="020B0604020202020204" pitchFamily="34" charset="0"/>
              </a:rPr>
              <a:t>交通違規罰款超收</a:t>
            </a:r>
            <a:r>
              <a:rPr lang="en-US" altLang="zh-TW" sz="1500" b="1" dirty="0">
                <a:solidFill>
                  <a:prstClr val="black"/>
                </a:solidFill>
                <a:latin typeface="微軟正黑體" panose="020B0604030504040204" pitchFamily="34" charset="-120"/>
                <a:cs typeface="Arial" panose="020B0604020202020204" pitchFamily="34" charset="0"/>
              </a:rPr>
              <a:t>3.97</a:t>
            </a:r>
            <a:r>
              <a:rPr lang="zh-TW" altLang="zh-TW" sz="1500" b="1" dirty="0">
                <a:solidFill>
                  <a:prstClr val="black"/>
                </a:solidFill>
                <a:latin typeface="微軟正黑體" panose="020B0604030504040204" pitchFamily="34" charset="-120"/>
                <a:cs typeface="Arial" panose="020B0604020202020204" pitchFamily="34" charset="0"/>
              </a:rPr>
              <a:t>億元</a:t>
            </a:r>
            <a:r>
              <a:rPr lang="en-US" altLang="zh-TW" sz="1500" b="1" dirty="0">
                <a:solidFill>
                  <a:prstClr val="black"/>
                </a:solidFill>
                <a:latin typeface="微軟正黑體" panose="020B0604030504040204" pitchFamily="34" charset="-120"/>
                <a:cs typeface="Arial" panose="020B0604020202020204" pitchFamily="34" charset="0"/>
              </a:rPr>
              <a:t>)</a:t>
            </a:r>
          </a:p>
          <a:p>
            <a:pPr marL="342900" indent="-342900" algn="just" defTabSz="457200">
              <a:buFont typeface="+mj-lt"/>
              <a:buAutoNum type="arabicPeriod"/>
            </a:pPr>
            <a:r>
              <a:rPr lang="zh-TW" altLang="zh-TW" sz="1500" b="1" dirty="0">
                <a:solidFill>
                  <a:prstClr val="black"/>
                </a:solidFill>
                <a:latin typeface="微軟正黑體" panose="020B0604030504040204" pitchFamily="34" charset="-120"/>
                <a:cs typeface="Arial" panose="020B0604020202020204" pitchFamily="34" charset="0"/>
              </a:rPr>
              <a:t>規費收入超收</a:t>
            </a:r>
            <a:r>
              <a:rPr lang="en-US" altLang="zh-TW" sz="1500" b="1" dirty="0">
                <a:solidFill>
                  <a:prstClr val="black"/>
                </a:solidFill>
                <a:latin typeface="微軟正黑體" panose="020B0604030504040204" pitchFamily="34" charset="-120"/>
                <a:cs typeface="Arial" panose="020B0604020202020204" pitchFamily="34" charset="0"/>
              </a:rPr>
              <a:t>2.24</a:t>
            </a:r>
            <a:r>
              <a:rPr lang="zh-TW" altLang="zh-TW" sz="1500" b="1" dirty="0">
                <a:solidFill>
                  <a:prstClr val="black"/>
                </a:solidFill>
                <a:latin typeface="微軟正黑體" panose="020B0604030504040204" pitchFamily="34" charset="-120"/>
                <a:cs typeface="Arial" panose="020B0604020202020204" pitchFamily="34" charset="0"/>
              </a:rPr>
              <a:t>億元</a:t>
            </a:r>
            <a:r>
              <a:rPr lang="en-US" altLang="zh-TW" sz="1500" b="1" dirty="0">
                <a:solidFill>
                  <a:prstClr val="black"/>
                </a:solidFill>
                <a:latin typeface="微軟正黑體" panose="020B0604030504040204" pitchFamily="34" charset="-120"/>
                <a:cs typeface="Arial" panose="020B0604020202020204" pitchFamily="34" charset="0"/>
              </a:rPr>
              <a:t>(</a:t>
            </a:r>
            <a:r>
              <a:rPr lang="zh-TW" altLang="zh-TW" sz="1500" b="1" dirty="0">
                <a:solidFill>
                  <a:prstClr val="black"/>
                </a:solidFill>
                <a:latin typeface="微軟正黑體" panose="020B0604030504040204" pitchFamily="34" charset="-120"/>
                <a:cs typeface="Arial" panose="020B0604020202020204" pitchFamily="34" charset="0"/>
              </a:rPr>
              <a:t>地政局暨所屬行政規費增加</a:t>
            </a:r>
            <a:r>
              <a:rPr lang="en-US" altLang="zh-TW" sz="1500" b="1" dirty="0">
                <a:solidFill>
                  <a:prstClr val="black"/>
                </a:solidFill>
                <a:latin typeface="微軟正黑體" panose="020B0604030504040204" pitchFamily="34" charset="-120"/>
                <a:cs typeface="Arial" panose="020B0604020202020204" pitchFamily="34" charset="0"/>
              </a:rPr>
              <a:t>1.2</a:t>
            </a:r>
            <a:r>
              <a:rPr lang="zh-TW" altLang="zh-TW" sz="1500" b="1" dirty="0">
                <a:solidFill>
                  <a:prstClr val="black"/>
                </a:solidFill>
                <a:latin typeface="微軟正黑體" panose="020B0604030504040204" pitchFamily="34" charset="-120"/>
                <a:cs typeface="Arial" panose="020B0604020202020204" pitchFamily="34" charset="0"/>
              </a:rPr>
              <a:t>億元，水利局服務費增加</a:t>
            </a:r>
            <a:r>
              <a:rPr lang="en-US" altLang="zh-TW" sz="1500" b="1" dirty="0">
                <a:solidFill>
                  <a:prstClr val="black"/>
                </a:solidFill>
                <a:latin typeface="微軟正黑體" panose="020B0604030504040204" pitchFamily="34" charset="-120"/>
                <a:cs typeface="Arial" panose="020B0604020202020204" pitchFamily="34" charset="0"/>
              </a:rPr>
              <a:t>0.88</a:t>
            </a:r>
            <a:r>
              <a:rPr lang="zh-TW" altLang="zh-TW" sz="1500" b="1" dirty="0">
                <a:solidFill>
                  <a:prstClr val="black"/>
                </a:solidFill>
                <a:latin typeface="微軟正黑體" panose="020B0604030504040204" pitchFamily="34" charset="-120"/>
                <a:cs typeface="Arial" panose="020B0604020202020204" pitchFamily="34" charset="0"/>
              </a:rPr>
              <a:t>億元</a:t>
            </a:r>
            <a:r>
              <a:rPr lang="en-US" altLang="zh-TW" sz="1500" b="1" dirty="0">
                <a:solidFill>
                  <a:prstClr val="black"/>
                </a:solidFill>
                <a:latin typeface="微軟正黑體" panose="020B0604030504040204" pitchFamily="34" charset="-120"/>
                <a:cs typeface="Arial" panose="020B0604020202020204" pitchFamily="34" charset="0"/>
              </a:rPr>
              <a:t>)</a:t>
            </a:r>
          </a:p>
          <a:p>
            <a:pPr marL="342900" indent="-342900" algn="just" defTabSz="457200">
              <a:buFont typeface="+mj-lt"/>
              <a:buAutoNum type="arabicPeriod"/>
            </a:pPr>
            <a:r>
              <a:rPr lang="zh-TW" altLang="zh-TW" sz="1500" b="1" dirty="0">
                <a:solidFill>
                  <a:prstClr val="black"/>
                </a:solidFill>
                <a:latin typeface="微軟正黑體" panose="020B0604030504040204" pitchFamily="34" charset="-120"/>
                <a:cs typeface="Arial" panose="020B0604020202020204" pitchFamily="34" charset="0"/>
              </a:rPr>
              <a:t>其他收入超收</a:t>
            </a:r>
            <a:r>
              <a:rPr lang="en-US" altLang="zh-TW" sz="1500" b="1" dirty="0">
                <a:solidFill>
                  <a:prstClr val="black"/>
                </a:solidFill>
                <a:latin typeface="微軟正黑體" panose="020B0604030504040204" pitchFamily="34" charset="-120"/>
                <a:cs typeface="Arial" panose="020B0604020202020204" pitchFamily="34" charset="0"/>
              </a:rPr>
              <a:t>10.18</a:t>
            </a:r>
            <a:r>
              <a:rPr lang="zh-TW" altLang="zh-TW" sz="1500" b="1" dirty="0">
                <a:solidFill>
                  <a:prstClr val="black"/>
                </a:solidFill>
                <a:latin typeface="微軟正黑體" panose="020B0604030504040204" pitchFamily="34" charset="-120"/>
                <a:cs typeface="Arial" panose="020B0604020202020204" pitchFamily="34" charset="0"/>
              </a:rPr>
              <a:t>億元</a:t>
            </a:r>
            <a:r>
              <a:rPr lang="en-US" altLang="zh-TW" sz="1500" b="1" dirty="0">
                <a:solidFill>
                  <a:prstClr val="black"/>
                </a:solidFill>
                <a:latin typeface="微軟正黑體" panose="020B0604030504040204" pitchFamily="34" charset="-120"/>
                <a:cs typeface="Arial" panose="020B0604020202020204" pitchFamily="34" charset="0"/>
              </a:rPr>
              <a:t>(</a:t>
            </a:r>
            <a:r>
              <a:rPr lang="zh-TW" altLang="zh-TW" sz="1500" b="1" dirty="0">
                <a:solidFill>
                  <a:prstClr val="black"/>
                </a:solidFill>
                <a:latin typeface="微軟正黑體" panose="020B0604030504040204" pitchFamily="34" charset="-120"/>
                <a:cs typeface="Arial" panose="020B0604020202020204" pitchFamily="34" charset="0"/>
              </a:rPr>
              <a:t>財政局實物抵繳及港務公司分配盈餘超收共</a:t>
            </a:r>
            <a:r>
              <a:rPr lang="en-US" altLang="zh-TW" sz="1500" b="1" dirty="0">
                <a:solidFill>
                  <a:prstClr val="black"/>
                </a:solidFill>
                <a:latin typeface="微軟正黑體" panose="020B0604030504040204" pitchFamily="34" charset="-120"/>
                <a:cs typeface="Arial" panose="020B0604020202020204" pitchFamily="34" charset="0"/>
              </a:rPr>
              <a:t>2.26</a:t>
            </a:r>
            <a:r>
              <a:rPr lang="zh-TW" altLang="zh-TW" sz="1500" b="1" dirty="0">
                <a:solidFill>
                  <a:prstClr val="black"/>
                </a:solidFill>
                <a:latin typeface="微軟正黑體" panose="020B0604030504040204" pitchFamily="34" charset="-120"/>
                <a:cs typeface="Arial" panose="020B0604020202020204" pitchFamily="34" charset="0"/>
              </a:rPr>
              <a:t>億元、都發局容積移轉代金超收</a:t>
            </a:r>
            <a:r>
              <a:rPr lang="en-US" altLang="zh-TW" sz="1500" b="1" dirty="0">
                <a:solidFill>
                  <a:prstClr val="black"/>
                </a:solidFill>
                <a:latin typeface="微軟正黑體" panose="020B0604030504040204" pitchFamily="34" charset="-120"/>
                <a:cs typeface="Arial" panose="020B0604020202020204" pitchFamily="34" charset="0"/>
              </a:rPr>
              <a:t>4.87</a:t>
            </a:r>
            <a:r>
              <a:rPr lang="zh-TW" altLang="zh-TW" sz="1500" b="1" dirty="0">
                <a:solidFill>
                  <a:prstClr val="black"/>
                </a:solidFill>
                <a:latin typeface="微軟正黑體" panose="020B0604030504040204" pitchFamily="34" charset="-120"/>
                <a:cs typeface="Arial" panose="020B0604020202020204" pitchFamily="34" charset="0"/>
              </a:rPr>
              <a:t>億元</a:t>
            </a:r>
            <a:r>
              <a:rPr lang="en-US" altLang="zh-TW" sz="1500" b="1" dirty="0">
                <a:solidFill>
                  <a:prstClr val="black"/>
                </a:solidFill>
                <a:latin typeface="微軟正黑體" panose="020B0604030504040204" pitchFamily="34" charset="-120"/>
                <a:cs typeface="Arial" panose="020B0604020202020204" pitchFamily="34" charset="0"/>
              </a:rPr>
              <a:t>)</a:t>
            </a:r>
            <a:endParaRPr lang="zh-TW" altLang="en-US" sz="1500" b="1" dirty="0">
              <a:solidFill>
                <a:prstClr val="black"/>
              </a:solidFill>
              <a:latin typeface="微軟正黑體" panose="020B0604030504040204" pitchFamily="34" charset="-120"/>
            </a:endParaRPr>
          </a:p>
        </p:txBody>
      </p:sp>
      <p:sp>
        <p:nvSpPr>
          <p:cNvPr id="5" name="矩形: 圓角 4">
            <a:extLst>
              <a:ext uri="{FF2B5EF4-FFF2-40B4-BE49-F238E27FC236}">
                <a16:creationId xmlns:a16="http://schemas.microsoft.com/office/drawing/2014/main" xmlns="" id="{D6F0D28F-0179-466B-A13E-B2D819BDA653}"/>
              </a:ext>
            </a:extLst>
          </p:cNvPr>
          <p:cNvSpPr/>
          <p:nvPr/>
        </p:nvSpPr>
        <p:spPr>
          <a:xfrm>
            <a:off x="5445088" y="3933056"/>
            <a:ext cx="3663412" cy="2656046"/>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defTabSz="457200"/>
            <a:r>
              <a:rPr lang="zh-TW" altLang="en-US" sz="1500" b="1" dirty="0">
                <a:solidFill>
                  <a:prstClr val="black"/>
                </a:solidFill>
                <a:latin typeface="微軟正黑體" panose="020B0604030504040204" pitchFamily="34" charset="-120"/>
                <a:cs typeface="Arial" panose="020B0604020202020204" pitchFamily="34" charset="0"/>
              </a:rPr>
              <a:t>主要</a:t>
            </a:r>
            <a:r>
              <a:rPr lang="zh-TW" altLang="zh-TW" sz="1500" b="1" dirty="0">
                <a:solidFill>
                  <a:prstClr val="black"/>
                </a:solidFill>
                <a:latin typeface="微軟正黑體" panose="020B0604030504040204" pitchFamily="34" charset="-120"/>
                <a:cs typeface="Arial" panose="020B0604020202020204" pitchFamily="34" charset="0"/>
              </a:rPr>
              <a:t>短收項目</a:t>
            </a:r>
            <a:r>
              <a:rPr lang="zh-TW" altLang="en-US" sz="1500" b="1" dirty="0">
                <a:solidFill>
                  <a:prstClr val="black"/>
                </a:solidFill>
                <a:latin typeface="微軟正黑體" panose="020B0604030504040204" pitchFamily="34" charset="-120"/>
                <a:cs typeface="Arial" panose="020B0604020202020204" pitchFamily="34" charset="0"/>
              </a:rPr>
              <a:t>：</a:t>
            </a:r>
            <a:endParaRPr lang="en-US" altLang="zh-TW" sz="1500" b="1" dirty="0">
              <a:solidFill>
                <a:prstClr val="black"/>
              </a:solidFill>
              <a:latin typeface="微軟正黑體" panose="020B0604030504040204" pitchFamily="34" charset="-120"/>
              <a:cs typeface="Arial" panose="020B0604020202020204" pitchFamily="34" charset="0"/>
            </a:endParaRPr>
          </a:p>
          <a:p>
            <a:pPr marL="342900" indent="-342900" defTabSz="457200">
              <a:buFont typeface="+mj-lt"/>
              <a:buAutoNum type="arabicPeriod"/>
            </a:pPr>
            <a:r>
              <a:rPr lang="zh-TW" altLang="zh-TW" sz="1500" b="1" dirty="0">
                <a:solidFill>
                  <a:prstClr val="black"/>
                </a:solidFill>
                <a:latin typeface="微軟正黑體" panose="020B0604030504040204" pitchFamily="34" charset="-120"/>
                <a:cs typeface="Arial" panose="020B0604020202020204" pitchFamily="34" charset="0"/>
              </a:rPr>
              <a:t>財產收入短收</a:t>
            </a:r>
            <a:r>
              <a:rPr lang="en-US" altLang="zh-TW" sz="1500" b="1" dirty="0">
                <a:solidFill>
                  <a:prstClr val="black"/>
                </a:solidFill>
                <a:latin typeface="微軟正黑體" panose="020B0604030504040204" pitchFamily="34" charset="-120"/>
                <a:cs typeface="Arial" panose="020B0604020202020204" pitchFamily="34" charset="0"/>
              </a:rPr>
              <a:t>9.67</a:t>
            </a:r>
            <a:r>
              <a:rPr lang="zh-TW" altLang="zh-TW" sz="1500" b="1" dirty="0">
                <a:solidFill>
                  <a:prstClr val="black"/>
                </a:solidFill>
                <a:latin typeface="微軟正黑體" panose="020B0604030504040204" pitchFamily="34" charset="-120"/>
                <a:cs typeface="Arial" panose="020B0604020202020204" pitchFamily="34" charset="0"/>
              </a:rPr>
              <a:t>億元</a:t>
            </a:r>
            <a:endParaRPr lang="en-US" altLang="zh-TW" sz="1500" b="1" dirty="0">
              <a:solidFill>
                <a:prstClr val="black"/>
              </a:solidFill>
              <a:latin typeface="微軟正黑體" panose="020B0604030504040204" pitchFamily="34" charset="-120"/>
              <a:cs typeface="Arial" panose="020B0604020202020204" pitchFamily="34" charset="0"/>
            </a:endParaRPr>
          </a:p>
          <a:p>
            <a:pPr marL="342900" indent="-163513" algn="just" defTabSz="457200">
              <a:buFont typeface="+mj-lt"/>
              <a:buAutoNum type="arabicParenR"/>
            </a:pPr>
            <a:r>
              <a:rPr lang="zh-TW" altLang="zh-TW" sz="1500" dirty="0">
                <a:solidFill>
                  <a:prstClr val="black"/>
                </a:solidFill>
                <a:latin typeface="微軟正黑體" panose="020B0604030504040204" pitchFamily="34" charset="-120"/>
                <a:cs typeface="Times New Roman" panose="02020603050405020304" pitchFamily="18" charset="0"/>
              </a:rPr>
              <a:t>財產售價短收</a:t>
            </a:r>
            <a:r>
              <a:rPr lang="en-US" altLang="zh-TW" sz="1500" dirty="0">
                <a:solidFill>
                  <a:prstClr val="black"/>
                </a:solidFill>
                <a:latin typeface="微軟正黑體" panose="020B0604030504040204" pitchFamily="34" charset="-120"/>
                <a:cs typeface="Times New Roman" panose="02020603050405020304" pitchFamily="18" charset="0"/>
              </a:rPr>
              <a:t>8.55</a:t>
            </a:r>
            <a:r>
              <a:rPr lang="zh-TW" altLang="zh-TW" sz="1500" dirty="0">
                <a:solidFill>
                  <a:prstClr val="black"/>
                </a:solidFill>
                <a:latin typeface="微軟正黑體" panose="020B0604030504040204" pitchFamily="34" charset="-120"/>
                <a:cs typeface="Times New Roman" panose="02020603050405020304" pitchFamily="18" charset="0"/>
              </a:rPr>
              <a:t>億元</a:t>
            </a:r>
            <a:r>
              <a:rPr lang="en-US" altLang="zh-TW" sz="1500" dirty="0">
                <a:solidFill>
                  <a:prstClr val="black"/>
                </a:solidFill>
                <a:latin typeface="微軟正黑體" panose="020B0604030504040204" pitchFamily="34" charset="-120"/>
                <a:cs typeface="Times New Roman" panose="02020603050405020304" pitchFamily="18" charset="0"/>
              </a:rPr>
              <a:t>(</a:t>
            </a:r>
            <a:r>
              <a:rPr lang="zh-TW" altLang="zh-TW" sz="1500" dirty="0">
                <a:solidFill>
                  <a:prstClr val="black"/>
                </a:solidFill>
                <a:latin typeface="微軟正黑體" panose="020B0604030504040204" pitchFamily="34" charset="-120"/>
                <a:cs typeface="Times New Roman" panose="02020603050405020304" pitchFamily="18" charset="0"/>
              </a:rPr>
              <a:t>財政局配合市府政策未辨理標售</a:t>
            </a:r>
            <a:r>
              <a:rPr lang="en-US" altLang="zh-TW" sz="1500" dirty="0">
                <a:solidFill>
                  <a:prstClr val="black"/>
                </a:solidFill>
                <a:latin typeface="微軟正黑體" panose="020B0604030504040204" pitchFamily="34" charset="-120"/>
                <a:cs typeface="Times New Roman" panose="02020603050405020304" pitchFamily="18" charset="0"/>
              </a:rPr>
              <a:t>)</a:t>
            </a:r>
          </a:p>
          <a:p>
            <a:pPr marL="342900" indent="-163513" algn="just" defTabSz="457200">
              <a:buFont typeface="+mj-lt"/>
              <a:buAutoNum type="arabicParenR"/>
            </a:pPr>
            <a:r>
              <a:rPr lang="zh-TW" altLang="zh-TW" sz="1500" dirty="0">
                <a:solidFill>
                  <a:prstClr val="black"/>
                </a:solidFill>
                <a:latin typeface="微軟正黑體" panose="020B0604030504040204" pitchFamily="34" charset="-120"/>
                <a:cs typeface="Times New Roman" panose="02020603050405020304" pitchFamily="18" charset="0"/>
              </a:rPr>
              <a:t>財產孳息短收</a:t>
            </a:r>
            <a:r>
              <a:rPr lang="en-US" altLang="zh-TW" sz="1500" dirty="0">
                <a:solidFill>
                  <a:prstClr val="black"/>
                </a:solidFill>
                <a:latin typeface="微軟正黑體" panose="020B0604030504040204" pitchFamily="34" charset="-120"/>
                <a:cs typeface="Times New Roman" panose="02020603050405020304" pitchFamily="18" charset="0"/>
              </a:rPr>
              <a:t>1.17</a:t>
            </a:r>
            <a:r>
              <a:rPr lang="zh-TW" altLang="zh-TW" sz="1500" dirty="0">
                <a:solidFill>
                  <a:prstClr val="black"/>
                </a:solidFill>
                <a:latin typeface="微軟正黑體" panose="020B0604030504040204" pitchFamily="34" charset="-120"/>
                <a:cs typeface="Times New Roman" panose="02020603050405020304" pitchFamily="18" charset="0"/>
              </a:rPr>
              <a:t>億元</a:t>
            </a:r>
            <a:r>
              <a:rPr lang="en-US" altLang="zh-TW" sz="1500" dirty="0">
                <a:solidFill>
                  <a:prstClr val="black"/>
                </a:solidFill>
                <a:latin typeface="微軟正黑體" panose="020B0604030504040204" pitchFamily="34" charset="-120"/>
                <a:cs typeface="Times New Roman" panose="02020603050405020304" pitchFamily="18" charset="0"/>
              </a:rPr>
              <a:t>(</a:t>
            </a:r>
            <a:r>
              <a:rPr lang="zh-TW" altLang="zh-TW" sz="1500" dirty="0">
                <a:solidFill>
                  <a:prstClr val="black"/>
                </a:solidFill>
                <a:latin typeface="微軟正黑體" panose="020B0604030504040204" pitchFamily="34" charset="-120"/>
                <a:cs typeface="Times New Roman" panose="02020603050405020304" pitchFamily="18" charset="0"/>
              </a:rPr>
              <a:t>觀光局旗津渡假旅館開發案未標脫致權利金短收</a:t>
            </a:r>
            <a:r>
              <a:rPr lang="en-US" altLang="zh-TW" sz="1500" dirty="0">
                <a:solidFill>
                  <a:prstClr val="black"/>
                </a:solidFill>
                <a:latin typeface="微軟正黑體" panose="020B0604030504040204" pitchFamily="34" charset="-120"/>
                <a:cs typeface="Times New Roman" panose="02020603050405020304" pitchFamily="18" charset="0"/>
              </a:rPr>
              <a:t>2.36</a:t>
            </a:r>
            <a:r>
              <a:rPr lang="zh-TW" altLang="zh-TW" sz="1500" dirty="0">
                <a:solidFill>
                  <a:prstClr val="black"/>
                </a:solidFill>
                <a:latin typeface="微軟正黑體" panose="020B0604030504040204" pitchFamily="34" charset="-120"/>
                <a:cs typeface="Times New Roman" panose="02020603050405020304" pitchFamily="18" charset="0"/>
              </a:rPr>
              <a:t>億元</a:t>
            </a:r>
            <a:r>
              <a:rPr lang="en-US" altLang="zh-TW" sz="1500" dirty="0">
                <a:solidFill>
                  <a:prstClr val="black"/>
                </a:solidFill>
                <a:latin typeface="微軟正黑體" panose="020B0604030504040204" pitchFamily="34" charset="-120"/>
                <a:cs typeface="Times New Roman" panose="02020603050405020304" pitchFamily="18" charset="0"/>
              </a:rPr>
              <a:t>)</a:t>
            </a:r>
          </a:p>
          <a:p>
            <a:pPr marL="342900" indent="-342900" defTabSz="457200">
              <a:buFont typeface="+mj-lt"/>
              <a:buAutoNum type="arabicPeriod" startAt="2"/>
            </a:pPr>
            <a:r>
              <a:rPr lang="zh-TW" altLang="zh-TW" sz="1500" b="1" dirty="0">
                <a:solidFill>
                  <a:prstClr val="black"/>
                </a:solidFill>
                <a:latin typeface="微軟正黑體" panose="020B0604030504040204" pitchFamily="34" charset="-120"/>
                <a:cs typeface="Arial" panose="020B0604020202020204" pitchFamily="34" charset="0"/>
              </a:rPr>
              <a:t>營業盈餘及事業收入短收</a:t>
            </a:r>
            <a:r>
              <a:rPr lang="en-US" altLang="zh-TW" sz="1500" b="1" dirty="0">
                <a:solidFill>
                  <a:prstClr val="black"/>
                </a:solidFill>
                <a:latin typeface="微軟正黑體" panose="020B0604030504040204" pitchFamily="34" charset="-120"/>
                <a:cs typeface="Arial" panose="020B0604020202020204" pitchFamily="34" charset="0"/>
              </a:rPr>
              <a:t>6.01</a:t>
            </a:r>
            <a:r>
              <a:rPr lang="zh-TW" altLang="zh-TW" sz="1500" b="1" dirty="0">
                <a:solidFill>
                  <a:prstClr val="black"/>
                </a:solidFill>
                <a:latin typeface="微軟正黑體" panose="020B0604030504040204" pitchFamily="34" charset="-120"/>
                <a:cs typeface="Arial" panose="020B0604020202020204" pitchFamily="34" charset="0"/>
              </a:rPr>
              <a:t>億元</a:t>
            </a:r>
            <a:r>
              <a:rPr lang="en-US" altLang="zh-TW" sz="1500" dirty="0">
                <a:solidFill>
                  <a:prstClr val="black"/>
                </a:solidFill>
                <a:latin typeface="微軟正黑體" panose="020B0604030504040204" pitchFamily="34" charset="-120"/>
                <a:cs typeface="Arial" panose="020B0604020202020204" pitchFamily="34" charset="0"/>
              </a:rPr>
              <a:t>(</a:t>
            </a:r>
            <a:r>
              <a:rPr lang="zh-TW" altLang="zh-TW" sz="1500" dirty="0">
                <a:solidFill>
                  <a:prstClr val="black"/>
                </a:solidFill>
                <a:latin typeface="微軟正黑體" panose="020B0604030504040204" pitchFamily="34" charset="-120"/>
                <a:cs typeface="Arial" panose="020B0604020202020204" pitchFamily="34" charset="0"/>
              </a:rPr>
              <a:t>都發局都更基金特貿三土地尚未標脫致短收</a:t>
            </a:r>
            <a:r>
              <a:rPr lang="en-US" altLang="zh-TW" sz="1500" dirty="0">
                <a:solidFill>
                  <a:prstClr val="black"/>
                </a:solidFill>
                <a:latin typeface="微軟正黑體" panose="020B0604030504040204" pitchFamily="34" charset="-120"/>
                <a:cs typeface="Arial" panose="020B0604020202020204" pitchFamily="34" charset="0"/>
              </a:rPr>
              <a:t>6</a:t>
            </a:r>
            <a:r>
              <a:rPr lang="zh-TW" altLang="zh-TW" sz="1500" dirty="0">
                <a:solidFill>
                  <a:prstClr val="black"/>
                </a:solidFill>
                <a:latin typeface="微軟正黑體" panose="020B0604030504040204" pitchFamily="34" charset="-120"/>
                <a:cs typeface="Arial" panose="020B0604020202020204" pitchFamily="34" charset="0"/>
              </a:rPr>
              <a:t>億元</a:t>
            </a:r>
            <a:r>
              <a:rPr lang="en-US" altLang="zh-TW" sz="1500" dirty="0">
                <a:solidFill>
                  <a:prstClr val="black"/>
                </a:solidFill>
                <a:latin typeface="微軟正黑體" panose="020B0604030504040204" pitchFamily="34" charset="-120"/>
                <a:cs typeface="Arial" panose="020B0604020202020204" pitchFamily="34" charset="0"/>
              </a:rPr>
              <a:t>)</a:t>
            </a:r>
            <a:endParaRPr lang="zh-TW" altLang="en-US" sz="1500" dirty="0">
              <a:solidFill>
                <a:prstClr val="black"/>
              </a:solidFill>
              <a:latin typeface="微軟正黑體" panose="020B0604030504040204" pitchFamily="34" charset="-120"/>
            </a:endParaRPr>
          </a:p>
        </p:txBody>
      </p:sp>
      <p:sp>
        <p:nvSpPr>
          <p:cNvPr id="6" name="投影片編號版面配置區 5"/>
          <p:cNvSpPr>
            <a:spLocks noGrp="1"/>
          </p:cNvSpPr>
          <p:nvPr>
            <p:ph type="sldNum" sz="quarter" idx="12"/>
          </p:nvPr>
        </p:nvSpPr>
        <p:spPr>
          <a:xfrm>
            <a:off x="8559022" y="6589102"/>
            <a:ext cx="584978" cy="365125"/>
          </a:xfrm>
        </p:spPr>
        <p:txBody>
          <a:bodyPr/>
          <a:lstStyle/>
          <a:p>
            <a:pPr defTabSz="457200"/>
            <a:fld id="{6318000D-FC71-4726-B7DF-734ABA3BE3AB}" type="slidenum">
              <a:rPr lang="zh-TW" altLang="en-US" sz="1400" smtClean="0">
                <a:solidFill>
                  <a:schemeClr val="tx1"/>
                </a:solidFill>
              </a:rPr>
              <a:pPr defTabSz="457200"/>
              <a:t>5</a:t>
            </a:fld>
            <a:endParaRPr lang="zh-TW" altLang="en-US" sz="1400" dirty="0">
              <a:solidFill>
                <a:schemeClr val="tx1"/>
              </a:solidFill>
            </a:endParaRPr>
          </a:p>
        </p:txBody>
      </p:sp>
    </p:spTree>
    <p:extLst>
      <p:ext uri="{BB962C8B-B14F-4D97-AF65-F5344CB8AC3E}">
        <p14:creationId xmlns:p14="http://schemas.microsoft.com/office/powerpoint/2010/main" val="1244526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71500" y="496610"/>
            <a:ext cx="7704856" cy="864096"/>
          </a:xfrm>
        </p:spPr>
        <p:txBody>
          <a:bodyPr anchor="ctr"/>
          <a:lstStyle/>
          <a:p>
            <a:pPr algn="ctr"/>
            <a:r>
              <a:rPr lang="en-US" altLang="zh-TW" u="sng" dirty="0">
                <a:solidFill>
                  <a:schemeClr val="accent3"/>
                </a:solidFill>
                <a:latin typeface="+mj-ea"/>
              </a:rPr>
              <a:t>108</a:t>
            </a:r>
            <a:r>
              <a:rPr lang="zh-TW" altLang="en-US" u="sng" dirty="0">
                <a:solidFill>
                  <a:schemeClr val="accent3"/>
                </a:solidFill>
                <a:latin typeface="+mj-ea"/>
              </a:rPr>
              <a:t>年</a:t>
            </a:r>
            <a:r>
              <a:rPr lang="zh-TW" altLang="en-US" b="1" u="sng" dirty="0">
                <a:solidFill>
                  <a:schemeClr val="accent3"/>
                </a:solidFill>
                <a:latin typeface="+mj-ea"/>
              </a:rPr>
              <a:t>補助收入</a:t>
            </a:r>
            <a:r>
              <a:rPr lang="zh-TW" altLang="en-US" u="sng" dirty="0">
                <a:solidFill>
                  <a:schemeClr val="accent3"/>
                </a:solidFill>
                <a:latin typeface="+mj-ea"/>
              </a:rPr>
              <a:t>執行情形</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191644882"/>
              </p:ext>
            </p:extLst>
          </p:nvPr>
        </p:nvGraphicFramePr>
        <p:xfrm>
          <a:off x="683568" y="1556790"/>
          <a:ext cx="4248472" cy="4896548"/>
        </p:xfrm>
        <a:graphic>
          <a:graphicData uri="http://schemas.openxmlformats.org/drawingml/2006/table">
            <a:tbl>
              <a:tblPr firstRow="1" bandRow="1">
                <a:tableStyleId>{7DF18680-E054-41AD-8BC1-D1AEF772440D}</a:tableStyleId>
              </a:tblPr>
              <a:tblGrid>
                <a:gridCol w="833812">
                  <a:extLst>
                    <a:ext uri="{9D8B030D-6E8A-4147-A177-3AD203B41FA5}">
                      <a16:colId xmlns:a16="http://schemas.microsoft.com/office/drawing/2014/main" xmlns="" val="20000"/>
                    </a:ext>
                  </a:extLst>
                </a:gridCol>
                <a:gridCol w="853665">
                  <a:extLst>
                    <a:ext uri="{9D8B030D-6E8A-4147-A177-3AD203B41FA5}">
                      <a16:colId xmlns:a16="http://schemas.microsoft.com/office/drawing/2014/main" xmlns="" val="20001"/>
                    </a:ext>
                  </a:extLst>
                </a:gridCol>
                <a:gridCol w="853665">
                  <a:extLst>
                    <a:ext uri="{9D8B030D-6E8A-4147-A177-3AD203B41FA5}">
                      <a16:colId xmlns:a16="http://schemas.microsoft.com/office/drawing/2014/main" xmlns="" val="20002"/>
                    </a:ext>
                  </a:extLst>
                </a:gridCol>
                <a:gridCol w="853665">
                  <a:extLst>
                    <a:ext uri="{9D8B030D-6E8A-4147-A177-3AD203B41FA5}">
                      <a16:colId xmlns:a16="http://schemas.microsoft.com/office/drawing/2014/main" xmlns="" val="20003"/>
                    </a:ext>
                  </a:extLst>
                </a:gridCol>
                <a:gridCol w="853665">
                  <a:extLst>
                    <a:ext uri="{9D8B030D-6E8A-4147-A177-3AD203B41FA5}">
                      <a16:colId xmlns:a16="http://schemas.microsoft.com/office/drawing/2014/main" xmlns="" val="20004"/>
                    </a:ext>
                  </a:extLst>
                </a:gridCol>
              </a:tblGrid>
              <a:tr h="1224137">
                <a:tc>
                  <a:txBody>
                    <a:bodyPr/>
                    <a:lstStyle/>
                    <a:p>
                      <a:pPr algn="ctr"/>
                      <a:r>
                        <a:rPr lang="zh-TW" altLang="en-US" sz="1600" dirty="0">
                          <a:latin typeface="+mj-ea"/>
                          <a:ea typeface="+mj-ea"/>
                        </a:rPr>
                        <a:t>科目</a:t>
                      </a:r>
                    </a:p>
                  </a:txBody>
                  <a:tcPr marL="80998" marR="80998" anchor="ctr">
                    <a:solidFill>
                      <a:schemeClr val="accent3"/>
                    </a:solidFill>
                  </a:tcPr>
                </a:tc>
                <a:tc>
                  <a:txBody>
                    <a:bodyPr/>
                    <a:lstStyle/>
                    <a:p>
                      <a:pPr algn="ctr"/>
                      <a:r>
                        <a:rPr lang="zh-TW" altLang="en-US" sz="1600" dirty="0">
                          <a:latin typeface="+mj-ea"/>
                          <a:ea typeface="+mj-ea"/>
                        </a:rPr>
                        <a:t>預算數</a:t>
                      </a:r>
                    </a:p>
                  </a:txBody>
                  <a:tcPr marL="80998" marR="80998" anchor="ctr">
                    <a:solidFill>
                      <a:schemeClr val="accent3"/>
                    </a:solidFill>
                  </a:tcPr>
                </a:tc>
                <a:tc>
                  <a:txBody>
                    <a:bodyPr/>
                    <a:lstStyle/>
                    <a:p>
                      <a:pPr algn="ctr"/>
                      <a:r>
                        <a:rPr lang="zh-TW" altLang="en-US" sz="1600" dirty="0">
                          <a:latin typeface="+mj-ea"/>
                          <a:ea typeface="+mj-ea"/>
                        </a:rPr>
                        <a:t>決算數</a:t>
                      </a:r>
                    </a:p>
                  </a:txBody>
                  <a:tcPr marL="80998" marR="80998" anchor="ctr">
                    <a:solidFill>
                      <a:schemeClr val="accent3"/>
                    </a:solidFill>
                  </a:tcPr>
                </a:tc>
                <a:tc>
                  <a:txBody>
                    <a:bodyPr/>
                    <a:lstStyle/>
                    <a:p>
                      <a:pPr algn="ctr"/>
                      <a:r>
                        <a:rPr lang="zh-TW" altLang="en-US" sz="1600" dirty="0">
                          <a:latin typeface="+mj-ea"/>
                          <a:ea typeface="+mj-ea"/>
                        </a:rPr>
                        <a:t>比較</a:t>
                      </a:r>
                      <a:endParaRPr lang="en-US" altLang="zh-TW" sz="1600" dirty="0">
                        <a:latin typeface="+mj-ea"/>
                        <a:ea typeface="+mj-ea"/>
                      </a:endParaRPr>
                    </a:p>
                    <a:p>
                      <a:pPr algn="ctr"/>
                      <a:r>
                        <a:rPr lang="zh-TW" altLang="en-US" sz="1600" dirty="0">
                          <a:latin typeface="+mj-ea"/>
                          <a:ea typeface="+mj-ea"/>
                        </a:rPr>
                        <a:t>增</a:t>
                      </a:r>
                      <a:r>
                        <a:rPr lang="en-US" altLang="zh-TW" sz="1600" dirty="0">
                          <a:latin typeface="+mj-ea"/>
                          <a:ea typeface="+mj-ea"/>
                        </a:rPr>
                        <a:t>(</a:t>
                      </a:r>
                      <a:r>
                        <a:rPr lang="zh-TW" altLang="en-US" sz="1600" dirty="0">
                          <a:latin typeface="+mj-ea"/>
                          <a:ea typeface="+mj-ea"/>
                        </a:rPr>
                        <a:t>減</a:t>
                      </a:r>
                      <a:r>
                        <a:rPr lang="en-US" altLang="zh-TW" sz="1600" dirty="0">
                          <a:latin typeface="+mj-ea"/>
                          <a:ea typeface="+mj-ea"/>
                        </a:rPr>
                        <a:t>)</a:t>
                      </a:r>
                      <a:r>
                        <a:rPr lang="zh-TW" altLang="en-US" sz="1600" dirty="0">
                          <a:latin typeface="+mj-ea"/>
                          <a:ea typeface="+mj-ea"/>
                        </a:rPr>
                        <a:t>數</a:t>
                      </a:r>
                    </a:p>
                  </a:txBody>
                  <a:tcPr marL="80998" marR="80998" anchor="ctr">
                    <a:solidFill>
                      <a:schemeClr val="accent3"/>
                    </a:solidFill>
                  </a:tcPr>
                </a:tc>
                <a:tc>
                  <a:txBody>
                    <a:bodyPr/>
                    <a:lstStyle/>
                    <a:p>
                      <a:pPr algn="ctr"/>
                      <a:r>
                        <a:rPr lang="zh-TW" altLang="en-US" sz="1600" dirty="0">
                          <a:latin typeface="+mj-ea"/>
                          <a:ea typeface="+mj-ea"/>
                        </a:rPr>
                        <a:t>達成率</a:t>
                      </a:r>
                      <a:r>
                        <a:rPr lang="en-US" altLang="zh-TW" sz="1600" dirty="0">
                          <a:latin typeface="+mj-ea"/>
                          <a:ea typeface="+mj-ea"/>
                        </a:rPr>
                        <a:t>%</a:t>
                      </a:r>
                      <a:endParaRPr lang="zh-TW" altLang="en-US" sz="1600" dirty="0">
                        <a:latin typeface="+mj-ea"/>
                        <a:ea typeface="+mj-ea"/>
                      </a:endParaRPr>
                    </a:p>
                  </a:txBody>
                  <a:tcPr marL="80998" marR="80998" anchor="ctr">
                    <a:solidFill>
                      <a:schemeClr val="accent3"/>
                    </a:solidFill>
                  </a:tcPr>
                </a:tc>
                <a:extLst>
                  <a:ext uri="{0D108BD9-81ED-4DB2-BD59-A6C34878D82A}">
                    <a16:rowId xmlns:a16="http://schemas.microsoft.com/office/drawing/2014/main" xmlns="" val="10000"/>
                  </a:ext>
                </a:extLst>
              </a:tr>
              <a:tr h="1224137">
                <a:tc>
                  <a:txBody>
                    <a:bodyPr/>
                    <a:lstStyle/>
                    <a:p>
                      <a:pPr algn="ctr"/>
                      <a:r>
                        <a:rPr lang="zh-TW" altLang="en-US" sz="1600" b="1" dirty="0">
                          <a:latin typeface="+mj-ea"/>
                          <a:ea typeface="+mj-ea"/>
                        </a:rPr>
                        <a:t>一般性補助</a:t>
                      </a:r>
                    </a:p>
                  </a:txBody>
                  <a:tcPr marL="80998" marR="80998" anchor="ctr">
                    <a:solidFill>
                      <a:schemeClr val="accent3">
                        <a:lumMod val="20000"/>
                        <a:lumOff val="80000"/>
                      </a:schemeClr>
                    </a:solidFill>
                  </a:tcPr>
                </a:tc>
                <a:tc>
                  <a:txBody>
                    <a:bodyPr/>
                    <a:lstStyle/>
                    <a:p>
                      <a:pPr algn="r"/>
                      <a:r>
                        <a:rPr lang="en-US" altLang="zh-TW" sz="1600" dirty="0">
                          <a:latin typeface="+mj-ea"/>
                          <a:ea typeface="+mj-ea"/>
                        </a:rPr>
                        <a:t>142.45</a:t>
                      </a:r>
                      <a:endParaRPr lang="zh-TW" altLang="en-US" sz="1600" dirty="0">
                        <a:latin typeface="+mj-ea"/>
                        <a:ea typeface="+mj-ea"/>
                      </a:endParaRPr>
                    </a:p>
                  </a:txBody>
                  <a:tcPr marL="80998" marR="80998" anchor="ctr">
                    <a:solidFill>
                      <a:schemeClr val="accent3">
                        <a:lumMod val="20000"/>
                        <a:lumOff val="80000"/>
                      </a:schemeClr>
                    </a:solidFill>
                  </a:tcPr>
                </a:tc>
                <a:tc>
                  <a:txBody>
                    <a:bodyPr/>
                    <a:lstStyle/>
                    <a:p>
                      <a:pPr algn="r"/>
                      <a:r>
                        <a:rPr lang="en-US" altLang="zh-TW" sz="1600" dirty="0">
                          <a:latin typeface="+mj-ea"/>
                          <a:ea typeface="+mj-ea"/>
                        </a:rPr>
                        <a:t>137.02</a:t>
                      </a:r>
                      <a:endParaRPr lang="zh-TW" altLang="en-US" sz="1600" dirty="0">
                        <a:latin typeface="+mj-ea"/>
                        <a:ea typeface="+mj-ea"/>
                      </a:endParaRPr>
                    </a:p>
                  </a:txBody>
                  <a:tcPr marL="80998" marR="80998" anchor="ctr">
                    <a:solidFill>
                      <a:schemeClr val="accent3">
                        <a:lumMod val="20000"/>
                        <a:lumOff val="80000"/>
                      </a:schemeClr>
                    </a:solidFill>
                  </a:tcPr>
                </a:tc>
                <a:tc>
                  <a:txBody>
                    <a:bodyPr/>
                    <a:lstStyle/>
                    <a:p>
                      <a:pPr algn="r"/>
                      <a:r>
                        <a:rPr lang="en-US" altLang="zh-TW" sz="1600" dirty="0">
                          <a:latin typeface="+mj-ea"/>
                          <a:ea typeface="+mj-ea"/>
                        </a:rPr>
                        <a:t>(5.43)</a:t>
                      </a:r>
                      <a:endParaRPr lang="zh-TW" altLang="en-US" sz="1600" dirty="0">
                        <a:solidFill>
                          <a:srgbClr val="FF0000"/>
                        </a:solidFill>
                        <a:latin typeface="+mj-ea"/>
                        <a:ea typeface="+mj-ea"/>
                      </a:endParaRPr>
                    </a:p>
                  </a:txBody>
                  <a:tcPr marL="80998" marR="80998" anchor="ctr">
                    <a:solidFill>
                      <a:schemeClr val="accent3">
                        <a:lumMod val="20000"/>
                        <a:lumOff val="80000"/>
                      </a:schemeClr>
                    </a:solidFill>
                  </a:tcPr>
                </a:tc>
                <a:tc>
                  <a:txBody>
                    <a:bodyPr/>
                    <a:lstStyle/>
                    <a:p>
                      <a:pPr algn="r"/>
                      <a:r>
                        <a:rPr lang="en-US" altLang="zh-TW" sz="1600" dirty="0">
                          <a:latin typeface="+mj-ea"/>
                          <a:ea typeface="+mj-ea"/>
                        </a:rPr>
                        <a:t>96.19</a:t>
                      </a:r>
                      <a:endParaRPr lang="zh-TW" altLang="en-US" sz="1600" dirty="0">
                        <a:latin typeface="+mj-ea"/>
                        <a:ea typeface="+mj-ea"/>
                      </a:endParaRPr>
                    </a:p>
                  </a:txBody>
                  <a:tcPr marL="80998" marR="80998" anchor="ctr">
                    <a:solidFill>
                      <a:schemeClr val="accent3">
                        <a:lumMod val="20000"/>
                        <a:lumOff val="80000"/>
                      </a:schemeClr>
                    </a:solidFill>
                  </a:tcPr>
                </a:tc>
                <a:extLst>
                  <a:ext uri="{0D108BD9-81ED-4DB2-BD59-A6C34878D82A}">
                    <a16:rowId xmlns:a16="http://schemas.microsoft.com/office/drawing/2014/main" xmlns="" val="10001"/>
                  </a:ext>
                </a:extLst>
              </a:tr>
              <a:tr h="1224137">
                <a:tc>
                  <a:txBody>
                    <a:bodyPr/>
                    <a:lstStyle/>
                    <a:p>
                      <a:pPr algn="ctr"/>
                      <a:r>
                        <a:rPr lang="zh-TW" altLang="en-US" sz="1600" b="1" dirty="0">
                          <a:latin typeface="+mj-ea"/>
                          <a:ea typeface="+mj-ea"/>
                        </a:rPr>
                        <a:t>計畫型補助</a:t>
                      </a:r>
                    </a:p>
                  </a:txBody>
                  <a:tcPr marL="80998" marR="80998" anchor="ctr">
                    <a:solidFill>
                      <a:schemeClr val="accent1">
                        <a:lumMod val="20000"/>
                        <a:lumOff val="80000"/>
                      </a:schemeClr>
                    </a:solidFill>
                  </a:tcPr>
                </a:tc>
                <a:tc>
                  <a:txBody>
                    <a:bodyPr/>
                    <a:lstStyle/>
                    <a:p>
                      <a:pPr algn="r"/>
                      <a:r>
                        <a:rPr lang="en-US" altLang="zh-TW" sz="1600" dirty="0">
                          <a:latin typeface="+mj-ea"/>
                          <a:ea typeface="+mj-ea"/>
                        </a:rPr>
                        <a:t>174.87</a:t>
                      </a:r>
                      <a:endParaRPr lang="zh-TW" altLang="en-US" sz="1600" dirty="0">
                        <a:latin typeface="+mj-ea"/>
                        <a:ea typeface="+mj-ea"/>
                      </a:endParaRPr>
                    </a:p>
                  </a:txBody>
                  <a:tcPr marL="80998" marR="80998" anchor="ctr">
                    <a:solidFill>
                      <a:schemeClr val="accent1">
                        <a:lumMod val="20000"/>
                        <a:lumOff val="80000"/>
                      </a:schemeClr>
                    </a:solidFill>
                  </a:tcPr>
                </a:tc>
                <a:tc>
                  <a:txBody>
                    <a:bodyPr/>
                    <a:lstStyle/>
                    <a:p>
                      <a:pPr algn="r"/>
                      <a:r>
                        <a:rPr lang="en-US" altLang="zh-TW" sz="1600" dirty="0">
                          <a:latin typeface="+mj-ea"/>
                          <a:ea typeface="+mj-ea"/>
                        </a:rPr>
                        <a:t>161.07</a:t>
                      </a:r>
                      <a:endParaRPr lang="zh-TW" altLang="en-US" sz="1600" dirty="0">
                        <a:latin typeface="+mj-ea"/>
                        <a:ea typeface="+mj-ea"/>
                      </a:endParaRPr>
                    </a:p>
                  </a:txBody>
                  <a:tcPr marL="80998" marR="80998" anchor="ctr">
                    <a:solidFill>
                      <a:schemeClr val="accent1">
                        <a:lumMod val="20000"/>
                        <a:lumOff val="80000"/>
                      </a:schemeClr>
                    </a:solidFill>
                  </a:tcPr>
                </a:tc>
                <a:tc>
                  <a:txBody>
                    <a:bodyPr/>
                    <a:lstStyle/>
                    <a:p>
                      <a:pPr algn="r"/>
                      <a:r>
                        <a:rPr lang="en-US" altLang="zh-TW" sz="1600" dirty="0">
                          <a:latin typeface="+mj-ea"/>
                          <a:ea typeface="+mj-ea"/>
                        </a:rPr>
                        <a:t>(13.80)</a:t>
                      </a:r>
                      <a:endParaRPr lang="zh-TW" altLang="en-US" sz="1600" dirty="0">
                        <a:solidFill>
                          <a:srgbClr val="FF0000"/>
                        </a:solidFill>
                        <a:latin typeface="+mj-ea"/>
                        <a:ea typeface="+mj-ea"/>
                      </a:endParaRPr>
                    </a:p>
                  </a:txBody>
                  <a:tcPr marL="80998" marR="80998" anchor="ctr">
                    <a:solidFill>
                      <a:schemeClr val="accent1">
                        <a:lumMod val="20000"/>
                        <a:lumOff val="80000"/>
                      </a:schemeClr>
                    </a:solidFill>
                  </a:tcPr>
                </a:tc>
                <a:tc>
                  <a:txBody>
                    <a:bodyPr/>
                    <a:lstStyle/>
                    <a:p>
                      <a:pPr algn="r"/>
                      <a:r>
                        <a:rPr lang="en-US" altLang="zh-TW" sz="1600" dirty="0">
                          <a:latin typeface="+mj-ea"/>
                          <a:ea typeface="+mj-ea"/>
                        </a:rPr>
                        <a:t>92.11</a:t>
                      </a:r>
                      <a:endParaRPr lang="zh-TW" altLang="en-US" sz="1600" dirty="0">
                        <a:latin typeface="+mj-ea"/>
                        <a:ea typeface="+mj-ea"/>
                      </a:endParaRPr>
                    </a:p>
                  </a:txBody>
                  <a:tcPr marL="80998" marR="80998" anchor="ctr">
                    <a:solidFill>
                      <a:schemeClr val="accent1">
                        <a:lumMod val="20000"/>
                        <a:lumOff val="80000"/>
                      </a:schemeClr>
                    </a:solidFill>
                  </a:tcPr>
                </a:tc>
                <a:extLst>
                  <a:ext uri="{0D108BD9-81ED-4DB2-BD59-A6C34878D82A}">
                    <a16:rowId xmlns:a16="http://schemas.microsoft.com/office/drawing/2014/main" xmlns="" val="10002"/>
                  </a:ext>
                </a:extLst>
              </a:tr>
              <a:tr h="1224137">
                <a:tc>
                  <a:txBody>
                    <a:bodyPr/>
                    <a:lstStyle/>
                    <a:p>
                      <a:pPr algn="ctr"/>
                      <a:r>
                        <a:rPr lang="zh-TW" altLang="en-US" sz="1600" b="1" dirty="0">
                          <a:latin typeface="+mj-ea"/>
                          <a:ea typeface="+mj-ea"/>
                        </a:rPr>
                        <a:t>總計</a:t>
                      </a:r>
                    </a:p>
                  </a:txBody>
                  <a:tcPr marL="80998" marR="80998" anchor="ctr">
                    <a:solidFill>
                      <a:schemeClr val="accent3">
                        <a:lumMod val="20000"/>
                        <a:lumOff val="80000"/>
                      </a:schemeClr>
                    </a:solidFill>
                  </a:tcPr>
                </a:tc>
                <a:tc>
                  <a:txBody>
                    <a:bodyPr/>
                    <a:lstStyle/>
                    <a:p>
                      <a:pPr algn="r"/>
                      <a:r>
                        <a:rPr lang="en-US" altLang="zh-TW" sz="1600" dirty="0">
                          <a:latin typeface="+mj-ea"/>
                          <a:ea typeface="+mj-ea"/>
                        </a:rPr>
                        <a:t>317.32</a:t>
                      </a:r>
                      <a:endParaRPr lang="zh-TW" altLang="en-US" sz="1600" b="1" dirty="0">
                        <a:latin typeface="+mj-ea"/>
                        <a:ea typeface="+mj-ea"/>
                      </a:endParaRPr>
                    </a:p>
                  </a:txBody>
                  <a:tcPr marL="80998" marR="80998" anchor="ctr">
                    <a:solidFill>
                      <a:schemeClr val="accent3">
                        <a:lumMod val="20000"/>
                        <a:lumOff val="80000"/>
                      </a:schemeClr>
                    </a:solidFill>
                  </a:tcPr>
                </a:tc>
                <a:tc>
                  <a:txBody>
                    <a:bodyPr/>
                    <a:lstStyle/>
                    <a:p>
                      <a:pPr algn="r"/>
                      <a:r>
                        <a:rPr lang="en-US" altLang="zh-TW" sz="1600" dirty="0">
                          <a:latin typeface="+mj-ea"/>
                          <a:ea typeface="+mj-ea"/>
                        </a:rPr>
                        <a:t>298.09</a:t>
                      </a:r>
                      <a:endParaRPr lang="zh-TW" altLang="en-US" sz="1600" b="1" dirty="0">
                        <a:latin typeface="+mj-ea"/>
                        <a:ea typeface="+mj-ea"/>
                      </a:endParaRPr>
                    </a:p>
                  </a:txBody>
                  <a:tcPr marL="80998" marR="80998" anchor="ctr">
                    <a:solidFill>
                      <a:schemeClr val="accent3">
                        <a:lumMod val="20000"/>
                        <a:lumOff val="80000"/>
                      </a:schemeClr>
                    </a:solidFill>
                  </a:tcPr>
                </a:tc>
                <a:tc>
                  <a:txBody>
                    <a:bodyPr/>
                    <a:lstStyle/>
                    <a:p>
                      <a:pPr algn="r"/>
                      <a:r>
                        <a:rPr lang="en-US" altLang="zh-TW" sz="1600" dirty="0">
                          <a:latin typeface="+mj-ea"/>
                          <a:ea typeface="+mj-ea"/>
                        </a:rPr>
                        <a:t>(19.23)</a:t>
                      </a:r>
                      <a:endParaRPr lang="zh-TW" altLang="en-US" sz="1600" b="1" dirty="0">
                        <a:solidFill>
                          <a:srgbClr val="FF0000"/>
                        </a:solidFill>
                        <a:latin typeface="+mj-ea"/>
                        <a:ea typeface="+mj-ea"/>
                      </a:endParaRPr>
                    </a:p>
                  </a:txBody>
                  <a:tcPr marL="80998" marR="80998" anchor="ctr">
                    <a:solidFill>
                      <a:schemeClr val="accent3">
                        <a:lumMod val="20000"/>
                        <a:lumOff val="80000"/>
                      </a:schemeClr>
                    </a:solidFill>
                  </a:tcPr>
                </a:tc>
                <a:tc>
                  <a:txBody>
                    <a:bodyPr/>
                    <a:lstStyle/>
                    <a:p>
                      <a:pPr algn="r"/>
                      <a:r>
                        <a:rPr lang="en-US" altLang="zh-TW" sz="1600" dirty="0">
                          <a:latin typeface="+mj-ea"/>
                          <a:ea typeface="+mj-ea"/>
                        </a:rPr>
                        <a:t>93.94</a:t>
                      </a:r>
                      <a:endParaRPr lang="zh-TW" altLang="en-US" sz="1600" b="1" dirty="0">
                        <a:latin typeface="+mj-ea"/>
                        <a:ea typeface="+mj-ea"/>
                      </a:endParaRPr>
                    </a:p>
                  </a:txBody>
                  <a:tcPr marL="80998" marR="80998" anchor="ctr">
                    <a:solidFill>
                      <a:schemeClr val="accent3">
                        <a:lumMod val="20000"/>
                        <a:lumOff val="80000"/>
                      </a:schemeClr>
                    </a:solidFill>
                  </a:tcPr>
                </a:tc>
                <a:extLst>
                  <a:ext uri="{0D108BD9-81ED-4DB2-BD59-A6C34878D82A}">
                    <a16:rowId xmlns:a16="http://schemas.microsoft.com/office/drawing/2014/main" xmlns="" val="10003"/>
                  </a:ext>
                </a:extLst>
              </a:tr>
            </a:tbl>
          </a:graphicData>
        </a:graphic>
      </p:graphicFrame>
      <p:sp>
        <p:nvSpPr>
          <p:cNvPr id="5" name="文字方塊 4"/>
          <p:cNvSpPr txBox="1"/>
          <p:nvPr/>
        </p:nvSpPr>
        <p:spPr>
          <a:xfrm>
            <a:off x="3707904" y="1196752"/>
            <a:ext cx="1305575" cy="307777"/>
          </a:xfrm>
          <a:prstGeom prst="rect">
            <a:avLst/>
          </a:prstGeom>
          <a:noFill/>
        </p:spPr>
        <p:txBody>
          <a:bodyPr wrap="square" rtlCol="0">
            <a:spAutoFit/>
          </a:bodyPr>
          <a:lstStyle/>
          <a:p>
            <a:pPr defTabSz="457200"/>
            <a:r>
              <a:rPr lang="zh-TW" altLang="en-US" sz="1400" dirty="0">
                <a:solidFill>
                  <a:prstClr val="black"/>
                </a:solidFill>
                <a:latin typeface="微軟正黑體" panose="020B0604030504040204" pitchFamily="34" charset="-120"/>
              </a:rPr>
              <a:t>單位：億元</a:t>
            </a:r>
            <a:endParaRPr lang="zh-TW" altLang="en-US" dirty="0">
              <a:solidFill>
                <a:prstClr val="black"/>
              </a:solidFill>
            </a:endParaRPr>
          </a:p>
        </p:txBody>
      </p:sp>
      <p:grpSp>
        <p:nvGrpSpPr>
          <p:cNvPr id="9" name="群組 8">
            <a:extLst>
              <a:ext uri="{FF2B5EF4-FFF2-40B4-BE49-F238E27FC236}">
                <a16:creationId xmlns:a16="http://schemas.microsoft.com/office/drawing/2014/main" xmlns="" id="{82B5E867-6BE2-446E-A705-A8C96725C0EA}"/>
              </a:ext>
            </a:extLst>
          </p:cNvPr>
          <p:cNvGrpSpPr/>
          <p:nvPr/>
        </p:nvGrpSpPr>
        <p:grpSpPr>
          <a:xfrm>
            <a:off x="5220072" y="1628800"/>
            <a:ext cx="3243425" cy="4824538"/>
            <a:chOff x="5364088" y="1988840"/>
            <a:chExt cx="3240360" cy="4284000"/>
          </a:xfrm>
        </p:grpSpPr>
        <p:sp>
          <p:nvSpPr>
            <p:cNvPr id="8" name="文字方塊 7">
              <a:extLst>
                <a:ext uri="{FF2B5EF4-FFF2-40B4-BE49-F238E27FC236}">
                  <a16:creationId xmlns:a16="http://schemas.microsoft.com/office/drawing/2014/main" xmlns="" id="{905F4507-D748-407E-AE00-DA4463300098}"/>
                </a:ext>
              </a:extLst>
            </p:cNvPr>
            <p:cNvSpPr txBox="1"/>
            <p:nvPr/>
          </p:nvSpPr>
          <p:spPr>
            <a:xfrm>
              <a:off x="5364088" y="1988840"/>
              <a:ext cx="3240360" cy="428400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defTabSz="457200"/>
              <a:endParaRPr lang="zh-TW" altLang="en-US" dirty="0">
                <a:solidFill>
                  <a:prstClr val="black"/>
                </a:solidFill>
              </a:endParaRPr>
            </a:p>
          </p:txBody>
        </p:sp>
        <p:sp>
          <p:nvSpPr>
            <p:cNvPr id="3" name="文字方塊 2">
              <a:extLst>
                <a:ext uri="{FF2B5EF4-FFF2-40B4-BE49-F238E27FC236}">
                  <a16:creationId xmlns:a16="http://schemas.microsoft.com/office/drawing/2014/main" xmlns="" id="{439DC8DA-D603-4B90-93F6-91A836717029}"/>
                </a:ext>
              </a:extLst>
            </p:cNvPr>
            <p:cNvSpPr txBox="1"/>
            <p:nvPr/>
          </p:nvSpPr>
          <p:spPr>
            <a:xfrm>
              <a:off x="5364088" y="1988840"/>
              <a:ext cx="3240360" cy="4122381"/>
            </a:xfrm>
            <a:prstGeom prst="roundRect">
              <a:avLst/>
            </a:prstGeom>
            <a:solidFill>
              <a:srgbClr val="FFFFCC"/>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defTabSz="457200"/>
              <a:r>
                <a:rPr lang="zh-TW" altLang="zh-TW" sz="1500" b="1" dirty="0">
                  <a:solidFill>
                    <a:prstClr val="black"/>
                  </a:solidFill>
                </a:rPr>
                <a:t>一般性補助收入短收</a:t>
              </a:r>
              <a:r>
                <a:rPr lang="en-US" altLang="zh-TW" sz="1500" b="1" dirty="0">
                  <a:solidFill>
                    <a:prstClr val="black"/>
                  </a:solidFill>
                </a:rPr>
                <a:t>5.43</a:t>
              </a:r>
              <a:r>
                <a:rPr lang="zh-TW" altLang="zh-TW" sz="1500" b="1" dirty="0">
                  <a:solidFill>
                    <a:prstClr val="black"/>
                  </a:solidFill>
                </a:rPr>
                <a:t>億元</a:t>
              </a:r>
              <a:endParaRPr lang="en-US" altLang="zh-TW" sz="1500" b="1" dirty="0">
                <a:solidFill>
                  <a:prstClr val="black"/>
                </a:solidFill>
              </a:endParaRPr>
            </a:p>
            <a:p>
              <a:pPr marL="285750" indent="-285750" defTabSz="457200">
                <a:buFont typeface="Arial" panose="020B0604020202020204" pitchFamily="34" charset="0"/>
                <a:buChar char="•"/>
              </a:pPr>
              <a:r>
                <a:rPr lang="zh-TW" altLang="en-US" sz="1500" b="1" dirty="0">
                  <a:solidFill>
                    <a:prstClr val="black"/>
                  </a:solidFill>
                </a:rPr>
                <a:t>主計總處</a:t>
              </a:r>
              <a:r>
                <a:rPr lang="zh-TW" altLang="zh-TW" sz="1500" b="1" dirty="0">
                  <a:solidFill>
                    <a:prstClr val="black"/>
                  </a:solidFill>
                </a:rPr>
                <a:t>一般性補助較預算數短撥</a:t>
              </a:r>
              <a:r>
                <a:rPr lang="en-US" altLang="zh-TW" sz="1500" b="1" dirty="0">
                  <a:solidFill>
                    <a:prstClr val="black"/>
                  </a:solidFill>
                </a:rPr>
                <a:t>2.88</a:t>
              </a:r>
              <a:r>
                <a:rPr lang="zh-TW" altLang="zh-TW" sz="1500" b="1" dirty="0">
                  <a:solidFill>
                    <a:prstClr val="black"/>
                  </a:solidFill>
                </a:rPr>
                <a:t>億元</a:t>
              </a:r>
              <a:endParaRPr lang="en-US" altLang="zh-TW" sz="1500" b="1" dirty="0">
                <a:solidFill>
                  <a:prstClr val="black"/>
                </a:solidFill>
              </a:endParaRPr>
            </a:p>
            <a:p>
              <a:pPr marL="285750" indent="-285750" defTabSz="457200">
                <a:buFont typeface="Arial" panose="020B0604020202020204" pitchFamily="34" charset="0"/>
                <a:buChar char="•"/>
              </a:pPr>
              <a:r>
                <a:rPr lang="zh-TW" altLang="zh-TW" sz="1500" b="1" dirty="0">
                  <a:solidFill>
                    <a:prstClr val="black"/>
                  </a:solidFill>
                </a:rPr>
                <a:t>中央核撥之教師退休專案補助短收</a:t>
              </a:r>
              <a:r>
                <a:rPr lang="en-US" altLang="zh-TW" sz="1500" b="1" dirty="0">
                  <a:solidFill>
                    <a:prstClr val="black"/>
                  </a:solidFill>
                </a:rPr>
                <a:t>1.23</a:t>
              </a:r>
              <a:r>
                <a:rPr lang="zh-TW" altLang="zh-TW" sz="1500" b="1" dirty="0">
                  <a:solidFill>
                    <a:prstClr val="black"/>
                  </a:solidFill>
                </a:rPr>
                <a:t>億元</a:t>
              </a:r>
              <a:r>
                <a:rPr lang="en-US" altLang="zh-TW" sz="1500" b="1" dirty="0">
                  <a:solidFill>
                    <a:prstClr val="black"/>
                  </a:solidFill>
                </a:rPr>
                <a:t>(</a:t>
              </a:r>
              <a:r>
                <a:rPr lang="zh-TW" altLang="zh-TW" sz="1500" b="1" dirty="0">
                  <a:solidFill>
                    <a:prstClr val="black"/>
                  </a:solidFill>
                </a:rPr>
                <a:t>因實際退休人數較預計減少</a:t>
              </a:r>
              <a:r>
                <a:rPr lang="en-US" altLang="zh-TW" sz="1500" b="1" dirty="0">
                  <a:solidFill>
                    <a:prstClr val="black"/>
                  </a:solidFill>
                </a:rPr>
                <a:t>)</a:t>
              </a:r>
            </a:p>
            <a:p>
              <a:pPr marL="285750" indent="-285750" defTabSz="457200">
                <a:buFont typeface="Arial" panose="020B0604020202020204" pitchFamily="34" charset="0"/>
                <a:buChar char="•"/>
              </a:pPr>
              <a:r>
                <a:rPr lang="zh-TW" altLang="zh-TW" sz="1500" b="1" dirty="0">
                  <a:solidFill>
                    <a:prstClr val="black"/>
                  </a:solidFill>
                </a:rPr>
                <a:t>營業稅專案補助短收</a:t>
              </a:r>
              <a:r>
                <a:rPr lang="en-US" altLang="zh-TW" sz="1500" b="1" dirty="0">
                  <a:solidFill>
                    <a:prstClr val="black"/>
                  </a:solidFill>
                </a:rPr>
                <a:t>1.06</a:t>
              </a:r>
              <a:r>
                <a:rPr lang="zh-TW" altLang="zh-TW" sz="1500" b="1" dirty="0">
                  <a:solidFill>
                    <a:prstClr val="black"/>
                  </a:solidFill>
                </a:rPr>
                <a:t>億元</a:t>
              </a:r>
              <a:r>
                <a:rPr lang="en-US" altLang="zh-TW" sz="1500" b="1" dirty="0">
                  <a:solidFill>
                    <a:prstClr val="black"/>
                  </a:solidFill>
                </a:rPr>
                <a:t>(</a:t>
              </a:r>
              <a:r>
                <a:rPr lang="zh-TW" altLang="zh-TW" sz="1500" b="1" dirty="0">
                  <a:solidFill>
                    <a:prstClr val="black"/>
                  </a:solidFill>
                </a:rPr>
                <a:t>含中央扣回</a:t>
              </a:r>
              <a:r>
                <a:rPr lang="en-US" altLang="zh-TW" sz="1500" b="1" dirty="0">
                  <a:solidFill>
                    <a:prstClr val="black"/>
                  </a:solidFill>
                </a:rPr>
                <a:t>107</a:t>
              </a:r>
              <a:r>
                <a:rPr lang="zh-TW" altLang="zh-TW" sz="1500" b="1" dirty="0">
                  <a:solidFill>
                    <a:prstClr val="black"/>
                  </a:solidFill>
                </a:rPr>
                <a:t>年度溢撥款</a:t>
              </a:r>
              <a:r>
                <a:rPr lang="en-US" altLang="zh-TW" sz="1500" b="1" dirty="0">
                  <a:solidFill>
                    <a:prstClr val="black"/>
                  </a:solidFill>
                </a:rPr>
                <a:t>0.77</a:t>
              </a:r>
              <a:r>
                <a:rPr lang="zh-TW" altLang="zh-TW" sz="1500" b="1" dirty="0">
                  <a:solidFill>
                    <a:prstClr val="black"/>
                  </a:solidFill>
                </a:rPr>
                <a:t>億元</a:t>
              </a:r>
              <a:r>
                <a:rPr lang="en-US" altLang="zh-TW" sz="1500" b="1" dirty="0">
                  <a:solidFill>
                    <a:prstClr val="black"/>
                  </a:solidFill>
                </a:rPr>
                <a:t>)</a:t>
              </a:r>
            </a:p>
            <a:p>
              <a:pPr marL="285750" indent="-285750" defTabSz="457200">
                <a:buFont typeface="Arial" panose="020B0604020202020204" pitchFamily="34" charset="0"/>
                <a:buChar char="•"/>
              </a:pPr>
              <a:r>
                <a:rPr lang="zh-TW" altLang="zh-TW" sz="1500" b="1" dirty="0">
                  <a:solidFill>
                    <a:prstClr val="black"/>
                  </a:solidFill>
                </a:rPr>
                <a:t>營養午餐獎勵金短少</a:t>
              </a:r>
              <a:r>
                <a:rPr lang="en-US" altLang="zh-TW" sz="1500" b="1" dirty="0">
                  <a:solidFill>
                    <a:prstClr val="black"/>
                  </a:solidFill>
                </a:rPr>
                <a:t>0.25</a:t>
              </a:r>
              <a:r>
                <a:rPr lang="zh-TW" altLang="zh-TW" sz="1500" b="1" dirty="0">
                  <a:solidFill>
                    <a:prstClr val="black"/>
                  </a:solidFill>
                </a:rPr>
                <a:t>億元</a:t>
              </a:r>
              <a:r>
                <a:rPr lang="en-US" altLang="zh-TW" sz="1500" b="1" dirty="0">
                  <a:solidFill>
                    <a:prstClr val="black"/>
                  </a:solidFill>
                </a:rPr>
                <a:t>(</a:t>
              </a:r>
              <a:r>
                <a:rPr lang="zh-TW" altLang="zh-TW" sz="1500" b="1" dirty="0">
                  <a:solidFill>
                    <a:prstClr val="black"/>
                  </a:solidFill>
                </a:rPr>
                <a:t>依實際發生數核撥</a:t>
              </a:r>
              <a:r>
                <a:rPr lang="en-US" altLang="zh-TW" sz="1500" b="1" dirty="0">
                  <a:solidFill>
                    <a:prstClr val="black"/>
                  </a:solidFill>
                </a:rPr>
                <a:t>)</a:t>
              </a:r>
            </a:p>
            <a:p>
              <a:pPr defTabSz="457200">
                <a:spcBef>
                  <a:spcPts val="600"/>
                </a:spcBef>
              </a:pPr>
              <a:r>
                <a:rPr lang="zh-TW" altLang="zh-TW" sz="1500" b="1" dirty="0">
                  <a:solidFill>
                    <a:prstClr val="black"/>
                  </a:solidFill>
                </a:rPr>
                <a:t>計畫型補助收入短收</a:t>
              </a:r>
              <a:r>
                <a:rPr lang="en-US" altLang="zh-TW" sz="1500" b="1" dirty="0">
                  <a:solidFill>
                    <a:prstClr val="black"/>
                  </a:solidFill>
                </a:rPr>
                <a:t>13.80</a:t>
              </a:r>
              <a:r>
                <a:rPr lang="zh-TW" altLang="zh-TW" sz="1500" b="1" dirty="0">
                  <a:solidFill>
                    <a:prstClr val="black"/>
                  </a:solidFill>
                </a:rPr>
                <a:t>億元</a:t>
              </a:r>
              <a:endParaRPr lang="en-US" altLang="zh-TW" sz="1500" b="1" dirty="0">
                <a:solidFill>
                  <a:prstClr val="black"/>
                </a:solidFill>
              </a:endParaRPr>
            </a:p>
            <a:p>
              <a:pPr marL="285750" indent="-285750" defTabSz="457200">
                <a:buFont typeface="Arial" panose="020B0604020202020204" pitchFamily="34" charset="0"/>
                <a:buChar char="•"/>
              </a:pPr>
              <a:r>
                <a:rPr lang="zh-TW" altLang="zh-TW" sz="1500" b="1" dirty="0">
                  <a:solidFill>
                    <a:prstClr val="black"/>
                  </a:solidFill>
                </a:rPr>
                <a:t>主要為社會局短收</a:t>
              </a:r>
              <a:r>
                <a:rPr lang="en-US" altLang="zh-TW" sz="1500" b="1" dirty="0">
                  <a:solidFill>
                    <a:prstClr val="black"/>
                  </a:solidFill>
                </a:rPr>
                <a:t>3.1</a:t>
              </a:r>
              <a:r>
                <a:rPr lang="zh-TW" altLang="zh-TW" sz="1500" b="1" dirty="0">
                  <a:solidFill>
                    <a:prstClr val="black"/>
                  </a:solidFill>
                </a:rPr>
                <a:t>億元、工務局暨所屬短收</a:t>
              </a:r>
              <a:r>
                <a:rPr lang="en-US" altLang="zh-TW" sz="1500" b="1" dirty="0">
                  <a:solidFill>
                    <a:prstClr val="black"/>
                  </a:solidFill>
                </a:rPr>
                <a:t>2.56</a:t>
              </a:r>
              <a:r>
                <a:rPr lang="zh-TW" altLang="zh-TW" sz="1500" b="1" dirty="0">
                  <a:solidFill>
                    <a:prstClr val="black"/>
                  </a:solidFill>
                </a:rPr>
                <a:t>億元、捷運局短收</a:t>
              </a:r>
              <a:r>
                <a:rPr lang="en-US" altLang="zh-TW" sz="1500" b="1" dirty="0">
                  <a:solidFill>
                    <a:prstClr val="black"/>
                  </a:solidFill>
                </a:rPr>
                <a:t>2</a:t>
              </a:r>
              <a:r>
                <a:rPr lang="zh-TW" altLang="zh-TW" sz="1500" b="1" dirty="0">
                  <a:solidFill>
                    <a:prstClr val="black"/>
                  </a:solidFill>
                </a:rPr>
                <a:t>億元及水利局短收</a:t>
              </a:r>
              <a:r>
                <a:rPr lang="en-US" altLang="zh-TW" sz="1500" b="1" dirty="0">
                  <a:solidFill>
                    <a:prstClr val="black"/>
                  </a:solidFill>
                </a:rPr>
                <a:t>2.6</a:t>
              </a:r>
              <a:r>
                <a:rPr lang="zh-TW" altLang="zh-TW" sz="1500" b="1" dirty="0">
                  <a:solidFill>
                    <a:prstClr val="black"/>
                  </a:solidFill>
                </a:rPr>
                <a:t>億元，係因中央依工程實際執行經費撥款所致</a:t>
              </a:r>
              <a:endParaRPr lang="zh-TW" altLang="en-US" sz="1500" b="1" dirty="0">
                <a:solidFill>
                  <a:prstClr val="black"/>
                </a:solidFill>
              </a:endParaRPr>
            </a:p>
          </p:txBody>
        </p:sp>
      </p:grpSp>
      <p:sp>
        <p:nvSpPr>
          <p:cNvPr id="6" name="投影片編號版面配置區 5"/>
          <p:cNvSpPr>
            <a:spLocks noGrp="1"/>
          </p:cNvSpPr>
          <p:nvPr>
            <p:ph type="sldNum" sz="quarter" idx="12"/>
          </p:nvPr>
        </p:nvSpPr>
        <p:spPr>
          <a:xfrm>
            <a:off x="8559022" y="6453338"/>
            <a:ext cx="477474" cy="365125"/>
          </a:xfrm>
        </p:spPr>
        <p:txBody>
          <a:bodyPr/>
          <a:lstStyle/>
          <a:p>
            <a:pPr defTabSz="457200"/>
            <a:fld id="{6318000D-FC71-4726-B7DF-734ABA3BE3AB}" type="slidenum">
              <a:rPr lang="zh-TW" altLang="en-US" sz="1400" smtClean="0">
                <a:solidFill>
                  <a:schemeClr val="tx1"/>
                </a:solidFill>
              </a:rPr>
              <a:pPr defTabSz="457200"/>
              <a:t>6</a:t>
            </a:fld>
            <a:endParaRPr lang="zh-TW" altLang="en-US" sz="1400" dirty="0">
              <a:solidFill>
                <a:schemeClr val="tx1"/>
              </a:solidFill>
            </a:endParaRPr>
          </a:p>
        </p:txBody>
      </p:sp>
    </p:spTree>
    <p:extLst>
      <p:ext uri="{BB962C8B-B14F-4D97-AF65-F5344CB8AC3E}">
        <p14:creationId xmlns:p14="http://schemas.microsoft.com/office/powerpoint/2010/main" val="4166283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835696" y="587822"/>
            <a:ext cx="5832648" cy="670267"/>
          </a:xfrm>
        </p:spPr>
        <p:txBody>
          <a:bodyPr>
            <a:noAutofit/>
          </a:bodyPr>
          <a:lstStyle/>
          <a:p>
            <a:pPr algn="ctr"/>
            <a:r>
              <a:rPr lang="zh-TW" altLang="en-US" b="1" u="sng" dirty="0">
                <a:solidFill>
                  <a:srgbClr val="0070C0"/>
                </a:solidFill>
                <a:latin typeface="微軟正黑體" panose="020B0604030504040204" pitchFamily="34" charset="-120"/>
                <a:ea typeface="微軟正黑體" panose="020B0604030504040204" pitchFamily="34" charset="-120"/>
              </a:rPr>
              <a:t>債務有效控管</a:t>
            </a:r>
            <a:r>
              <a:rPr lang="en-US" altLang="zh-TW" b="1" u="sng" dirty="0">
                <a:solidFill>
                  <a:srgbClr val="0070C0"/>
                </a:solidFill>
                <a:latin typeface="微軟正黑體" panose="020B0604030504040204" pitchFamily="34" charset="-120"/>
                <a:ea typeface="微軟正黑體" panose="020B0604030504040204" pitchFamily="34" charset="-120"/>
              </a:rPr>
              <a:t/>
            </a:r>
            <a:br>
              <a:rPr lang="en-US" altLang="zh-TW" b="1" u="sng" dirty="0">
                <a:solidFill>
                  <a:srgbClr val="0070C0"/>
                </a:solidFill>
                <a:latin typeface="微軟正黑體" panose="020B0604030504040204" pitchFamily="34" charset="-120"/>
                <a:ea typeface="微軟正黑體" panose="020B0604030504040204" pitchFamily="34" charset="-120"/>
              </a:rPr>
            </a:br>
            <a:r>
              <a:rPr lang="en-US" altLang="zh-TW" b="1" u="sng" dirty="0">
                <a:solidFill>
                  <a:srgbClr val="0070C0"/>
                </a:solidFill>
                <a:latin typeface="微軟正黑體" panose="020B0604030504040204" pitchFamily="34" charset="-120"/>
                <a:ea typeface="微軟正黑體" panose="020B0604030504040204" pitchFamily="34" charset="-120"/>
              </a:rPr>
              <a:t>108</a:t>
            </a:r>
            <a:r>
              <a:rPr lang="zh-TW" altLang="en-US" b="1" u="sng" dirty="0">
                <a:solidFill>
                  <a:srgbClr val="0070C0"/>
                </a:solidFill>
                <a:latin typeface="微軟正黑體" panose="020B0604030504040204" pitchFamily="34" charset="-120"/>
                <a:ea typeface="微軟正黑體" panose="020B0604030504040204" pitchFamily="34" charset="-120"/>
              </a:rPr>
              <a:t>年減少舉借約</a:t>
            </a:r>
            <a:r>
              <a:rPr lang="en-US" altLang="zh-TW" b="1" u="sng" dirty="0">
                <a:solidFill>
                  <a:srgbClr val="0070C0"/>
                </a:solidFill>
                <a:latin typeface="微軟正黑體" panose="020B0604030504040204" pitchFamily="34" charset="-120"/>
                <a:ea typeface="微軟正黑體" panose="020B0604030504040204" pitchFamily="34" charset="-120"/>
              </a:rPr>
              <a:t>55</a:t>
            </a:r>
            <a:r>
              <a:rPr lang="zh-TW" altLang="en-US" b="1" u="sng" dirty="0">
                <a:solidFill>
                  <a:srgbClr val="0070C0"/>
                </a:solidFill>
                <a:latin typeface="微軟正黑體" panose="020B0604030504040204" pitchFamily="34" charset="-120"/>
                <a:ea typeface="微軟正黑體" panose="020B0604030504040204" pitchFamily="34" charset="-120"/>
              </a:rPr>
              <a:t>億元</a:t>
            </a:r>
            <a:r>
              <a:rPr lang="zh-TW" altLang="en-US" b="1" u="sng" dirty="0">
                <a:solidFill>
                  <a:schemeClr val="accent2"/>
                </a:solidFill>
                <a:latin typeface="微軟正黑體" panose="020B0604030504040204" pitchFamily="34" charset="-120"/>
                <a:ea typeface="微軟正黑體" panose="020B0604030504040204" pitchFamily="34" charset="-120"/>
              </a:rPr>
              <a:t> </a:t>
            </a:r>
            <a:endParaRPr lang="zh-TW" altLang="en-US" sz="2400" b="1" u="sng" dirty="0">
              <a:solidFill>
                <a:schemeClr val="accent2"/>
              </a:solidFill>
              <a:latin typeface="微軟正黑體" panose="020B0604030504040204" pitchFamily="34" charset="-120"/>
              <a:ea typeface="微軟正黑體" panose="020B0604030504040204" pitchFamily="34" charset="-120"/>
            </a:endParaRPr>
          </a:p>
        </p:txBody>
      </p:sp>
      <p:graphicFrame>
        <p:nvGraphicFramePr>
          <p:cNvPr id="4" name="內容版面配置區 12"/>
          <p:cNvGraphicFramePr>
            <a:graphicFrameLocks/>
          </p:cNvGraphicFramePr>
          <p:nvPr>
            <p:extLst>
              <p:ext uri="{D42A27DB-BD31-4B8C-83A1-F6EECF244321}">
                <p14:modId xmlns:p14="http://schemas.microsoft.com/office/powerpoint/2010/main" val="169367871"/>
              </p:ext>
            </p:extLst>
          </p:nvPr>
        </p:nvGraphicFramePr>
        <p:xfrm>
          <a:off x="539552" y="1772815"/>
          <a:ext cx="8014363" cy="3744417"/>
        </p:xfrm>
        <a:graphic>
          <a:graphicData uri="http://schemas.openxmlformats.org/drawingml/2006/chart">
            <c:chart xmlns:c="http://schemas.openxmlformats.org/drawingml/2006/chart" xmlns:r="http://schemas.openxmlformats.org/officeDocument/2006/relationships" r:id="rId3"/>
          </a:graphicData>
        </a:graphic>
      </p:graphicFrame>
      <p:sp>
        <p:nvSpPr>
          <p:cNvPr id="5" name="文字方塊 4"/>
          <p:cNvSpPr txBox="1"/>
          <p:nvPr/>
        </p:nvSpPr>
        <p:spPr>
          <a:xfrm>
            <a:off x="1259631" y="1902024"/>
            <a:ext cx="761614" cy="230832"/>
          </a:xfrm>
          <a:prstGeom prst="rect">
            <a:avLst/>
          </a:prstGeom>
          <a:noFill/>
        </p:spPr>
        <p:txBody>
          <a:bodyPr wrap="square" rtlCol="0">
            <a:spAutoFit/>
          </a:bodyPr>
          <a:lstStyle/>
          <a:p>
            <a:pPr defTabSz="457200"/>
            <a:r>
              <a:rPr lang="zh-TW" altLang="en-US" sz="900" dirty="0">
                <a:solidFill>
                  <a:prstClr val="black"/>
                </a:solidFill>
                <a:latin typeface="微軟正黑體" panose="020B0604030504040204" pitchFamily="34" charset="-120"/>
              </a:rPr>
              <a:t>單位：億元</a:t>
            </a:r>
            <a:endParaRPr lang="en-US" altLang="zh-TW" sz="900" dirty="0">
              <a:solidFill>
                <a:prstClr val="black"/>
              </a:solidFill>
              <a:latin typeface="微軟正黑體" panose="020B0604030504040204" pitchFamily="34" charset="-120"/>
            </a:endParaRPr>
          </a:p>
        </p:txBody>
      </p:sp>
      <p:sp>
        <p:nvSpPr>
          <p:cNvPr id="6" name="文字方塊 5"/>
          <p:cNvSpPr txBox="1"/>
          <p:nvPr/>
        </p:nvSpPr>
        <p:spPr>
          <a:xfrm>
            <a:off x="6682085" y="2551485"/>
            <a:ext cx="1778347" cy="276999"/>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defTabSz="457200"/>
            <a:r>
              <a:rPr lang="zh-TW" altLang="en-US" sz="1200" b="1" dirty="0">
                <a:solidFill>
                  <a:srgbClr val="FF5050"/>
                </a:solidFill>
              </a:rPr>
              <a:t>一</a:t>
            </a:r>
            <a:r>
              <a:rPr lang="zh-TW" altLang="en-US" sz="1200" dirty="0">
                <a:solidFill>
                  <a:prstClr val="black"/>
                </a:solidFill>
              </a:rPr>
              <a:t>預算數  </a:t>
            </a:r>
            <a:r>
              <a:rPr lang="zh-TW" altLang="en-US" sz="1200" b="1" dirty="0">
                <a:solidFill>
                  <a:srgbClr val="009999"/>
                </a:solidFill>
              </a:rPr>
              <a:t>一</a:t>
            </a:r>
            <a:r>
              <a:rPr lang="zh-TW" altLang="en-US" sz="1200" dirty="0">
                <a:solidFill>
                  <a:prstClr val="black"/>
                </a:solidFill>
              </a:rPr>
              <a:t>決算數</a:t>
            </a:r>
          </a:p>
        </p:txBody>
      </p:sp>
      <p:sp>
        <p:nvSpPr>
          <p:cNvPr id="7" name="文字方塊 1"/>
          <p:cNvSpPr txBox="1"/>
          <p:nvPr/>
        </p:nvSpPr>
        <p:spPr>
          <a:xfrm>
            <a:off x="5652120" y="4725144"/>
            <a:ext cx="1110897" cy="33827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r>
              <a:rPr lang="zh-TW" altLang="en-US" sz="1200" dirty="0">
                <a:solidFill>
                  <a:srgbClr val="FF0000"/>
                </a:solidFill>
              </a:rPr>
              <a:t>還債</a:t>
            </a:r>
            <a:r>
              <a:rPr lang="en-US" altLang="zh-TW" sz="1200" dirty="0">
                <a:solidFill>
                  <a:srgbClr val="FF0000"/>
                </a:solidFill>
              </a:rPr>
              <a:t>10</a:t>
            </a:r>
            <a:r>
              <a:rPr lang="zh-TW" altLang="en-US" sz="1200" dirty="0">
                <a:solidFill>
                  <a:srgbClr val="FF0000"/>
                </a:solidFill>
              </a:rPr>
              <a:t>億元</a:t>
            </a:r>
          </a:p>
        </p:txBody>
      </p:sp>
      <p:sp>
        <p:nvSpPr>
          <p:cNvPr id="8" name="標題 1"/>
          <p:cNvSpPr txBox="1">
            <a:spLocks/>
          </p:cNvSpPr>
          <p:nvPr/>
        </p:nvSpPr>
        <p:spPr>
          <a:xfrm>
            <a:off x="899593" y="5797839"/>
            <a:ext cx="7344816" cy="888546"/>
          </a:xfrm>
          <a:prstGeom prst="rect">
            <a:avLst/>
          </a:prstGeom>
          <a:noFill/>
          <a:ln>
            <a:noFill/>
          </a:ln>
        </p:spPr>
        <p:txBody>
          <a:bodyPr spcFirstLastPara="1" wrap="square" lIns="91425" tIns="91425" rIns="91425" bIns="91425" rtlCol="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9pPr>
          </a:lstStyle>
          <a:p>
            <a:pPr marL="342900" indent="-342900" defTabSz="457200">
              <a:buClr>
                <a:srgbClr val="C00000"/>
              </a:buClr>
              <a:buFont typeface="Wingdings" panose="05000000000000000000" pitchFamily="2" charset="2"/>
              <a:buChar char="Ø"/>
            </a:pPr>
            <a:r>
              <a:rPr lang="en-US" altLang="zh-TW" dirty="0">
                <a:solidFill>
                  <a:srgbClr val="A53010">
                    <a:lumMod val="75000"/>
                  </a:srgbClr>
                </a:solidFill>
                <a:latin typeface="微軟正黑體" panose="020B0604030504040204" pitchFamily="34" charset="-120"/>
                <a:ea typeface="微軟正黑體" panose="020B0604030504040204" pitchFamily="34" charset="-120"/>
              </a:rPr>
              <a:t>108</a:t>
            </a:r>
            <a:r>
              <a:rPr lang="zh-TW" altLang="en-US" dirty="0">
                <a:solidFill>
                  <a:srgbClr val="A53010">
                    <a:lumMod val="75000"/>
                  </a:srgbClr>
                </a:solidFill>
                <a:latin typeface="微軟正黑體" panose="020B0604030504040204" pitchFamily="34" charset="-120"/>
                <a:ea typeface="微軟正黑體" panose="020B0604030504040204" pitchFamily="34" charset="-120"/>
              </a:rPr>
              <a:t>年淨舉借決算數</a:t>
            </a:r>
            <a:r>
              <a:rPr lang="en-US" altLang="zh-TW" dirty="0">
                <a:solidFill>
                  <a:srgbClr val="A53010">
                    <a:lumMod val="75000"/>
                  </a:srgbClr>
                </a:solidFill>
                <a:latin typeface="微軟正黑體" panose="020B0604030504040204" pitchFamily="34" charset="-120"/>
                <a:ea typeface="微軟正黑體" panose="020B0604030504040204" pitchFamily="34" charset="-120"/>
              </a:rPr>
              <a:t>10.39</a:t>
            </a:r>
            <a:r>
              <a:rPr lang="zh-TW" altLang="en-US" dirty="0">
                <a:solidFill>
                  <a:srgbClr val="A53010">
                    <a:lumMod val="75000"/>
                  </a:srgbClr>
                </a:solidFill>
                <a:latin typeface="微軟正黑體" panose="020B0604030504040204" pitchFamily="34" charset="-120"/>
                <a:ea typeface="微軟正黑體" panose="020B0604030504040204" pitchFamily="34" charset="-120"/>
              </a:rPr>
              <a:t>億元，較預算數</a:t>
            </a:r>
            <a:r>
              <a:rPr lang="en-US" altLang="zh-TW" dirty="0">
                <a:solidFill>
                  <a:srgbClr val="A53010">
                    <a:lumMod val="75000"/>
                  </a:srgbClr>
                </a:solidFill>
                <a:latin typeface="微軟正黑體" panose="020B0604030504040204" pitchFamily="34" charset="-120"/>
                <a:ea typeface="微軟正黑體" panose="020B0604030504040204" pitchFamily="34" charset="-120"/>
              </a:rPr>
              <a:t>65.46</a:t>
            </a:r>
            <a:r>
              <a:rPr lang="zh-TW" altLang="en-US" dirty="0">
                <a:solidFill>
                  <a:srgbClr val="A53010">
                    <a:lumMod val="75000"/>
                  </a:srgbClr>
                </a:solidFill>
                <a:latin typeface="微軟正黑體" panose="020B0604030504040204" pitchFamily="34" charset="-120"/>
                <a:ea typeface="微軟正黑體" panose="020B0604030504040204" pitchFamily="34" charset="-120"/>
              </a:rPr>
              <a:t>億元減少</a:t>
            </a:r>
            <a:r>
              <a:rPr lang="en-US" altLang="zh-TW" dirty="0">
                <a:solidFill>
                  <a:srgbClr val="A53010">
                    <a:lumMod val="75000"/>
                  </a:srgbClr>
                </a:solidFill>
                <a:latin typeface="微軟正黑體" panose="020B0604030504040204" pitchFamily="34" charset="-120"/>
                <a:ea typeface="微軟正黑體" panose="020B0604030504040204" pitchFamily="34" charset="-120"/>
              </a:rPr>
              <a:t>55.07</a:t>
            </a:r>
            <a:r>
              <a:rPr lang="zh-TW" altLang="en-US" dirty="0">
                <a:solidFill>
                  <a:srgbClr val="A53010">
                    <a:lumMod val="75000"/>
                  </a:srgbClr>
                </a:solidFill>
                <a:latin typeface="微軟正黑體" panose="020B0604030504040204" pitchFamily="34" charset="-120"/>
                <a:ea typeface="微軟正黑體" panose="020B0604030504040204" pitchFamily="34" charset="-120"/>
              </a:rPr>
              <a:t>億元，為縣市合併後第二低。</a:t>
            </a:r>
          </a:p>
        </p:txBody>
      </p:sp>
      <p:sp>
        <p:nvSpPr>
          <p:cNvPr id="3" name="投影片編號版面配置區 2"/>
          <p:cNvSpPr>
            <a:spLocks noGrp="1"/>
          </p:cNvSpPr>
          <p:nvPr>
            <p:ph type="sldNum" sz="quarter" idx="12"/>
          </p:nvPr>
        </p:nvSpPr>
        <p:spPr>
          <a:xfrm>
            <a:off x="8676456" y="6321260"/>
            <a:ext cx="292489" cy="365125"/>
          </a:xfrm>
        </p:spPr>
        <p:txBody>
          <a:bodyPr/>
          <a:lstStyle/>
          <a:p>
            <a:fld id="{6318000D-FC71-4726-B7DF-734ABA3BE3AB}" type="slidenum">
              <a:rPr lang="zh-TW" altLang="en-US" sz="1400" smtClean="0">
                <a:solidFill>
                  <a:schemeClr val="tx1"/>
                </a:solidFill>
              </a:rPr>
              <a:pPr/>
              <a:t>7</a:t>
            </a:fld>
            <a:endParaRPr lang="zh-TW" altLang="en-US" sz="1400" dirty="0">
              <a:solidFill>
                <a:schemeClr val="tx1"/>
              </a:solidFill>
            </a:endParaRPr>
          </a:p>
        </p:txBody>
      </p:sp>
    </p:spTree>
    <p:extLst>
      <p:ext uri="{BB962C8B-B14F-4D97-AF65-F5344CB8AC3E}">
        <p14:creationId xmlns:p14="http://schemas.microsoft.com/office/powerpoint/2010/main" val="3926251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331640" y="620688"/>
            <a:ext cx="6089104" cy="720080"/>
          </a:xfrm>
        </p:spPr>
        <p:txBody>
          <a:bodyPr>
            <a:normAutofit/>
          </a:bodyPr>
          <a:lstStyle/>
          <a:p>
            <a:r>
              <a:rPr lang="zh-TW" altLang="en-US" b="1" dirty="0">
                <a:solidFill>
                  <a:srgbClr val="0070C0"/>
                </a:solidFill>
                <a:latin typeface="微軟正黑體" panose="020B0604030504040204" pitchFamily="34" charset="-120"/>
                <a:ea typeface="微軟正黑體" panose="020B0604030504040204" pitchFamily="34" charset="-120"/>
              </a:rPr>
              <a:t>本市債務狀況</a:t>
            </a:r>
            <a:r>
              <a:rPr lang="en-US" altLang="zh-TW" b="1" dirty="0">
                <a:solidFill>
                  <a:srgbClr val="0070C0"/>
                </a:solidFill>
                <a:latin typeface="微軟正黑體" panose="020B0604030504040204" pitchFamily="34" charset="-120"/>
                <a:ea typeface="微軟正黑體" panose="020B0604030504040204" pitchFamily="34" charset="-120"/>
              </a:rPr>
              <a:t>(</a:t>
            </a:r>
            <a:r>
              <a:rPr lang="zh-TW" altLang="en-US" b="1" dirty="0">
                <a:solidFill>
                  <a:srgbClr val="0070C0"/>
                </a:solidFill>
                <a:latin typeface="微軟正黑體" panose="020B0604030504040204" pitchFamily="34" charset="-120"/>
                <a:ea typeface="微軟正黑體" panose="020B0604030504040204" pitchFamily="34" charset="-120"/>
              </a:rPr>
              <a:t>一</a:t>
            </a:r>
            <a:r>
              <a:rPr lang="en-US" altLang="zh-TW" b="1" dirty="0">
                <a:solidFill>
                  <a:srgbClr val="0070C0"/>
                </a:solidFill>
                <a:latin typeface="微軟正黑體" panose="020B0604030504040204" pitchFamily="34" charset="-120"/>
                <a:ea typeface="微軟正黑體" panose="020B0604030504040204" pitchFamily="34" charset="-120"/>
              </a:rPr>
              <a:t>)</a:t>
            </a:r>
            <a:endParaRPr lang="zh-TW" altLang="en-US" b="1" dirty="0">
              <a:solidFill>
                <a:srgbClr val="0070C0"/>
              </a:solidFill>
              <a:latin typeface="微軟正黑體" panose="020B0604030504040204" pitchFamily="34" charset="-120"/>
              <a:ea typeface="微軟正黑體" panose="020B0604030504040204"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219061793"/>
              </p:ext>
            </p:extLst>
          </p:nvPr>
        </p:nvGraphicFramePr>
        <p:xfrm>
          <a:off x="827585" y="1427114"/>
          <a:ext cx="7776863" cy="4090118"/>
        </p:xfrm>
        <a:graphic>
          <a:graphicData uri="http://schemas.openxmlformats.org/drawingml/2006/table">
            <a:tbl>
              <a:tblPr>
                <a:tableStyleId>{5C22544A-7EE6-4342-B048-85BDC9FD1C3A}</a:tableStyleId>
              </a:tblPr>
              <a:tblGrid>
                <a:gridCol w="1221792">
                  <a:extLst>
                    <a:ext uri="{9D8B030D-6E8A-4147-A177-3AD203B41FA5}">
                      <a16:colId xmlns:a16="http://schemas.microsoft.com/office/drawing/2014/main" xmlns="" val="20000"/>
                    </a:ext>
                  </a:extLst>
                </a:gridCol>
                <a:gridCol w="1912369">
                  <a:extLst>
                    <a:ext uri="{9D8B030D-6E8A-4147-A177-3AD203B41FA5}">
                      <a16:colId xmlns:a16="http://schemas.microsoft.com/office/drawing/2014/main" xmlns="" val="20001"/>
                    </a:ext>
                  </a:extLst>
                </a:gridCol>
                <a:gridCol w="945610">
                  <a:extLst>
                    <a:ext uri="{9D8B030D-6E8A-4147-A177-3AD203B41FA5}">
                      <a16:colId xmlns:a16="http://schemas.microsoft.com/office/drawing/2014/main" xmlns="" val="20002"/>
                    </a:ext>
                  </a:extLst>
                </a:gridCol>
                <a:gridCol w="816773">
                  <a:extLst>
                    <a:ext uri="{9D8B030D-6E8A-4147-A177-3AD203B41FA5}">
                      <a16:colId xmlns:a16="http://schemas.microsoft.com/office/drawing/2014/main" xmlns="" val="20003"/>
                    </a:ext>
                  </a:extLst>
                </a:gridCol>
                <a:gridCol w="1647955">
                  <a:extLst>
                    <a:ext uri="{9D8B030D-6E8A-4147-A177-3AD203B41FA5}">
                      <a16:colId xmlns:a16="http://schemas.microsoft.com/office/drawing/2014/main" xmlns="" val="417476675"/>
                    </a:ext>
                  </a:extLst>
                </a:gridCol>
                <a:gridCol w="1232364">
                  <a:extLst>
                    <a:ext uri="{9D8B030D-6E8A-4147-A177-3AD203B41FA5}">
                      <a16:colId xmlns:a16="http://schemas.microsoft.com/office/drawing/2014/main" xmlns="" val="3545973011"/>
                    </a:ext>
                  </a:extLst>
                </a:gridCol>
              </a:tblGrid>
              <a:tr h="564161">
                <a:tc gridSpan="6">
                  <a:txBody>
                    <a:bodyPr/>
                    <a:lstStyle/>
                    <a:p>
                      <a:pPr algn="l" fontAlgn="ctr"/>
                      <a:r>
                        <a:rPr lang="zh-TW" altLang="en-US" sz="2400" b="1" u="none" strike="noStrike" dirty="0">
                          <a:solidFill>
                            <a:schemeClr val="tx1"/>
                          </a:solidFill>
                          <a:effectLst/>
                          <a:latin typeface="微軟正黑體" panose="020B0604030504040204" pitchFamily="34" charset="-120"/>
                          <a:ea typeface="微軟正黑體" panose="020B0604030504040204" pitchFamily="34" charset="-120"/>
                        </a:rPr>
                        <a:t>一、依公共債務法規範公告之債務</a:t>
                      </a:r>
                      <a:endParaRPr lang="zh-TW" altLang="en-US" sz="24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6350" marR="6350" marT="6350" marB="0" anchor="ctr">
                    <a:lnB w="12700" cap="flat" cmpd="sng" algn="ctr">
                      <a:noFill/>
                      <a:prstDash val="solid"/>
                      <a:round/>
                      <a:headEnd type="none" w="med" len="med"/>
                      <a:tailEnd type="none" w="med" len="med"/>
                    </a:lnB>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tcPr>
                </a:tc>
                <a:tc hMerge="1">
                  <a:txBody>
                    <a:bodyPr/>
                    <a:lstStyle/>
                    <a:p>
                      <a:endParaRPr lang="zh-TW" altLang="en-US"/>
                    </a:p>
                  </a:txBody>
                  <a:tcPr/>
                </a:tc>
                <a:tc hMerge="1">
                  <a:txBody>
                    <a:bodyPr/>
                    <a:lstStyle/>
                    <a:p>
                      <a:endParaRPr lang="zh-TW" altLang="en-US"/>
                    </a:p>
                  </a:txBody>
                  <a:tcPr/>
                </a:tc>
                <a:tc hMerge="1">
                  <a:txBody>
                    <a:bodyPr/>
                    <a:lstStyle/>
                    <a:p>
                      <a:pPr algn="l" fontAlgn="ctr"/>
                      <a:endParaRPr lang="zh-TW" altLang="en-US" sz="2000" b="0" i="0" u="none" strike="noStrike" dirty="0">
                        <a:effectLst/>
                        <a:latin typeface="標楷體" panose="03000509000000000000" pitchFamily="65" charset="-120"/>
                        <a:ea typeface="標楷體" panose="03000509000000000000" pitchFamily="65" charset="-120"/>
                      </a:endParaRPr>
                    </a:p>
                  </a:txBody>
                  <a:tcPr marL="6350" marR="6350" marT="6350" marB="0" anchor="ctr">
                    <a:lnB w="12700" cap="flat" cmpd="sng" algn="ctr">
                      <a:noFill/>
                      <a:prstDash val="solid"/>
                      <a:round/>
                      <a:headEnd type="none" w="med" len="med"/>
                      <a:tailEnd type="none" w="med" len="med"/>
                    </a:lnB>
                  </a:tcPr>
                </a:tc>
                <a:tc hMerge="1">
                  <a:txBody>
                    <a:bodyPr/>
                    <a:lstStyle/>
                    <a:p>
                      <a:pPr algn="l" fontAlgn="ctr"/>
                      <a:endParaRPr lang="zh-TW" altLang="en-US" sz="2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6350" marR="6350" marT="6350" marB="0" anchor="ctr">
                    <a:lnB w="12700" cap="flat" cmpd="sng" algn="ctr">
                      <a:noFill/>
                      <a:prstDash val="solid"/>
                      <a:round/>
                      <a:headEnd type="none" w="med" len="med"/>
                      <a:tailEnd type="none" w="med" len="med"/>
                    </a:lnB>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tcPr>
                </a:tc>
                <a:tc hMerge="1">
                  <a:txBody>
                    <a:bodyPr/>
                    <a:lstStyle/>
                    <a:p>
                      <a:pPr algn="l" fontAlgn="ctr"/>
                      <a:endParaRPr lang="zh-TW" altLang="en-US" sz="2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6350" marR="6350" marT="6350" marB="0" anchor="ctr">
                    <a:lnB w="12700" cap="flat" cmpd="sng" algn="ctr">
                      <a:noFill/>
                      <a:prstDash val="solid"/>
                      <a:round/>
                      <a:headEnd type="none" w="med" len="med"/>
                      <a:tailEnd type="none" w="med" len="med"/>
                    </a:lnB>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tcPr>
                </a:tc>
                <a:extLst>
                  <a:ext uri="{0D108BD9-81ED-4DB2-BD59-A6C34878D82A}">
                    <a16:rowId xmlns:a16="http://schemas.microsoft.com/office/drawing/2014/main" xmlns="" val="10000"/>
                  </a:ext>
                </a:extLst>
              </a:tr>
              <a:tr h="382179">
                <a:tc>
                  <a:txBody>
                    <a:bodyPr/>
                    <a:lstStyle/>
                    <a:p>
                      <a:pPr algn="l" fontAlgn="ctr"/>
                      <a:endParaRPr lang="zh-TW" altLang="en-US" sz="1200" b="0" i="0" u="none" strike="noStrike" dirty="0">
                        <a:effectLst/>
                        <a:latin typeface="微軟正黑體" panose="020B0604030504040204" pitchFamily="34" charset="-120"/>
                        <a:ea typeface="微軟正黑體" panose="020B0604030504040204" pitchFamily="34" charset="-12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zh-TW" altLang="en-US" sz="1200" b="0" i="0" u="none" strike="noStrike" dirty="0">
                        <a:effectLst/>
                        <a:latin typeface="微軟正黑體" panose="020B0604030504040204" pitchFamily="34" charset="-120"/>
                        <a:ea typeface="微軟正黑體" panose="020B0604030504040204" pitchFamily="34" charset="-12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zh-TW" altLang="en-US" sz="1200" b="0" i="0" u="none" strike="noStrike">
                        <a:effectLst/>
                        <a:latin typeface="微軟正黑體" panose="020B0604030504040204" pitchFamily="34" charset="-120"/>
                        <a:ea typeface="微軟正黑體" panose="020B0604030504040204" pitchFamily="34" charset="-12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r" fontAlgn="ctr"/>
                      <a:r>
                        <a:rPr lang="zh-TW" altLang="en-US" sz="1200" u="none" strike="noStrike" dirty="0">
                          <a:effectLst/>
                          <a:latin typeface="微軟正黑體" panose="020B0604030504040204" pitchFamily="34" charset="-120"/>
                          <a:ea typeface="微軟正黑體" panose="020B0604030504040204" pitchFamily="34" charset="-120"/>
                        </a:rPr>
                        <a:t>單位：億元</a:t>
                      </a:r>
                      <a:endParaRPr lang="zh-TW" altLang="en-US" sz="1200" b="0" i="0" u="none" strike="noStrike" dirty="0">
                        <a:effectLst/>
                        <a:latin typeface="微軟正黑體" panose="020B0604030504040204" pitchFamily="34" charset="-120"/>
                        <a:ea typeface="微軟正黑體" panose="020B0604030504040204" pitchFamily="34" charset="-12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fontAlgn="ctr"/>
                      <a:endParaRPr lang="zh-TW" altLang="en-US" sz="1200" b="0" i="0" u="none" strike="noStrike" dirty="0">
                        <a:effectLst/>
                        <a:latin typeface="微軟正黑體" panose="020B0604030504040204" pitchFamily="34" charset="-120"/>
                        <a:ea typeface="微軟正黑體" panose="020B0604030504040204" pitchFamily="34" charset="-12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fontAlgn="ctr"/>
                      <a:endParaRPr lang="zh-TW" altLang="en-US" sz="1200" b="0" i="0" u="none" strike="noStrike" dirty="0">
                        <a:effectLst/>
                        <a:latin typeface="微軟正黑體" panose="020B0604030504040204" pitchFamily="34" charset="-120"/>
                        <a:ea typeface="微軟正黑體" panose="020B0604030504040204" pitchFamily="34" charset="-12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523963">
                <a:tc>
                  <a:txBody>
                    <a:bodyPr/>
                    <a:lstStyle/>
                    <a:p>
                      <a:pPr algn="ctr" fontAlgn="ctr"/>
                      <a:r>
                        <a:rPr lang="zh-TW" altLang="en-US" sz="1600" b="1" u="none" strike="noStrike" dirty="0">
                          <a:effectLst/>
                          <a:latin typeface="微軟正黑體" panose="020B0604030504040204" pitchFamily="34" charset="-120"/>
                          <a:ea typeface="微軟正黑體" panose="020B0604030504040204" pitchFamily="34" charset="-120"/>
                        </a:rPr>
                        <a:t>債務類別</a:t>
                      </a:r>
                      <a:endParaRPr lang="zh-TW" altLang="en-US" sz="1600" b="1" i="0" u="none" strike="noStrike" dirty="0">
                        <a:effectLst/>
                        <a:latin typeface="微軟正黑體" panose="020B0604030504040204" pitchFamily="34" charset="-120"/>
                        <a:ea typeface="微軟正黑體" panose="020B0604030504040204" pitchFamily="34" charset="-12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600" b="1" u="none" strike="noStrike" dirty="0">
                          <a:effectLst/>
                          <a:latin typeface="微軟正黑體" panose="020B0604030504040204" pitchFamily="34" charset="-120"/>
                          <a:ea typeface="微軟正黑體" panose="020B0604030504040204" pitchFamily="34" charset="-120"/>
                        </a:rPr>
                        <a:t>名稱</a:t>
                      </a:r>
                      <a:endParaRPr lang="zh-TW" altLang="en-US" sz="1600" b="1" i="0" u="none" strike="noStrike" dirty="0">
                        <a:effectLst/>
                        <a:latin typeface="微軟正黑體" panose="020B0604030504040204" pitchFamily="34" charset="-120"/>
                        <a:ea typeface="微軟正黑體" panose="020B0604030504040204" pitchFamily="34" charset="-12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en-US" altLang="zh-TW" sz="1600" b="1" u="none" strike="noStrike" dirty="0">
                          <a:effectLst/>
                          <a:latin typeface="微軟正黑體" panose="020B0604030504040204" pitchFamily="34" charset="-120"/>
                          <a:ea typeface="微軟正黑體" panose="020B0604030504040204" pitchFamily="34" charset="-120"/>
                        </a:rPr>
                        <a:t>108</a:t>
                      </a:r>
                      <a:r>
                        <a:rPr lang="zh-TW" altLang="en-US" sz="1600" b="1" u="none" strike="noStrike" dirty="0">
                          <a:effectLst/>
                          <a:latin typeface="微軟正黑體" panose="020B0604030504040204" pitchFamily="34" charset="-120"/>
                          <a:ea typeface="微軟正黑體" panose="020B0604030504040204" pitchFamily="34" charset="-120"/>
                        </a:rPr>
                        <a:t>年決算數</a:t>
                      </a:r>
                      <a:endParaRPr lang="zh-TW" altLang="en-US" sz="1600" b="1" i="0" u="none" strike="noStrike" dirty="0">
                        <a:effectLst/>
                        <a:latin typeface="微軟正黑體" panose="020B0604030504040204" pitchFamily="34" charset="-120"/>
                        <a:ea typeface="微軟正黑體" panose="020B0604030504040204" pitchFamily="34" charset="-12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a:txBody>
                    <a:bodyPr/>
                    <a:lstStyle/>
                    <a:p>
                      <a:pPr algn="ctr" fontAlgn="ctr"/>
                      <a:r>
                        <a:rPr lang="en-US" altLang="zh-TW" sz="1600" b="1" i="0" u="none" strike="noStrike" dirty="0">
                          <a:effectLst/>
                          <a:latin typeface="微軟正黑體" panose="020B0604030504040204" pitchFamily="34" charset="-120"/>
                          <a:ea typeface="微軟正黑體" panose="020B0604030504040204" pitchFamily="34" charset="-120"/>
                        </a:rPr>
                        <a:t>107</a:t>
                      </a:r>
                      <a:r>
                        <a:rPr lang="zh-TW" altLang="en-US" sz="1600" b="1" i="0" u="none" strike="noStrike" dirty="0">
                          <a:effectLst/>
                          <a:latin typeface="微軟正黑體" panose="020B0604030504040204" pitchFamily="34" charset="-120"/>
                          <a:ea typeface="微軟正黑體" panose="020B0604030504040204" pitchFamily="34" charset="-120"/>
                        </a:rPr>
                        <a:t>年決算數</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600" b="1" i="0" u="none" strike="noStrike" dirty="0">
                          <a:effectLst/>
                          <a:latin typeface="微軟正黑體" panose="020B0604030504040204" pitchFamily="34" charset="-120"/>
                          <a:ea typeface="微軟正黑體" panose="020B0604030504040204" pitchFamily="34" charset="-120"/>
                        </a:rPr>
                        <a:t>比較增減</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23963">
                <a:tc rowSpan="3">
                  <a:txBody>
                    <a:bodyPr/>
                    <a:lstStyle/>
                    <a:p>
                      <a:pPr algn="ctr" fontAlgn="ctr"/>
                      <a:r>
                        <a:rPr lang="en-US" altLang="zh-TW" sz="1600" b="1" u="none" strike="noStrike" dirty="0">
                          <a:effectLst/>
                          <a:latin typeface="微軟正黑體" panose="020B0604030504040204" pitchFamily="34" charset="-120"/>
                          <a:ea typeface="微軟正黑體" panose="020B0604030504040204" pitchFamily="34" charset="-120"/>
                        </a:rPr>
                        <a:t>1</a:t>
                      </a:r>
                      <a:r>
                        <a:rPr lang="zh-TW" altLang="en-US" sz="1600" b="1" u="none" strike="noStrike" dirty="0">
                          <a:effectLst/>
                          <a:latin typeface="微軟正黑體" panose="020B0604030504040204" pitchFamily="34" charset="-120"/>
                          <a:ea typeface="微軟正黑體" panose="020B0604030504040204" pitchFamily="34" charset="-120"/>
                        </a:rPr>
                        <a:t>年以上</a:t>
                      </a:r>
                      <a:br>
                        <a:rPr lang="zh-TW" altLang="en-US" sz="1600" b="1" u="none" strike="noStrike" dirty="0">
                          <a:effectLst/>
                          <a:latin typeface="微軟正黑體" panose="020B0604030504040204" pitchFamily="34" charset="-120"/>
                          <a:ea typeface="微軟正黑體" panose="020B0604030504040204" pitchFamily="34" charset="-120"/>
                        </a:rPr>
                      </a:br>
                      <a:r>
                        <a:rPr lang="zh-TW" altLang="en-US" sz="1600" b="1" u="none" strike="noStrike" dirty="0">
                          <a:effectLst/>
                          <a:latin typeface="微軟正黑體" panose="020B0604030504040204" pitchFamily="34" charset="-120"/>
                          <a:ea typeface="微軟正黑體" panose="020B0604030504040204" pitchFamily="34" charset="-120"/>
                        </a:rPr>
                        <a:t>非自償債務</a:t>
                      </a:r>
                      <a:endParaRPr lang="zh-TW" altLang="en-US" sz="1600" b="1" i="0" u="none" strike="noStrike" dirty="0">
                        <a:effectLst/>
                        <a:latin typeface="微軟正黑體" panose="020B0604030504040204" pitchFamily="34" charset="-120"/>
                        <a:ea typeface="微軟正黑體" panose="020B0604030504040204" pitchFamily="34" charset="-12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600" b="1" u="none" strike="noStrike" dirty="0">
                          <a:effectLst/>
                          <a:latin typeface="微軟正黑體" panose="020B0604030504040204" pitchFamily="34" charset="-120"/>
                          <a:ea typeface="微軟正黑體" panose="020B0604030504040204" pitchFamily="34" charset="-120"/>
                        </a:rPr>
                        <a:t>總預算借款及公債</a:t>
                      </a:r>
                      <a:endParaRPr lang="zh-TW" altLang="en-US" sz="1600" b="1" i="0" u="none" strike="noStrike" dirty="0">
                        <a:effectLst/>
                        <a:latin typeface="微軟正黑體" panose="020B0604030504040204" pitchFamily="34" charset="-120"/>
                        <a:ea typeface="微軟正黑體" panose="020B0604030504040204" pitchFamily="34" charset="-12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r" fontAlgn="ctr"/>
                      <a:r>
                        <a:rPr lang="zh-TW" altLang="en-US" sz="1600" b="1" u="none" strike="noStrike" baseline="0" dirty="0">
                          <a:effectLst/>
                          <a:latin typeface="微軟正黑體" panose="020B0604030504040204" pitchFamily="34" charset="-120"/>
                          <a:ea typeface="微軟正黑體" panose="020B0604030504040204" pitchFamily="34" charset="-120"/>
                        </a:rPr>
                        <a:t> </a:t>
                      </a:r>
                      <a:r>
                        <a:rPr lang="en-US" altLang="zh-TW" sz="1600" b="1" u="none" strike="noStrike" baseline="0" dirty="0">
                          <a:effectLst/>
                          <a:latin typeface="微軟正黑體" panose="020B0604030504040204" pitchFamily="34" charset="-120"/>
                          <a:ea typeface="微軟正黑體" panose="020B0604030504040204" pitchFamily="34" charset="-120"/>
                        </a:rPr>
                        <a:t>2,297.09 </a:t>
                      </a:r>
                      <a:endParaRPr lang="en-US" altLang="zh-TW" sz="1600" b="1" i="0" u="none" strike="noStrike" baseline="0" dirty="0">
                        <a:effectLst/>
                        <a:latin typeface="微軟正黑體" panose="020B0604030504040204" pitchFamily="34" charset="-120"/>
                        <a:ea typeface="微軟正黑體" panose="020B0604030504040204" pitchFamily="34" charset="-120"/>
                      </a:endParaRPr>
                    </a:p>
                  </a:txBody>
                  <a:tcPr marL="635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r" fontAlgn="ctr"/>
                      <a:endParaRPr lang="en-US" altLang="zh-TW" sz="1600" b="1" i="0" u="none" strike="noStrike" baseline="0" dirty="0">
                        <a:effectLst/>
                        <a:latin typeface="微軟正黑體" panose="020B0604030504040204" pitchFamily="34" charset="-120"/>
                        <a:ea typeface="微軟正黑體" panose="020B0604030504040204" pitchFamily="34" charset="-12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n-US" altLang="zh-TW" sz="1600" b="1" dirty="0"/>
                        <a:t>2,286.70</a:t>
                      </a:r>
                      <a:endParaRPr lang="en-US" altLang="zh-TW" sz="1600" b="1" i="0" u="none" strike="noStrike" baseline="0" dirty="0">
                        <a:effectLst/>
                        <a:latin typeface="微軟正黑體" panose="020B0604030504040204" pitchFamily="34" charset="-120"/>
                        <a:ea typeface="微軟正黑體" panose="020B0604030504040204" pitchFamily="34" charset="-120"/>
                      </a:endParaRPr>
                    </a:p>
                  </a:txBody>
                  <a:tcPr marL="635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zh-TW" sz="1600" b="1" i="0" u="none" strike="noStrike" baseline="0" dirty="0">
                          <a:effectLst/>
                          <a:latin typeface="微軟正黑體" panose="020B0604030504040204" pitchFamily="34" charset="-120"/>
                          <a:ea typeface="微軟正黑體" panose="020B0604030504040204" pitchFamily="34" charset="-120"/>
                        </a:rPr>
                        <a:t>+10.39</a:t>
                      </a:r>
                    </a:p>
                  </a:txBody>
                  <a:tcPr marL="635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523963">
                <a:tc vMerge="1">
                  <a:txBody>
                    <a:bodyPr/>
                    <a:lstStyle/>
                    <a:p>
                      <a:endParaRPr lang="zh-TW" altLang="en-US"/>
                    </a:p>
                  </a:txBody>
                  <a:tcPr/>
                </a:tc>
                <a:tc>
                  <a:txBody>
                    <a:bodyPr/>
                    <a:lstStyle/>
                    <a:p>
                      <a:pPr algn="ctr" fontAlgn="ctr"/>
                      <a:r>
                        <a:rPr lang="zh-TW" altLang="en-US" sz="1600" b="1" u="none" strike="noStrike" dirty="0">
                          <a:effectLst/>
                          <a:latin typeface="微軟正黑體" panose="020B0604030504040204" pitchFamily="34" charset="-120"/>
                          <a:ea typeface="微軟正黑體" panose="020B0604030504040204" pitchFamily="34" charset="-120"/>
                        </a:rPr>
                        <a:t>捷運建設基金借款</a:t>
                      </a:r>
                      <a:endParaRPr lang="zh-TW" altLang="en-US" sz="1600" b="1" i="0" u="none" strike="noStrike" dirty="0">
                        <a:effectLst/>
                        <a:latin typeface="微軟正黑體" panose="020B0604030504040204" pitchFamily="34" charset="-120"/>
                        <a:ea typeface="微軟正黑體" panose="020B0604030504040204" pitchFamily="34" charset="-12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r" fontAlgn="ctr"/>
                      <a:r>
                        <a:rPr lang="zh-TW" altLang="en-US" sz="1600" b="1" u="none" strike="noStrike" baseline="0" dirty="0">
                          <a:effectLst/>
                          <a:latin typeface="微軟正黑體" panose="020B0604030504040204" pitchFamily="34" charset="-120"/>
                          <a:ea typeface="微軟正黑體" panose="020B0604030504040204" pitchFamily="34" charset="-120"/>
                        </a:rPr>
                        <a:t>   </a:t>
                      </a:r>
                      <a:r>
                        <a:rPr lang="en-US" altLang="zh-TW" sz="1600" b="1" u="none" strike="noStrike" baseline="0" dirty="0">
                          <a:effectLst/>
                          <a:latin typeface="微軟正黑體" panose="020B0604030504040204" pitchFamily="34" charset="-120"/>
                          <a:ea typeface="微軟正黑體" panose="020B0604030504040204" pitchFamily="34" charset="-120"/>
                        </a:rPr>
                        <a:t>160.67 </a:t>
                      </a:r>
                      <a:endParaRPr lang="en-US" altLang="zh-TW" sz="1600" b="1" i="0" u="none" strike="noStrike" baseline="0" dirty="0">
                        <a:effectLst/>
                        <a:latin typeface="微軟正黑體" panose="020B0604030504040204" pitchFamily="34" charset="-120"/>
                        <a:ea typeface="微軟正黑體" panose="020B0604030504040204" pitchFamily="34" charset="-120"/>
                      </a:endParaRPr>
                    </a:p>
                  </a:txBody>
                  <a:tcPr marL="635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r" fontAlgn="ctr"/>
                      <a:endParaRPr lang="en-US" altLang="zh-TW" sz="1600" b="1" i="0" u="none" strike="noStrike" baseline="0" dirty="0">
                        <a:effectLst/>
                        <a:latin typeface="微軟正黑體" panose="020B0604030504040204" pitchFamily="34" charset="-120"/>
                        <a:ea typeface="微軟正黑體" panose="020B0604030504040204" pitchFamily="34" charset="-12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zh-TW" sz="1600" b="1" i="0" u="none" strike="noStrike" baseline="0" dirty="0">
                          <a:effectLst/>
                          <a:latin typeface="微軟正黑體" panose="020B0604030504040204" pitchFamily="34" charset="-120"/>
                          <a:ea typeface="微軟正黑體" panose="020B0604030504040204" pitchFamily="34" charset="-120"/>
                        </a:rPr>
                        <a:t>160.67</a:t>
                      </a:r>
                    </a:p>
                  </a:txBody>
                  <a:tcPr marL="635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zh-TW" sz="1600" b="1" i="0" u="none" strike="noStrike" baseline="0" dirty="0">
                          <a:effectLst/>
                          <a:latin typeface="微軟正黑體" panose="020B0604030504040204" pitchFamily="34" charset="-120"/>
                          <a:ea typeface="微軟正黑體" panose="020B0604030504040204" pitchFamily="34" charset="-120"/>
                        </a:rPr>
                        <a:t>-</a:t>
                      </a:r>
                    </a:p>
                  </a:txBody>
                  <a:tcPr marL="635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23963">
                <a:tc vMerge="1">
                  <a:txBody>
                    <a:bodyPr/>
                    <a:lstStyle/>
                    <a:p>
                      <a:pPr algn="ctr" fontAlgn="ctr"/>
                      <a:endParaRPr lang="zh-TW" altLang="en-US" sz="1600" b="0" i="0" u="none" strike="noStrike" dirty="0">
                        <a:effectLst/>
                        <a:latin typeface="微軟正黑體" panose="020B0604030504040204" pitchFamily="34" charset="-120"/>
                        <a:ea typeface="微軟正黑體" panose="020B0604030504040204" pitchFamily="34" charset="-12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600" b="1" i="0" u="none" strike="noStrike" dirty="0">
                          <a:effectLst/>
                          <a:latin typeface="微軟正黑體" panose="020B0604030504040204" pitchFamily="34" charset="-120"/>
                          <a:ea typeface="微軟正黑體" panose="020B0604030504040204" pitchFamily="34" charset="-120"/>
                        </a:rPr>
                        <a:t>小計</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n-US" altLang="zh-TW" sz="1600" b="1" i="0" u="none" strike="noStrike" baseline="0" dirty="0">
                          <a:effectLst/>
                          <a:latin typeface="微軟正黑體" panose="020B0604030504040204" pitchFamily="34" charset="-120"/>
                          <a:ea typeface="+mn-ea"/>
                        </a:rPr>
                        <a:t>2,457.76</a:t>
                      </a:r>
                      <a:endParaRPr lang="en-US" altLang="zh-TW" sz="1600" b="1" i="0" u="none" strike="noStrike" baseline="0" dirty="0">
                        <a:effectLst/>
                        <a:latin typeface="微軟正黑體" panose="020B0604030504040204" pitchFamily="34" charset="-120"/>
                        <a:ea typeface="微軟正黑體" panose="020B0604030504040204" pitchFamily="34" charset="-120"/>
                      </a:endParaRPr>
                    </a:p>
                  </a:txBody>
                  <a:tcPr marL="635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r" fontAlgn="ctr"/>
                      <a:endParaRPr lang="en-US" altLang="zh-TW" sz="1600" b="1" i="0" u="none" strike="noStrike" baseline="0" dirty="0">
                        <a:effectLst/>
                        <a:latin typeface="微軟正黑體" panose="020B0604030504040204" pitchFamily="34" charset="-120"/>
                        <a:ea typeface="微軟正黑體" panose="020B0604030504040204" pitchFamily="34" charset="-12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zh-TW" sz="1600" b="1" i="0" u="none" strike="noStrike" baseline="0" dirty="0">
                          <a:effectLst/>
                          <a:latin typeface="微軟正黑體" panose="020B0604030504040204" pitchFamily="34" charset="-120"/>
                          <a:ea typeface="微軟正黑體" panose="020B0604030504040204" pitchFamily="34" charset="-120"/>
                        </a:rPr>
                        <a:t>2,447.37</a:t>
                      </a:r>
                    </a:p>
                  </a:txBody>
                  <a:tcPr marL="635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zh-TW" sz="1600" b="1" i="0" u="none" strike="noStrike" baseline="0" dirty="0">
                          <a:effectLst/>
                          <a:latin typeface="微軟正黑體" panose="020B0604030504040204" pitchFamily="34" charset="-120"/>
                          <a:ea typeface="微軟正黑體" panose="020B0604030504040204" pitchFamily="34" charset="-120"/>
                        </a:rPr>
                        <a:t>+10.39</a:t>
                      </a:r>
                    </a:p>
                  </a:txBody>
                  <a:tcPr marL="635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5429939"/>
                  </a:ext>
                </a:extLst>
              </a:tr>
              <a:tr h="523963">
                <a:tc>
                  <a:txBody>
                    <a:bodyPr/>
                    <a:lstStyle/>
                    <a:p>
                      <a:pPr algn="ctr" fontAlgn="ctr"/>
                      <a:r>
                        <a:rPr lang="zh-TW" altLang="en-US" sz="1600" b="1" u="none" strike="noStrike" dirty="0">
                          <a:effectLst/>
                          <a:latin typeface="微軟正黑體" panose="020B0604030504040204" pitchFamily="34" charset="-120"/>
                          <a:ea typeface="微軟正黑體" panose="020B0604030504040204" pitchFamily="34" charset="-120"/>
                        </a:rPr>
                        <a:t>未滿</a:t>
                      </a:r>
                      <a:r>
                        <a:rPr lang="en-US" altLang="zh-TW" sz="1600" b="1" u="none" strike="noStrike" dirty="0">
                          <a:effectLst/>
                          <a:latin typeface="微軟正黑體" panose="020B0604030504040204" pitchFamily="34" charset="-120"/>
                          <a:ea typeface="微軟正黑體" panose="020B0604030504040204" pitchFamily="34" charset="-120"/>
                        </a:rPr>
                        <a:t>1</a:t>
                      </a:r>
                      <a:r>
                        <a:rPr lang="zh-TW" altLang="en-US" sz="1600" b="1" u="none" strike="noStrike" dirty="0">
                          <a:effectLst/>
                          <a:latin typeface="微軟正黑體" panose="020B0604030504040204" pitchFamily="34" charset="-120"/>
                          <a:ea typeface="微軟正黑體" panose="020B0604030504040204" pitchFamily="34" charset="-120"/>
                        </a:rPr>
                        <a:t>年債務</a:t>
                      </a:r>
                      <a:endParaRPr lang="zh-TW" altLang="en-US" sz="1600" b="1" i="0" u="none" strike="noStrike" dirty="0">
                        <a:effectLst/>
                        <a:latin typeface="微軟正黑體" panose="020B0604030504040204" pitchFamily="34" charset="-120"/>
                        <a:ea typeface="微軟正黑體" panose="020B0604030504040204" pitchFamily="34" charset="-12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600" b="1" u="none" strike="noStrike" dirty="0">
                          <a:effectLst/>
                          <a:latin typeface="微軟正黑體" panose="020B0604030504040204" pitchFamily="34" charset="-120"/>
                          <a:ea typeface="微軟正黑體" panose="020B0604030504040204" pitchFamily="34" charset="-120"/>
                        </a:rPr>
                        <a:t>市庫短期借款</a:t>
                      </a:r>
                      <a:endParaRPr lang="zh-TW" altLang="en-US" sz="1600" b="1" i="0" u="none" strike="noStrike" dirty="0">
                        <a:effectLst/>
                        <a:latin typeface="微軟正黑體" panose="020B0604030504040204" pitchFamily="34" charset="-120"/>
                        <a:ea typeface="微軟正黑體" panose="020B0604030504040204" pitchFamily="34" charset="-12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r" fontAlgn="ctr"/>
                      <a:r>
                        <a:rPr lang="zh-TW" altLang="en-US" sz="1600" b="1" i="0" u="none" strike="noStrike" baseline="0" dirty="0">
                          <a:effectLst/>
                          <a:latin typeface="微軟正黑體" panose="020B0604030504040204" pitchFamily="34" charset="-120"/>
                          <a:ea typeface="微軟正黑體" panose="020B0604030504040204" pitchFamily="34" charset="-120"/>
                        </a:rPr>
                        <a:t>            </a:t>
                      </a:r>
                      <a:r>
                        <a:rPr lang="en-US" altLang="zh-TW" sz="1600" b="1" i="0" u="none" strike="noStrike" baseline="0" dirty="0">
                          <a:effectLst/>
                          <a:latin typeface="微軟正黑體" panose="020B0604030504040204" pitchFamily="34" charset="-120"/>
                          <a:ea typeface="微軟正黑體" panose="020B0604030504040204" pitchFamily="34" charset="-120"/>
                        </a:rPr>
                        <a:t>20.00 </a:t>
                      </a:r>
                    </a:p>
                  </a:txBody>
                  <a:tcPr marL="635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a:txBody>
                    <a:bodyPr/>
                    <a:lstStyle/>
                    <a:p>
                      <a:pPr algn="r" fontAlgn="ctr"/>
                      <a:r>
                        <a:rPr lang="en-US" altLang="zh-TW" sz="1600" b="1" i="0" u="none" strike="noStrike" baseline="0" dirty="0">
                          <a:effectLst/>
                          <a:latin typeface="微軟正黑體" panose="020B0604030504040204" pitchFamily="34" charset="-120"/>
                          <a:ea typeface="微軟正黑體" panose="020B0604030504040204" pitchFamily="34" charset="-120"/>
                        </a:rPr>
                        <a:t>35.42</a:t>
                      </a:r>
                    </a:p>
                  </a:txBody>
                  <a:tcPr marL="635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zh-TW" sz="1600" b="1" i="0" u="none" strike="noStrike" baseline="0" dirty="0">
                          <a:effectLst/>
                          <a:latin typeface="微軟正黑體" panose="020B0604030504040204" pitchFamily="34" charset="-120"/>
                          <a:ea typeface="微軟正黑體" panose="020B0604030504040204" pitchFamily="34" charset="-120"/>
                        </a:rPr>
                        <a:t>-15.42</a:t>
                      </a:r>
                    </a:p>
                  </a:txBody>
                  <a:tcPr marL="635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523963">
                <a:tc gridSpan="2">
                  <a:txBody>
                    <a:bodyPr/>
                    <a:lstStyle/>
                    <a:p>
                      <a:pPr algn="ctr" fontAlgn="ctr"/>
                      <a:r>
                        <a:rPr lang="zh-TW" altLang="en-US" sz="1600" b="1" u="none" strike="noStrike" dirty="0">
                          <a:effectLst/>
                          <a:latin typeface="微軟正黑體" panose="020B0604030504040204" pitchFamily="34" charset="-120"/>
                          <a:ea typeface="微軟正黑體" panose="020B0604030504040204" pitchFamily="34" charset="-120"/>
                        </a:rPr>
                        <a:t>合計</a:t>
                      </a:r>
                      <a:endParaRPr lang="zh-TW" altLang="en-US" sz="1600" b="1" i="0" u="none" strike="noStrike" dirty="0">
                        <a:effectLst/>
                        <a:latin typeface="微軟正黑體" panose="020B0604030504040204" pitchFamily="34" charset="-120"/>
                        <a:ea typeface="微軟正黑體" panose="020B0604030504040204" pitchFamily="34" charset="-12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zh-TW" altLang="en-US"/>
                    </a:p>
                  </a:txBody>
                  <a:tcPr/>
                </a:tc>
                <a:tc gridSpan="2">
                  <a:txBody>
                    <a:bodyPr/>
                    <a:lstStyle/>
                    <a:p>
                      <a:pPr algn="r" fontAlgn="ctr"/>
                      <a:r>
                        <a:rPr lang="en-US" altLang="zh-TW" sz="1600" b="1" i="0" u="none" strike="noStrike" baseline="0" dirty="0">
                          <a:effectLst/>
                          <a:latin typeface="微軟正黑體" panose="020B0604030504040204" pitchFamily="34" charset="-120"/>
                          <a:ea typeface="微軟正黑體" panose="020B0604030504040204" pitchFamily="34" charset="-120"/>
                        </a:rPr>
                        <a:t>2,477.76 </a:t>
                      </a:r>
                    </a:p>
                  </a:txBody>
                  <a:tcPr marL="635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zh-TW" altLang="en-US"/>
                    </a:p>
                  </a:txBody>
                  <a:tcPr/>
                </a:tc>
                <a:tc>
                  <a:txBody>
                    <a:bodyPr/>
                    <a:lstStyle/>
                    <a:p>
                      <a:pPr algn="r" fontAlgn="ctr"/>
                      <a:r>
                        <a:rPr lang="en-US" altLang="zh-TW" sz="1600" b="1" i="0" u="none" strike="noStrike" baseline="0" dirty="0">
                          <a:effectLst/>
                          <a:latin typeface="微軟正黑體" panose="020B0604030504040204" pitchFamily="34" charset="-120"/>
                          <a:ea typeface="微軟正黑體" panose="020B0604030504040204" pitchFamily="34" charset="-120"/>
                        </a:rPr>
                        <a:t>2,482.79</a:t>
                      </a:r>
                    </a:p>
                  </a:txBody>
                  <a:tcPr marL="635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fontAlgn="ctr"/>
                      <a:r>
                        <a:rPr lang="en-US" altLang="zh-TW" sz="1600" b="1" i="0" u="none" strike="noStrike" baseline="0" dirty="0">
                          <a:effectLst/>
                          <a:latin typeface="微軟正黑體" panose="020B0604030504040204" pitchFamily="34" charset="-120"/>
                          <a:ea typeface="微軟正黑體" panose="020B0604030504040204" pitchFamily="34" charset="-120"/>
                        </a:rPr>
                        <a:t>-5.03</a:t>
                      </a:r>
                    </a:p>
                  </a:txBody>
                  <a:tcPr marL="635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6"/>
                  </a:ext>
                </a:extLst>
              </a:tr>
            </a:tbl>
          </a:graphicData>
        </a:graphic>
      </p:graphicFrame>
      <p:sp>
        <p:nvSpPr>
          <p:cNvPr id="8" name="矩形 7"/>
          <p:cNvSpPr/>
          <p:nvPr/>
        </p:nvSpPr>
        <p:spPr>
          <a:xfrm>
            <a:off x="539552" y="5639582"/>
            <a:ext cx="8064896" cy="1118255"/>
          </a:xfrm>
          <a:prstGeom prst="rect">
            <a:avLst/>
          </a:prstGeom>
        </p:spPr>
        <p:txBody>
          <a:bodyPr wrap="square">
            <a:spAutoFit/>
          </a:bodyPr>
          <a:lstStyle/>
          <a:p>
            <a:pPr marL="713105" defTabSz="457200">
              <a:lnSpc>
                <a:spcPts val="2000"/>
              </a:lnSpc>
              <a:tabLst>
                <a:tab pos="2133600" algn="l"/>
              </a:tabLst>
            </a:pPr>
            <a:r>
              <a:rPr lang="zh-TW" altLang="zh-TW" sz="1600" kern="100" spc="-20" dirty="0">
                <a:solidFill>
                  <a:prstClr val="black"/>
                </a:solidFill>
                <a:latin typeface="微軟正黑體" panose="020B0604030504040204" pitchFamily="34" charset="-120"/>
                <a:cs typeface="Times New Roman" panose="02020603050405020304" pitchFamily="18" charset="0"/>
              </a:rPr>
              <a:t>註</a:t>
            </a:r>
            <a:r>
              <a:rPr lang="en-US" altLang="zh-TW" sz="1600" kern="100" spc="-20" dirty="0">
                <a:solidFill>
                  <a:prstClr val="black"/>
                </a:solidFill>
                <a:latin typeface="微軟正黑體" panose="020B0604030504040204" pitchFamily="34" charset="-120"/>
                <a:cs typeface="Times New Roman" panose="02020603050405020304" pitchFamily="18" charset="0"/>
              </a:rPr>
              <a:t>:</a:t>
            </a:r>
          </a:p>
          <a:p>
            <a:pPr marL="1056005" indent="-342900" defTabSz="457200">
              <a:lnSpc>
                <a:spcPts val="2000"/>
              </a:lnSpc>
              <a:buFont typeface="+mj-lt"/>
              <a:buAutoNum type="arabicPeriod"/>
              <a:tabLst>
                <a:tab pos="2133600" algn="l"/>
              </a:tabLst>
            </a:pPr>
            <a:r>
              <a:rPr lang="zh-TW" altLang="zh-TW" sz="1600" b="1" kern="100" spc="-20" dirty="0">
                <a:solidFill>
                  <a:prstClr val="black"/>
                </a:solidFill>
                <a:latin typeface="微軟正黑體" panose="020B0604030504040204" pitchFamily="34" charset="-120"/>
                <a:cs typeface="Times New Roman" panose="02020603050405020304" pitchFamily="18" charset="0"/>
              </a:rPr>
              <a:t>各縣市依財政部規定公告之受限債務</a:t>
            </a:r>
            <a:r>
              <a:rPr lang="zh-TW" altLang="en-US" sz="1600" b="1" kern="100" spc="-20" dirty="0">
                <a:solidFill>
                  <a:prstClr val="black"/>
                </a:solidFill>
                <a:latin typeface="微軟正黑體" panose="020B0604030504040204" pitchFamily="34" charset="-120"/>
                <a:cs typeface="Times New Roman" panose="02020603050405020304" pitchFamily="18" charset="0"/>
              </a:rPr>
              <a:t>。</a:t>
            </a:r>
            <a:endParaRPr lang="en-US" altLang="zh-TW" sz="1600" b="1" kern="100" spc="-20" dirty="0">
              <a:solidFill>
                <a:prstClr val="black"/>
              </a:solidFill>
              <a:latin typeface="微軟正黑體" panose="020B0604030504040204" pitchFamily="34" charset="-120"/>
              <a:cs typeface="Times New Roman" panose="02020603050405020304" pitchFamily="18" charset="0"/>
            </a:endParaRPr>
          </a:p>
          <a:p>
            <a:pPr marL="1056005" indent="-342900" defTabSz="457200">
              <a:lnSpc>
                <a:spcPts val="2000"/>
              </a:lnSpc>
              <a:buFont typeface="+mj-lt"/>
              <a:buAutoNum type="arabicPeriod"/>
              <a:tabLst>
                <a:tab pos="2133600" algn="l"/>
              </a:tabLst>
            </a:pPr>
            <a:r>
              <a:rPr lang="en-US" altLang="zh-TW" sz="1600" b="1" kern="100" spc="-20" dirty="0">
                <a:solidFill>
                  <a:prstClr val="black"/>
                </a:solidFill>
                <a:latin typeface="微軟正黑體" panose="020B0604030504040204" pitchFamily="34" charset="-120"/>
                <a:cs typeface="Times New Roman" panose="02020603050405020304" pitchFamily="18" charset="0"/>
              </a:rPr>
              <a:t>1</a:t>
            </a:r>
            <a:r>
              <a:rPr lang="zh-TW" altLang="en-US" sz="1600" b="1" kern="100" spc="-20" dirty="0">
                <a:solidFill>
                  <a:prstClr val="black"/>
                </a:solidFill>
                <a:latin typeface="微軟正黑體" panose="020B0604030504040204" pitchFamily="34" charset="-120"/>
                <a:cs typeface="Times New Roman" panose="02020603050405020304" pitchFamily="18" charset="0"/>
              </a:rPr>
              <a:t>年以上非自償債務</a:t>
            </a:r>
            <a:r>
              <a:rPr lang="en-US" altLang="zh-TW" sz="1600" b="1" kern="100" spc="-20" dirty="0">
                <a:solidFill>
                  <a:prstClr val="black"/>
                </a:solidFill>
                <a:latin typeface="微軟正黑體" panose="020B0604030504040204" pitchFamily="34" charset="-120"/>
                <a:cs typeface="Times New Roman" panose="02020603050405020304" pitchFamily="18" charset="0"/>
              </a:rPr>
              <a:t>108</a:t>
            </a:r>
            <a:r>
              <a:rPr lang="zh-TW" altLang="en-US" sz="1600" b="1" kern="100" spc="-20" dirty="0">
                <a:solidFill>
                  <a:prstClr val="black"/>
                </a:solidFill>
                <a:latin typeface="微軟正黑體" panose="020B0604030504040204" pitchFamily="34" charset="-120"/>
                <a:cs typeface="Times New Roman" panose="02020603050405020304" pitchFamily="18" charset="0"/>
              </a:rPr>
              <a:t>年決算數</a:t>
            </a:r>
            <a:r>
              <a:rPr lang="en-US" altLang="zh-TW" sz="1600" b="1" kern="100" spc="-20" dirty="0">
                <a:solidFill>
                  <a:prstClr val="black"/>
                </a:solidFill>
                <a:latin typeface="微軟正黑體" panose="020B0604030504040204" pitchFamily="34" charset="-120"/>
                <a:cs typeface="Times New Roman" panose="02020603050405020304" pitchFamily="18" charset="0"/>
              </a:rPr>
              <a:t>2,457.76</a:t>
            </a:r>
            <a:r>
              <a:rPr lang="zh-TW" altLang="en-US" sz="1600" b="1" kern="100" spc="-20" dirty="0">
                <a:solidFill>
                  <a:prstClr val="black"/>
                </a:solidFill>
                <a:latin typeface="微軟正黑體" panose="020B0604030504040204" pitchFamily="34" charset="-120"/>
                <a:cs typeface="Times New Roman" panose="02020603050405020304" pitchFamily="18" charset="0"/>
              </a:rPr>
              <a:t>億元</a:t>
            </a:r>
            <a:r>
              <a:rPr lang="en-US" altLang="zh-TW" sz="1600" b="1" kern="100" spc="-20" dirty="0">
                <a:solidFill>
                  <a:prstClr val="black"/>
                </a:solidFill>
                <a:latin typeface="微軟正黑體" panose="020B0604030504040204" pitchFamily="34" charset="-120"/>
                <a:cs typeface="Times New Roman" panose="02020603050405020304" pitchFamily="18" charset="0"/>
              </a:rPr>
              <a:t>=108</a:t>
            </a:r>
            <a:r>
              <a:rPr lang="zh-TW" altLang="en-US" sz="1600" b="1" kern="100" spc="-20" dirty="0">
                <a:solidFill>
                  <a:prstClr val="black"/>
                </a:solidFill>
                <a:latin typeface="微軟正黑體" panose="020B0604030504040204" pitchFamily="34" charset="-120"/>
                <a:cs typeface="Times New Roman" panose="02020603050405020304" pitchFamily="18" charset="0"/>
              </a:rPr>
              <a:t>年底實際數</a:t>
            </a:r>
            <a:r>
              <a:rPr lang="en-US" altLang="zh-TW" sz="1600" b="1" kern="100" spc="-20" dirty="0">
                <a:solidFill>
                  <a:prstClr val="black"/>
                </a:solidFill>
                <a:latin typeface="微軟正黑體" panose="020B0604030504040204" pitchFamily="34" charset="-120"/>
                <a:cs typeface="Times New Roman" panose="02020603050405020304" pitchFamily="18" charset="0"/>
              </a:rPr>
              <a:t> 2,429.40</a:t>
            </a:r>
            <a:r>
              <a:rPr lang="zh-TW" altLang="en-US" sz="1600" b="1" kern="100" spc="-20" dirty="0">
                <a:solidFill>
                  <a:prstClr val="black"/>
                </a:solidFill>
                <a:latin typeface="微軟正黑體" panose="020B0604030504040204" pitchFamily="34" charset="-120"/>
                <a:cs typeface="Times New Roman" panose="02020603050405020304" pitchFamily="18" charset="0"/>
              </a:rPr>
              <a:t>億元</a:t>
            </a:r>
            <a:r>
              <a:rPr lang="en-US" altLang="zh-TW" sz="1600" b="1" kern="100" spc="-20" dirty="0">
                <a:solidFill>
                  <a:prstClr val="black"/>
                </a:solidFill>
                <a:latin typeface="微軟正黑體" panose="020B0604030504040204" pitchFamily="34" charset="-120"/>
                <a:cs typeface="Times New Roman" panose="02020603050405020304" pitchFamily="18" charset="0"/>
              </a:rPr>
              <a:t>+107</a:t>
            </a:r>
            <a:r>
              <a:rPr lang="zh-TW" altLang="en-US" sz="1600" b="1" kern="100" spc="-20" dirty="0">
                <a:solidFill>
                  <a:prstClr val="black"/>
                </a:solidFill>
                <a:latin typeface="微軟正黑體" panose="020B0604030504040204" pitchFamily="34" charset="-120"/>
                <a:cs typeface="Times New Roman" panose="02020603050405020304" pitchFamily="18" charset="0"/>
              </a:rPr>
              <a:t>年保留</a:t>
            </a:r>
            <a:r>
              <a:rPr lang="en-US" altLang="zh-TW" sz="1600" b="1" kern="100" spc="-20" dirty="0">
                <a:solidFill>
                  <a:prstClr val="black"/>
                </a:solidFill>
                <a:latin typeface="微軟正黑體" panose="020B0604030504040204" pitchFamily="34" charset="-120"/>
                <a:cs typeface="Times New Roman" panose="02020603050405020304" pitchFamily="18" charset="0"/>
              </a:rPr>
              <a:t>17.97</a:t>
            </a:r>
            <a:r>
              <a:rPr lang="zh-TW" altLang="en-US" sz="1600" b="1" kern="100" spc="-20" dirty="0">
                <a:solidFill>
                  <a:prstClr val="black"/>
                </a:solidFill>
                <a:latin typeface="微軟正黑體" panose="020B0604030504040204" pitchFamily="34" charset="-120"/>
                <a:cs typeface="Times New Roman" panose="02020603050405020304" pitchFamily="18" charset="0"/>
              </a:rPr>
              <a:t>億元</a:t>
            </a:r>
            <a:r>
              <a:rPr lang="en-US" altLang="zh-TW" sz="1600" b="1" kern="100" spc="-20" dirty="0">
                <a:solidFill>
                  <a:prstClr val="black"/>
                </a:solidFill>
                <a:latin typeface="微軟正黑體" panose="020B0604030504040204" pitchFamily="34" charset="-120"/>
                <a:cs typeface="Times New Roman" panose="02020603050405020304" pitchFamily="18" charset="0"/>
              </a:rPr>
              <a:t>+108</a:t>
            </a:r>
            <a:r>
              <a:rPr lang="zh-TW" altLang="en-US" sz="1600" b="1" kern="100" spc="-20" dirty="0">
                <a:solidFill>
                  <a:prstClr val="black"/>
                </a:solidFill>
                <a:latin typeface="微軟正黑體" panose="020B0604030504040204" pitchFamily="34" charset="-120"/>
                <a:cs typeface="Times New Roman" panose="02020603050405020304" pitchFamily="18" charset="0"/>
              </a:rPr>
              <a:t>年保留</a:t>
            </a:r>
            <a:r>
              <a:rPr lang="en-US" altLang="zh-TW" sz="1600" b="1" kern="100" spc="-20" dirty="0">
                <a:solidFill>
                  <a:prstClr val="black"/>
                </a:solidFill>
                <a:latin typeface="微軟正黑體" panose="020B0604030504040204" pitchFamily="34" charset="-120"/>
                <a:cs typeface="Times New Roman" panose="02020603050405020304" pitchFamily="18" charset="0"/>
              </a:rPr>
              <a:t>10.39</a:t>
            </a:r>
            <a:r>
              <a:rPr lang="zh-TW" altLang="en-US" sz="1600" b="1" kern="100" spc="-20" dirty="0">
                <a:solidFill>
                  <a:prstClr val="black"/>
                </a:solidFill>
                <a:latin typeface="微軟正黑體" panose="020B0604030504040204" pitchFamily="34" charset="-120"/>
                <a:cs typeface="Times New Roman" panose="02020603050405020304" pitchFamily="18" charset="0"/>
              </a:rPr>
              <a:t>億元。</a:t>
            </a:r>
            <a:endParaRPr lang="zh-TW" altLang="zh-TW" sz="1600" b="1" kern="100" dirty="0">
              <a:solidFill>
                <a:prstClr val="black"/>
              </a:solidFill>
              <a:latin typeface="微軟正黑體" panose="020B0604030504040204" pitchFamily="34" charset="-120"/>
              <a:cs typeface="Times New Roman" panose="02020603050405020304" pitchFamily="18" charset="0"/>
            </a:endParaRPr>
          </a:p>
        </p:txBody>
      </p:sp>
      <p:sp>
        <p:nvSpPr>
          <p:cNvPr id="3" name="投影片編號版面配置區 2"/>
          <p:cNvSpPr>
            <a:spLocks noGrp="1"/>
          </p:cNvSpPr>
          <p:nvPr>
            <p:ph type="sldNum" sz="quarter" idx="12"/>
          </p:nvPr>
        </p:nvSpPr>
        <p:spPr>
          <a:xfrm>
            <a:off x="8460432" y="6392712"/>
            <a:ext cx="584978" cy="365125"/>
          </a:xfrm>
        </p:spPr>
        <p:txBody>
          <a:bodyPr/>
          <a:lstStyle/>
          <a:p>
            <a:pPr defTabSz="457200"/>
            <a:fld id="{6318000D-FC71-4726-B7DF-734ABA3BE3AB}" type="slidenum">
              <a:rPr lang="zh-TW" altLang="en-US" sz="1400" smtClean="0">
                <a:solidFill>
                  <a:schemeClr val="tx1"/>
                </a:solidFill>
              </a:rPr>
              <a:pPr defTabSz="457200"/>
              <a:t>8</a:t>
            </a:fld>
            <a:endParaRPr lang="zh-TW" altLang="en-US" sz="1400" dirty="0">
              <a:solidFill>
                <a:schemeClr val="tx1"/>
              </a:solidFill>
            </a:endParaRPr>
          </a:p>
        </p:txBody>
      </p:sp>
    </p:spTree>
    <p:extLst>
      <p:ext uri="{BB962C8B-B14F-4D97-AF65-F5344CB8AC3E}">
        <p14:creationId xmlns:p14="http://schemas.microsoft.com/office/powerpoint/2010/main" val="1711303555"/>
      </p:ext>
    </p:extLst>
  </p:cSld>
  <p:clrMapOvr>
    <a:masterClrMapping/>
  </p:clrMapOvr>
</p:sld>
</file>

<file path=ppt/theme/_rels/them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10.xml><?xml version="1.0" encoding="utf-8"?>
<a:theme xmlns:a="http://schemas.openxmlformats.org/drawingml/2006/main" name="1_Blank">
  <a:themeElements>
    <a:clrScheme name="Office">
      <a:dk1>
        <a:sysClr val="windowText" lastClr="000000"/>
      </a:dk1>
      <a:lt1>
        <a:sysClr val="window" lastClr="FFFFFF"/>
      </a:lt1>
      <a:dk2>
        <a:srgbClr val="6E747A"/>
      </a:dk2>
      <a:lt2>
        <a:srgbClr val="E7E6E6"/>
      </a:lt2>
      <a:accent1>
        <a:srgbClr val="5B9BD5"/>
      </a:accent1>
      <a:accent2>
        <a:srgbClr val="ED7D31"/>
      </a:accent2>
      <a:accent3>
        <a:srgbClr val="A5A5A5"/>
      </a:accent3>
      <a:accent4>
        <a:srgbClr val="FFC000"/>
      </a:accent4>
      <a:accent5>
        <a:srgbClr val="4472C4"/>
      </a:accent5>
      <a:accent6>
        <a:srgbClr val="70AD47"/>
      </a:accent6>
      <a:hlink>
        <a:srgbClr val="085296"/>
      </a:hlink>
      <a:folHlink>
        <a:srgbClr val="9933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龍騰四海">
  <a:themeElements>
    <a:clrScheme name="暗香撲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龍騰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龍騰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7.xml><?xml version="1.0" encoding="utf-8"?>
<a:theme xmlns:a="http://schemas.openxmlformats.org/drawingml/2006/main" name="絲縷">
  <a:themeElements>
    <a:clrScheme name="絲縷">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8.xml><?xml version="1.0" encoding="utf-8"?>
<a:theme xmlns:a="http://schemas.openxmlformats.org/drawingml/2006/main" name="1_絲縷">
  <a:themeElements>
    <a:clrScheme name="絲縷">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9.xml><?xml version="1.0" encoding="utf-8"?>
<a:theme xmlns:a="http://schemas.openxmlformats.org/drawingml/2006/main" name="Blank">
  <a:themeElements>
    <a:clrScheme name="Office">
      <a:dk1>
        <a:sysClr val="windowText" lastClr="000000"/>
      </a:dk1>
      <a:lt1>
        <a:sysClr val="window" lastClr="FFFFFF"/>
      </a:lt1>
      <a:dk2>
        <a:srgbClr val="6E747A"/>
      </a:dk2>
      <a:lt2>
        <a:srgbClr val="E7E6E6"/>
      </a:lt2>
      <a:accent1>
        <a:srgbClr val="5B9BD5"/>
      </a:accent1>
      <a:accent2>
        <a:srgbClr val="ED7D31"/>
      </a:accent2>
      <a:accent3>
        <a:srgbClr val="A5A5A5"/>
      </a:accent3>
      <a:accent4>
        <a:srgbClr val="FFC000"/>
      </a:accent4>
      <a:accent5>
        <a:srgbClr val="4472C4"/>
      </a:accent5>
      <a:accent6>
        <a:srgbClr val="70AD47"/>
      </a:accent6>
      <a:hlink>
        <a:srgbClr val="085296"/>
      </a:hlink>
      <a:folHlink>
        <a:srgbClr val="9933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TM02892315[[fn=絲縷]]</Template>
  <TotalTime>7586</TotalTime>
  <Words>4025</Words>
  <Application>Microsoft Office PowerPoint</Application>
  <PresentationFormat>如螢幕大小 (4:3)</PresentationFormat>
  <Paragraphs>849</Paragraphs>
  <Slides>39</Slides>
  <Notes>25</Notes>
  <HiddenSlides>0</HiddenSlides>
  <MMClips>0</MMClips>
  <ScaleCrop>false</ScaleCrop>
  <HeadingPairs>
    <vt:vector size="6" baseType="variant">
      <vt:variant>
        <vt:lpstr>使用字型</vt:lpstr>
      </vt:variant>
      <vt:variant>
        <vt:i4>18</vt:i4>
      </vt:variant>
      <vt:variant>
        <vt:lpstr>佈景主題</vt:lpstr>
      </vt:variant>
      <vt:variant>
        <vt:i4>10</vt:i4>
      </vt:variant>
      <vt:variant>
        <vt:lpstr>投影片標題</vt:lpstr>
      </vt:variant>
      <vt:variant>
        <vt:i4>39</vt:i4>
      </vt:variant>
    </vt:vector>
  </HeadingPairs>
  <TitlesOfParts>
    <vt:vector size="67" baseType="lpstr">
      <vt:lpstr>Roboto Condensed</vt:lpstr>
      <vt:lpstr>华文楷体</vt:lpstr>
      <vt:lpstr>微軟正黑體</vt:lpstr>
      <vt:lpstr>新細明體</vt:lpstr>
      <vt:lpstr>新細明體-ExtB</vt:lpstr>
      <vt:lpstr>標楷體</vt:lpstr>
      <vt:lpstr>Arial</vt:lpstr>
      <vt:lpstr>Calibri</vt:lpstr>
      <vt:lpstr>Calibri Light</vt:lpstr>
      <vt:lpstr>Cambria</vt:lpstr>
      <vt:lpstr>Century Gothic</vt:lpstr>
      <vt:lpstr>Helvetica</vt:lpstr>
      <vt:lpstr>Maiandra GD</vt:lpstr>
      <vt:lpstr>Source Sans Pro</vt:lpstr>
      <vt:lpstr>Times New Roman</vt:lpstr>
      <vt:lpstr>Wingdings</vt:lpstr>
      <vt:lpstr>Wingdings 2</vt:lpstr>
      <vt:lpstr>Wingdings 3</vt:lpstr>
      <vt:lpstr>HDOfficeLightV0</vt:lpstr>
      <vt:lpstr>自訂設計</vt:lpstr>
      <vt:lpstr>5_Office 佈景主題</vt:lpstr>
      <vt:lpstr>3_Office 佈景主題</vt:lpstr>
      <vt:lpstr>4_Office 佈景主題</vt:lpstr>
      <vt:lpstr>龍騰四海</vt:lpstr>
      <vt:lpstr>絲縷</vt:lpstr>
      <vt:lpstr>1_絲縷</vt:lpstr>
      <vt:lpstr>Blank</vt:lpstr>
      <vt:lpstr>1_Blank</vt:lpstr>
      <vt:lpstr>PowerPoint 簡報</vt:lpstr>
      <vt:lpstr>報告大綱</vt:lpstr>
      <vt:lpstr>PowerPoint 簡報</vt:lpstr>
      <vt:lpstr>108年度總收入執行情形</vt:lpstr>
      <vt:lpstr>108年稅課收入執行情形</vt:lpstr>
      <vt:lpstr>108年非稅課收入執行情形</vt:lpstr>
      <vt:lpstr>108年補助收入執行情形</vt:lpstr>
      <vt:lpstr>債務有效控管 108年減少舉借約55億元 </vt:lpstr>
      <vt:lpstr>本市債務狀況(一)</vt:lpstr>
      <vt:lpstr>本市債務狀況(二)</vt:lpstr>
      <vt:lpstr>本市債務狀況(三)</vt:lpstr>
      <vt:lpstr>本市債務狀況(四)</vt:lpstr>
      <vt:lpstr>推動開源節流措施－可量化績效</vt:lpstr>
      <vt:lpstr>財政考核績效</vt:lpstr>
      <vt:lpstr>PowerPoint 簡報</vt:lpstr>
      <vt:lpstr>PowerPoint 簡報</vt:lpstr>
      <vt:lpstr>PowerPoint 簡報</vt:lpstr>
      <vt:lpstr>PowerPoint 簡報</vt:lpstr>
      <vt:lpstr>PowerPoint 簡報</vt:lpstr>
      <vt:lpstr>菸酒管理執行情形及成果</vt:lpstr>
      <vt:lpstr>查緝私劣菸酒  績效全國第一</vt:lpstr>
      <vt:lpstr>PowerPoint 簡報</vt:lpstr>
      <vt:lpstr>市有財產總值</vt:lpstr>
      <vt:lpstr>加強市有財產使用效益</vt:lpstr>
      <vt:lpstr>新草衙地區土地處理情形                        截至109年4月底</vt:lpstr>
      <vt:lpstr>PowerPoint 簡報</vt:lpstr>
      <vt:lpstr>PowerPoint 簡報</vt:lpstr>
      <vt:lpstr>PowerPoint 簡報</vt:lpstr>
      <vt:lpstr>PowerPoint 簡報</vt:lpstr>
      <vt:lpstr>PowerPoint 簡報</vt:lpstr>
      <vt:lpstr>集中支付作業管理</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3-2定期大會財政局業務簡報</dc:title>
  <dc:creator>fb603</dc:creator>
  <cp:lastModifiedBy>fb409</cp:lastModifiedBy>
  <cp:revision>1438</cp:revision>
  <cp:lastPrinted>2020-04-20T08:43:46Z</cp:lastPrinted>
  <dcterms:created xsi:type="dcterms:W3CDTF">2015-07-29T08:02:25Z</dcterms:created>
  <dcterms:modified xsi:type="dcterms:W3CDTF">2020-05-18T00:24:52Z</dcterms:modified>
</cp:coreProperties>
</file>