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552" r:id="rId2"/>
    <p:sldId id="553" r:id="rId3"/>
    <p:sldId id="554" r:id="rId4"/>
    <p:sldId id="555" r:id="rId5"/>
    <p:sldId id="611" r:id="rId6"/>
    <p:sldId id="433" r:id="rId7"/>
    <p:sldId id="437" r:id="rId8"/>
    <p:sldId id="467" r:id="rId9"/>
    <p:sldId id="435" r:id="rId10"/>
    <p:sldId id="637" r:id="rId11"/>
    <p:sldId id="262" r:id="rId12"/>
    <p:sldId id="556" r:id="rId13"/>
    <p:sldId id="580" r:id="rId14"/>
    <p:sldId id="614" r:id="rId15"/>
    <p:sldId id="610" r:id="rId16"/>
    <p:sldId id="617" r:id="rId17"/>
    <p:sldId id="618" r:id="rId18"/>
    <p:sldId id="619" r:id="rId19"/>
    <p:sldId id="620" r:id="rId20"/>
    <p:sldId id="638" r:id="rId21"/>
    <p:sldId id="639" r:id="rId22"/>
    <p:sldId id="640" r:id="rId23"/>
    <p:sldId id="636" r:id="rId24"/>
    <p:sldId id="625" r:id="rId25"/>
    <p:sldId id="626" r:id="rId26"/>
    <p:sldId id="641" r:id="rId27"/>
    <p:sldId id="628" r:id="rId28"/>
    <p:sldId id="629" r:id="rId29"/>
    <p:sldId id="631" r:id="rId30"/>
    <p:sldId id="634" r:id="rId31"/>
    <p:sldId id="635" r:id="rId32"/>
    <p:sldId id="572" r:id="rId33"/>
    <p:sldId id="573" r:id="rId3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00D91A1-3B84-4191-A0AC-0F6B1712675A}">
          <p14:sldIdLst>
            <p14:sldId id="552"/>
            <p14:sldId id="553"/>
            <p14:sldId id="554"/>
            <p14:sldId id="555"/>
            <p14:sldId id="611"/>
            <p14:sldId id="433"/>
            <p14:sldId id="437"/>
            <p14:sldId id="467"/>
            <p14:sldId id="435"/>
            <p14:sldId id="637"/>
            <p14:sldId id="262"/>
            <p14:sldId id="556"/>
            <p14:sldId id="580"/>
            <p14:sldId id="614"/>
            <p14:sldId id="610"/>
            <p14:sldId id="617"/>
            <p14:sldId id="618"/>
            <p14:sldId id="619"/>
            <p14:sldId id="620"/>
            <p14:sldId id="638"/>
            <p14:sldId id="639"/>
            <p14:sldId id="640"/>
            <p14:sldId id="636"/>
            <p14:sldId id="625"/>
            <p14:sldId id="626"/>
            <p14:sldId id="641"/>
            <p14:sldId id="628"/>
            <p14:sldId id="629"/>
            <p14:sldId id="631"/>
            <p14:sldId id="634"/>
            <p14:sldId id="635"/>
            <p14:sldId id="572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6E6E6"/>
    <a:srgbClr val="EFFCAE"/>
    <a:srgbClr val="0000FF"/>
    <a:srgbClr val="0070BF"/>
    <a:srgbClr val="9766FF"/>
    <a:srgbClr val="976632"/>
    <a:srgbClr val="62A336"/>
    <a:srgbClr val="99CC00"/>
    <a:srgbClr val="FAA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8809" autoAdjust="0"/>
    <p:restoredTop sz="60118" autoAdjust="0"/>
  </p:normalViewPr>
  <p:slideViewPr>
    <p:cSldViewPr snapToGrid="0">
      <p:cViewPr varScale="1">
        <p:scale>
          <a:sx n="68" d="100"/>
          <a:sy n="68" d="100"/>
        </p:scale>
        <p:origin x="2664" y="72"/>
      </p:cViewPr>
      <p:guideLst>
        <p:guide orient="horz" pos="200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2.10.240\share\&#31185;&#23460;&#20839;&#37096;&#36039;&#26009;&#22846;\&#36628;&#23566;&#34389;&#36935;&#31185;\24&#32318;&#25928;&#32113;&#35336;&#32068;(&#31532;&#20116;&#32068;)\&#38748;&#23291;\&#36628;&#34389;&#31185;&#32318;&#25928;&#22577;&#21578;\108&#24180;&#36628;&#23566;&#34389;&#36935;&#31185;&#32318;&#25928;&#22577;&#21578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'[108年輔導處遇科績效報告.xls]累計列管個案狀況'!$B$17</c:f>
              <c:strCache>
                <c:ptCount val="1"/>
                <c:pt idx="0">
                  <c:v>百分比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D1B-497A-9025-B1EE8B306C2C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en-US"/>
                      <a:t>26.35%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1B-497A-9025-B1EE8B306C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'[108年輔導處遇科績效報告.xls]累計列管個案狀況'!$C$13:$I$13</c:f>
              <c:strCache>
                <c:ptCount val="7"/>
                <c:pt idx="0">
                  <c:v>19歲以下</c:v>
                </c:pt>
                <c:pt idx="1">
                  <c:v>20歲-29歲</c:v>
                </c:pt>
                <c:pt idx="2">
                  <c:v>30歲-39歲</c:v>
                </c:pt>
                <c:pt idx="3">
                  <c:v>40歲-49歲</c:v>
                </c:pt>
                <c:pt idx="4">
                  <c:v>50歲-59歲</c:v>
                </c:pt>
                <c:pt idx="5">
                  <c:v>60歲-69歲</c:v>
                </c:pt>
                <c:pt idx="6">
                  <c:v>70歲以上</c:v>
                </c:pt>
              </c:strCache>
            </c:strRef>
          </c:cat>
          <c:val>
            <c:numRef>
              <c:f>'[108年輔導處遇科績效報告.xls]累計列管個案狀況'!$C$17:$I$17</c:f>
              <c:numCache>
                <c:formatCode>0.00%</c:formatCode>
                <c:ptCount val="7"/>
                <c:pt idx="0">
                  <c:v>7.960413080895009E-3</c:v>
                </c:pt>
                <c:pt idx="1">
                  <c:v>0.22956110154905335</c:v>
                </c:pt>
                <c:pt idx="2">
                  <c:v>0.26355421686746988</c:v>
                </c:pt>
                <c:pt idx="3">
                  <c:v>0.32099827882960413</c:v>
                </c:pt>
                <c:pt idx="4">
                  <c:v>0.14113597246127366</c:v>
                </c:pt>
                <c:pt idx="5">
                  <c:v>3.5714285714285712E-2</c:v>
                </c:pt>
                <c:pt idx="6">
                  <c:v>1.0757314974182443E-3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1B-497A-9025-B1EE8B306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611688"/>
        <c:axId val="431219344"/>
      </c:barChart>
      <c:catAx>
        <c:axId val="271611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1219344"/>
        <c:crosses val="autoZero"/>
        <c:auto val="1"/>
        <c:lblAlgn val="ctr"/>
        <c:lblOffset val="100"/>
        <c:noMultiLvlLbl val="0"/>
      </c:catAx>
      <c:valAx>
        <c:axId val="43121934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71611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6152E-A1E1-4418-B507-B0535CAFA8B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EAFA0B1-F8C9-425A-9700-74501D4E25BF}">
      <dgm:prSet phldrT="[文字]" custT="1"/>
      <dgm:spPr/>
      <dgm:t>
        <a:bodyPr/>
        <a:lstStyle/>
        <a:p>
          <a:r>
            <a:rPr lang="zh-TW" altLang="en-US" sz="3200" dirty="0"/>
            <a:t>壹、組織架構</a:t>
          </a:r>
        </a:p>
      </dgm:t>
    </dgm:pt>
    <dgm:pt modelId="{18F7C947-88A2-4AA9-8C98-6455796E94B4}" type="parTrans" cxnId="{7B664919-5F31-4DB6-91EB-81259C54A5B1}">
      <dgm:prSet/>
      <dgm:spPr/>
      <dgm:t>
        <a:bodyPr/>
        <a:lstStyle/>
        <a:p>
          <a:endParaRPr lang="zh-TW" altLang="en-US" sz="2000"/>
        </a:p>
      </dgm:t>
    </dgm:pt>
    <dgm:pt modelId="{3184B42C-7817-4010-80A8-45B8FA657FC0}" type="sibTrans" cxnId="{7B664919-5F31-4DB6-91EB-81259C54A5B1}">
      <dgm:prSet/>
      <dgm:spPr/>
      <dgm:t>
        <a:bodyPr/>
        <a:lstStyle/>
        <a:p>
          <a:endParaRPr lang="zh-TW" altLang="en-US" sz="2000"/>
        </a:p>
      </dgm:t>
    </dgm:pt>
    <dgm:pt modelId="{7BE4E8EC-F9D4-4B45-BA85-D0A25886476F}">
      <dgm:prSet phldrT="[文字]" custT="1"/>
      <dgm:spPr/>
      <dgm:t>
        <a:bodyPr/>
        <a:lstStyle/>
        <a:p>
          <a:r>
            <a:rPr lang="zh-TW" altLang="en-US" sz="3200" dirty="0"/>
            <a:t>貳、重點業務及績效</a:t>
          </a:r>
        </a:p>
      </dgm:t>
    </dgm:pt>
    <dgm:pt modelId="{24285049-7D6F-4A08-A02B-A2112BC3538B}" type="parTrans" cxnId="{4695D367-96BA-4901-BA3D-691D4BC26C03}">
      <dgm:prSet/>
      <dgm:spPr/>
      <dgm:t>
        <a:bodyPr/>
        <a:lstStyle/>
        <a:p>
          <a:endParaRPr lang="zh-TW" altLang="en-US" sz="2000"/>
        </a:p>
      </dgm:t>
    </dgm:pt>
    <dgm:pt modelId="{8811BBF2-E75A-4BAA-91C4-CC0D5458AEFC}" type="sibTrans" cxnId="{4695D367-96BA-4901-BA3D-691D4BC26C03}">
      <dgm:prSet/>
      <dgm:spPr/>
      <dgm:t>
        <a:bodyPr/>
        <a:lstStyle/>
        <a:p>
          <a:endParaRPr lang="zh-TW" altLang="en-US" sz="2000"/>
        </a:p>
      </dgm:t>
    </dgm:pt>
    <dgm:pt modelId="{0F8B2D8D-F441-4E2B-8442-D53BC9EE11AE}">
      <dgm:prSet phldrT="[文字]" custT="1"/>
      <dgm:spPr/>
      <dgm:t>
        <a:bodyPr/>
        <a:lstStyle/>
        <a:p>
          <a:r>
            <a:rPr lang="zh-TW" altLang="en-US" sz="3200" dirty="0"/>
            <a:t>參、未來推動重點</a:t>
          </a:r>
        </a:p>
      </dgm:t>
    </dgm:pt>
    <dgm:pt modelId="{8B7C1329-7F25-4531-A5EB-D149BE53B570}" type="parTrans" cxnId="{B5275594-3B3A-44EA-8B8A-6A2CE5AA7B9F}">
      <dgm:prSet/>
      <dgm:spPr/>
      <dgm:t>
        <a:bodyPr/>
        <a:lstStyle/>
        <a:p>
          <a:endParaRPr lang="zh-TW" altLang="en-US" sz="2000"/>
        </a:p>
      </dgm:t>
    </dgm:pt>
    <dgm:pt modelId="{E8ED0599-6C8E-4084-9D00-5CCA25EA4C9E}" type="sibTrans" cxnId="{B5275594-3B3A-44EA-8B8A-6A2CE5AA7B9F}">
      <dgm:prSet/>
      <dgm:spPr/>
      <dgm:t>
        <a:bodyPr/>
        <a:lstStyle/>
        <a:p>
          <a:endParaRPr lang="zh-TW" altLang="en-US" sz="2000"/>
        </a:p>
      </dgm:t>
    </dgm:pt>
    <dgm:pt modelId="{567469D3-5524-4FE2-BE7B-C43D1F90AAE7}">
      <dgm:prSet phldrT="[文字]" custT="1"/>
      <dgm:spPr/>
      <dgm:t>
        <a:bodyPr/>
        <a:lstStyle/>
        <a:p>
          <a:r>
            <a:rPr lang="zh-TW" altLang="en-US" sz="3200" dirty="0"/>
            <a:t>肆、結語</a:t>
          </a:r>
        </a:p>
      </dgm:t>
    </dgm:pt>
    <dgm:pt modelId="{114DD8E5-D7A5-4413-BE99-7D231F0B3A66}" type="parTrans" cxnId="{F00168D2-5B34-450F-B463-8ED802F70715}">
      <dgm:prSet/>
      <dgm:spPr/>
      <dgm:t>
        <a:bodyPr/>
        <a:lstStyle/>
        <a:p>
          <a:endParaRPr lang="zh-TW" altLang="en-US"/>
        </a:p>
      </dgm:t>
    </dgm:pt>
    <dgm:pt modelId="{BE6F4304-C29D-47E2-9A07-815AFF12AFE4}" type="sibTrans" cxnId="{F00168D2-5B34-450F-B463-8ED802F70715}">
      <dgm:prSet/>
      <dgm:spPr/>
      <dgm:t>
        <a:bodyPr/>
        <a:lstStyle/>
        <a:p>
          <a:endParaRPr lang="zh-TW" altLang="en-US"/>
        </a:p>
      </dgm:t>
    </dgm:pt>
    <dgm:pt modelId="{97FC8220-40F2-4E5A-9CA0-987486E03CC1}" type="pres">
      <dgm:prSet presAssocID="{FFE6152E-A1E1-4418-B507-B0535CAFA8BE}" presName="linear" presStyleCnt="0">
        <dgm:presLayoutVars>
          <dgm:animLvl val="lvl"/>
          <dgm:resizeHandles val="exact"/>
        </dgm:presLayoutVars>
      </dgm:prSet>
      <dgm:spPr/>
    </dgm:pt>
    <dgm:pt modelId="{508B7DE3-20EC-4113-B073-C9464C90574B}" type="pres">
      <dgm:prSet presAssocID="{CEAFA0B1-F8C9-425A-9700-74501D4E25B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752E3F-900A-40FF-B9B4-9A170DB92EB3}" type="pres">
      <dgm:prSet presAssocID="{3184B42C-7817-4010-80A8-45B8FA657FC0}" presName="spacer" presStyleCnt="0"/>
      <dgm:spPr/>
    </dgm:pt>
    <dgm:pt modelId="{6C87E982-0070-4394-AA37-D9148EA7A9A7}" type="pres">
      <dgm:prSet presAssocID="{7BE4E8EC-F9D4-4B45-BA85-D0A2588647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A7A611-08E0-4991-B9DE-88F238C27173}" type="pres">
      <dgm:prSet presAssocID="{8811BBF2-E75A-4BAA-91C4-CC0D5458AEFC}" presName="spacer" presStyleCnt="0"/>
      <dgm:spPr/>
    </dgm:pt>
    <dgm:pt modelId="{3581E8FC-2468-4A26-BC5D-BFBA18DF869A}" type="pres">
      <dgm:prSet presAssocID="{0F8B2D8D-F441-4E2B-8442-D53BC9EE11A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58B0C07-CCDD-4625-A46B-CD7210278417}" type="pres">
      <dgm:prSet presAssocID="{E8ED0599-6C8E-4084-9D00-5CCA25EA4C9E}" presName="spacer" presStyleCnt="0"/>
      <dgm:spPr/>
    </dgm:pt>
    <dgm:pt modelId="{ADB23FF2-7758-4669-B696-9BCC62D638C0}" type="pres">
      <dgm:prSet presAssocID="{567469D3-5524-4FE2-BE7B-C43D1F90AA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664919-5F31-4DB6-91EB-81259C54A5B1}" srcId="{FFE6152E-A1E1-4418-B507-B0535CAFA8BE}" destId="{CEAFA0B1-F8C9-425A-9700-74501D4E25BF}" srcOrd="0" destOrd="0" parTransId="{18F7C947-88A2-4AA9-8C98-6455796E94B4}" sibTransId="{3184B42C-7817-4010-80A8-45B8FA657FC0}"/>
    <dgm:cxn modelId="{28B83C5C-326D-4CB4-8B91-FC90E155CFA0}" type="presOf" srcId="{0F8B2D8D-F441-4E2B-8442-D53BC9EE11AE}" destId="{3581E8FC-2468-4A26-BC5D-BFBA18DF869A}" srcOrd="0" destOrd="0" presId="urn:microsoft.com/office/officeart/2005/8/layout/vList2"/>
    <dgm:cxn modelId="{4695D367-96BA-4901-BA3D-691D4BC26C03}" srcId="{FFE6152E-A1E1-4418-B507-B0535CAFA8BE}" destId="{7BE4E8EC-F9D4-4B45-BA85-D0A25886476F}" srcOrd="1" destOrd="0" parTransId="{24285049-7D6F-4A08-A02B-A2112BC3538B}" sibTransId="{8811BBF2-E75A-4BAA-91C4-CC0D5458AEFC}"/>
    <dgm:cxn modelId="{EB69FB6B-0351-49AE-AED8-AB5F75E12BF4}" type="presOf" srcId="{CEAFA0B1-F8C9-425A-9700-74501D4E25BF}" destId="{508B7DE3-20EC-4113-B073-C9464C90574B}" srcOrd="0" destOrd="0" presId="urn:microsoft.com/office/officeart/2005/8/layout/vList2"/>
    <dgm:cxn modelId="{804FBE83-0610-4F82-8B48-3EFF6A7E939C}" type="presOf" srcId="{FFE6152E-A1E1-4418-B507-B0535CAFA8BE}" destId="{97FC8220-40F2-4E5A-9CA0-987486E03CC1}" srcOrd="0" destOrd="0" presId="urn:microsoft.com/office/officeart/2005/8/layout/vList2"/>
    <dgm:cxn modelId="{B5275594-3B3A-44EA-8B8A-6A2CE5AA7B9F}" srcId="{FFE6152E-A1E1-4418-B507-B0535CAFA8BE}" destId="{0F8B2D8D-F441-4E2B-8442-D53BC9EE11AE}" srcOrd="2" destOrd="0" parTransId="{8B7C1329-7F25-4531-A5EB-D149BE53B570}" sibTransId="{E8ED0599-6C8E-4084-9D00-5CCA25EA4C9E}"/>
    <dgm:cxn modelId="{F00168D2-5B34-450F-B463-8ED802F70715}" srcId="{FFE6152E-A1E1-4418-B507-B0535CAFA8BE}" destId="{567469D3-5524-4FE2-BE7B-C43D1F90AAE7}" srcOrd="3" destOrd="0" parTransId="{114DD8E5-D7A5-4413-BE99-7D231F0B3A66}" sibTransId="{BE6F4304-C29D-47E2-9A07-815AFF12AFE4}"/>
    <dgm:cxn modelId="{1EE649E7-401E-4FDF-90D8-36F4423AD7F3}" type="presOf" srcId="{567469D3-5524-4FE2-BE7B-C43D1F90AAE7}" destId="{ADB23FF2-7758-4669-B696-9BCC62D638C0}" srcOrd="0" destOrd="0" presId="urn:microsoft.com/office/officeart/2005/8/layout/vList2"/>
    <dgm:cxn modelId="{6D0721E9-F150-49A1-9A4E-A62999974354}" type="presOf" srcId="{7BE4E8EC-F9D4-4B45-BA85-D0A25886476F}" destId="{6C87E982-0070-4394-AA37-D9148EA7A9A7}" srcOrd="0" destOrd="0" presId="urn:microsoft.com/office/officeart/2005/8/layout/vList2"/>
    <dgm:cxn modelId="{B6BC49D7-EC68-435A-BC33-F831CFF682A9}" type="presParOf" srcId="{97FC8220-40F2-4E5A-9CA0-987486E03CC1}" destId="{508B7DE3-20EC-4113-B073-C9464C90574B}" srcOrd="0" destOrd="0" presId="urn:microsoft.com/office/officeart/2005/8/layout/vList2"/>
    <dgm:cxn modelId="{43224386-D5E4-4BDC-9B41-E88C37DCECE3}" type="presParOf" srcId="{97FC8220-40F2-4E5A-9CA0-987486E03CC1}" destId="{8D752E3F-900A-40FF-B9B4-9A170DB92EB3}" srcOrd="1" destOrd="0" presId="urn:microsoft.com/office/officeart/2005/8/layout/vList2"/>
    <dgm:cxn modelId="{74F8EDBD-7584-4C47-A83B-EE2C70C3D8E2}" type="presParOf" srcId="{97FC8220-40F2-4E5A-9CA0-987486E03CC1}" destId="{6C87E982-0070-4394-AA37-D9148EA7A9A7}" srcOrd="2" destOrd="0" presId="urn:microsoft.com/office/officeart/2005/8/layout/vList2"/>
    <dgm:cxn modelId="{AA896269-913A-41A7-A1AB-90F2E1BF5449}" type="presParOf" srcId="{97FC8220-40F2-4E5A-9CA0-987486E03CC1}" destId="{80A7A611-08E0-4991-B9DE-88F238C27173}" srcOrd="3" destOrd="0" presId="urn:microsoft.com/office/officeart/2005/8/layout/vList2"/>
    <dgm:cxn modelId="{16620670-5BF5-4A0D-9AE3-503A9500CFEB}" type="presParOf" srcId="{97FC8220-40F2-4E5A-9CA0-987486E03CC1}" destId="{3581E8FC-2468-4A26-BC5D-BFBA18DF869A}" srcOrd="4" destOrd="0" presId="urn:microsoft.com/office/officeart/2005/8/layout/vList2"/>
    <dgm:cxn modelId="{0E0DC32E-ADBD-409C-A11B-D465055BF9BC}" type="presParOf" srcId="{97FC8220-40F2-4E5A-9CA0-987486E03CC1}" destId="{F58B0C07-CCDD-4625-A46B-CD7210278417}" srcOrd="5" destOrd="0" presId="urn:microsoft.com/office/officeart/2005/8/layout/vList2"/>
    <dgm:cxn modelId="{7A044536-6AF9-48F7-AF7F-00CDFD7C1F10}" type="presParOf" srcId="{97FC8220-40F2-4E5A-9CA0-987486E03CC1}" destId="{ADB23FF2-7758-4669-B696-9BCC62D638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E6152E-A1E1-4418-B507-B0535CAFA8B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EAFA0B1-F8C9-425A-9700-74501D4E25BF}">
      <dgm:prSet phldrT="[文字]" custT="1"/>
      <dgm:spPr/>
      <dgm:t>
        <a:bodyPr/>
        <a:lstStyle/>
        <a:p>
          <a:r>
            <a:rPr lang="zh-TW" altLang="en-US" sz="3200" dirty="0"/>
            <a:t>一、創新業務</a:t>
          </a:r>
        </a:p>
      </dgm:t>
    </dgm:pt>
    <dgm:pt modelId="{18F7C947-88A2-4AA9-8C98-6455796E94B4}" type="parTrans" cxnId="{7B664919-5F31-4DB6-91EB-81259C54A5B1}">
      <dgm:prSet/>
      <dgm:spPr/>
      <dgm:t>
        <a:bodyPr/>
        <a:lstStyle/>
        <a:p>
          <a:endParaRPr lang="zh-TW" altLang="en-US" sz="2000"/>
        </a:p>
      </dgm:t>
    </dgm:pt>
    <dgm:pt modelId="{3184B42C-7817-4010-80A8-45B8FA657FC0}" type="sibTrans" cxnId="{7B664919-5F31-4DB6-91EB-81259C54A5B1}">
      <dgm:prSet/>
      <dgm:spPr/>
      <dgm:t>
        <a:bodyPr/>
        <a:lstStyle/>
        <a:p>
          <a:endParaRPr lang="zh-TW" altLang="en-US" sz="2000"/>
        </a:p>
      </dgm:t>
    </dgm:pt>
    <dgm:pt modelId="{7BE4E8EC-F9D4-4B45-BA85-D0A25886476F}">
      <dgm:prSet phldrT="[文字]" custT="1"/>
      <dgm:spPr/>
      <dgm:t>
        <a:bodyPr/>
        <a:lstStyle/>
        <a:p>
          <a:r>
            <a:rPr lang="zh-TW" altLang="en-US" sz="3200" dirty="0"/>
            <a:t>三、研究預防業務</a:t>
          </a:r>
        </a:p>
      </dgm:t>
    </dgm:pt>
    <dgm:pt modelId="{24285049-7D6F-4A08-A02B-A2112BC3538B}" type="parTrans" cxnId="{4695D367-96BA-4901-BA3D-691D4BC26C03}">
      <dgm:prSet/>
      <dgm:spPr/>
      <dgm:t>
        <a:bodyPr/>
        <a:lstStyle/>
        <a:p>
          <a:endParaRPr lang="zh-TW" altLang="en-US" sz="2000"/>
        </a:p>
      </dgm:t>
    </dgm:pt>
    <dgm:pt modelId="{8811BBF2-E75A-4BAA-91C4-CC0D5458AEFC}" type="sibTrans" cxnId="{4695D367-96BA-4901-BA3D-691D4BC26C03}">
      <dgm:prSet/>
      <dgm:spPr/>
      <dgm:t>
        <a:bodyPr/>
        <a:lstStyle/>
        <a:p>
          <a:endParaRPr lang="zh-TW" altLang="en-US" sz="2000"/>
        </a:p>
      </dgm:t>
    </dgm:pt>
    <dgm:pt modelId="{0F8B2D8D-F441-4E2B-8442-D53BC9EE11AE}">
      <dgm:prSet phldrT="[文字]" custT="1"/>
      <dgm:spPr/>
      <dgm:t>
        <a:bodyPr/>
        <a:lstStyle/>
        <a:p>
          <a:r>
            <a:rPr lang="zh-TW" altLang="en-US" sz="3200" dirty="0"/>
            <a:t>四、輔導處遇業務</a:t>
          </a:r>
        </a:p>
      </dgm:t>
    </dgm:pt>
    <dgm:pt modelId="{8B7C1329-7F25-4531-A5EB-D149BE53B570}" type="parTrans" cxnId="{B5275594-3B3A-44EA-8B8A-6A2CE5AA7B9F}">
      <dgm:prSet/>
      <dgm:spPr/>
      <dgm:t>
        <a:bodyPr/>
        <a:lstStyle/>
        <a:p>
          <a:endParaRPr lang="zh-TW" altLang="en-US" sz="2000"/>
        </a:p>
      </dgm:t>
    </dgm:pt>
    <dgm:pt modelId="{E8ED0599-6C8E-4084-9D00-5CCA25EA4C9E}" type="sibTrans" cxnId="{B5275594-3B3A-44EA-8B8A-6A2CE5AA7B9F}">
      <dgm:prSet/>
      <dgm:spPr/>
      <dgm:t>
        <a:bodyPr/>
        <a:lstStyle/>
        <a:p>
          <a:endParaRPr lang="zh-TW" altLang="en-US" sz="2000"/>
        </a:p>
      </dgm:t>
    </dgm:pt>
    <dgm:pt modelId="{C7E22181-9049-4FC3-846F-0FE3845589B1}">
      <dgm:prSet phldrT="[文字]" custT="1"/>
      <dgm:spPr/>
      <dgm:t>
        <a:bodyPr/>
        <a:lstStyle/>
        <a:p>
          <a:r>
            <a:rPr lang="zh-TW" altLang="en-US" sz="3200" dirty="0"/>
            <a:t>二、綜合規劃業務</a:t>
          </a:r>
        </a:p>
      </dgm:t>
    </dgm:pt>
    <dgm:pt modelId="{2EA17707-F930-4974-A476-B704CA706E3F}" type="parTrans" cxnId="{ED96DDDF-280B-49E3-8356-A87B5D50177C}">
      <dgm:prSet/>
      <dgm:spPr/>
      <dgm:t>
        <a:bodyPr/>
        <a:lstStyle/>
        <a:p>
          <a:endParaRPr lang="zh-TW" altLang="en-US"/>
        </a:p>
      </dgm:t>
    </dgm:pt>
    <dgm:pt modelId="{CD8F3CFE-6DF1-4D75-8525-0F72DB4F3B3D}" type="sibTrans" cxnId="{ED96DDDF-280B-49E3-8356-A87B5D50177C}">
      <dgm:prSet/>
      <dgm:spPr/>
      <dgm:t>
        <a:bodyPr/>
        <a:lstStyle/>
        <a:p>
          <a:endParaRPr lang="zh-TW" altLang="en-US"/>
        </a:p>
      </dgm:t>
    </dgm:pt>
    <dgm:pt modelId="{97FC8220-40F2-4E5A-9CA0-987486E03CC1}" type="pres">
      <dgm:prSet presAssocID="{FFE6152E-A1E1-4418-B507-B0535CAFA8BE}" presName="linear" presStyleCnt="0">
        <dgm:presLayoutVars>
          <dgm:animLvl val="lvl"/>
          <dgm:resizeHandles val="exact"/>
        </dgm:presLayoutVars>
      </dgm:prSet>
      <dgm:spPr/>
    </dgm:pt>
    <dgm:pt modelId="{508B7DE3-20EC-4113-B073-C9464C90574B}" type="pres">
      <dgm:prSet presAssocID="{CEAFA0B1-F8C9-425A-9700-74501D4E25B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752E3F-900A-40FF-B9B4-9A170DB92EB3}" type="pres">
      <dgm:prSet presAssocID="{3184B42C-7817-4010-80A8-45B8FA657FC0}" presName="spacer" presStyleCnt="0"/>
      <dgm:spPr/>
    </dgm:pt>
    <dgm:pt modelId="{7B89B7F8-5972-41FE-8153-A6C327946E09}" type="pres">
      <dgm:prSet presAssocID="{C7E22181-9049-4FC3-846F-0FE3845589B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704DAE-2B92-4879-987F-FF9E937E1733}" type="pres">
      <dgm:prSet presAssocID="{CD8F3CFE-6DF1-4D75-8525-0F72DB4F3B3D}" presName="spacer" presStyleCnt="0"/>
      <dgm:spPr/>
    </dgm:pt>
    <dgm:pt modelId="{6C87E982-0070-4394-AA37-D9148EA7A9A7}" type="pres">
      <dgm:prSet presAssocID="{7BE4E8EC-F9D4-4B45-BA85-D0A25886476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A7A611-08E0-4991-B9DE-88F238C27173}" type="pres">
      <dgm:prSet presAssocID="{8811BBF2-E75A-4BAA-91C4-CC0D5458AEFC}" presName="spacer" presStyleCnt="0"/>
      <dgm:spPr/>
    </dgm:pt>
    <dgm:pt modelId="{3581E8FC-2468-4A26-BC5D-BFBA18DF869A}" type="pres">
      <dgm:prSet presAssocID="{0F8B2D8D-F441-4E2B-8442-D53BC9EE11A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664919-5F31-4DB6-91EB-81259C54A5B1}" srcId="{FFE6152E-A1E1-4418-B507-B0535CAFA8BE}" destId="{CEAFA0B1-F8C9-425A-9700-74501D4E25BF}" srcOrd="0" destOrd="0" parTransId="{18F7C947-88A2-4AA9-8C98-6455796E94B4}" sibTransId="{3184B42C-7817-4010-80A8-45B8FA657FC0}"/>
    <dgm:cxn modelId="{28B83C5C-326D-4CB4-8B91-FC90E155CFA0}" type="presOf" srcId="{0F8B2D8D-F441-4E2B-8442-D53BC9EE11AE}" destId="{3581E8FC-2468-4A26-BC5D-BFBA18DF869A}" srcOrd="0" destOrd="0" presId="urn:microsoft.com/office/officeart/2005/8/layout/vList2"/>
    <dgm:cxn modelId="{4695D367-96BA-4901-BA3D-691D4BC26C03}" srcId="{FFE6152E-A1E1-4418-B507-B0535CAFA8BE}" destId="{7BE4E8EC-F9D4-4B45-BA85-D0A25886476F}" srcOrd="2" destOrd="0" parTransId="{24285049-7D6F-4A08-A02B-A2112BC3538B}" sibTransId="{8811BBF2-E75A-4BAA-91C4-CC0D5458AEFC}"/>
    <dgm:cxn modelId="{EB69FB6B-0351-49AE-AED8-AB5F75E12BF4}" type="presOf" srcId="{CEAFA0B1-F8C9-425A-9700-74501D4E25BF}" destId="{508B7DE3-20EC-4113-B073-C9464C90574B}" srcOrd="0" destOrd="0" presId="urn:microsoft.com/office/officeart/2005/8/layout/vList2"/>
    <dgm:cxn modelId="{804FBE83-0610-4F82-8B48-3EFF6A7E939C}" type="presOf" srcId="{FFE6152E-A1E1-4418-B507-B0535CAFA8BE}" destId="{97FC8220-40F2-4E5A-9CA0-987486E03CC1}" srcOrd="0" destOrd="0" presId="urn:microsoft.com/office/officeart/2005/8/layout/vList2"/>
    <dgm:cxn modelId="{B5275594-3B3A-44EA-8B8A-6A2CE5AA7B9F}" srcId="{FFE6152E-A1E1-4418-B507-B0535CAFA8BE}" destId="{0F8B2D8D-F441-4E2B-8442-D53BC9EE11AE}" srcOrd="3" destOrd="0" parTransId="{8B7C1329-7F25-4531-A5EB-D149BE53B570}" sibTransId="{E8ED0599-6C8E-4084-9D00-5CCA25EA4C9E}"/>
    <dgm:cxn modelId="{563B54BA-A437-4E8D-8B6C-38B3A0C363F6}" type="presOf" srcId="{C7E22181-9049-4FC3-846F-0FE3845589B1}" destId="{7B89B7F8-5972-41FE-8153-A6C327946E09}" srcOrd="0" destOrd="0" presId="urn:microsoft.com/office/officeart/2005/8/layout/vList2"/>
    <dgm:cxn modelId="{ED96DDDF-280B-49E3-8356-A87B5D50177C}" srcId="{FFE6152E-A1E1-4418-B507-B0535CAFA8BE}" destId="{C7E22181-9049-4FC3-846F-0FE3845589B1}" srcOrd="1" destOrd="0" parTransId="{2EA17707-F930-4974-A476-B704CA706E3F}" sibTransId="{CD8F3CFE-6DF1-4D75-8525-0F72DB4F3B3D}"/>
    <dgm:cxn modelId="{6D0721E9-F150-49A1-9A4E-A62999974354}" type="presOf" srcId="{7BE4E8EC-F9D4-4B45-BA85-D0A25886476F}" destId="{6C87E982-0070-4394-AA37-D9148EA7A9A7}" srcOrd="0" destOrd="0" presId="urn:microsoft.com/office/officeart/2005/8/layout/vList2"/>
    <dgm:cxn modelId="{B6BC49D7-EC68-435A-BC33-F831CFF682A9}" type="presParOf" srcId="{97FC8220-40F2-4E5A-9CA0-987486E03CC1}" destId="{508B7DE3-20EC-4113-B073-C9464C90574B}" srcOrd="0" destOrd="0" presId="urn:microsoft.com/office/officeart/2005/8/layout/vList2"/>
    <dgm:cxn modelId="{43224386-D5E4-4BDC-9B41-E88C37DCECE3}" type="presParOf" srcId="{97FC8220-40F2-4E5A-9CA0-987486E03CC1}" destId="{8D752E3F-900A-40FF-B9B4-9A170DB92EB3}" srcOrd="1" destOrd="0" presId="urn:microsoft.com/office/officeart/2005/8/layout/vList2"/>
    <dgm:cxn modelId="{ABBF8096-39B4-4857-A0DB-B5974FE9FA16}" type="presParOf" srcId="{97FC8220-40F2-4E5A-9CA0-987486E03CC1}" destId="{7B89B7F8-5972-41FE-8153-A6C327946E09}" srcOrd="2" destOrd="0" presId="urn:microsoft.com/office/officeart/2005/8/layout/vList2"/>
    <dgm:cxn modelId="{54D464CD-A044-4285-A3AD-52976E7E9FCF}" type="presParOf" srcId="{97FC8220-40F2-4E5A-9CA0-987486E03CC1}" destId="{84704DAE-2B92-4879-987F-FF9E937E1733}" srcOrd="3" destOrd="0" presId="urn:microsoft.com/office/officeart/2005/8/layout/vList2"/>
    <dgm:cxn modelId="{74F8EDBD-7584-4C47-A83B-EE2C70C3D8E2}" type="presParOf" srcId="{97FC8220-40F2-4E5A-9CA0-987486E03CC1}" destId="{6C87E982-0070-4394-AA37-D9148EA7A9A7}" srcOrd="4" destOrd="0" presId="urn:microsoft.com/office/officeart/2005/8/layout/vList2"/>
    <dgm:cxn modelId="{AA896269-913A-41A7-A1AB-90F2E1BF5449}" type="presParOf" srcId="{97FC8220-40F2-4E5A-9CA0-987486E03CC1}" destId="{80A7A611-08E0-4991-B9DE-88F238C27173}" srcOrd="5" destOrd="0" presId="urn:microsoft.com/office/officeart/2005/8/layout/vList2"/>
    <dgm:cxn modelId="{16620670-5BF5-4A0D-9AE3-503A9500CFEB}" type="presParOf" srcId="{97FC8220-40F2-4E5A-9CA0-987486E03CC1}" destId="{3581E8FC-2468-4A26-BC5D-BFBA18DF869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E99295-DBFB-4085-A9C7-533D31DF4C33}" type="doc">
      <dgm:prSet loTypeId="urn:microsoft.com/office/officeart/2005/8/layout/matrix1" loCatId="matrix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A4C36FE6-6A6A-4678-A1B1-36D3F5E92ED8}">
      <dgm:prSet phldrT="[文字]" custT="1"/>
      <dgm:spPr>
        <a:xfrm rot="16200000">
          <a:off x="154517" y="-154517"/>
          <a:ext cx="1554271" cy="1863305"/>
        </a:xfrm>
        <a:solidFill>
          <a:srgbClr val="63A537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>
            <a:buNone/>
          </a:pPr>
          <a:r>
            <a:rPr lang="zh-TW" altLang="en-US" sz="3600" b="1" dirty="0">
              <a:solidFill>
                <a:sysClr val="window" lastClr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防毒</a:t>
          </a:r>
        </a:p>
      </dgm:t>
    </dgm:pt>
    <dgm:pt modelId="{2E5B5C46-2061-4B85-8B93-BF2D4C854ACF}" type="parTrans" cxnId="{38127975-83A9-48A3-AE88-260F1C6CF0AC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A36AFA-9471-4D18-92CA-B4E53C4D2B1D}" type="sibTrans" cxnId="{38127975-83A9-48A3-AE88-260F1C6CF0AC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7DC1BC-640E-4AF7-A580-E3B1E8C9B687}">
      <dgm:prSet phldrT="[文字]" custT="1"/>
      <dgm:spPr>
        <a:xfrm>
          <a:off x="1863305" y="0"/>
          <a:ext cx="1863305" cy="1554271"/>
        </a:xfr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600" b="1" dirty="0">
              <a:solidFill>
                <a:sysClr val="window" lastClr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拒毒</a:t>
          </a:r>
        </a:p>
      </dgm:t>
    </dgm:pt>
    <dgm:pt modelId="{98AF27C8-ACF7-499D-B603-E8C979B773DF}" type="parTrans" cxnId="{A9B87DDC-8EBC-4FFD-B467-CA6C2AC043CA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FE6425-F346-43A1-BD76-5072B6F8E776}" type="sibTrans" cxnId="{A9B87DDC-8EBC-4FFD-B467-CA6C2AC043CA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703F4D-C164-4DBD-B6E5-C5EBF7578788}">
      <dgm:prSet phldrT="[文字]" custT="1"/>
      <dgm:spPr>
        <a:xfrm rot="10800000">
          <a:off x="0" y="1554271"/>
          <a:ext cx="1863305" cy="1554271"/>
        </a:xfrm>
        <a:solidFill>
          <a:srgbClr val="9966FF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600" b="1" dirty="0">
              <a:solidFill>
                <a:sysClr val="window" lastClr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戒毒</a:t>
          </a:r>
        </a:p>
      </dgm:t>
    </dgm:pt>
    <dgm:pt modelId="{5AE00848-50B4-452A-B0C5-F951415914C4}" type="parTrans" cxnId="{906142DC-3292-4EBB-9AC2-A73C73D5EB19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AEB9E9-7E96-4143-9A88-7F641535436B}" type="sibTrans" cxnId="{906142DC-3292-4EBB-9AC2-A73C73D5EB19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068BC4-D42D-4944-B72E-83863AEB54EC}">
      <dgm:prSet phldrT="[文字]" custT="1"/>
      <dgm:spPr>
        <a:xfrm rot="5400000">
          <a:off x="2017822" y="1399754"/>
          <a:ext cx="1554271" cy="1863305"/>
        </a:xfrm>
        <a:solidFill>
          <a:srgbClr val="996633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600" b="1" dirty="0">
              <a:solidFill>
                <a:sysClr val="window" lastClr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緝毒</a:t>
          </a:r>
        </a:p>
      </dgm:t>
    </dgm:pt>
    <dgm:pt modelId="{A025801A-AF42-4250-846B-CF735F21B91D}" type="parTrans" cxnId="{6C45CCB1-178B-40BF-A4F7-852BEBC0796E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CCBDC9-71A9-46A2-9920-003E89EBA595}" type="sibTrans" cxnId="{6C45CCB1-178B-40BF-A4F7-852BEBC0796E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A1DAA7-772F-4306-A8EB-D411118E99E9}">
      <dgm:prSet phldrT="[文字]" custT="1"/>
      <dgm:spPr>
        <a:xfrm>
          <a:off x="1302592" y="1131781"/>
          <a:ext cx="1117983" cy="777135"/>
        </a:xfrm>
        <a:solidFill>
          <a:srgbClr val="63A537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endParaRPr lang="zh-TW" alt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2590473-9E5D-4E9F-BEF5-1CAFD9618473}" type="sibTrans" cxnId="{E10F3FB9-DA60-4448-8823-5302A4AAB6B9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5E9A1-6A33-45F8-BE91-3FAA38504E27}" type="parTrans" cxnId="{E10F3FB9-DA60-4448-8823-5302A4AAB6B9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1C45A-B28F-4843-88C0-DD53D5266192}" type="pres">
      <dgm:prSet presAssocID="{6DE99295-DBFB-4085-A9C7-533D31DF4C3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866DC3-94D8-487C-ADFA-D4E71AAEBC64}" type="pres">
      <dgm:prSet presAssocID="{6DE99295-DBFB-4085-A9C7-533D31DF4C33}" presName="matrix" presStyleCnt="0"/>
      <dgm:spPr/>
    </dgm:pt>
    <dgm:pt modelId="{2D78685E-F321-4780-8832-5F1ED3F142E6}" type="pres">
      <dgm:prSet presAssocID="{6DE99295-DBFB-4085-A9C7-533D31DF4C33}" presName="tile1" presStyleLbl="node1" presStyleIdx="0" presStyleCnt="4"/>
      <dgm:spPr>
        <a:prstGeom prst="round1Rect">
          <a:avLst/>
        </a:prstGeom>
      </dgm:spPr>
    </dgm:pt>
    <dgm:pt modelId="{9A6BBE06-3901-4D88-8DC9-D9B8C1B27BFD}" type="pres">
      <dgm:prSet presAssocID="{6DE99295-DBFB-4085-A9C7-533D31DF4C3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0B2F77D-3535-408D-A8A2-91CDB5044948}" type="pres">
      <dgm:prSet presAssocID="{6DE99295-DBFB-4085-A9C7-533D31DF4C33}" presName="tile2" presStyleLbl="node1" presStyleIdx="1" presStyleCnt="4"/>
      <dgm:spPr>
        <a:prstGeom prst="round1Rect">
          <a:avLst/>
        </a:prstGeom>
      </dgm:spPr>
    </dgm:pt>
    <dgm:pt modelId="{86ADD2B3-C65B-422C-A067-CA2857017AC3}" type="pres">
      <dgm:prSet presAssocID="{6DE99295-DBFB-4085-A9C7-533D31DF4C3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6C02552-0676-49EC-ABF7-3C6D011D0439}" type="pres">
      <dgm:prSet presAssocID="{6DE99295-DBFB-4085-A9C7-533D31DF4C33}" presName="tile3" presStyleLbl="node1" presStyleIdx="2" presStyleCnt="4"/>
      <dgm:spPr>
        <a:prstGeom prst="round1Rect">
          <a:avLst/>
        </a:prstGeom>
      </dgm:spPr>
    </dgm:pt>
    <dgm:pt modelId="{29649CFE-3CD7-4183-BADC-17BE556ABF3E}" type="pres">
      <dgm:prSet presAssocID="{6DE99295-DBFB-4085-A9C7-533D31DF4C3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7C7D87-4F2D-4C5E-8E65-225E8EA77E73}" type="pres">
      <dgm:prSet presAssocID="{6DE99295-DBFB-4085-A9C7-533D31DF4C33}" presName="tile4" presStyleLbl="node1" presStyleIdx="3" presStyleCnt="4"/>
      <dgm:spPr>
        <a:prstGeom prst="round1Rect">
          <a:avLst/>
        </a:prstGeom>
      </dgm:spPr>
    </dgm:pt>
    <dgm:pt modelId="{0CB8E77A-7178-4B9E-B0D3-A9FA9445762E}" type="pres">
      <dgm:prSet presAssocID="{6DE99295-DBFB-4085-A9C7-533D31DF4C3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D95343C-509D-4BD8-89D1-31A480AB89E1}" type="pres">
      <dgm:prSet presAssocID="{6DE99295-DBFB-4085-A9C7-533D31DF4C33}" presName="centerTile" presStyleLbl="fgShp" presStyleIdx="0" presStyleCnt="1" custLinFactNeighborX="-154" custLinFactNeighborY="-4365">
        <dgm:presLayoutVars>
          <dgm:chMax val="0"/>
          <dgm:chPref val="0"/>
        </dgm:presLayoutVars>
      </dgm:prSet>
      <dgm:spPr>
        <a:prstGeom prst="roundRect">
          <a:avLst/>
        </a:prstGeom>
      </dgm:spPr>
    </dgm:pt>
  </dgm:ptLst>
  <dgm:cxnLst>
    <dgm:cxn modelId="{ACED2328-5FCE-4527-A918-D6857D8C504E}" type="presOf" srcId="{A67DC1BC-640E-4AF7-A580-E3B1E8C9B687}" destId="{30B2F77D-3535-408D-A8A2-91CDB5044948}" srcOrd="0" destOrd="0" presId="urn:microsoft.com/office/officeart/2005/8/layout/matrix1"/>
    <dgm:cxn modelId="{5AA09065-6543-4DA6-9F63-4EEBC2FADC1A}" type="presOf" srcId="{A4C36FE6-6A6A-4678-A1B1-36D3F5E92ED8}" destId="{9A6BBE06-3901-4D88-8DC9-D9B8C1B27BFD}" srcOrd="1" destOrd="0" presId="urn:microsoft.com/office/officeart/2005/8/layout/matrix1"/>
    <dgm:cxn modelId="{F2C09952-7084-4BD1-8BA3-DCEB9A7B3B09}" type="presOf" srcId="{04068BC4-D42D-4944-B72E-83863AEB54EC}" destId="{0CB8E77A-7178-4B9E-B0D3-A9FA9445762E}" srcOrd="1" destOrd="0" presId="urn:microsoft.com/office/officeart/2005/8/layout/matrix1"/>
    <dgm:cxn modelId="{38127975-83A9-48A3-AE88-260F1C6CF0AC}" srcId="{2DA1DAA7-772F-4306-A8EB-D411118E99E9}" destId="{A4C36FE6-6A6A-4678-A1B1-36D3F5E92ED8}" srcOrd="0" destOrd="0" parTransId="{2E5B5C46-2061-4B85-8B93-BF2D4C854ACF}" sibTransId="{7EA36AFA-9471-4D18-92CA-B4E53C4D2B1D}"/>
    <dgm:cxn modelId="{361E8682-BF03-4DB0-84ED-93B8058EA35C}" type="presOf" srcId="{6DE99295-DBFB-4085-A9C7-533D31DF4C33}" destId="{EFD1C45A-B28F-4843-88C0-DD53D5266192}" srcOrd="0" destOrd="0" presId="urn:microsoft.com/office/officeart/2005/8/layout/matrix1"/>
    <dgm:cxn modelId="{40A25986-8DFE-4B6E-9C5F-5A3F651B385D}" type="presOf" srcId="{28703F4D-C164-4DBD-B6E5-C5EBF7578788}" destId="{29649CFE-3CD7-4183-BADC-17BE556ABF3E}" srcOrd="1" destOrd="0" presId="urn:microsoft.com/office/officeart/2005/8/layout/matrix1"/>
    <dgm:cxn modelId="{F22C0B96-5241-4BA8-A18E-177C68EBA6F4}" type="presOf" srcId="{04068BC4-D42D-4944-B72E-83863AEB54EC}" destId="{637C7D87-4F2D-4C5E-8E65-225E8EA77E73}" srcOrd="0" destOrd="0" presId="urn:microsoft.com/office/officeart/2005/8/layout/matrix1"/>
    <dgm:cxn modelId="{6C45CCB1-178B-40BF-A4F7-852BEBC0796E}" srcId="{2DA1DAA7-772F-4306-A8EB-D411118E99E9}" destId="{04068BC4-D42D-4944-B72E-83863AEB54EC}" srcOrd="3" destOrd="0" parTransId="{A025801A-AF42-4250-846B-CF735F21B91D}" sibTransId="{C9CCBDC9-71A9-46A2-9920-003E89EBA595}"/>
    <dgm:cxn modelId="{E10F3FB9-DA60-4448-8823-5302A4AAB6B9}" srcId="{6DE99295-DBFB-4085-A9C7-533D31DF4C33}" destId="{2DA1DAA7-772F-4306-A8EB-D411118E99E9}" srcOrd="0" destOrd="0" parTransId="{8895E9A1-6A33-45F8-BE91-3FAA38504E27}" sibTransId="{F2590473-9E5D-4E9F-BEF5-1CAFD9618473}"/>
    <dgm:cxn modelId="{8EF1EDC2-08A9-4B3A-97EC-55659F16C447}" type="presOf" srcId="{A4C36FE6-6A6A-4678-A1B1-36D3F5E92ED8}" destId="{2D78685E-F321-4780-8832-5F1ED3F142E6}" srcOrd="0" destOrd="0" presId="urn:microsoft.com/office/officeart/2005/8/layout/matrix1"/>
    <dgm:cxn modelId="{9B1928C3-28F2-404E-9EEF-357776EFD930}" type="presOf" srcId="{A67DC1BC-640E-4AF7-A580-E3B1E8C9B687}" destId="{86ADD2B3-C65B-422C-A067-CA2857017AC3}" srcOrd="1" destOrd="0" presId="urn:microsoft.com/office/officeart/2005/8/layout/matrix1"/>
    <dgm:cxn modelId="{F261CCCF-1F46-4074-8443-169C6A797335}" type="presOf" srcId="{28703F4D-C164-4DBD-B6E5-C5EBF7578788}" destId="{86C02552-0676-49EC-ABF7-3C6D011D0439}" srcOrd="0" destOrd="0" presId="urn:microsoft.com/office/officeart/2005/8/layout/matrix1"/>
    <dgm:cxn modelId="{4B7A36D7-E696-4DF9-83D0-65BE1579EF24}" type="presOf" srcId="{2DA1DAA7-772F-4306-A8EB-D411118E99E9}" destId="{5D95343C-509D-4BD8-89D1-31A480AB89E1}" srcOrd="0" destOrd="0" presId="urn:microsoft.com/office/officeart/2005/8/layout/matrix1"/>
    <dgm:cxn modelId="{906142DC-3292-4EBB-9AC2-A73C73D5EB19}" srcId="{2DA1DAA7-772F-4306-A8EB-D411118E99E9}" destId="{28703F4D-C164-4DBD-B6E5-C5EBF7578788}" srcOrd="2" destOrd="0" parTransId="{5AE00848-50B4-452A-B0C5-F951415914C4}" sibTransId="{5BAEB9E9-7E96-4143-9A88-7F641535436B}"/>
    <dgm:cxn modelId="{A9B87DDC-8EBC-4FFD-B467-CA6C2AC043CA}" srcId="{2DA1DAA7-772F-4306-A8EB-D411118E99E9}" destId="{A67DC1BC-640E-4AF7-A580-E3B1E8C9B687}" srcOrd="1" destOrd="0" parTransId="{98AF27C8-ACF7-499D-B603-E8C979B773DF}" sibTransId="{D8FE6425-F346-43A1-BD76-5072B6F8E776}"/>
    <dgm:cxn modelId="{5813F811-8ECE-4AC0-8D67-D3246CE61307}" type="presParOf" srcId="{EFD1C45A-B28F-4843-88C0-DD53D5266192}" destId="{FB866DC3-94D8-487C-ADFA-D4E71AAEBC64}" srcOrd="0" destOrd="0" presId="urn:microsoft.com/office/officeart/2005/8/layout/matrix1"/>
    <dgm:cxn modelId="{50895DFA-DB74-487A-BB03-793C2BA263B7}" type="presParOf" srcId="{FB866DC3-94D8-487C-ADFA-D4E71AAEBC64}" destId="{2D78685E-F321-4780-8832-5F1ED3F142E6}" srcOrd="0" destOrd="0" presId="urn:microsoft.com/office/officeart/2005/8/layout/matrix1"/>
    <dgm:cxn modelId="{819BC40C-9FDC-4750-86D3-685776DE5260}" type="presParOf" srcId="{FB866DC3-94D8-487C-ADFA-D4E71AAEBC64}" destId="{9A6BBE06-3901-4D88-8DC9-D9B8C1B27BFD}" srcOrd="1" destOrd="0" presId="urn:microsoft.com/office/officeart/2005/8/layout/matrix1"/>
    <dgm:cxn modelId="{51C04241-2F4D-46D8-8F89-E368F81BF31F}" type="presParOf" srcId="{FB866DC3-94D8-487C-ADFA-D4E71AAEBC64}" destId="{30B2F77D-3535-408D-A8A2-91CDB5044948}" srcOrd="2" destOrd="0" presId="urn:microsoft.com/office/officeart/2005/8/layout/matrix1"/>
    <dgm:cxn modelId="{61C17B85-523A-4901-A64D-4F22E9342CE0}" type="presParOf" srcId="{FB866DC3-94D8-487C-ADFA-D4E71AAEBC64}" destId="{86ADD2B3-C65B-422C-A067-CA2857017AC3}" srcOrd="3" destOrd="0" presId="urn:microsoft.com/office/officeart/2005/8/layout/matrix1"/>
    <dgm:cxn modelId="{B43371FE-AAA4-4B58-9777-A003058590D2}" type="presParOf" srcId="{FB866DC3-94D8-487C-ADFA-D4E71AAEBC64}" destId="{86C02552-0676-49EC-ABF7-3C6D011D0439}" srcOrd="4" destOrd="0" presId="urn:microsoft.com/office/officeart/2005/8/layout/matrix1"/>
    <dgm:cxn modelId="{7E5BE213-EB78-4042-A935-6698CA83C0DD}" type="presParOf" srcId="{FB866DC3-94D8-487C-ADFA-D4E71AAEBC64}" destId="{29649CFE-3CD7-4183-BADC-17BE556ABF3E}" srcOrd="5" destOrd="0" presId="urn:microsoft.com/office/officeart/2005/8/layout/matrix1"/>
    <dgm:cxn modelId="{167F01D4-AFE0-4501-BB92-EAEA1D97261A}" type="presParOf" srcId="{FB866DC3-94D8-487C-ADFA-D4E71AAEBC64}" destId="{637C7D87-4F2D-4C5E-8E65-225E8EA77E73}" srcOrd="6" destOrd="0" presId="urn:microsoft.com/office/officeart/2005/8/layout/matrix1"/>
    <dgm:cxn modelId="{9296E3B3-CED3-421D-B51B-53766C2E7D19}" type="presParOf" srcId="{FB866DC3-94D8-487C-ADFA-D4E71AAEBC64}" destId="{0CB8E77A-7178-4B9E-B0D3-A9FA9445762E}" srcOrd="7" destOrd="0" presId="urn:microsoft.com/office/officeart/2005/8/layout/matrix1"/>
    <dgm:cxn modelId="{B09B2138-106B-4BD9-B838-8CAF55A3A833}" type="presParOf" srcId="{EFD1C45A-B28F-4843-88C0-DD53D5266192}" destId="{5D95343C-509D-4BD8-89D1-31A480AB89E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7DE3-20EC-4113-B073-C9464C90574B}">
      <dsp:nvSpPr>
        <dsp:cNvPr id="0" name=""/>
        <dsp:cNvSpPr/>
      </dsp:nvSpPr>
      <dsp:spPr>
        <a:xfrm>
          <a:off x="0" y="362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壹、組織架構</a:t>
          </a:r>
        </a:p>
      </dsp:txBody>
      <dsp:txXfrm>
        <a:off x="42036" y="78303"/>
        <a:ext cx="5833842" cy="777048"/>
      </dsp:txXfrm>
    </dsp:sp>
    <dsp:sp modelId="{6C87E982-0070-4394-AA37-D9148EA7A9A7}">
      <dsp:nvSpPr>
        <dsp:cNvPr id="0" name=""/>
        <dsp:cNvSpPr/>
      </dsp:nvSpPr>
      <dsp:spPr>
        <a:xfrm>
          <a:off x="0" y="10298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441124"/>
                <a:satOff val="497"/>
                <a:lumOff val="1177"/>
                <a:alphaOff val="0"/>
                <a:tint val="62000"/>
                <a:satMod val="180000"/>
              </a:schemeClr>
            </a:gs>
            <a:gs pos="65000">
              <a:schemeClr val="accent2">
                <a:hueOff val="-441124"/>
                <a:satOff val="497"/>
                <a:lumOff val="1177"/>
                <a:alphaOff val="0"/>
                <a:tint val="32000"/>
                <a:satMod val="250000"/>
              </a:schemeClr>
            </a:gs>
            <a:gs pos="100000">
              <a:schemeClr val="accent2">
                <a:hueOff val="-441124"/>
                <a:satOff val="497"/>
                <a:lumOff val="1177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貳、重點業務及績效</a:t>
          </a:r>
        </a:p>
      </dsp:txBody>
      <dsp:txXfrm>
        <a:off x="42036" y="1071903"/>
        <a:ext cx="5833842" cy="777048"/>
      </dsp:txXfrm>
    </dsp:sp>
    <dsp:sp modelId="{3581E8FC-2468-4A26-BC5D-BFBA18DF869A}">
      <dsp:nvSpPr>
        <dsp:cNvPr id="0" name=""/>
        <dsp:cNvSpPr/>
      </dsp:nvSpPr>
      <dsp:spPr>
        <a:xfrm>
          <a:off x="0" y="20234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882249"/>
                <a:satOff val="995"/>
                <a:lumOff val="2353"/>
                <a:alphaOff val="0"/>
                <a:tint val="62000"/>
                <a:satMod val="180000"/>
              </a:schemeClr>
            </a:gs>
            <a:gs pos="65000">
              <a:schemeClr val="accent2">
                <a:hueOff val="-882249"/>
                <a:satOff val="995"/>
                <a:lumOff val="2353"/>
                <a:alphaOff val="0"/>
                <a:tint val="32000"/>
                <a:satMod val="250000"/>
              </a:schemeClr>
            </a:gs>
            <a:gs pos="100000">
              <a:schemeClr val="accent2">
                <a:hueOff val="-882249"/>
                <a:satOff val="995"/>
                <a:lumOff val="2353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參、未來推動重點</a:t>
          </a:r>
        </a:p>
      </dsp:txBody>
      <dsp:txXfrm>
        <a:off x="42036" y="2065503"/>
        <a:ext cx="5833842" cy="777048"/>
      </dsp:txXfrm>
    </dsp:sp>
    <dsp:sp modelId="{ADB23FF2-7758-4669-B696-9BCC62D638C0}">
      <dsp:nvSpPr>
        <dsp:cNvPr id="0" name=""/>
        <dsp:cNvSpPr/>
      </dsp:nvSpPr>
      <dsp:spPr>
        <a:xfrm>
          <a:off x="0" y="30170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62000"/>
                <a:satMod val="180000"/>
              </a:schemeClr>
            </a:gs>
            <a:gs pos="65000">
              <a:schemeClr val="accent2">
                <a:hueOff val="-1323373"/>
                <a:satOff val="1492"/>
                <a:lumOff val="3530"/>
                <a:alphaOff val="0"/>
                <a:tint val="32000"/>
                <a:satMod val="250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肆、結語</a:t>
          </a:r>
        </a:p>
      </dsp:txBody>
      <dsp:txXfrm>
        <a:off x="42036" y="3059103"/>
        <a:ext cx="5833842" cy="777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7DE3-20EC-4113-B073-C9464C90574B}">
      <dsp:nvSpPr>
        <dsp:cNvPr id="0" name=""/>
        <dsp:cNvSpPr/>
      </dsp:nvSpPr>
      <dsp:spPr>
        <a:xfrm>
          <a:off x="0" y="362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一、創新業務</a:t>
          </a:r>
        </a:p>
      </dsp:txBody>
      <dsp:txXfrm>
        <a:off x="42036" y="78303"/>
        <a:ext cx="5833842" cy="777048"/>
      </dsp:txXfrm>
    </dsp:sp>
    <dsp:sp modelId="{7B89B7F8-5972-41FE-8153-A6C327946E09}">
      <dsp:nvSpPr>
        <dsp:cNvPr id="0" name=""/>
        <dsp:cNvSpPr/>
      </dsp:nvSpPr>
      <dsp:spPr>
        <a:xfrm>
          <a:off x="0" y="10298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441124"/>
                <a:satOff val="497"/>
                <a:lumOff val="1177"/>
                <a:alphaOff val="0"/>
                <a:tint val="62000"/>
                <a:satMod val="180000"/>
              </a:schemeClr>
            </a:gs>
            <a:gs pos="65000">
              <a:schemeClr val="accent2">
                <a:hueOff val="-441124"/>
                <a:satOff val="497"/>
                <a:lumOff val="1177"/>
                <a:alphaOff val="0"/>
                <a:tint val="32000"/>
                <a:satMod val="250000"/>
              </a:schemeClr>
            </a:gs>
            <a:gs pos="100000">
              <a:schemeClr val="accent2">
                <a:hueOff val="-441124"/>
                <a:satOff val="497"/>
                <a:lumOff val="1177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二、綜合規劃業務</a:t>
          </a:r>
        </a:p>
      </dsp:txBody>
      <dsp:txXfrm>
        <a:off x="42036" y="1071903"/>
        <a:ext cx="5833842" cy="777048"/>
      </dsp:txXfrm>
    </dsp:sp>
    <dsp:sp modelId="{6C87E982-0070-4394-AA37-D9148EA7A9A7}">
      <dsp:nvSpPr>
        <dsp:cNvPr id="0" name=""/>
        <dsp:cNvSpPr/>
      </dsp:nvSpPr>
      <dsp:spPr>
        <a:xfrm>
          <a:off x="0" y="20234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882249"/>
                <a:satOff val="995"/>
                <a:lumOff val="2353"/>
                <a:alphaOff val="0"/>
                <a:tint val="62000"/>
                <a:satMod val="180000"/>
              </a:schemeClr>
            </a:gs>
            <a:gs pos="65000">
              <a:schemeClr val="accent2">
                <a:hueOff val="-882249"/>
                <a:satOff val="995"/>
                <a:lumOff val="2353"/>
                <a:alphaOff val="0"/>
                <a:tint val="32000"/>
                <a:satMod val="250000"/>
              </a:schemeClr>
            </a:gs>
            <a:gs pos="100000">
              <a:schemeClr val="accent2">
                <a:hueOff val="-882249"/>
                <a:satOff val="995"/>
                <a:lumOff val="2353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三、研究預防業務</a:t>
          </a:r>
        </a:p>
      </dsp:txBody>
      <dsp:txXfrm>
        <a:off x="42036" y="2065503"/>
        <a:ext cx="5833842" cy="777048"/>
      </dsp:txXfrm>
    </dsp:sp>
    <dsp:sp modelId="{3581E8FC-2468-4A26-BC5D-BFBA18DF869A}">
      <dsp:nvSpPr>
        <dsp:cNvPr id="0" name=""/>
        <dsp:cNvSpPr/>
      </dsp:nvSpPr>
      <dsp:spPr>
        <a:xfrm>
          <a:off x="0" y="3017067"/>
          <a:ext cx="5917914" cy="861120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62000"/>
                <a:satMod val="180000"/>
              </a:schemeClr>
            </a:gs>
            <a:gs pos="65000">
              <a:schemeClr val="accent2">
                <a:hueOff val="-1323373"/>
                <a:satOff val="1492"/>
                <a:lumOff val="3530"/>
                <a:alphaOff val="0"/>
                <a:tint val="32000"/>
                <a:satMod val="250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四、輔導處遇業務</a:t>
          </a:r>
        </a:p>
      </dsp:txBody>
      <dsp:txXfrm>
        <a:off x="42036" y="3059103"/>
        <a:ext cx="5833842" cy="777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8685E-F321-4780-8832-5F1ED3F142E6}">
      <dsp:nvSpPr>
        <dsp:cNvPr id="0" name=""/>
        <dsp:cNvSpPr/>
      </dsp:nvSpPr>
      <dsp:spPr>
        <a:xfrm rot="16200000">
          <a:off x="89032" y="-89032"/>
          <a:ext cx="1597794" cy="1775859"/>
        </a:xfrm>
        <a:prstGeom prst="round1Rect">
          <a:avLst/>
        </a:prstGeom>
        <a:solidFill>
          <a:srgbClr val="63A537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sysClr val="window" lastClr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防毒</a:t>
          </a:r>
        </a:p>
      </dsp:txBody>
      <dsp:txXfrm rot="5400000">
        <a:off x="-1" y="1"/>
        <a:ext cx="1775859" cy="1198345"/>
      </dsp:txXfrm>
    </dsp:sp>
    <dsp:sp modelId="{30B2F77D-3535-408D-A8A2-91CDB5044948}">
      <dsp:nvSpPr>
        <dsp:cNvPr id="0" name=""/>
        <dsp:cNvSpPr/>
      </dsp:nvSpPr>
      <dsp:spPr>
        <a:xfrm>
          <a:off x="1775859" y="0"/>
          <a:ext cx="1775859" cy="1597794"/>
        </a:xfrm>
        <a:prstGeom prst="round1Rect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sysClr val="window" lastClr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拒毒</a:t>
          </a:r>
        </a:p>
      </dsp:txBody>
      <dsp:txXfrm>
        <a:off x="1775859" y="0"/>
        <a:ext cx="1775859" cy="1198345"/>
      </dsp:txXfrm>
    </dsp:sp>
    <dsp:sp modelId="{86C02552-0676-49EC-ABF7-3C6D011D0439}">
      <dsp:nvSpPr>
        <dsp:cNvPr id="0" name=""/>
        <dsp:cNvSpPr/>
      </dsp:nvSpPr>
      <dsp:spPr>
        <a:xfrm rot="10800000">
          <a:off x="0" y="1597794"/>
          <a:ext cx="1775859" cy="1597794"/>
        </a:xfrm>
        <a:prstGeom prst="round1Rect">
          <a:avLst/>
        </a:prstGeom>
        <a:solidFill>
          <a:srgbClr val="9966FF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sysClr val="window" lastClr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戒毒</a:t>
          </a:r>
        </a:p>
      </dsp:txBody>
      <dsp:txXfrm rot="10800000">
        <a:off x="0" y="1997243"/>
        <a:ext cx="1775859" cy="1198345"/>
      </dsp:txXfrm>
    </dsp:sp>
    <dsp:sp modelId="{637C7D87-4F2D-4C5E-8E65-225E8EA77E73}">
      <dsp:nvSpPr>
        <dsp:cNvPr id="0" name=""/>
        <dsp:cNvSpPr/>
      </dsp:nvSpPr>
      <dsp:spPr>
        <a:xfrm rot="5400000">
          <a:off x="1864892" y="1508762"/>
          <a:ext cx="1597794" cy="1775859"/>
        </a:xfrm>
        <a:prstGeom prst="round1Rect">
          <a:avLst/>
        </a:prstGeom>
        <a:solidFill>
          <a:srgbClr val="996633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sysClr val="window" lastClr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緝毒</a:t>
          </a:r>
        </a:p>
      </dsp:txBody>
      <dsp:txXfrm rot="-5400000">
        <a:off x="1775859" y="1997243"/>
        <a:ext cx="1775859" cy="1198345"/>
      </dsp:txXfrm>
    </dsp:sp>
    <dsp:sp modelId="{5D95343C-509D-4BD8-89D1-31A480AB89E1}">
      <dsp:nvSpPr>
        <dsp:cNvPr id="0" name=""/>
        <dsp:cNvSpPr/>
      </dsp:nvSpPr>
      <dsp:spPr>
        <a:xfrm>
          <a:off x="1241460" y="1163474"/>
          <a:ext cx="1065515" cy="798897"/>
        </a:xfrm>
        <a:prstGeom prst="roundRect">
          <a:avLst/>
        </a:prstGeom>
        <a:solidFill>
          <a:srgbClr val="63A537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280459" y="1202473"/>
        <a:ext cx="987517" cy="720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CF92EDF-C170-42F5-ACF3-E5942E470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BE2F70-853A-49C3-8FD0-4AD55D9FC4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4CBDD-538C-4502-AE87-E6CE75FFF04B}" type="datetimeFigureOut">
              <a:rPr lang="zh-TW" altLang="en-US" smtClean="0"/>
              <a:t>2019/10/14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61FDEC5-9B11-4116-AA14-4BCF30B770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E292AB-B48E-40E3-A8AA-D8641E34BE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0176D-DB67-41EC-BFB7-37CA659363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576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AD6E9-C7B5-46EF-896D-3ED578D58472}" type="datetimeFigureOut">
              <a:rPr lang="zh-TW" altLang="en-US" smtClean="0"/>
              <a:pPr/>
              <a:t>2019/10/14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25F50-5223-4D4B-B675-14379F4316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3656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just" defTabSz="914400" rtl="0" eaLnBrk="1" latinLnBrk="0" hangingPunct="1">
      <a:lnSpc>
        <a:spcPts val="2300"/>
      </a:lnSpc>
      <a:defRPr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just" defTabSz="914400" rtl="0" eaLnBrk="1" latinLnBrk="0" hangingPunct="1">
      <a:lnSpc>
        <a:spcPts val="2300"/>
      </a:lnSpc>
      <a:defRPr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just" defTabSz="914400" rtl="0" eaLnBrk="1" latinLnBrk="0" hangingPunct="1">
      <a:lnSpc>
        <a:spcPts val="2300"/>
      </a:lnSpc>
      <a:defRPr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just" defTabSz="914400" rtl="0" eaLnBrk="1" latinLnBrk="0" hangingPunct="1">
      <a:lnSpc>
        <a:spcPts val="2300"/>
      </a:lnSpc>
      <a:defRPr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just" defTabSz="914400" rtl="0" eaLnBrk="1" latinLnBrk="0" hangingPunct="1">
      <a:lnSpc>
        <a:spcPts val="2300"/>
      </a:lnSpc>
      <a:defRPr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740EF4C7-5CE3-4FCB-A58B-C404CAF2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429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DFAE0B64-5C62-4F81-8153-DCC2309D2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125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AA365925-BA31-4ABA-AD51-51A2ED943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17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9C21D5F-8A7E-447A-A855-B81FBE0A5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06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65490E24-EDCE-4775-8578-DF510E5FB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1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F320CCF9-31E7-4A6F-99C6-66BA227E8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6471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8CB1A9E-2ADC-46A3-932D-A7A06A64D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84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C7DA81DC-783B-45A1-897B-1764F82E0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73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11354EB8-6894-4F74-A86B-1F402C4BA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2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E03E2C1-5FBB-411D-8E67-32EA6FC6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21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2CC6476-EE19-424F-96B1-7FCE7E991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756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ED8B2A1-B15C-4A0A-BE67-C77480C02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124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5CE0C7B-FC86-44C2-A93C-7CBF3772D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56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CE8B7BE-1AE3-4878-81D7-909E139F4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956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D2AF3602-3A68-4432-9C3F-16179923E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934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5D293578-0289-4660-941A-59A159132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53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530C176C-97D0-4F3E-8D69-AEC0F2ED6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232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8A915E9-0455-4EDA-9132-7B6A601B2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993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39FFC1AA-703F-4ACF-A6CC-3C520FA78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72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A0459013-195A-416F-8FFC-8EBD899E0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675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779EF6B5-7004-4014-8796-ADA0B33DF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94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7FD6926-4BA0-4ECD-8D1F-B86FCFBFD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85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C701C6F-2B0D-46A9-BF74-6AEA94320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863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FCBEDF3-547E-4831-95A0-78C2D23F8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863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8F01C8A8-A8E0-460F-B0BA-5B1A0BF79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033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0AE7EA24-D271-4D22-914B-C843D3BB9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653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F56D5BBF-5F24-495D-A1F5-C6C36E608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335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47E1832-2509-495E-A5DE-E73B0A6A1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34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F28C05E4-A77D-42CF-B590-19184A4CA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4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605C8F9B-82AC-4498-BD56-AD684FEFA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87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416A5A4C-012E-41AC-A8A6-1EF0A1474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96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87FE8B5E-95CF-4FDE-BBEA-6A6A0B192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48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5F50-5223-4D4B-B675-14379F43165F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0C067CD3-0D8C-4165-B92F-57E9EDE4C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56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330776" y="7056282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 eaLnBrk="1" latinLnBrk="0" hangingPunct="1"/>
            <a:endParaRPr kumimoji="0"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  <p:grpSp>
        <p:nvGrpSpPr>
          <p:cNvPr id="15" name="群組 14"/>
          <p:cNvGrpSpPr/>
          <p:nvPr userDrawn="1"/>
        </p:nvGrpSpPr>
        <p:grpSpPr>
          <a:xfrm>
            <a:off x="-7144" y="6245678"/>
            <a:ext cx="603138" cy="612321"/>
            <a:chOff x="-7144" y="6245678"/>
            <a:chExt cx="603138" cy="612321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8D56E06E-EAB8-4483-A339-52B0161B9702}"/>
                </a:ext>
              </a:extLst>
            </p:cNvPr>
            <p:cNvSpPr/>
            <p:nvPr userDrawn="1"/>
          </p:nvSpPr>
          <p:spPr>
            <a:xfrm>
              <a:off x="-7144" y="6245678"/>
              <a:ext cx="603138" cy="6123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3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18" name="圖片 1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8" t="28121" r="60536" b="27427"/>
            <a:stretch/>
          </p:blipFill>
          <p:spPr>
            <a:xfrm>
              <a:off x="55811" y="6275353"/>
              <a:ext cx="477228" cy="473528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63640"/>
            <a:ext cx="8229600" cy="4843653"/>
          </a:xfrm>
        </p:spPr>
        <p:txBody>
          <a:bodyPr/>
          <a:lstStyle>
            <a:lvl1pPr marL="82296" indent="0">
              <a:buNone/>
              <a:defRPr/>
            </a:lvl1pPr>
          </a:lstStyle>
          <a:p>
            <a:pPr lvl="0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1163003"/>
          </a:xfrm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584B-36F4-44A8-A1DF-9F3FB403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EE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640"/>
            <a:ext cx="8229600" cy="4843653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1163003"/>
          </a:xfrm>
        </p:spPr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E463-B485-4B95-9596-966BC428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44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7D1871-4483-4B4D-894C-59179A85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704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141A6-616C-4E68-87A9-C8CDAFCE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103871-7A6F-4B5F-A612-00FC7B20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786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75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750" b="0">
              <a:solidFill>
                <a:schemeClr val="tx1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26CC383-24A1-4976-A665-65B4766BC3E0}"/>
              </a:ext>
            </a:extLst>
          </p:cNvPr>
          <p:cNvGrpSpPr/>
          <p:nvPr userDrawn="1"/>
        </p:nvGrpSpPr>
        <p:grpSpPr>
          <a:xfrm>
            <a:off x="60385" y="6262577"/>
            <a:ext cx="2924355" cy="595423"/>
            <a:chOff x="0" y="6262577"/>
            <a:chExt cx="2924355" cy="595423"/>
          </a:xfrm>
          <a:effectLst/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B9F6063E-55EE-43F5-83F0-55677B353C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4" t="28829" r="9185" b="24379"/>
            <a:stretch/>
          </p:blipFill>
          <p:spPr>
            <a:xfrm>
              <a:off x="0" y="6287175"/>
              <a:ext cx="2924355" cy="534837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38D82DB-3318-4415-A750-21263708F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6" y="6262577"/>
              <a:ext cx="596352" cy="59542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192024" algn="l" rtl="0" eaLnBrk="1" latinLnBrk="0" hangingPunct="1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44" indent="-171450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52" indent="-171450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217" y="665892"/>
            <a:ext cx="8325852" cy="720089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高雄市議會第三屆第二次定期大會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1858" y="4435789"/>
            <a:ext cx="5322570" cy="654023"/>
          </a:xfrm>
        </p:spPr>
        <p:txBody>
          <a:bodyPr>
            <a:norm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報告人：局長  阮清陽　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28CC62-5520-4124-96AC-74C7DBB1719C}"/>
              </a:ext>
            </a:extLst>
          </p:cNvPr>
          <p:cNvSpPr txBox="1">
            <a:spLocks/>
          </p:cNvSpPr>
          <p:nvPr/>
        </p:nvSpPr>
        <p:spPr>
          <a:xfrm>
            <a:off x="0" y="1855595"/>
            <a:ext cx="9186287" cy="1742007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6000" dirty="0">
                <a:solidFill>
                  <a:schemeClr val="tx1"/>
                </a:solidFill>
              </a:rPr>
              <a:t>高雄市政府毒品防制局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F05DD5-0C97-4868-9EF0-9F49A82F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E960-AADB-4F21-BD8D-639694529750}" type="slidenum">
              <a:rPr kumimoji="0" lang="en-US" smtClean="0">
                <a:solidFill>
                  <a:srgbClr val="FFFFFF"/>
                </a:solidFill>
              </a:rPr>
              <a:t>1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DE2CB2-C222-4322-B7AD-E516263B4936}"/>
              </a:ext>
            </a:extLst>
          </p:cNvPr>
          <p:cNvSpPr txBox="1">
            <a:spLocks/>
          </p:cNvSpPr>
          <p:nvPr/>
        </p:nvSpPr>
        <p:spPr>
          <a:xfrm>
            <a:off x="2342958" y="4999256"/>
            <a:ext cx="5322570" cy="654023"/>
          </a:xfrm>
          <a:prstGeom prst="rect">
            <a:avLst/>
          </a:prstGeom>
        </p:spPr>
        <p:txBody>
          <a:bodyPr vert="horz" lIns="34290" rIns="3429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日期：</a:t>
            </a:r>
            <a:r>
              <a:rPr lang="en-US" altLang="zh-TW" sz="3200" b="1" dirty="0">
                <a:solidFill>
                  <a:schemeClr val="tx1"/>
                </a:solidFill>
              </a:rPr>
              <a:t>108</a:t>
            </a:r>
            <a:r>
              <a:rPr lang="zh-TW" altLang="en-US" sz="3200" b="1" dirty="0">
                <a:solidFill>
                  <a:schemeClr val="tx1"/>
                </a:solidFill>
              </a:rPr>
              <a:t>年</a:t>
            </a:r>
            <a:r>
              <a:rPr lang="en-US" altLang="zh-TW" sz="3200" b="1" dirty="0">
                <a:solidFill>
                  <a:schemeClr val="tx1"/>
                </a:solidFill>
              </a:rPr>
              <a:t>10</a:t>
            </a:r>
            <a:r>
              <a:rPr lang="zh-TW" altLang="en-US" sz="3200" b="1" dirty="0">
                <a:solidFill>
                  <a:schemeClr val="tx1"/>
                </a:solidFill>
              </a:rPr>
              <a:t>月</a:t>
            </a:r>
            <a:r>
              <a:rPr lang="en-US" altLang="zh-TW" sz="3200" b="1" dirty="0">
                <a:solidFill>
                  <a:schemeClr val="tx1"/>
                </a:solidFill>
              </a:rPr>
              <a:t>17</a:t>
            </a:r>
            <a:r>
              <a:rPr lang="zh-TW" altLang="en-US" sz="3200" b="1" dirty="0">
                <a:solidFill>
                  <a:schemeClr val="tx1"/>
                </a:solidFill>
              </a:rPr>
              <a:t>日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327A19-E95D-4136-BB47-0E131C9FC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672" r="2704" b="49470"/>
          <a:stretch/>
        </p:blipFill>
        <p:spPr>
          <a:xfrm>
            <a:off x="6634213" y="5966500"/>
            <a:ext cx="2502568" cy="8065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A91074-E1B3-466A-9E00-F48974E01532}"/>
              </a:ext>
            </a:extLst>
          </p:cNvPr>
          <p:cNvSpPr txBox="1">
            <a:spLocks/>
          </p:cNvSpPr>
          <p:nvPr/>
        </p:nvSpPr>
        <p:spPr>
          <a:xfrm>
            <a:off x="-21144" y="2763116"/>
            <a:ext cx="9186287" cy="927293"/>
          </a:xfrm>
          <a:prstGeom prst="rect">
            <a:avLst/>
          </a:prstGeom>
        </p:spPr>
        <p:txBody>
          <a:bodyPr vert="horz" anchor="b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6000" dirty="0">
                <a:solidFill>
                  <a:schemeClr val="tx1"/>
                </a:solidFill>
              </a:rPr>
              <a:t>業務報告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1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D98D5F31-B888-4065-B19E-D8295E9A57BC}"/>
              </a:ext>
            </a:extLst>
          </p:cNvPr>
          <p:cNvSpPr txBox="1">
            <a:spLocks/>
          </p:cNvSpPr>
          <p:nvPr/>
        </p:nvSpPr>
        <p:spPr>
          <a:xfrm>
            <a:off x="246630" y="4072379"/>
            <a:ext cx="5079513" cy="21824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572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開辦「女性藥癮個案生育調節補助措施」</a:t>
            </a:r>
            <a:endParaRPr lang="en-US" altLang="zh-TW" sz="1900" b="0" dirty="0">
              <a:solidFill>
                <a:schemeClr val="dk1">
                  <a:lumMod val="100000"/>
                </a:schemeClr>
              </a:solidFill>
              <a:effectLst/>
              <a:latin typeface="+mn-ea"/>
            </a:endParaRPr>
          </a:p>
          <a:p>
            <a:pPr marL="4572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結合「珍珠計畫」關懷未成年懷孕少女</a:t>
            </a:r>
            <a:endParaRPr lang="en-US" altLang="zh-TW" sz="1900" b="0" dirty="0">
              <a:solidFill>
                <a:schemeClr val="dk1">
                  <a:lumMod val="100000"/>
                </a:schemeClr>
              </a:solidFill>
              <a:effectLst/>
              <a:latin typeface="+mn-ea"/>
            </a:endParaRPr>
          </a:p>
          <a:p>
            <a:pPr marL="4572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若有嬰</a:t>
            </a:r>
            <a:r>
              <a:rPr lang="zh-TW" altLang="zh-TW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兒戒斷症狀（毒寶寶），連結衛生及社福等資源</a:t>
            </a: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提供</a:t>
            </a:r>
            <a:r>
              <a:rPr lang="zh-TW" altLang="zh-TW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服務</a:t>
            </a:r>
            <a:endParaRPr lang="en-US" altLang="zh-TW" sz="1900" b="0" dirty="0">
              <a:solidFill>
                <a:schemeClr val="dk1">
                  <a:lumMod val="100000"/>
                </a:schemeClr>
              </a:solidFill>
              <a:effectLst/>
              <a:latin typeface="+mn-ea"/>
            </a:endParaRPr>
          </a:p>
          <a:p>
            <a:pPr marL="4572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結合醫療院所提供戒癮門診</a:t>
            </a:r>
            <a:endParaRPr lang="en-US" altLang="zh-TW" sz="1900" b="0" dirty="0">
              <a:solidFill>
                <a:schemeClr val="dk1">
                  <a:lumMod val="100000"/>
                </a:schemeClr>
              </a:solidFill>
              <a:effectLst/>
              <a:latin typeface="+mn-ea"/>
            </a:endParaRPr>
          </a:p>
          <a:p>
            <a:pPr marL="4572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900" b="0" dirty="0">
                <a:solidFill>
                  <a:schemeClr val="dk1">
                    <a:lumMod val="100000"/>
                  </a:schemeClr>
                </a:solidFill>
                <a:effectLst/>
                <a:latin typeface="+mn-ea"/>
              </a:rPr>
              <a:t>針對藥癮新生兒召開跨局處研商會議</a:t>
            </a:r>
            <a:endParaRPr lang="en-US" altLang="zh-TW" sz="1900" b="0" dirty="0">
              <a:solidFill>
                <a:schemeClr val="dk1">
                  <a:lumMod val="100000"/>
                </a:schemeClr>
              </a:solidFill>
              <a:effectLst/>
              <a:latin typeface="+mn-ea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E6CA7D6C-B7C9-4C77-A3FB-498C3C739F20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6D67D78-9539-4F65-8289-BD1B5159A091}"/>
              </a:ext>
            </a:extLst>
          </p:cNvPr>
          <p:cNvSpPr txBox="1">
            <a:spLocks/>
          </p:cNvSpPr>
          <p:nvPr/>
        </p:nvSpPr>
        <p:spPr>
          <a:xfrm>
            <a:off x="51847" y="925857"/>
            <a:ext cx="9040305" cy="61065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zh-TW" altLang="en-US" sz="2800" dirty="0">
                <a:solidFill>
                  <a:srgbClr val="0000FF"/>
                </a:solidFill>
                <a:effectLst/>
              </a:rPr>
              <a:t>訂定「新世代反毒總動員計畫」  全民拒當「毒」行俠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356AE25-52A4-4D72-A71B-5D3E05D9D853}"/>
              </a:ext>
            </a:extLst>
          </p:cNvPr>
          <p:cNvSpPr txBox="1">
            <a:spLocks/>
          </p:cNvSpPr>
          <p:nvPr/>
        </p:nvSpPr>
        <p:spPr>
          <a:xfrm>
            <a:off x="246628" y="1503167"/>
            <a:ext cx="8650738" cy="749463"/>
          </a:xfrm>
          <a:prstGeom prst="rect">
            <a:avLst/>
          </a:prstGeom>
          <a:solidFill>
            <a:srgbClr val="EFFCAE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2000" dirty="0">
                <a:solidFill>
                  <a:srgbClr val="FF0000"/>
                </a:solidFill>
                <a:effectLst/>
                <a:latin typeface="+mj-ea"/>
              </a:rPr>
              <a:t>執行目標：</a:t>
            </a:r>
            <a:r>
              <a:rPr lang="zh-TW" altLang="en-US" sz="2000" b="0" dirty="0">
                <a:solidFill>
                  <a:schemeClr val="tx1"/>
                </a:solidFill>
                <a:effectLst/>
                <a:latin typeface="+mj-ea"/>
              </a:rPr>
              <a:t>決戰毒品阻絕境外，結合防毒、拒毒、戒毒及緝毒四大面向，落實毒品防制全方位預防，並強化全民毒品防制相關知能。</a:t>
            </a:r>
            <a:endParaRPr lang="en-US" altLang="zh-TW" sz="2000" b="0" dirty="0">
              <a:solidFill>
                <a:schemeClr val="tx1"/>
              </a:solidFill>
              <a:effectLst/>
              <a:latin typeface="+mj-ea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BDBA6340-E2E0-4C02-8782-6E928C464843}"/>
              </a:ext>
            </a:extLst>
          </p:cNvPr>
          <p:cNvSpPr txBox="1">
            <a:spLocks/>
          </p:cNvSpPr>
          <p:nvPr/>
        </p:nvSpPr>
        <p:spPr>
          <a:xfrm>
            <a:off x="246628" y="2730611"/>
            <a:ext cx="5079513" cy="1217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lvl="1" algn="just">
              <a:buSzPct val="70000"/>
            </a:pPr>
            <a:r>
              <a:rPr lang="zh-TW" altLang="zh-TW" sz="2100" dirty="0"/>
              <a:t>建立</a:t>
            </a:r>
            <a:r>
              <a:rPr lang="zh-TW" altLang="en-US" sz="2100" dirty="0"/>
              <a:t>本</a:t>
            </a:r>
            <a:r>
              <a:rPr lang="zh-TW" altLang="zh-TW" sz="2100" dirty="0"/>
              <a:t>市藥癮孕產婦及藥癮</a:t>
            </a:r>
            <a:r>
              <a:rPr lang="zh-TW" altLang="en-US" sz="2100" dirty="0"/>
              <a:t>新生兒</a:t>
            </a:r>
            <a:r>
              <a:rPr lang="zh-TW" altLang="zh-TW" sz="2100" dirty="0"/>
              <a:t>轉介機制</a:t>
            </a:r>
            <a:r>
              <a:rPr lang="zh-TW" altLang="en-US" sz="2100" dirty="0"/>
              <a:t>、</a:t>
            </a:r>
            <a:r>
              <a:rPr lang="zh-TW" altLang="en-US" sz="2100" dirty="0">
                <a:latin typeface="+mn-ea"/>
              </a:rPr>
              <a:t>相關單位連結輔導戒癮、衛生及社福資源</a:t>
            </a:r>
            <a:endParaRPr lang="en-US" altLang="zh-TW" sz="2100" dirty="0"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95EE9D-98DB-4076-9D6C-CF59DC762800}"/>
              </a:ext>
            </a:extLst>
          </p:cNvPr>
          <p:cNvSpPr/>
          <p:nvPr/>
        </p:nvSpPr>
        <p:spPr>
          <a:xfrm>
            <a:off x="246628" y="2252630"/>
            <a:ext cx="1559357" cy="46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後端處遇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B9BB723-3378-4C09-A61E-ED6429155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48" y="2445765"/>
            <a:ext cx="3278918" cy="4011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圖形 16" descr="孕婦">
            <a:extLst>
              <a:ext uri="{FF2B5EF4-FFF2-40B4-BE49-F238E27FC236}">
                <a16:creationId xmlns:a16="http://schemas.microsoft.com/office/drawing/2014/main" id="{125B49DB-C67D-41F3-AEF9-DDD11813A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9737" y="3541391"/>
            <a:ext cx="416404" cy="416404"/>
          </a:xfrm>
          <a:prstGeom prst="rect">
            <a:avLst/>
          </a:prstGeom>
        </p:spPr>
      </p:pic>
      <p:pic>
        <p:nvPicPr>
          <p:cNvPr id="18" name="圖形 17" descr="嬰兒爬行">
            <a:extLst>
              <a:ext uri="{FF2B5EF4-FFF2-40B4-BE49-F238E27FC236}">
                <a16:creationId xmlns:a16="http://schemas.microsoft.com/office/drawing/2014/main" id="{4F55DFA4-D885-41BA-B79F-2A048178A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9737" y="5902443"/>
            <a:ext cx="352392" cy="35239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29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>
            <a:extLst>
              <a:ext uri="{FF2B5EF4-FFF2-40B4-BE49-F238E27FC236}">
                <a16:creationId xmlns:a16="http://schemas.microsoft.com/office/drawing/2014/main" id="{C579712D-729F-4CB6-BAEF-3D69C1FEE5AC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EEB4313-0126-4D71-A013-65A01DB23845}"/>
              </a:ext>
            </a:extLst>
          </p:cNvPr>
          <p:cNvSpPr txBox="1">
            <a:spLocks/>
          </p:cNvSpPr>
          <p:nvPr/>
        </p:nvSpPr>
        <p:spPr>
          <a:xfrm>
            <a:off x="51847" y="925857"/>
            <a:ext cx="9040305" cy="61065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zh-TW" altLang="en-US" sz="2800" dirty="0">
                <a:solidFill>
                  <a:srgbClr val="0000FF"/>
                </a:solidFill>
                <a:effectLst/>
              </a:rPr>
              <a:t>訂定「新世代反毒總動員計畫」  全民拒當「毒」行俠</a:t>
            </a: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9DAC188D-CBA6-4305-B505-A19A28DE1CB8}"/>
              </a:ext>
            </a:extLst>
          </p:cNvPr>
          <p:cNvSpPr txBox="1">
            <a:spLocks/>
          </p:cNvSpPr>
          <p:nvPr/>
        </p:nvSpPr>
        <p:spPr>
          <a:xfrm>
            <a:off x="246628" y="1503167"/>
            <a:ext cx="8650738" cy="749463"/>
          </a:xfrm>
          <a:prstGeom prst="rect">
            <a:avLst/>
          </a:prstGeom>
          <a:solidFill>
            <a:srgbClr val="EFFCAE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2000" dirty="0">
                <a:solidFill>
                  <a:srgbClr val="FF0000"/>
                </a:solidFill>
                <a:effectLst/>
                <a:latin typeface="+mj-ea"/>
              </a:rPr>
              <a:t>執行目標：</a:t>
            </a:r>
            <a:r>
              <a:rPr lang="zh-TW" altLang="en-US" sz="2000" b="0" dirty="0">
                <a:solidFill>
                  <a:schemeClr val="tx1"/>
                </a:solidFill>
                <a:effectLst/>
                <a:latin typeface="+mj-ea"/>
              </a:rPr>
              <a:t>決戰毒品阻絕境外，結合防毒、拒毒、戒毒及緝毒四大面向，落實毒品防制全方位預防，並強化全民毒品防制相關知能。</a:t>
            </a:r>
            <a:endParaRPr lang="en-US" altLang="zh-TW" sz="2000" b="0" dirty="0">
              <a:solidFill>
                <a:schemeClr val="tx1"/>
              </a:solidFill>
              <a:effectLst/>
              <a:latin typeface="+mj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28247D-70D9-4340-A3EA-D1FF7E26E13D}"/>
              </a:ext>
            </a:extLst>
          </p:cNvPr>
          <p:cNvSpPr/>
          <p:nvPr/>
        </p:nvSpPr>
        <p:spPr>
          <a:xfrm>
            <a:off x="246628" y="2252630"/>
            <a:ext cx="1559357" cy="46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後端處遇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BBC6EF9F-6C3D-41C0-B8FE-32BDF39952FF}"/>
              </a:ext>
            </a:extLst>
          </p:cNvPr>
          <p:cNvSpPr txBox="1">
            <a:spLocks/>
          </p:cNvSpPr>
          <p:nvPr/>
        </p:nvSpPr>
        <p:spPr>
          <a:xfrm>
            <a:off x="237103" y="2730709"/>
            <a:ext cx="5532003" cy="1546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lvl="1" indent="-342900" algn="just">
              <a:buSzPct val="70000"/>
              <a:buFont typeface="Arial" panose="020B0604020202020204" pitchFamily="34" charset="0"/>
              <a:buChar char="•"/>
            </a:pPr>
            <a:r>
              <a:rPr lang="zh-TW" altLang="en-US" sz="2100" dirty="0"/>
              <a:t>強化公私協力，全國首創設立「耕欣園」及「抒心園」家庭支持關懷據點，並分別於今年</a:t>
            </a:r>
            <a:r>
              <a:rPr lang="en-US" altLang="zh-TW" sz="2100" dirty="0"/>
              <a:t>9</a:t>
            </a:r>
            <a:r>
              <a:rPr lang="zh-TW" altLang="en-US" sz="2100" dirty="0"/>
              <a:t>月</a:t>
            </a:r>
            <a:r>
              <a:rPr lang="en-US" altLang="zh-TW" sz="2100" dirty="0"/>
              <a:t>16</a:t>
            </a:r>
            <a:r>
              <a:rPr lang="zh-TW" altLang="en-US" sz="2100" dirty="0"/>
              <a:t>日及</a:t>
            </a:r>
            <a:r>
              <a:rPr lang="en-US" altLang="zh-TW" sz="2100" dirty="0"/>
              <a:t>10</a:t>
            </a:r>
            <a:r>
              <a:rPr lang="zh-TW" altLang="en-US" sz="2100" dirty="0"/>
              <a:t>月</a:t>
            </a:r>
            <a:r>
              <a:rPr lang="en-US" altLang="zh-TW" sz="2100" dirty="0"/>
              <a:t>8</a:t>
            </a:r>
            <a:r>
              <a:rPr lang="zh-TW" altLang="en-US" sz="2100" dirty="0"/>
              <a:t>日正式啟用，服務範圍涵蓋本市北高及南高共</a:t>
            </a:r>
            <a:r>
              <a:rPr lang="en-US" altLang="zh-TW" sz="2100" dirty="0"/>
              <a:t>17</a:t>
            </a:r>
            <a:r>
              <a:rPr lang="zh-TW" altLang="en-US" sz="2100" dirty="0"/>
              <a:t>個行政區</a:t>
            </a:r>
            <a:endParaRPr lang="en-US" altLang="zh-TW" sz="21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BC6EF9F-6C3D-41C0-B8FE-32BDF39952FF}"/>
              </a:ext>
            </a:extLst>
          </p:cNvPr>
          <p:cNvSpPr txBox="1">
            <a:spLocks/>
          </p:cNvSpPr>
          <p:nvPr/>
        </p:nvSpPr>
        <p:spPr>
          <a:xfrm>
            <a:off x="246628" y="4429125"/>
            <a:ext cx="5532003" cy="1695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lvl="1" indent="-342900" algn="just">
              <a:buSzPct val="70000"/>
              <a:buFont typeface="Arial" panose="020B0604020202020204" pitchFamily="34" charset="0"/>
              <a:buChar char="•"/>
            </a:pPr>
            <a:r>
              <a:rPr lang="zh-TW" altLang="en-US" sz="2100" dirty="0"/>
              <a:t>提供藥癮個案、家屬與社區民眾防毒親職講座、職能探索團體、親子家庭日等服務，截至目前共辦理關懷活動</a:t>
            </a:r>
            <a:r>
              <a:rPr lang="en-US" altLang="zh-TW" sz="2100" dirty="0">
                <a:solidFill>
                  <a:srgbClr val="FF0000"/>
                </a:solidFill>
              </a:rPr>
              <a:t>10</a:t>
            </a:r>
            <a:r>
              <a:rPr lang="zh-TW" altLang="en-US" sz="2100" dirty="0"/>
              <a:t>場次、</a:t>
            </a:r>
            <a:r>
              <a:rPr lang="en-US" altLang="zh-TW" sz="2100" dirty="0">
                <a:solidFill>
                  <a:srgbClr val="FF0000"/>
                </a:solidFill>
              </a:rPr>
              <a:t>193</a:t>
            </a:r>
            <a:r>
              <a:rPr lang="zh-TW" altLang="en-US" sz="2100" dirty="0"/>
              <a:t>人次</a:t>
            </a:r>
            <a:endParaRPr lang="en-US" altLang="zh-TW" sz="21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91" y="2332644"/>
            <a:ext cx="3031670" cy="227272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3BEDDEB-8EEA-4645-B5D3-76417AEB6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90" y="4673250"/>
            <a:ext cx="3031670" cy="17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3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B747E98-EF56-4102-A083-E74677E82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26" y="3993647"/>
            <a:ext cx="3248715" cy="246686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9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12</a:t>
            </a:fld>
            <a:endParaRPr kumimoji="0"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0BF3274-4314-4D1C-A8FF-0467B512F73A}"/>
              </a:ext>
            </a:extLst>
          </p:cNvPr>
          <p:cNvSpPr/>
          <p:nvPr/>
        </p:nvSpPr>
        <p:spPr>
          <a:xfrm>
            <a:off x="994536" y="3392826"/>
            <a:ext cx="3361235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網絡工作小組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3CD49E-AB0C-4DFB-BFE5-418F6EBA364B}"/>
              </a:ext>
            </a:extLst>
          </p:cNvPr>
          <p:cNvSpPr/>
          <p:nvPr/>
        </p:nvSpPr>
        <p:spPr>
          <a:xfrm>
            <a:off x="1107071" y="4225148"/>
            <a:ext cx="3638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108</a:t>
            </a:r>
            <a:r>
              <a:rPr lang="zh-TW" altLang="zh-TW" sz="2400" b="1" dirty="0"/>
              <a:t>年</a:t>
            </a:r>
            <a:r>
              <a:rPr lang="zh-TW" altLang="en-US" sz="2400" b="1" dirty="0"/>
              <a:t>預計</a:t>
            </a:r>
            <a:r>
              <a:rPr lang="zh-TW" altLang="zh-TW" sz="2400" b="1" dirty="0"/>
              <a:t>召開</a:t>
            </a:r>
            <a:r>
              <a:rPr lang="en-US" altLang="zh-TW" sz="2400" b="1" dirty="0">
                <a:solidFill>
                  <a:srgbClr val="FF0000"/>
                </a:solidFill>
              </a:rPr>
              <a:t>3</a:t>
            </a:r>
            <a:r>
              <a:rPr lang="zh-TW" altLang="en-US" sz="2400" b="1" dirty="0"/>
              <a:t>場次</a:t>
            </a:r>
            <a:endParaRPr lang="zh-TW" altLang="zh-TW" sz="2400" b="1" dirty="0"/>
          </a:p>
        </p:txBody>
      </p:sp>
      <p:sp>
        <p:nvSpPr>
          <p:cNvPr id="17" name="標題 2">
            <a:extLst>
              <a:ext uri="{FF2B5EF4-FFF2-40B4-BE49-F238E27FC236}">
                <a16:creationId xmlns:a16="http://schemas.microsoft.com/office/drawing/2014/main" id="{C000C6C9-CEB5-4898-B300-F21677E78548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二、綜合規劃業務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A27622C-2CD4-40F6-8B54-687760A5E6E8}"/>
              </a:ext>
            </a:extLst>
          </p:cNvPr>
          <p:cNvSpPr/>
          <p:nvPr/>
        </p:nvSpPr>
        <p:spPr>
          <a:xfrm>
            <a:off x="994536" y="1231639"/>
            <a:ext cx="4681187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高雄市政府毒品防制會報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64C19B-34EB-4E2D-86AE-2B7E944B0296}"/>
              </a:ext>
            </a:extLst>
          </p:cNvPr>
          <p:cNvSpPr/>
          <p:nvPr/>
        </p:nvSpPr>
        <p:spPr>
          <a:xfrm>
            <a:off x="1107070" y="1911116"/>
            <a:ext cx="3638185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108</a:t>
            </a:r>
            <a:r>
              <a:rPr lang="zh-TW" altLang="zh-TW" sz="2400" b="1" dirty="0"/>
              <a:t>年</a:t>
            </a:r>
            <a:r>
              <a:rPr lang="zh-TW" altLang="en-US" sz="2400" b="1" dirty="0"/>
              <a:t>預計召開</a:t>
            </a:r>
            <a:r>
              <a:rPr lang="en-US" altLang="zh-TW" sz="2400" b="1" dirty="0">
                <a:solidFill>
                  <a:srgbClr val="FF0000"/>
                </a:solidFill>
              </a:rPr>
              <a:t>3</a:t>
            </a:r>
            <a:r>
              <a:rPr lang="zh-TW" altLang="en-US" sz="2400" b="1" dirty="0"/>
              <a:t>場次</a:t>
            </a:r>
            <a:endParaRPr lang="zh-TW" altLang="zh-TW" sz="24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endParaRPr lang="zh-TW" altLang="zh-TW" sz="24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6D4554-7497-4BAC-BFFD-637F939BFEC2}"/>
              </a:ext>
            </a:extLst>
          </p:cNvPr>
          <p:cNvSpPr/>
          <p:nvPr/>
        </p:nvSpPr>
        <p:spPr>
          <a:xfrm>
            <a:off x="1410958" y="2414017"/>
            <a:ext cx="3638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algn="just">
              <a:spcBef>
                <a:spcPts val="900"/>
              </a:spcBef>
              <a:buSzPct val="70000"/>
            </a:pPr>
            <a:r>
              <a:rPr lang="zh-TW" altLang="en-US" sz="2400" b="1" dirty="0"/>
              <a:t>業於</a:t>
            </a:r>
            <a:r>
              <a:rPr lang="en-US" altLang="zh-TW" sz="2400" b="1" dirty="0"/>
              <a:t>5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23</a:t>
            </a:r>
            <a:r>
              <a:rPr lang="zh-TW" altLang="en-US" sz="2400" b="1" dirty="0"/>
              <a:t>日、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12</a:t>
            </a:r>
            <a:r>
              <a:rPr lang="zh-TW" altLang="en-US" sz="2400" b="1" dirty="0"/>
              <a:t>日召開第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、</a:t>
            </a:r>
            <a:r>
              <a:rPr lang="en-US" altLang="zh-TW" sz="2400" b="1" dirty="0"/>
              <a:t>2</a:t>
            </a:r>
            <a:r>
              <a:rPr lang="zh-TW" altLang="en-US" sz="2400" b="1" dirty="0"/>
              <a:t>次會議</a:t>
            </a:r>
            <a:endParaRPr lang="zh-TW" altLang="zh-TW" sz="24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3A806AA-D438-4020-8924-13E6D534D584}"/>
              </a:ext>
            </a:extLst>
          </p:cNvPr>
          <p:cNvSpPr/>
          <p:nvPr/>
        </p:nvSpPr>
        <p:spPr>
          <a:xfrm>
            <a:off x="1415927" y="4746078"/>
            <a:ext cx="3638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algn="just">
              <a:spcBef>
                <a:spcPts val="900"/>
              </a:spcBef>
              <a:buSzPct val="70000"/>
            </a:pPr>
            <a:r>
              <a:rPr lang="zh-TW" altLang="en-US" sz="2400" b="1" dirty="0"/>
              <a:t>業於</a:t>
            </a:r>
            <a:r>
              <a:rPr lang="en-US" altLang="zh-TW" sz="2400" b="1" dirty="0"/>
              <a:t>3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14</a:t>
            </a:r>
            <a:r>
              <a:rPr lang="zh-TW" altLang="en-US" sz="2400" b="1" dirty="0"/>
              <a:t>日、</a:t>
            </a:r>
            <a:r>
              <a:rPr lang="en-US" altLang="zh-TW" sz="2400" b="1" dirty="0"/>
              <a:t>7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30</a:t>
            </a:r>
            <a:r>
              <a:rPr lang="zh-TW" altLang="en-US" sz="2400" b="1" dirty="0"/>
              <a:t>日召開第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、</a:t>
            </a:r>
            <a:r>
              <a:rPr lang="en-US" altLang="zh-TW" sz="2400" b="1" dirty="0"/>
              <a:t>2</a:t>
            </a:r>
            <a:r>
              <a:rPr lang="zh-TW" altLang="en-US" sz="2400" b="1" dirty="0"/>
              <a:t>次會議</a:t>
            </a:r>
            <a:endParaRPr lang="zh-TW" altLang="zh-TW" sz="24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C1081A-EDEC-4846-856E-F0A3AB52F3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/>
          <a:stretch/>
        </p:blipFill>
        <p:spPr>
          <a:xfrm>
            <a:off x="5642667" y="1583703"/>
            <a:ext cx="3370365" cy="217005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07D9FA9-DC4A-4612-A38D-2005FCEA6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26" y="3967364"/>
            <a:ext cx="3361235" cy="2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47459B-199F-4700-8874-22B5D5D9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13</a:t>
            </a:fld>
            <a:endParaRPr kumimoji="0" 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B6550A3-A20A-4A0E-9D82-0297A9AB1AE5}"/>
              </a:ext>
            </a:extLst>
          </p:cNvPr>
          <p:cNvSpPr/>
          <p:nvPr/>
        </p:nvSpPr>
        <p:spPr>
          <a:xfrm>
            <a:off x="1107070" y="2766875"/>
            <a:ext cx="4292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  <a:defRPr/>
            </a:pPr>
            <a:r>
              <a:rPr lang="zh-TW" altLang="en-US" sz="2400" b="1" dirty="0"/>
              <a:t>分別於</a:t>
            </a:r>
            <a:r>
              <a:rPr lang="en-US" altLang="zh-TW" sz="2400" b="1" dirty="0"/>
              <a:t>108</a:t>
            </a:r>
            <a:r>
              <a:rPr lang="zh-TW" altLang="zh-TW" sz="2400" b="1" dirty="0"/>
              <a:t>年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月、</a:t>
            </a:r>
            <a:r>
              <a:rPr lang="en-US" altLang="zh-TW" sz="2400" b="1" dirty="0"/>
              <a:t>4</a:t>
            </a:r>
            <a:r>
              <a:rPr lang="zh-TW" altLang="en-US" sz="2400" b="1" dirty="0"/>
              <a:t>月及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月</a:t>
            </a:r>
            <a:r>
              <a:rPr lang="zh-TW" altLang="zh-TW" sz="2400" b="1" dirty="0"/>
              <a:t>辦理</a:t>
            </a:r>
            <a:r>
              <a:rPr lang="zh-TW" altLang="en-US" sz="2400" b="1" dirty="0"/>
              <a:t>教育</a:t>
            </a:r>
            <a:r>
              <a:rPr lang="zh-TW" altLang="zh-TW" sz="2400" b="1" dirty="0"/>
              <a:t>訓練，</a:t>
            </a:r>
            <a:r>
              <a:rPr lang="zh-TW" altLang="en-US" sz="2400" b="1" dirty="0"/>
              <a:t>共</a:t>
            </a:r>
            <a:r>
              <a:rPr lang="zh-TW" altLang="zh-TW" sz="2400" b="1" dirty="0"/>
              <a:t>計</a:t>
            </a:r>
            <a:r>
              <a:rPr lang="en-US" altLang="zh-TW" sz="2400" b="1" dirty="0">
                <a:solidFill>
                  <a:srgbClr val="FF0000"/>
                </a:solidFill>
              </a:rPr>
              <a:t>183</a:t>
            </a:r>
            <a:r>
              <a:rPr lang="zh-TW" altLang="en-US" sz="2400" b="1" dirty="0"/>
              <a:t>人</a:t>
            </a:r>
            <a:r>
              <a:rPr lang="zh-TW" altLang="zh-TW" sz="2400" b="1" dirty="0"/>
              <a:t>參加</a:t>
            </a:r>
            <a:endParaRPr lang="zh-TW" altLang="en-US" sz="2400" b="1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F612EC5-3757-48F7-B7E7-74774F4AC249}"/>
              </a:ext>
            </a:extLst>
          </p:cNvPr>
          <p:cNvSpPr/>
          <p:nvPr/>
        </p:nvSpPr>
        <p:spPr>
          <a:xfrm>
            <a:off x="1107070" y="3995557"/>
            <a:ext cx="4292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  <a:defRPr/>
            </a:pPr>
            <a:r>
              <a:rPr lang="zh-TW" altLang="zh-TW" sz="2400" b="1" dirty="0"/>
              <a:t>截至</a:t>
            </a:r>
            <a:r>
              <a:rPr lang="zh-TW" altLang="en-US" sz="2400" b="1" dirty="0"/>
              <a:t>目前</a:t>
            </a:r>
            <a:r>
              <a:rPr lang="zh-TW" altLang="zh-TW" sz="2400" b="1" dirty="0"/>
              <a:t>輔導特定營業場所業者</a:t>
            </a:r>
            <a:r>
              <a:rPr lang="zh-TW" altLang="en-US" sz="2400" b="1" dirty="0"/>
              <a:t>共</a:t>
            </a:r>
            <a:r>
              <a:rPr lang="zh-TW" altLang="zh-TW" sz="2400" b="1" dirty="0"/>
              <a:t>計</a:t>
            </a:r>
            <a:r>
              <a:rPr lang="en-US" altLang="zh-TW" sz="2400" b="1" dirty="0">
                <a:solidFill>
                  <a:srgbClr val="FF0000"/>
                </a:solidFill>
              </a:rPr>
              <a:t>53</a:t>
            </a:r>
            <a:r>
              <a:rPr lang="zh-TW" altLang="zh-TW" sz="2400" b="1" dirty="0"/>
              <a:t>家</a:t>
            </a:r>
            <a:r>
              <a:rPr lang="zh-TW" altLang="en-US" sz="2400" b="1" dirty="0"/>
              <a:t>，聯合稽查</a:t>
            </a:r>
            <a:r>
              <a:rPr lang="en-US" altLang="zh-TW" sz="2400" b="1" dirty="0">
                <a:solidFill>
                  <a:srgbClr val="FF0000"/>
                </a:solidFill>
              </a:rPr>
              <a:t>42</a:t>
            </a:r>
            <a:r>
              <a:rPr lang="zh-TW" altLang="en-US" sz="2400" b="1" dirty="0"/>
              <a:t>家</a:t>
            </a:r>
          </a:p>
        </p:txBody>
      </p:sp>
      <p:sp>
        <p:nvSpPr>
          <p:cNvPr id="13" name="標題 2">
            <a:extLst>
              <a:ext uri="{FF2B5EF4-FFF2-40B4-BE49-F238E27FC236}">
                <a16:creationId xmlns:a16="http://schemas.microsoft.com/office/drawing/2014/main" id="{55151DBC-780C-4A3A-BC27-0558DB365AE2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二、綜合規劃業務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A5C6F0-139E-4B65-A2E1-EFFC3A105951}"/>
              </a:ext>
            </a:extLst>
          </p:cNvPr>
          <p:cNvSpPr/>
          <p:nvPr/>
        </p:nvSpPr>
        <p:spPr>
          <a:xfrm>
            <a:off x="1107070" y="1915067"/>
            <a:ext cx="4292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月份本市納管特定營業場所共</a:t>
            </a:r>
            <a:r>
              <a:rPr lang="en-US" altLang="zh-TW" sz="2400" b="1" dirty="0">
                <a:solidFill>
                  <a:srgbClr val="FF0000"/>
                </a:solidFill>
              </a:rPr>
              <a:t>61</a:t>
            </a:r>
            <a:r>
              <a:rPr lang="zh-TW" altLang="en-US" sz="2400" b="1" dirty="0"/>
              <a:t>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BCC51C-0955-4BFD-BE89-493708253E73}"/>
              </a:ext>
            </a:extLst>
          </p:cNvPr>
          <p:cNvSpPr/>
          <p:nvPr/>
        </p:nvSpPr>
        <p:spPr>
          <a:xfrm>
            <a:off x="994536" y="1231639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特定營業場所全面拒毒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C722B2C-6380-4B7C-8948-86B4DA3730FE}"/>
              </a:ext>
            </a:extLst>
          </p:cNvPr>
          <p:cNvSpPr/>
          <p:nvPr/>
        </p:nvSpPr>
        <p:spPr>
          <a:xfrm>
            <a:off x="1107068" y="5118796"/>
            <a:ext cx="4292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7-8</a:t>
            </a:r>
            <a:r>
              <a:rPr lang="zh-TW" altLang="en-US" sz="2400" b="1" dirty="0"/>
              <a:t>月，配合暑期青春專案，參與市府擴大聯合稽查</a:t>
            </a:r>
            <a:r>
              <a:rPr lang="en-US" altLang="zh-TW" sz="2400" b="1" dirty="0">
                <a:solidFill>
                  <a:srgbClr val="FF0000"/>
                </a:solidFill>
              </a:rPr>
              <a:t>7</a:t>
            </a:r>
            <a:r>
              <a:rPr lang="zh-TW" altLang="en-US" sz="2400" b="1" dirty="0"/>
              <a:t>場次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B09541-D86D-4254-BB71-79EBDF88D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23915" r="25859" b="7803"/>
          <a:stretch/>
        </p:blipFill>
        <p:spPr>
          <a:xfrm>
            <a:off x="5675725" y="1645944"/>
            <a:ext cx="3284340" cy="19482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631438-8F3A-4DE0-B562-B3B0554A7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5501"/>
          <a:stretch/>
        </p:blipFill>
        <p:spPr>
          <a:xfrm>
            <a:off x="5675725" y="3957819"/>
            <a:ext cx="3284340" cy="221067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59CCBCF-668C-4941-A277-3F7D12710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2" y="2231894"/>
            <a:ext cx="1154833" cy="163376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1B107A2-873A-4250-93BA-F866757A8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4246274"/>
            <a:ext cx="1161326" cy="16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5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046EE00-1DF9-410D-A586-6A276B2E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640" y="1418376"/>
            <a:ext cx="3248715" cy="24391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0EE91DE-2756-4F7C-96BB-8E640375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14</a:t>
            </a:fld>
            <a:endParaRPr kumimoji="0" lang="en-US" dirty="0"/>
          </a:p>
        </p:txBody>
      </p:sp>
      <p:sp>
        <p:nvSpPr>
          <p:cNvPr id="28" name="標題 37">
            <a:extLst>
              <a:ext uri="{FF2B5EF4-FFF2-40B4-BE49-F238E27FC236}">
                <a16:creationId xmlns:a16="http://schemas.microsoft.com/office/drawing/2014/main" id="{225BC247-0C47-4941-92A5-C4F9E35F31F5}"/>
              </a:ext>
            </a:extLst>
          </p:cNvPr>
          <p:cNvSpPr txBox="1">
            <a:spLocks/>
          </p:cNvSpPr>
          <p:nvPr/>
        </p:nvSpPr>
        <p:spPr>
          <a:xfrm>
            <a:off x="84803" y="1275456"/>
            <a:ext cx="2743203" cy="673175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zh-TW" altLang="en-US" sz="30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標題 2">
            <a:extLst>
              <a:ext uri="{FF2B5EF4-FFF2-40B4-BE49-F238E27FC236}">
                <a16:creationId xmlns:a16="http://schemas.microsoft.com/office/drawing/2014/main" id="{0B13619F-956A-433C-A6E7-9881842F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三、研究預防業務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8F56DEB-0D57-4822-B5A5-6C4F7F142038}"/>
              </a:ext>
            </a:extLst>
          </p:cNvPr>
          <p:cNvSpPr/>
          <p:nvPr/>
        </p:nvSpPr>
        <p:spPr>
          <a:xfrm>
            <a:off x="1107070" y="1994392"/>
            <a:ext cx="41907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1-9</a:t>
            </a:r>
            <a:r>
              <a:rPr lang="zh-TW" altLang="en-US" sz="2400" b="1" dirty="0"/>
              <a:t>月共計宣導</a:t>
            </a:r>
            <a:r>
              <a:rPr lang="en-US" altLang="zh-TW" sz="2400" b="1" dirty="0">
                <a:solidFill>
                  <a:srgbClr val="FF0000"/>
                </a:solidFill>
              </a:rPr>
              <a:t>383</a:t>
            </a:r>
            <a:r>
              <a:rPr lang="zh-TW" altLang="en-US" sz="2400" b="1" dirty="0"/>
              <a:t>場次、</a:t>
            </a:r>
            <a:r>
              <a:rPr lang="en-US" altLang="zh-TW" sz="2400" b="1" dirty="0">
                <a:solidFill>
                  <a:srgbClr val="FF0000"/>
                </a:solidFill>
              </a:rPr>
              <a:t>113,447</a:t>
            </a:r>
            <a:r>
              <a:rPr lang="zh-TW" altLang="en-US" sz="2400" b="1" dirty="0"/>
              <a:t>人次，其中社區宣導</a:t>
            </a:r>
            <a:r>
              <a:rPr lang="en-US" altLang="zh-TW" sz="2400" b="1" dirty="0">
                <a:solidFill>
                  <a:srgbClr val="FF0000"/>
                </a:solidFill>
              </a:rPr>
              <a:t>230</a:t>
            </a:r>
            <a:r>
              <a:rPr lang="zh-TW" altLang="en-US" sz="2400" b="1" dirty="0"/>
              <a:t>場次，</a:t>
            </a:r>
            <a:r>
              <a:rPr lang="en-US" altLang="zh-TW" sz="2400" b="1" dirty="0">
                <a:solidFill>
                  <a:srgbClr val="FF0000"/>
                </a:solidFill>
              </a:rPr>
              <a:t>93,446</a:t>
            </a:r>
            <a:r>
              <a:rPr lang="zh-TW" altLang="en-US" sz="2400" b="1" dirty="0"/>
              <a:t>人次，佔總宣導場次</a:t>
            </a:r>
            <a:r>
              <a:rPr lang="en-US" altLang="zh-TW" sz="2400" b="1" dirty="0">
                <a:solidFill>
                  <a:srgbClr val="FF0000"/>
                </a:solidFill>
              </a:rPr>
              <a:t>60%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BBD23F-1CB6-4330-A275-A2177A608BDC}"/>
              </a:ext>
            </a:extLst>
          </p:cNvPr>
          <p:cNvSpPr/>
          <p:nvPr/>
        </p:nvSpPr>
        <p:spPr>
          <a:xfrm>
            <a:off x="994536" y="1231639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多元宣導、全民防毒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A9A6D0-091A-424F-B753-2EED2CDB074B}"/>
              </a:ext>
            </a:extLst>
          </p:cNvPr>
          <p:cNvSpPr/>
          <p:nvPr/>
        </p:nvSpPr>
        <p:spPr>
          <a:xfrm>
            <a:off x="4934696" y="6125922"/>
            <a:ext cx="4078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algn="just">
              <a:spcBef>
                <a:spcPts val="900"/>
              </a:spcBef>
              <a:buSzPct val="70000"/>
            </a:pPr>
            <a:r>
              <a:rPr lang="zh-TW" altLang="en-US" sz="1600" b="1" dirty="0"/>
              <a:t>於美麗島捷運站辦理「只要愛，不要毒」與現場民眾一同宣誓反毒決心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776C42E-2216-447E-899D-778E9AFD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859" y="4113711"/>
            <a:ext cx="3446584" cy="201221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23731CD-1F46-49BC-B0EA-1E7944E1159C}"/>
              </a:ext>
            </a:extLst>
          </p:cNvPr>
          <p:cNvSpPr/>
          <p:nvPr/>
        </p:nvSpPr>
        <p:spPr>
          <a:xfrm>
            <a:off x="1115833" y="4198553"/>
            <a:ext cx="4078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結合在職、在營、在學及在社區等場域進行分群分眾全面宣導，並辦理多場大型活動</a:t>
            </a:r>
          </a:p>
        </p:txBody>
      </p:sp>
    </p:spTree>
    <p:extLst>
      <p:ext uri="{BB962C8B-B14F-4D97-AF65-F5344CB8AC3E}">
        <p14:creationId xmlns:p14="http://schemas.microsoft.com/office/powerpoint/2010/main" val="207861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D51FB81-5E57-4F7E-AE4A-84EFE678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0775" y="4330542"/>
            <a:ext cx="2816670" cy="18730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046EE00-1DF9-410D-A586-6A276B2E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/>
          <a:stretch/>
        </p:blipFill>
        <p:spPr bwMode="auto">
          <a:xfrm>
            <a:off x="5477859" y="1948630"/>
            <a:ext cx="3446584" cy="17309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0EE91DE-2756-4F7C-96BB-8E640375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15</a:t>
            </a:fld>
            <a:endParaRPr kumimoji="0" lang="en-US" dirty="0"/>
          </a:p>
        </p:txBody>
      </p:sp>
      <p:sp>
        <p:nvSpPr>
          <p:cNvPr id="28" name="標題 37">
            <a:extLst>
              <a:ext uri="{FF2B5EF4-FFF2-40B4-BE49-F238E27FC236}">
                <a16:creationId xmlns:a16="http://schemas.microsoft.com/office/drawing/2014/main" id="{225BC247-0C47-4941-92A5-C4F9E35F31F5}"/>
              </a:ext>
            </a:extLst>
          </p:cNvPr>
          <p:cNvSpPr txBox="1">
            <a:spLocks/>
          </p:cNvSpPr>
          <p:nvPr/>
        </p:nvSpPr>
        <p:spPr>
          <a:xfrm>
            <a:off x="84803" y="1275456"/>
            <a:ext cx="2743203" cy="673175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zh-TW" altLang="en-US" sz="30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標題 2">
            <a:extLst>
              <a:ext uri="{FF2B5EF4-FFF2-40B4-BE49-F238E27FC236}">
                <a16:creationId xmlns:a16="http://schemas.microsoft.com/office/drawing/2014/main" id="{0B13619F-956A-433C-A6E7-9881842F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三、研究預防業務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BBD23F-1CB6-4330-A275-A2177A608BDC}"/>
              </a:ext>
            </a:extLst>
          </p:cNvPr>
          <p:cNvSpPr/>
          <p:nvPr/>
        </p:nvSpPr>
        <p:spPr>
          <a:xfrm>
            <a:off x="994536" y="1231639"/>
            <a:ext cx="7007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結合科技、智慧反毒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909C8E-5438-4DE0-B793-20385D239089}"/>
              </a:ext>
            </a:extLst>
          </p:cNvPr>
          <p:cNvSpPr/>
          <p:nvPr/>
        </p:nvSpPr>
        <p:spPr>
          <a:xfrm>
            <a:off x="1118645" y="2138916"/>
            <a:ext cx="4174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毒品防制宣導邁向科技化，利用機器人協助毒品防制宣導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9B4EAC2-985E-486C-8E67-0427EA07ED40}"/>
              </a:ext>
            </a:extLst>
          </p:cNvPr>
          <p:cNvSpPr/>
          <p:nvPr/>
        </p:nvSpPr>
        <p:spPr>
          <a:xfrm>
            <a:off x="1118645" y="4195531"/>
            <a:ext cx="4174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跳脫舊有傳統框架，加深民眾印象結合人工智慧，促進智慧城市政策之發展與運用</a:t>
            </a:r>
          </a:p>
        </p:txBody>
      </p:sp>
    </p:spTree>
    <p:extLst>
      <p:ext uri="{BB962C8B-B14F-4D97-AF65-F5344CB8AC3E}">
        <p14:creationId xmlns:p14="http://schemas.microsoft.com/office/powerpoint/2010/main" val="184708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39E144CC-530A-4A12-B315-F0EF5AA2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6608" y="1426054"/>
            <a:ext cx="1539095" cy="42669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01A4CE1-B3AA-4225-9D95-C712BFCF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424" y="1426055"/>
            <a:ext cx="1864962" cy="42669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9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16</a:t>
            </a:fld>
            <a:endParaRPr kumimoji="0" 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CCCFC12-D702-4A94-8FAF-CBF5E82D0ADE}"/>
              </a:ext>
            </a:extLst>
          </p:cNvPr>
          <p:cNvSpPr/>
          <p:nvPr/>
        </p:nvSpPr>
        <p:spPr>
          <a:xfrm>
            <a:off x="994536" y="3064487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實證研究、因地制宜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0B7B2F6-6747-43BF-9774-5E425B93E971}"/>
              </a:ext>
            </a:extLst>
          </p:cNvPr>
          <p:cNvSpPr/>
          <p:nvPr/>
        </p:nvSpPr>
        <p:spPr>
          <a:xfrm>
            <a:off x="863394" y="1894256"/>
            <a:ext cx="4517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 dirty="0"/>
              <a:t>蒐集、彙整分析資料，編制毒品防制監測月報及半年報，以掌握本市毒品趨勢與輔導處遇概況</a:t>
            </a:r>
            <a:endParaRPr lang="en-US" altLang="zh-TW" sz="2000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DAC3DB9-55F7-42BA-B2B8-6434502A9AFA}"/>
              </a:ext>
            </a:extLst>
          </p:cNvPr>
          <p:cNvSpPr/>
          <p:nvPr/>
        </p:nvSpPr>
        <p:spPr>
          <a:xfrm>
            <a:off x="863394" y="3753984"/>
            <a:ext cx="4517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 dirty="0"/>
              <a:t>蒐集</a:t>
            </a:r>
            <a:r>
              <a:rPr lang="en-US" altLang="zh-TW" sz="2000" b="1" dirty="0"/>
              <a:t>100</a:t>
            </a:r>
            <a:r>
              <a:rPr lang="zh-TW" altLang="en-US" sz="2000" b="1" dirty="0"/>
              <a:t>年至</a:t>
            </a:r>
            <a:r>
              <a:rPr lang="en-US" altLang="zh-TW" sz="2000" b="1" dirty="0"/>
              <a:t>107</a:t>
            </a:r>
            <a:r>
              <a:rPr lang="zh-TW" altLang="en-US" sz="2000" b="1" dirty="0"/>
              <a:t>年藥物濫用跨局處及關務署、地檢署等毒品相關資料，</a:t>
            </a:r>
            <a:r>
              <a:rPr lang="zh-TW" altLang="zh-TW" sz="2000" b="1" dirty="0"/>
              <a:t>進行相關統計分析</a:t>
            </a:r>
            <a:r>
              <a:rPr lang="zh-TW" altLang="en-US" sz="2000" b="1" dirty="0"/>
              <a:t>，以作為在地化藥物濫用防制政策參考</a:t>
            </a:r>
            <a:endParaRPr lang="en-US" altLang="zh-TW" sz="2000" b="1" dirty="0"/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id="{DBE867D3-C0D0-480C-ADEB-08E87630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三、研究預防業務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125C6E-57C4-4F68-9C0A-B2BE5CAAC54E}"/>
              </a:ext>
            </a:extLst>
          </p:cNvPr>
          <p:cNvSpPr/>
          <p:nvPr/>
        </p:nvSpPr>
        <p:spPr>
          <a:xfrm>
            <a:off x="994536" y="1231639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監測概況、掌握趨勢</a:t>
            </a:r>
          </a:p>
        </p:txBody>
      </p:sp>
    </p:spTree>
    <p:extLst>
      <p:ext uri="{BB962C8B-B14F-4D97-AF65-F5344CB8AC3E}">
        <p14:creationId xmlns:p14="http://schemas.microsoft.com/office/powerpoint/2010/main" val="3333215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83752CC-3499-412E-84F1-34E6E148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6769" y="3869071"/>
            <a:ext cx="3447674" cy="25845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76AB3C8-4BA8-44F6-BDD4-997F5D94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6769" y="1749778"/>
            <a:ext cx="3447674" cy="16838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9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17</a:t>
            </a:fld>
            <a:endParaRPr kumimoji="0" 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0C652AD-D2C0-4AD4-9195-91EED7DA01B0}"/>
              </a:ext>
            </a:extLst>
          </p:cNvPr>
          <p:cNvSpPr/>
          <p:nvPr/>
        </p:nvSpPr>
        <p:spPr>
          <a:xfrm>
            <a:off x="1107070" y="1990345"/>
            <a:ext cx="4177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7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12</a:t>
            </a:r>
            <a:r>
              <a:rPr lang="zh-TW" altLang="en-US" sz="2400" b="1" dirty="0"/>
              <a:t>日、</a:t>
            </a:r>
            <a:r>
              <a:rPr lang="en-US" altLang="zh-TW" sz="2400" b="1" dirty="0"/>
              <a:t>13</a:t>
            </a:r>
            <a:r>
              <a:rPr lang="zh-TW" altLang="en-US" sz="2400" b="1" dirty="0"/>
              <a:t>日辦理「</a:t>
            </a:r>
            <a:r>
              <a:rPr lang="en-US" altLang="zh-TW" sz="2400" b="1" dirty="0"/>
              <a:t>2019</a:t>
            </a:r>
            <a:r>
              <a:rPr lang="zh-TW" altLang="en-US" sz="2400" b="1" dirty="0"/>
              <a:t>毒品醫療戒治及趨勢國際學術論壇」</a:t>
            </a:r>
            <a:endParaRPr lang="en-US" altLang="zh-TW" sz="2400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44AEF2-7A22-4AFF-97CD-E429E2FDF0EF}"/>
              </a:ext>
            </a:extLst>
          </p:cNvPr>
          <p:cNvSpPr/>
          <p:nvPr/>
        </p:nvSpPr>
        <p:spPr>
          <a:xfrm>
            <a:off x="1107070" y="3427745"/>
            <a:ext cx="4177199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特邀請日本、美國、泰國、韓國、馬來西亞學者分享藥物濫用防制經驗，與學術界專家一同探討毒品防制的實務與運用，針對不同領域擴大交流與經驗分享</a:t>
            </a:r>
            <a:endParaRPr lang="en-US" altLang="zh-TW" sz="24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endParaRPr lang="en-US" altLang="zh-TW" sz="2400" b="1" dirty="0"/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id="{506FEC5D-A1B4-406B-AF19-645DF237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三、研究預防業務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2C88EE-1E33-4C04-A777-7230F81EBB1C}"/>
              </a:ext>
            </a:extLst>
          </p:cNvPr>
          <p:cNvSpPr/>
          <p:nvPr/>
        </p:nvSpPr>
        <p:spPr>
          <a:xfrm>
            <a:off x="994536" y="1231639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專業學術、接軌國際</a:t>
            </a:r>
          </a:p>
        </p:txBody>
      </p:sp>
    </p:spTree>
    <p:extLst>
      <p:ext uri="{BB962C8B-B14F-4D97-AF65-F5344CB8AC3E}">
        <p14:creationId xmlns:p14="http://schemas.microsoft.com/office/powerpoint/2010/main" val="193333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83752CC-3499-412E-84F1-34E6E148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791" y="4029718"/>
            <a:ext cx="3232651" cy="24244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76AB3C8-4BA8-44F6-BDD4-997F5D94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399" y="1516129"/>
            <a:ext cx="2049224" cy="24044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9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18</a:t>
            </a:fld>
            <a:endParaRPr kumimoji="0" 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44AEF2-7A22-4AFF-97CD-E429E2FDF0EF}"/>
              </a:ext>
            </a:extLst>
          </p:cNvPr>
          <p:cNvSpPr/>
          <p:nvPr/>
        </p:nvSpPr>
        <p:spPr>
          <a:xfrm>
            <a:off x="1411866" y="2026694"/>
            <a:ext cx="4177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購置手持式拉曼光譜分析儀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台，將與警察局密切合作，加強毒品防制網絡</a:t>
            </a:r>
            <a:endParaRPr lang="en-US" altLang="zh-TW" sz="2400" b="1" dirty="0"/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id="{506FEC5D-A1B4-406B-AF19-645DF237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三、研究預防業務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2C88EE-1E33-4C04-A777-7230F81EBB1C}"/>
              </a:ext>
            </a:extLst>
          </p:cNvPr>
          <p:cNvSpPr/>
          <p:nvPr/>
        </p:nvSpPr>
        <p:spPr>
          <a:xfrm>
            <a:off x="994536" y="1231639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科學鑑識、前端防堵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44AEF2-7A22-4AFF-97CD-E429E2FDF0EF}"/>
              </a:ext>
            </a:extLst>
          </p:cNvPr>
          <p:cNvSpPr/>
          <p:nvPr/>
        </p:nvSpPr>
        <p:spPr>
          <a:xfrm>
            <a:off x="1411865" y="3596354"/>
            <a:ext cx="4177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本局同仁與本府警察局警察一同參與訓練</a:t>
            </a:r>
            <a:endParaRPr lang="en-US" altLang="zh-TW" sz="24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44AEF2-7A22-4AFF-97CD-E429E2FDF0EF}"/>
              </a:ext>
            </a:extLst>
          </p:cNvPr>
          <p:cNvSpPr/>
          <p:nvPr/>
        </p:nvSpPr>
        <p:spPr>
          <a:xfrm>
            <a:off x="1411864" y="4796682"/>
            <a:ext cx="417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b="1" dirty="0"/>
              <a:t>辦理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2400" b="1" dirty="0"/>
              <a:t>手持式拉曼光譜儀檢測濃度極限探討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400" b="1" dirty="0"/>
              <a:t>專家會議</a:t>
            </a: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328915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>
            <a:cxnSpLocks/>
          </p:cNvCxnSpPr>
          <p:nvPr/>
        </p:nvCxnSpPr>
        <p:spPr>
          <a:xfrm flipV="1">
            <a:off x="5935622" y="4620251"/>
            <a:ext cx="7387" cy="1701225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>
            <a:off x="4295696" y="3100534"/>
            <a:ext cx="612581" cy="2009537"/>
          </a:xfrm>
          <a:prstGeom prst="rect">
            <a:avLst/>
          </a:prstGeom>
        </p:spPr>
        <p:txBody>
          <a:bodyPr vert="eaVert" wrap="none" lIns="144000" tIns="0" rIns="144000" bIns="0">
            <a:noAutofit/>
          </a:bodyPr>
          <a:lstStyle/>
          <a:p>
            <a:pPr algn="dist"/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 防 局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7" name="圓角矩形 76"/>
          <p:cNvSpPr/>
          <p:nvPr/>
        </p:nvSpPr>
        <p:spPr>
          <a:xfrm>
            <a:off x="5843519" y="4354780"/>
            <a:ext cx="198981" cy="247996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5824064" y="945133"/>
            <a:ext cx="2865322" cy="3762254"/>
            <a:chOff x="7963002" y="923959"/>
            <a:chExt cx="3628797" cy="3823000"/>
          </a:xfrm>
        </p:grpSpPr>
        <p:grpSp>
          <p:nvGrpSpPr>
            <p:cNvPr id="79" name="群組 78"/>
            <p:cNvGrpSpPr/>
            <p:nvPr/>
          </p:nvGrpSpPr>
          <p:grpSpPr>
            <a:xfrm>
              <a:off x="7987651" y="2874754"/>
              <a:ext cx="3604148" cy="1872205"/>
              <a:chOff x="7987651" y="2874754"/>
              <a:chExt cx="3604148" cy="1872205"/>
            </a:xfrm>
          </p:grpSpPr>
          <p:sp>
            <p:nvSpPr>
              <p:cNvPr id="83" name="圓角矩形 82"/>
              <p:cNvSpPr/>
              <p:nvPr/>
            </p:nvSpPr>
            <p:spPr>
              <a:xfrm>
                <a:off x="7987651" y="2967868"/>
                <a:ext cx="252000" cy="252000"/>
              </a:xfrm>
              <a:prstGeom prst="roundRect">
                <a:avLst/>
              </a:prstGeom>
              <a:noFill/>
              <a:ln w="38100">
                <a:solidFill>
                  <a:srgbClr val="99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84" name="群組 83"/>
              <p:cNvGrpSpPr/>
              <p:nvPr/>
            </p:nvGrpSpPr>
            <p:grpSpPr>
              <a:xfrm>
                <a:off x="8216254" y="2874754"/>
                <a:ext cx="3375545" cy="1872205"/>
                <a:chOff x="8216254" y="2874754"/>
                <a:chExt cx="3375545" cy="1872205"/>
              </a:xfrm>
            </p:grpSpPr>
            <p:sp>
              <p:nvSpPr>
                <p:cNvPr id="85" name="矩形 84"/>
                <p:cNvSpPr/>
                <p:nvPr/>
              </p:nvSpPr>
              <p:spPr>
                <a:xfrm>
                  <a:off x="8216254" y="2874754"/>
                  <a:ext cx="2572580" cy="4691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zh-TW" altLang="en-US" sz="2400" b="1" dirty="0"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司法網絡合作</a:t>
                  </a:r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8239649" y="4277840"/>
                  <a:ext cx="3352150" cy="4691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zh-TW" altLang="en-US" sz="2400" b="1" dirty="0"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特殊族群服務關懷</a:t>
                  </a:r>
                </a:p>
              </p:txBody>
            </p:sp>
          </p:grpSp>
        </p:grpSp>
        <p:grpSp>
          <p:nvGrpSpPr>
            <p:cNvPr id="80" name="群組 79"/>
            <p:cNvGrpSpPr/>
            <p:nvPr/>
          </p:nvGrpSpPr>
          <p:grpSpPr>
            <a:xfrm>
              <a:off x="7963002" y="923959"/>
              <a:ext cx="3628797" cy="469119"/>
              <a:chOff x="7963002" y="923959"/>
              <a:chExt cx="3628797" cy="469119"/>
            </a:xfrm>
          </p:grpSpPr>
          <p:sp>
            <p:nvSpPr>
              <p:cNvPr id="81" name="圓角矩形 80"/>
              <p:cNvSpPr/>
              <p:nvPr/>
            </p:nvSpPr>
            <p:spPr>
              <a:xfrm>
                <a:off x="7963002" y="1067283"/>
                <a:ext cx="252000" cy="252000"/>
              </a:xfrm>
              <a:prstGeom prst="roundRect">
                <a:avLst/>
              </a:pr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8239651" y="923959"/>
                <a:ext cx="3352148" cy="469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zh-TW" altLang="en-US" sz="2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社區多元處遇方案</a:t>
                </a:r>
              </a:p>
            </p:txBody>
          </p:sp>
        </p:grpSp>
      </p:grpSp>
      <p:grpSp>
        <p:nvGrpSpPr>
          <p:cNvPr id="8" name="群組 7"/>
          <p:cNvGrpSpPr/>
          <p:nvPr/>
        </p:nvGrpSpPr>
        <p:grpSpPr>
          <a:xfrm>
            <a:off x="478288" y="1480026"/>
            <a:ext cx="2563521" cy="369332"/>
            <a:chOff x="992169" y="1474148"/>
            <a:chExt cx="3246583" cy="375295"/>
          </a:xfrm>
        </p:grpSpPr>
        <p:sp>
          <p:nvSpPr>
            <p:cNvPr id="75" name="圓角矩形 74"/>
            <p:cNvSpPr/>
            <p:nvPr/>
          </p:nvSpPr>
          <p:spPr>
            <a:xfrm>
              <a:off x="4130753" y="1644196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992169" y="1474148"/>
              <a:ext cx="3147050" cy="3752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en-US" dirty="0"/>
                <a:t>關懷列管藥癮</a:t>
              </a:r>
              <a:r>
                <a:rPr lang="zh-TW" altLang="zh-TW" dirty="0"/>
                <a:t>個案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78288" y="1814919"/>
            <a:ext cx="2563521" cy="369332"/>
            <a:chOff x="992169" y="1482998"/>
            <a:chExt cx="3246583" cy="375295"/>
          </a:xfrm>
        </p:grpSpPr>
        <p:sp>
          <p:nvSpPr>
            <p:cNvPr id="73" name="圓角矩形 72"/>
            <p:cNvSpPr/>
            <p:nvPr/>
          </p:nvSpPr>
          <p:spPr>
            <a:xfrm>
              <a:off x="4130753" y="1644196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992169" y="1482998"/>
              <a:ext cx="3147050" cy="3752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zh-TW" dirty="0"/>
                <a:t>入監銜接輔導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76155" y="2141104"/>
            <a:ext cx="2765655" cy="369332"/>
            <a:chOff x="736176" y="1482998"/>
            <a:chExt cx="3502576" cy="375295"/>
          </a:xfrm>
        </p:grpSpPr>
        <p:sp>
          <p:nvSpPr>
            <p:cNvPr id="71" name="圓角矩形 70"/>
            <p:cNvSpPr/>
            <p:nvPr/>
          </p:nvSpPr>
          <p:spPr>
            <a:xfrm>
              <a:off x="4130753" y="1644196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36176" y="1482998"/>
              <a:ext cx="3425674" cy="375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zh-TW" dirty="0"/>
                <a:t>專線</a:t>
              </a:r>
              <a:r>
                <a:rPr lang="zh-TW" altLang="en-US" dirty="0"/>
                <a:t>服務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98022" y="2476913"/>
            <a:ext cx="2943788" cy="646331"/>
            <a:chOff x="992169" y="1492778"/>
            <a:chExt cx="3246583" cy="656766"/>
          </a:xfrm>
        </p:grpSpPr>
        <p:sp>
          <p:nvSpPr>
            <p:cNvPr id="69" name="圓角矩形 68"/>
            <p:cNvSpPr/>
            <p:nvPr/>
          </p:nvSpPr>
          <p:spPr>
            <a:xfrm>
              <a:off x="4130753" y="1644196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992169" y="1492778"/>
              <a:ext cx="3147050" cy="6567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zh-TW" dirty="0"/>
                <a:t>第三、四級毒品危害講習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78288" y="2812723"/>
            <a:ext cx="2563521" cy="369332"/>
            <a:chOff x="992169" y="1502558"/>
            <a:chExt cx="3246583" cy="375295"/>
          </a:xfrm>
        </p:grpSpPr>
        <p:sp>
          <p:nvSpPr>
            <p:cNvPr id="67" name="圓角矩形 66"/>
            <p:cNvSpPr/>
            <p:nvPr/>
          </p:nvSpPr>
          <p:spPr>
            <a:xfrm>
              <a:off x="4130753" y="1653977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992169" y="1502558"/>
              <a:ext cx="3147050" cy="3752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zh-TW" dirty="0"/>
                <a:t>補助</a:t>
              </a:r>
              <a:r>
                <a:rPr lang="zh-TW" altLang="en-US" dirty="0"/>
                <a:t>藥癮個案服務措施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78288" y="3156325"/>
            <a:ext cx="2563521" cy="369332"/>
            <a:chOff x="992169" y="1520258"/>
            <a:chExt cx="3246583" cy="375295"/>
          </a:xfrm>
        </p:grpSpPr>
        <p:sp>
          <p:nvSpPr>
            <p:cNvPr id="65" name="圓角矩形 64"/>
            <p:cNvSpPr/>
            <p:nvPr/>
          </p:nvSpPr>
          <p:spPr>
            <a:xfrm>
              <a:off x="4130753" y="1693100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992169" y="1520258"/>
              <a:ext cx="3147050" cy="3752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zh-TW" dirty="0"/>
                <a:t>發掘隱性</a:t>
              </a:r>
              <a:r>
                <a:rPr lang="zh-HK" altLang="zh-TW" dirty="0"/>
                <a:t>毒品</a:t>
              </a:r>
              <a:r>
                <a:rPr lang="zh-TW" altLang="zh-TW" dirty="0"/>
                <a:t>人口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 flipH="1">
            <a:off x="6197253" y="1389592"/>
            <a:ext cx="3059870" cy="338554"/>
            <a:chOff x="363564" y="1451798"/>
            <a:chExt cx="3875188" cy="344020"/>
          </a:xfrm>
        </p:grpSpPr>
        <p:sp>
          <p:nvSpPr>
            <p:cNvPr id="63" name="圓角矩形 62"/>
            <p:cNvSpPr/>
            <p:nvPr/>
          </p:nvSpPr>
          <p:spPr>
            <a:xfrm>
              <a:off x="4130752" y="1595294"/>
              <a:ext cx="108000" cy="108000"/>
            </a:xfrm>
            <a:prstGeom prst="roundRect">
              <a:avLst/>
            </a:prstGeom>
            <a:noFill/>
            <a:ln w="38100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363564" y="1451798"/>
              <a:ext cx="3632392" cy="34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600" dirty="0"/>
                <a:t>愛與陪伴</a:t>
              </a:r>
              <a:r>
                <a:rPr lang="en-US" altLang="zh-TW" sz="1600" dirty="0"/>
                <a:t>~</a:t>
              </a:r>
              <a:r>
                <a:rPr lang="zh-TW" altLang="zh-TW" sz="1600" dirty="0"/>
                <a:t>社區支持團體</a:t>
              </a:r>
              <a:endPara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 flipH="1">
            <a:off x="6197253" y="1715778"/>
            <a:ext cx="2946746" cy="353943"/>
            <a:chOff x="506832" y="1451798"/>
            <a:chExt cx="3731920" cy="359657"/>
          </a:xfrm>
        </p:grpSpPr>
        <p:sp>
          <p:nvSpPr>
            <p:cNvPr id="61" name="圓角矩形 60"/>
            <p:cNvSpPr/>
            <p:nvPr/>
          </p:nvSpPr>
          <p:spPr>
            <a:xfrm>
              <a:off x="4130752" y="1595294"/>
              <a:ext cx="108000" cy="108000"/>
            </a:xfrm>
            <a:prstGeom prst="roundRect">
              <a:avLst/>
            </a:prstGeom>
            <a:noFill/>
            <a:ln w="38100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06832" y="1451798"/>
              <a:ext cx="3632388" cy="359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7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「螢火蟲家族」多元培訓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 flipH="1">
            <a:off x="6197253" y="2041962"/>
            <a:ext cx="2702864" cy="338554"/>
            <a:chOff x="815691" y="1451798"/>
            <a:chExt cx="3423061" cy="344020"/>
          </a:xfrm>
        </p:grpSpPr>
        <p:sp>
          <p:nvSpPr>
            <p:cNvPr id="59" name="圓角矩形 58"/>
            <p:cNvSpPr/>
            <p:nvPr/>
          </p:nvSpPr>
          <p:spPr>
            <a:xfrm>
              <a:off x="4130752" y="1595294"/>
              <a:ext cx="108000" cy="108000"/>
            </a:xfrm>
            <a:prstGeom prst="roundRect">
              <a:avLst/>
            </a:prstGeom>
            <a:noFill/>
            <a:ln w="38100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15691" y="1451798"/>
              <a:ext cx="3147049" cy="3440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zh-TW" sz="1600" dirty="0"/>
                <a:t>高雄市多元發展體驗中心</a:t>
              </a:r>
              <a:endPara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154615" y="3265656"/>
            <a:ext cx="2818203" cy="369332"/>
            <a:chOff x="8446189" y="3375086"/>
            <a:chExt cx="3569127" cy="375295"/>
          </a:xfrm>
        </p:grpSpPr>
        <p:sp>
          <p:nvSpPr>
            <p:cNvPr id="57" name="圓角矩形 56"/>
            <p:cNvSpPr/>
            <p:nvPr/>
          </p:nvSpPr>
          <p:spPr>
            <a:xfrm flipH="1">
              <a:off x="8446189" y="3526075"/>
              <a:ext cx="107999" cy="108000"/>
            </a:xfrm>
            <a:prstGeom prst="roundRect">
              <a:avLst/>
            </a:pr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 flipH="1">
              <a:off x="8541906" y="3375086"/>
              <a:ext cx="3473410" cy="375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零毒害多元司法處遇方案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141268" y="4747347"/>
            <a:ext cx="3002731" cy="523220"/>
            <a:chOff x="8439232" y="3400636"/>
            <a:chExt cx="3560747" cy="531667"/>
          </a:xfrm>
        </p:grpSpPr>
        <p:sp>
          <p:nvSpPr>
            <p:cNvPr id="55" name="圓角矩形 54"/>
            <p:cNvSpPr/>
            <p:nvPr/>
          </p:nvSpPr>
          <p:spPr>
            <a:xfrm flipH="1">
              <a:off x="8439232" y="3508734"/>
              <a:ext cx="107999" cy="108000"/>
            </a:xfrm>
            <a:prstGeom prst="roundRect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 flipH="1">
              <a:off x="8526577" y="3400636"/>
              <a:ext cx="3473402" cy="531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1400" dirty="0"/>
                <a:t>涉毒父母家庭未成年子女關懷輔導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67" y="2149959"/>
            <a:ext cx="881019" cy="881019"/>
          </a:xfrm>
          <a:prstGeom prst="rect">
            <a:avLst/>
          </a:prstGeom>
        </p:spPr>
      </p:pic>
      <p:cxnSp>
        <p:nvCxnSpPr>
          <p:cNvPr id="53" name="直線接點 52"/>
          <p:cNvCxnSpPr>
            <a:cxnSpLocks/>
          </p:cNvCxnSpPr>
          <p:nvPr/>
        </p:nvCxnSpPr>
        <p:spPr>
          <a:xfrm>
            <a:off x="3830072" y="1221317"/>
            <a:ext cx="15431" cy="3278702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>
            <a:cxnSpLocks/>
          </p:cNvCxnSpPr>
          <p:nvPr/>
        </p:nvCxnSpPr>
        <p:spPr>
          <a:xfrm flipH="1">
            <a:off x="3410596" y="1233823"/>
            <a:ext cx="424700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3061066" y="1389031"/>
            <a:ext cx="211596" cy="2376537"/>
            <a:chOff x="4082586" y="1326122"/>
            <a:chExt cx="267976" cy="2414908"/>
          </a:xfrm>
        </p:grpSpPr>
        <p:cxnSp>
          <p:nvCxnSpPr>
            <p:cNvPr id="45" name="直線接點 44"/>
            <p:cNvCxnSpPr>
              <a:cxnSpLocks/>
            </p:cNvCxnSpPr>
            <p:nvPr/>
          </p:nvCxnSpPr>
          <p:spPr>
            <a:xfrm flipH="1" flipV="1">
              <a:off x="4336835" y="1326122"/>
              <a:ext cx="13727" cy="2414908"/>
            </a:xfrm>
            <a:prstGeom prst="line">
              <a:avLst/>
            </a:prstGeom>
            <a:ln w="1905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群組 45"/>
            <p:cNvGrpSpPr/>
            <p:nvPr/>
          </p:nvGrpSpPr>
          <p:grpSpPr>
            <a:xfrm>
              <a:off x="4082586" y="1623069"/>
              <a:ext cx="233065" cy="1730635"/>
              <a:chOff x="4082586" y="1623069"/>
              <a:chExt cx="233065" cy="1730635"/>
            </a:xfrm>
          </p:grpSpPr>
          <p:cxnSp>
            <p:nvCxnSpPr>
              <p:cNvPr id="47" name="直線接點 46"/>
              <p:cNvCxnSpPr/>
              <p:nvPr/>
            </p:nvCxnSpPr>
            <p:spPr>
              <a:xfrm flipH="1" flipV="1">
                <a:off x="4082589" y="1623069"/>
                <a:ext cx="233062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>
              <a:xfrm flipH="1" flipV="1">
                <a:off x="4082589" y="1968081"/>
                <a:ext cx="233062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>
              <a:xfrm flipH="1" flipV="1">
                <a:off x="4082589" y="2299117"/>
                <a:ext cx="233062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>
              <a:xfrm flipH="1" flipV="1">
                <a:off x="4082589" y="2627203"/>
                <a:ext cx="233062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>
              <a:xfrm flipH="1" flipV="1">
                <a:off x="4082589" y="2983395"/>
                <a:ext cx="233062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>
              <a:xfrm flipH="1" flipV="1">
                <a:off x="4082586" y="3350605"/>
                <a:ext cx="233060" cy="309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群組 20"/>
          <p:cNvGrpSpPr/>
          <p:nvPr/>
        </p:nvGrpSpPr>
        <p:grpSpPr>
          <a:xfrm>
            <a:off x="98022" y="996633"/>
            <a:ext cx="3511555" cy="3712978"/>
            <a:chOff x="-93300" y="927389"/>
            <a:chExt cx="4447225" cy="3772928"/>
          </a:xfrm>
        </p:grpSpPr>
        <p:grpSp>
          <p:nvGrpSpPr>
            <p:cNvPr id="35" name="群組 34"/>
            <p:cNvGrpSpPr/>
            <p:nvPr/>
          </p:nvGrpSpPr>
          <p:grpSpPr>
            <a:xfrm>
              <a:off x="289590" y="927389"/>
              <a:ext cx="3820860" cy="469119"/>
              <a:chOff x="289590" y="927389"/>
              <a:chExt cx="3820860" cy="469119"/>
            </a:xfrm>
          </p:grpSpPr>
          <p:sp>
            <p:nvSpPr>
              <p:cNvPr id="39" name="圓角矩形 38"/>
              <p:cNvSpPr/>
              <p:nvPr/>
            </p:nvSpPr>
            <p:spPr>
              <a:xfrm>
                <a:off x="3858450" y="1064472"/>
                <a:ext cx="252000" cy="252000"/>
              </a:xfrm>
              <a:prstGeom prst="roundRect">
                <a:avLst/>
              </a:prstGeom>
              <a:noFill/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289590" y="927389"/>
                <a:ext cx="3495987" cy="469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/>
                <a:r>
                  <a:rPr lang="zh-HK" altLang="zh-TW" sz="2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個案</a:t>
                </a:r>
                <a:r>
                  <a:rPr lang="zh-TW" altLang="en-US" sz="2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輔導處遇業務</a:t>
                </a:r>
              </a:p>
            </p:txBody>
          </p:sp>
        </p:grpSp>
        <p:grpSp>
          <p:nvGrpSpPr>
            <p:cNvPr id="36" name="群組 35"/>
            <p:cNvGrpSpPr/>
            <p:nvPr/>
          </p:nvGrpSpPr>
          <p:grpSpPr>
            <a:xfrm>
              <a:off x="-93300" y="4231198"/>
              <a:ext cx="4447225" cy="469119"/>
              <a:chOff x="-93300" y="4231198"/>
              <a:chExt cx="4447225" cy="469119"/>
            </a:xfrm>
          </p:grpSpPr>
          <p:sp>
            <p:nvSpPr>
              <p:cNvPr id="37" name="圓角矩形 36"/>
              <p:cNvSpPr/>
              <p:nvPr/>
            </p:nvSpPr>
            <p:spPr>
              <a:xfrm>
                <a:off x="4101925" y="4352860"/>
                <a:ext cx="252000" cy="252000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-93300" y="4231198"/>
                <a:ext cx="4131721" cy="469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/>
                <a:r>
                  <a:rPr lang="zh-TW" altLang="en-US" sz="2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個案管理人員專業培訓</a:t>
                </a: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 flipH="1">
            <a:off x="5380082" y="1221317"/>
            <a:ext cx="777455" cy="3285244"/>
            <a:chOff x="4094779" y="1204602"/>
            <a:chExt cx="984611" cy="3338288"/>
          </a:xfrm>
        </p:grpSpPr>
        <p:cxnSp>
          <p:nvCxnSpPr>
            <p:cNvPr id="33" name="直線接點 32"/>
            <p:cNvCxnSpPr>
              <a:cxnSpLocks/>
            </p:cNvCxnSpPr>
            <p:nvPr/>
          </p:nvCxnSpPr>
          <p:spPr>
            <a:xfrm flipH="1">
              <a:off x="5076587" y="1204602"/>
              <a:ext cx="2803" cy="3338288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群組 26"/>
            <p:cNvGrpSpPr/>
            <p:nvPr/>
          </p:nvGrpSpPr>
          <p:grpSpPr>
            <a:xfrm>
              <a:off x="4094779" y="1326119"/>
              <a:ext cx="242056" cy="1269740"/>
              <a:chOff x="4094779" y="1326119"/>
              <a:chExt cx="242056" cy="1269740"/>
            </a:xfrm>
          </p:grpSpPr>
          <p:cxnSp>
            <p:nvCxnSpPr>
              <p:cNvPr id="28" name="直線接點 27"/>
              <p:cNvCxnSpPr/>
              <p:nvPr/>
            </p:nvCxnSpPr>
            <p:spPr>
              <a:xfrm flipV="1">
                <a:off x="4327846" y="1326119"/>
                <a:ext cx="8989" cy="1269740"/>
              </a:xfrm>
              <a:prstGeom prst="line">
                <a:avLst/>
              </a:prstGeom>
              <a:ln w="19050">
                <a:solidFill>
                  <a:srgbClr val="F4B18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群組 28"/>
              <p:cNvGrpSpPr/>
              <p:nvPr/>
            </p:nvGrpSpPr>
            <p:grpSpPr>
              <a:xfrm>
                <a:off x="4094779" y="1593729"/>
                <a:ext cx="233067" cy="669366"/>
                <a:chOff x="4094779" y="1593729"/>
                <a:chExt cx="233067" cy="669366"/>
              </a:xfrm>
            </p:grpSpPr>
            <p:cxnSp>
              <p:nvCxnSpPr>
                <p:cNvPr id="30" name="直線接點 29"/>
                <p:cNvCxnSpPr/>
                <p:nvPr/>
              </p:nvCxnSpPr>
              <p:spPr>
                <a:xfrm flipH="1" flipV="1">
                  <a:off x="4094779" y="1593729"/>
                  <a:ext cx="233062" cy="3099"/>
                </a:xfrm>
                <a:prstGeom prst="line">
                  <a:avLst/>
                </a:prstGeom>
                <a:ln w="19050">
                  <a:solidFill>
                    <a:srgbClr val="F4B183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接點 30"/>
                <p:cNvCxnSpPr/>
                <p:nvPr/>
              </p:nvCxnSpPr>
              <p:spPr>
                <a:xfrm flipH="1" flipV="1">
                  <a:off x="4094779" y="1928960"/>
                  <a:ext cx="233062" cy="3099"/>
                </a:xfrm>
                <a:prstGeom prst="line">
                  <a:avLst/>
                </a:prstGeom>
                <a:ln w="19050">
                  <a:solidFill>
                    <a:srgbClr val="F4B183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接點 31"/>
                <p:cNvCxnSpPr/>
                <p:nvPr/>
              </p:nvCxnSpPr>
              <p:spPr>
                <a:xfrm flipH="1" flipV="1">
                  <a:off x="4094781" y="2259996"/>
                  <a:ext cx="233065" cy="3099"/>
                </a:xfrm>
                <a:prstGeom prst="line">
                  <a:avLst/>
                </a:prstGeom>
                <a:ln w="19050">
                  <a:solidFill>
                    <a:srgbClr val="F4B183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3" name="直線接點 22"/>
          <p:cNvCxnSpPr/>
          <p:nvPr/>
        </p:nvCxnSpPr>
        <p:spPr>
          <a:xfrm>
            <a:off x="5950486" y="4905912"/>
            <a:ext cx="184027" cy="1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標題 2">
            <a:extLst>
              <a:ext uri="{FF2B5EF4-FFF2-40B4-BE49-F238E27FC236}">
                <a16:creationId xmlns:a16="http://schemas.microsoft.com/office/drawing/2014/main" id="{9EEB3B93-CA49-4F9C-B363-258D12C79F9D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cxnSp>
        <p:nvCxnSpPr>
          <p:cNvPr id="110" name="直線接點 109">
            <a:extLst>
              <a:ext uri="{FF2B5EF4-FFF2-40B4-BE49-F238E27FC236}">
                <a16:creationId xmlns:a16="http://schemas.microsoft.com/office/drawing/2014/main" id="{48FF88CD-5DBE-496A-90A6-39D4D6F5F86A}"/>
              </a:ext>
            </a:extLst>
          </p:cNvPr>
          <p:cNvCxnSpPr>
            <a:cxnSpLocks/>
          </p:cNvCxnSpPr>
          <p:nvPr/>
        </p:nvCxnSpPr>
        <p:spPr>
          <a:xfrm rot="5400000">
            <a:off x="4020187" y="3637978"/>
            <a:ext cx="0" cy="373129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接點 110">
            <a:extLst>
              <a:ext uri="{FF2B5EF4-FFF2-40B4-BE49-F238E27FC236}">
                <a16:creationId xmlns:a16="http://schemas.microsoft.com/office/drawing/2014/main" id="{5647CE42-0A5F-4478-9974-CFD83D78F80C}"/>
              </a:ext>
            </a:extLst>
          </p:cNvPr>
          <p:cNvCxnSpPr>
            <a:cxnSpLocks/>
          </p:cNvCxnSpPr>
          <p:nvPr/>
        </p:nvCxnSpPr>
        <p:spPr>
          <a:xfrm flipH="1" flipV="1">
            <a:off x="3625491" y="4500019"/>
            <a:ext cx="220012" cy="1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5FDBA01-BD70-47C3-AE2E-2203FC860B86}"/>
              </a:ext>
            </a:extLst>
          </p:cNvPr>
          <p:cNvCxnSpPr>
            <a:cxnSpLocks/>
          </p:cNvCxnSpPr>
          <p:nvPr/>
        </p:nvCxnSpPr>
        <p:spPr>
          <a:xfrm>
            <a:off x="5368384" y="1229000"/>
            <a:ext cx="444890" cy="48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BB8AFD5B-11D9-4001-9EC6-775B4773AF8A}"/>
              </a:ext>
            </a:extLst>
          </p:cNvPr>
          <p:cNvCxnSpPr>
            <a:cxnSpLocks/>
          </p:cNvCxnSpPr>
          <p:nvPr/>
        </p:nvCxnSpPr>
        <p:spPr>
          <a:xfrm flipH="1">
            <a:off x="5373483" y="3109410"/>
            <a:ext cx="453844" cy="2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5C1A5105-453E-434A-BF14-F3D6972C3D88}"/>
              </a:ext>
            </a:extLst>
          </p:cNvPr>
          <p:cNvCxnSpPr>
            <a:cxnSpLocks/>
          </p:cNvCxnSpPr>
          <p:nvPr/>
        </p:nvCxnSpPr>
        <p:spPr>
          <a:xfrm flipH="1">
            <a:off x="5943010" y="3450322"/>
            <a:ext cx="204905" cy="0"/>
          </a:xfrm>
          <a:prstGeom prst="line">
            <a:avLst/>
          </a:prstGeom>
          <a:ln w="19050">
            <a:solidFill>
              <a:srgbClr val="99CC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E918BA8C-8A28-4793-A22E-A1E3B22FB218}"/>
              </a:ext>
            </a:extLst>
          </p:cNvPr>
          <p:cNvCxnSpPr>
            <a:cxnSpLocks/>
          </p:cNvCxnSpPr>
          <p:nvPr/>
        </p:nvCxnSpPr>
        <p:spPr>
          <a:xfrm>
            <a:off x="5945029" y="3198520"/>
            <a:ext cx="5457" cy="699615"/>
          </a:xfrm>
          <a:prstGeom prst="line">
            <a:avLst/>
          </a:prstGeom>
          <a:ln w="19050">
            <a:solidFill>
              <a:srgbClr val="99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>
          <a:xfrm flipH="1" flipV="1">
            <a:off x="3071793" y="3765568"/>
            <a:ext cx="184026" cy="3050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群組 93"/>
          <p:cNvGrpSpPr/>
          <p:nvPr/>
        </p:nvGrpSpPr>
        <p:grpSpPr>
          <a:xfrm>
            <a:off x="-165888" y="3527751"/>
            <a:ext cx="3237681" cy="646331"/>
            <a:chOff x="992169" y="1520258"/>
            <a:chExt cx="3246583" cy="656766"/>
          </a:xfrm>
        </p:grpSpPr>
        <p:sp>
          <p:nvSpPr>
            <p:cNvPr id="95" name="圓角矩形 94"/>
            <p:cNvSpPr/>
            <p:nvPr/>
          </p:nvSpPr>
          <p:spPr>
            <a:xfrm>
              <a:off x="4130753" y="1693100"/>
              <a:ext cx="107999" cy="108000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992169" y="1520258"/>
              <a:ext cx="3147050" cy="6567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zh-TW" altLang="zh-TW" dirty="0"/>
                <a:t>藥物濫用快速篩檢試劑領取服務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48FF88CD-5DBE-496A-90A6-39D4D6F5F86A}"/>
              </a:ext>
            </a:extLst>
          </p:cNvPr>
          <p:cNvCxnSpPr>
            <a:cxnSpLocks/>
          </p:cNvCxnSpPr>
          <p:nvPr/>
        </p:nvCxnSpPr>
        <p:spPr>
          <a:xfrm flipH="1">
            <a:off x="4945335" y="3817011"/>
            <a:ext cx="423049" cy="7533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B8AFD5B-11D9-4001-9EC6-775B4773AF8A}"/>
              </a:ext>
            </a:extLst>
          </p:cNvPr>
          <p:cNvCxnSpPr>
            <a:cxnSpLocks/>
          </p:cNvCxnSpPr>
          <p:nvPr/>
        </p:nvCxnSpPr>
        <p:spPr>
          <a:xfrm flipH="1">
            <a:off x="5367203" y="4510591"/>
            <a:ext cx="465367" cy="2891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C1A5105-453E-434A-BF14-F3D6972C3D88}"/>
              </a:ext>
            </a:extLst>
          </p:cNvPr>
          <p:cNvCxnSpPr>
            <a:cxnSpLocks/>
          </p:cNvCxnSpPr>
          <p:nvPr/>
        </p:nvCxnSpPr>
        <p:spPr>
          <a:xfrm flipH="1">
            <a:off x="5966620" y="3886060"/>
            <a:ext cx="204905" cy="0"/>
          </a:xfrm>
          <a:prstGeom prst="line">
            <a:avLst/>
          </a:prstGeom>
          <a:ln w="19050">
            <a:solidFill>
              <a:srgbClr val="99CC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9" name="群組 108"/>
          <p:cNvGrpSpPr/>
          <p:nvPr/>
        </p:nvGrpSpPr>
        <p:grpSpPr>
          <a:xfrm>
            <a:off x="6168293" y="3674946"/>
            <a:ext cx="2818203" cy="646331"/>
            <a:chOff x="8446189" y="3375086"/>
            <a:chExt cx="3569127" cy="656766"/>
          </a:xfrm>
        </p:grpSpPr>
        <p:sp>
          <p:nvSpPr>
            <p:cNvPr id="112" name="圓角矩形 111"/>
            <p:cNvSpPr/>
            <p:nvPr/>
          </p:nvSpPr>
          <p:spPr>
            <a:xfrm flipH="1">
              <a:off x="8446189" y="3526075"/>
              <a:ext cx="107999" cy="108000"/>
            </a:xfrm>
            <a:prstGeom prst="roundRect">
              <a:avLst/>
            </a:pr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 flipH="1">
              <a:off x="8541906" y="3375086"/>
              <a:ext cx="3473410" cy="656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dirty="0"/>
                <a:t>高雄市司法處遇藥癮個案關懷服務據點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4" name="群組 113"/>
          <p:cNvGrpSpPr/>
          <p:nvPr/>
        </p:nvGrpSpPr>
        <p:grpSpPr>
          <a:xfrm flipH="1">
            <a:off x="6200788" y="2374096"/>
            <a:ext cx="2702864" cy="584775"/>
            <a:chOff x="815691" y="1451798"/>
            <a:chExt cx="3423061" cy="594216"/>
          </a:xfrm>
        </p:grpSpPr>
        <p:sp>
          <p:nvSpPr>
            <p:cNvPr id="115" name="圓角矩形 114"/>
            <p:cNvSpPr/>
            <p:nvPr/>
          </p:nvSpPr>
          <p:spPr>
            <a:xfrm>
              <a:off x="4130752" y="1595294"/>
              <a:ext cx="108000" cy="108000"/>
            </a:xfrm>
            <a:prstGeom prst="roundRect">
              <a:avLst/>
            </a:prstGeom>
            <a:noFill/>
            <a:ln w="38100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815691" y="1451798"/>
              <a:ext cx="3147049" cy="5942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zh-TW" sz="1600" dirty="0"/>
                <a:t>高雄市藥癮家庭社區支持服務據點</a:t>
              </a:r>
              <a:endPara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118" name="直線接點 117"/>
          <p:cNvCxnSpPr/>
          <p:nvPr/>
        </p:nvCxnSpPr>
        <p:spPr>
          <a:xfrm flipV="1">
            <a:off x="5984237" y="2579768"/>
            <a:ext cx="184029" cy="3050"/>
          </a:xfrm>
          <a:prstGeom prst="line">
            <a:avLst/>
          </a:prstGeom>
          <a:ln w="1905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群組 118"/>
          <p:cNvGrpSpPr/>
          <p:nvPr/>
        </p:nvGrpSpPr>
        <p:grpSpPr>
          <a:xfrm>
            <a:off x="6141736" y="5038902"/>
            <a:ext cx="2811588" cy="307777"/>
            <a:chOff x="8439232" y="3295940"/>
            <a:chExt cx="3560747" cy="312746"/>
          </a:xfrm>
        </p:grpSpPr>
        <p:sp>
          <p:nvSpPr>
            <p:cNvPr id="120" name="圓角矩形 119"/>
            <p:cNvSpPr/>
            <p:nvPr/>
          </p:nvSpPr>
          <p:spPr>
            <a:xfrm flipH="1">
              <a:off x="8439232" y="3404039"/>
              <a:ext cx="107999" cy="108000"/>
            </a:xfrm>
            <a:prstGeom prst="roundRect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 flipH="1">
              <a:off x="8526577" y="3295940"/>
              <a:ext cx="3473402" cy="312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1400" dirty="0"/>
                <a:t>女性藥癮個案服務方案</a:t>
              </a:r>
            </a:p>
          </p:txBody>
        </p:sp>
      </p:grpSp>
      <p:grpSp>
        <p:nvGrpSpPr>
          <p:cNvPr id="122" name="群組 121"/>
          <p:cNvGrpSpPr/>
          <p:nvPr/>
        </p:nvGrpSpPr>
        <p:grpSpPr>
          <a:xfrm>
            <a:off x="6148351" y="5368207"/>
            <a:ext cx="2995648" cy="523220"/>
            <a:chOff x="8439232" y="3400636"/>
            <a:chExt cx="3560747" cy="531667"/>
          </a:xfrm>
        </p:grpSpPr>
        <p:sp>
          <p:nvSpPr>
            <p:cNvPr id="123" name="圓角矩形 122"/>
            <p:cNvSpPr/>
            <p:nvPr/>
          </p:nvSpPr>
          <p:spPr>
            <a:xfrm flipH="1">
              <a:off x="8439232" y="3508734"/>
              <a:ext cx="107999" cy="108000"/>
            </a:xfrm>
            <a:prstGeom prst="roundRect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 flipH="1">
              <a:off x="8526577" y="3400636"/>
              <a:ext cx="3473402" cy="531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400" dirty="0"/>
                <a:t>零容忍校園涉毒兒少關懷輔導專案</a:t>
              </a:r>
              <a:endPara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5" name="群組 124"/>
          <p:cNvGrpSpPr/>
          <p:nvPr/>
        </p:nvGrpSpPr>
        <p:grpSpPr>
          <a:xfrm>
            <a:off x="6147915" y="5673708"/>
            <a:ext cx="2811588" cy="523220"/>
            <a:chOff x="8439232" y="3400636"/>
            <a:chExt cx="3560747" cy="531667"/>
          </a:xfrm>
        </p:grpSpPr>
        <p:sp>
          <p:nvSpPr>
            <p:cNvPr id="126" name="圓角矩形 125"/>
            <p:cNvSpPr/>
            <p:nvPr/>
          </p:nvSpPr>
          <p:spPr>
            <a:xfrm flipH="1">
              <a:off x="8439232" y="3508734"/>
              <a:ext cx="107999" cy="108000"/>
            </a:xfrm>
            <a:prstGeom prst="roundRect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 flipH="1">
              <a:off x="8526577" y="3400636"/>
              <a:ext cx="3473402" cy="531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1400" dirty="0"/>
                <a:t>高雄市女性藥癮孕產婦及藥癮新生兒服務轉介機制</a:t>
              </a:r>
            </a:p>
          </p:txBody>
        </p:sp>
      </p:grpSp>
      <p:grpSp>
        <p:nvGrpSpPr>
          <p:cNvPr id="128" name="群組 127"/>
          <p:cNvGrpSpPr/>
          <p:nvPr/>
        </p:nvGrpSpPr>
        <p:grpSpPr>
          <a:xfrm>
            <a:off x="6134513" y="6161953"/>
            <a:ext cx="2811588" cy="523220"/>
            <a:chOff x="8439232" y="3400636"/>
            <a:chExt cx="3560747" cy="531667"/>
          </a:xfrm>
        </p:grpSpPr>
        <p:sp>
          <p:nvSpPr>
            <p:cNvPr id="129" name="圓角矩形 128"/>
            <p:cNvSpPr/>
            <p:nvPr/>
          </p:nvSpPr>
          <p:spPr>
            <a:xfrm flipH="1">
              <a:off x="8439232" y="3508734"/>
              <a:ext cx="107999" cy="108000"/>
            </a:xfrm>
            <a:prstGeom prst="roundRect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 flipH="1">
              <a:off x="8526577" y="3400636"/>
              <a:ext cx="3473402" cy="531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400" dirty="0"/>
                <a:t>高雄市涉毒家庭兒少探索活動及支持團體</a:t>
              </a:r>
              <a:endPara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131" name="直線接點 130"/>
          <p:cNvCxnSpPr/>
          <p:nvPr/>
        </p:nvCxnSpPr>
        <p:spPr>
          <a:xfrm>
            <a:off x="5948117" y="5215769"/>
            <a:ext cx="184027" cy="1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接點 131"/>
          <p:cNvCxnSpPr/>
          <p:nvPr/>
        </p:nvCxnSpPr>
        <p:spPr>
          <a:xfrm>
            <a:off x="5935622" y="5525625"/>
            <a:ext cx="184027" cy="1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接點 132"/>
          <p:cNvCxnSpPr/>
          <p:nvPr/>
        </p:nvCxnSpPr>
        <p:spPr>
          <a:xfrm>
            <a:off x="5950197" y="5829651"/>
            <a:ext cx="184027" cy="1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接點 133"/>
          <p:cNvCxnSpPr/>
          <p:nvPr/>
        </p:nvCxnSpPr>
        <p:spPr>
          <a:xfrm>
            <a:off x="5935622" y="6321476"/>
            <a:ext cx="184027" cy="0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矩形 116">
            <a:extLst>
              <a:ext uri="{FF2B5EF4-FFF2-40B4-BE49-F238E27FC236}">
                <a16:creationId xmlns:a16="http://schemas.microsoft.com/office/drawing/2014/main" id="{D1B8BE74-7110-4A14-8A60-5949C952C354}"/>
              </a:ext>
            </a:extLst>
          </p:cNvPr>
          <p:cNvSpPr/>
          <p:nvPr/>
        </p:nvSpPr>
        <p:spPr>
          <a:xfrm>
            <a:off x="292114" y="4794799"/>
            <a:ext cx="2777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algn="just">
              <a:spcBef>
                <a:spcPts val="900"/>
              </a:spcBef>
              <a:buSzPct val="70000"/>
            </a:pPr>
            <a:r>
              <a:rPr lang="zh-TW" altLang="en-US" sz="1600" dirty="0"/>
              <a:t>訓練主題含毒品防制與成癮治療新知、青少年輔導、家庭輔導等</a:t>
            </a:r>
            <a:r>
              <a:rPr lang="en-US" altLang="zh-TW" sz="1600" dirty="0">
                <a:solidFill>
                  <a:srgbClr val="FF0000"/>
                </a:solidFill>
              </a:rPr>
              <a:t>11</a:t>
            </a:r>
            <a:r>
              <a:rPr lang="zh-TW" altLang="en-US" sz="1600" dirty="0"/>
              <a:t>類</a:t>
            </a:r>
            <a:endParaRPr lang="en-US" altLang="zh-TW" sz="1600" dirty="0"/>
          </a:p>
        </p:txBody>
      </p:sp>
      <p:sp>
        <p:nvSpPr>
          <p:cNvPr id="135" name="圓角矩形 94">
            <a:extLst>
              <a:ext uri="{FF2B5EF4-FFF2-40B4-BE49-F238E27FC236}">
                <a16:creationId xmlns:a16="http://schemas.microsoft.com/office/drawing/2014/main" id="{055C3FC5-D958-44FA-8979-FB0A11C383E1}"/>
              </a:ext>
            </a:extLst>
          </p:cNvPr>
          <p:cNvSpPr/>
          <p:nvPr/>
        </p:nvSpPr>
        <p:spPr>
          <a:xfrm>
            <a:off x="3201333" y="5113441"/>
            <a:ext cx="107703" cy="106284"/>
          </a:xfrm>
          <a:prstGeom prst="roundRect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6" name="直線接點 135">
            <a:extLst>
              <a:ext uri="{FF2B5EF4-FFF2-40B4-BE49-F238E27FC236}">
                <a16:creationId xmlns:a16="http://schemas.microsoft.com/office/drawing/2014/main" id="{8722375D-DB16-4104-A364-9A5595870C69}"/>
              </a:ext>
            </a:extLst>
          </p:cNvPr>
          <p:cNvCxnSpPr/>
          <p:nvPr/>
        </p:nvCxnSpPr>
        <p:spPr>
          <a:xfrm flipH="1" flipV="1">
            <a:off x="3326060" y="5172974"/>
            <a:ext cx="184026" cy="3050"/>
          </a:xfrm>
          <a:prstGeom prst="line">
            <a:avLst/>
          </a:prstGeom>
          <a:ln w="19050">
            <a:solidFill>
              <a:srgbClr val="3333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接點 136">
            <a:extLst>
              <a:ext uri="{FF2B5EF4-FFF2-40B4-BE49-F238E27FC236}">
                <a16:creationId xmlns:a16="http://schemas.microsoft.com/office/drawing/2014/main" id="{C4C40E28-836D-425F-BC7E-3179F85DE91F}"/>
              </a:ext>
            </a:extLst>
          </p:cNvPr>
          <p:cNvCxnSpPr>
            <a:cxnSpLocks/>
            <a:endCxn id="37" idx="2"/>
          </p:cNvCxnSpPr>
          <p:nvPr/>
        </p:nvCxnSpPr>
        <p:spPr>
          <a:xfrm flipH="1" flipV="1">
            <a:off x="3510087" y="4615671"/>
            <a:ext cx="4220" cy="550912"/>
          </a:xfrm>
          <a:prstGeom prst="line">
            <a:avLst/>
          </a:prstGeom>
          <a:ln w="19050">
            <a:solidFill>
              <a:srgbClr val="3333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19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7E340D-332C-4DA9-92C2-09B5A74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</a:t>
            </a:fld>
            <a:endParaRPr kumimoji="0" lang="en-US" dirty="0"/>
          </a:p>
        </p:txBody>
      </p:sp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50F568E2-331D-4026-B05C-B8B35BD39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783994"/>
              </p:ext>
            </p:extLst>
          </p:nvPr>
        </p:nvGraphicFramePr>
        <p:xfrm>
          <a:off x="1958741" y="1252337"/>
          <a:ext cx="5917914" cy="391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標題 2">
            <a:extLst>
              <a:ext uri="{FF2B5EF4-FFF2-40B4-BE49-F238E27FC236}">
                <a16:creationId xmlns:a16="http://schemas.microsoft.com/office/drawing/2014/main" id="{F04335D3-E5BF-45B3-8FE7-7711661C3A34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簡報大綱</a:t>
            </a:r>
          </a:p>
        </p:txBody>
      </p:sp>
    </p:spTree>
    <p:extLst>
      <p:ext uri="{BB962C8B-B14F-4D97-AF65-F5344CB8AC3E}">
        <p14:creationId xmlns:p14="http://schemas.microsoft.com/office/powerpoint/2010/main" val="26686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CF1A495-C4AA-477C-9EC9-4CDE8D7D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20</a:t>
            </a:fld>
            <a:endParaRPr kumimoji="0" 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B41D9D4-FB12-424F-A002-A7B77375CAFE}"/>
              </a:ext>
            </a:extLst>
          </p:cNvPr>
          <p:cNvSpPr/>
          <p:nvPr/>
        </p:nvSpPr>
        <p:spPr>
          <a:xfrm>
            <a:off x="1107070" y="2341942"/>
            <a:ext cx="43979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月本局累計關懷列管藥癮個案總人數</a:t>
            </a:r>
            <a:r>
              <a:rPr lang="en-US" altLang="zh-TW" sz="2600" b="1" dirty="0">
                <a:solidFill>
                  <a:srgbClr val="FF0000"/>
                </a:solidFill>
              </a:rPr>
              <a:t>4,648</a:t>
            </a:r>
            <a:r>
              <a:rPr lang="zh-TW" altLang="en-US" sz="2600" b="1" dirty="0"/>
              <a:t>人</a:t>
            </a:r>
            <a:endParaRPr lang="en-US" altLang="zh-TW" sz="2600" b="1" dirty="0"/>
          </a:p>
        </p:txBody>
      </p:sp>
      <p:sp>
        <p:nvSpPr>
          <p:cNvPr id="16" name="標題 2">
            <a:extLst>
              <a:ext uri="{FF2B5EF4-FFF2-40B4-BE49-F238E27FC236}">
                <a16:creationId xmlns:a16="http://schemas.microsoft.com/office/drawing/2014/main" id="{F64BBCEE-B5F7-4609-82C2-DF738106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152959F-2545-444B-A088-056CF7F6E7D7}"/>
              </a:ext>
            </a:extLst>
          </p:cNvPr>
          <p:cNvSpPr/>
          <p:nvPr/>
        </p:nvSpPr>
        <p:spPr>
          <a:xfrm>
            <a:off x="994536" y="1566493"/>
            <a:ext cx="7007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關懷列管藥癮個案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71BB70-D208-4C2A-8CFC-0940B610F099}"/>
              </a:ext>
            </a:extLst>
          </p:cNvPr>
          <p:cNvSpPr/>
          <p:nvPr/>
        </p:nvSpPr>
        <p:spPr>
          <a:xfrm>
            <a:off x="1235000" y="4223188"/>
            <a:ext cx="43979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500" b="1" dirty="0"/>
              <a:t>結合</a:t>
            </a:r>
            <a:r>
              <a:rPr lang="en-US" altLang="zh-TW" sz="2500" b="1" dirty="0"/>
              <a:t>6</a:t>
            </a:r>
            <a:r>
              <a:rPr lang="zh-TW" altLang="en-US" sz="2500" b="1" dirty="0"/>
              <a:t>家監所進行團體輔導、個別輔導、懇親會及家屬諮詢服務，</a:t>
            </a:r>
            <a:r>
              <a:rPr lang="en-US" altLang="zh-TW" sz="2500" b="1" dirty="0"/>
              <a:t>108</a:t>
            </a:r>
            <a:r>
              <a:rPr lang="zh-TW" altLang="en-US" sz="2500" b="1" dirty="0"/>
              <a:t>年</a:t>
            </a:r>
            <a:r>
              <a:rPr lang="en-US" altLang="zh-TW" sz="2500" b="1" dirty="0"/>
              <a:t>1-9</a:t>
            </a:r>
            <a:r>
              <a:rPr lang="zh-TW" altLang="en-US" sz="2500" b="1" dirty="0"/>
              <a:t>月共計</a:t>
            </a:r>
            <a:r>
              <a:rPr lang="en-US" altLang="zh-TW" sz="2500" b="1" dirty="0">
                <a:solidFill>
                  <a:srgbClr val="FF0000"/>
                </a:solidFill>
              </a:rPr>
              <a:t>142</a:t>
            </a:r>
            <a:r>
              <a:rPr lang="zh-TW" altLang="en-US" sz="2500" b="1" dirty="0"/>
              <a:t>場、</a:t>
            </a:r>
            <a:r>
              <a:rPr lang="en-US" altLang="zh-TW" sz="2500" b="1" dirty="0">
                <a:solidFill>
                  <a:srgbClr val="FF0000"/>
                </a:solidFill>
              </a:rPr>
              <a:t>9,132</a:t>
            </a:r>
            <a:r>
              <a:rPr lang="zh-TW" altLang="en-US" sz="2500" b="1" dirty="0"/>
              <a:t>人次</a:t>
            </a:r>
            <a:endParaRPr lang="en-US" altLang="zh-TW" sz="25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14C3005-D5A5-4BF4-92A9-99474A40D4A3}"/>
              </a:ext>
            </a:extLst>
          </p:cNvPr>
          <p:cNvSpPr/>
          <p:nvPr/>
        </p:nvSpPr>
        <p:spPr>
          <a:xfrm>
            <a:off x="979510" y="3560571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b="1" dirty="0"/>
              <a:t>入監銜接輔導</a:t>
            </a:r>
            <a:endParaRPr lang="zh-TW" altLang="en-US" sz="28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6DCE892-8CC0-46BD-806F-C668508BEFEB}"/>
              </a:ext>
            </a:extLst>
          </p:cNvPr>
          <p:cNvSpPr/>
          <p:nvPr/>
        </p:nvSpPr>
        <p:spPr>
          <a:xfrm>
            <a:off x="701718" y="1087597"/>
            <a:ext cx="4376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Ø"/>
            </a:pPr>
            <a:r>
              <a:rPr lang="zh-TW" altLang="en-US" sz="3200" b="1" dirty="0"/>
              <a:t>個案輔導處遇業務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66" y="3773508"/>
            <a:ext cx="3065172" cy="22988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190B92D2-A1CB-4843-B510-B812A2406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422705"/>
              </p:ext>
            </p:extLst>
          </p:nvPr>
        </p:nvGraphicFramePr>
        <p:xfrm>
          <a:off x="5384406" y="1069684"/>
          <a:ext cx="3701360" cy="2760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4007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62235D-AD91-4EA1-8AEE-F442FA6F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21</a:t>
            </a:fld>
            <a:endParaRPr kumimoji="0" lang="en-US" dirty="0"/>
          </a:p>
        </p:txBody>
      </p:sp>
      <p:sp>
        <p:nvSpPr>
          <p:cNvPr id="13" name="標題 2">
            <a:extLst>
              <a:ext uri="{FF2B5EF4-FFF2-40B4-BE49-F238E27FC236}">
                <a16:creationId xmlns:a16="http://schemas.microsoft.com/office/drawing/2014/main" id="{B84B355B-AD01-4866-8D35-78D89E26BE69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FE0FCC-9AC1-4022-A051-3628161F726A}"/>
              </a:ext>
            </a:extLst>
          </p:cNvPr>
          <p:cNvSpPr/>
          <p:nvPr/>
        </p:nvSpPr>
        <p:spPr>
          <a:xfrm>
            <a:off x="994536" y="3783515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第三、四級毒品危害講習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1FDE99-0236-49AA-93A6-D6DC6BF0C541}"/>
              </a:ext>
            </a:extLst>
          </p:cNvPr>
          <p:cNvSpPr/>
          <p:nvPr/>
        </p:nvSpPr>
        <p:spPr>
          <a:xfrm>
            <a:off x="1250026" y="4406965"/>
            <a:ext cx="40431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月辦理</a:t>
            </a:r>
            <a:r>
              <a:rPr lang="en-US" altLang="zh-TW" sz="2600" b="1" dirty="0">
                <a:solidFill>
                  <a:srgbClr val="FF0000"/>
                </a:solidFill>
              </a:rPr>
              <a:t>21</a:t>
            </a:r>
            <a:r>
              <a:rPr lang="zh-TW" altLang="en-US" sz="2600" b="1" dirty="0"/>
              <a:t>場次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703</a:t>
            </a:r>
            <a:r>
              <a:rPr lang="zh-TW" altLang="en-US" sz="2600" b="1" dirty="0"/>
              <a:t>人次參加</a:t>
            </a:r>
            <a:endParaRPr lang="en-US" altLang="zh-TW" sz="26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23BF01C-9842-429F-AAF1-BC9407FB6B9F}"/>
              </a:ext>
            </a:extLst>
          </p:cNvPr>
          <p:cNvSpPr/>
          <p:nvPr/>
        </p:nvSpPr>
        <p:spPr>
          <a:xfrm>
            <a:off x="994536" y="1214075"/>
            <a:ext cx="357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b="1" dirty="0"/>
              <a:t>專線服務</a:t>
            </a:r>
            <a:endParaRPr lang="zh-TW" altLang="en-US" sz="28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4B6D168-C278-4F26-89D0-BC2757FDF162}"/>
              </a:ext>
            </a:extLst>
          </p:cNvPr>
          <p:cNvSpPr/>
          <p:nvPr/>
        </p:nvSpPr>
        <p:spPr>
          <a:xfrm>
            <a:off x="1177363" y="1720148"/>
            <a:ext cx="4257410" cy="2115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24</a:t>
            </a:r>
            <a:r>
              <a:rPr lang="zh-TW" altLang="zh-TW" sz="2400" b="1" dirty="0"/>
              <a:t>小時免付費戒毒成功專線</a:t>
            </a:r>
            <a:r>
              <a:rPr lang="zh-TW" altLang="en-US" sz="2400" b="1" dirty="0"/>
              <a:t>服務</a:t>
            </a: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月共計受理</a:t>
            </a:r>
            <a:r>
              <a:rPr lang="en-US" altLang="zh-TW" sz="2600" b="1" dirty="0">
                <a:solidFill>
                  <a:srgbClr val="FF0000"/>
                </a:solidFill>
              </a:rPr>
              <a:t>572</a:t>
            </a:r>
            <a:r>
              <a:rPr lang="zh-TW" altLang="en-US" sz="2600" b="1" dirty="0"/>
              <a:t>通</a:t>
            </a:r>
            <a:endParaRPr lang="en-US" altLang="zh-TW" sz="26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zh-TW" sz="2400" b="1" dirty="0"/>
              <a:t>通報及關懷專線</a:t>
            </a: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1-9</a:t>
            </a:r>
            <a:r>
              <a:rPr lang="zh-TW" altLang="en-US" sz="2400" b="1" dirty="0"/>
              <a:t>月共計受理</a:t>
            </a:r>
            <a:r>
              <a:rPr lang="en-US" altLang="zh-TW" sz="2400" b="1" dirty="0">
                <a:solidFill>
                  <a:srgbClr val="FF0000"/>
                </a:solidFill>
              </a:rPr>
              <a:t>30</a:t>
            </a:r>
            <a:r>
              <a:rPr lang="zh-TW" altLang="en-US" sz="2400" b="1" dirty="0"/>
              <a:t>通</a:t>
            </a:r>
            <a:endParaRPr lang="en-US" altLang="zh-TW" sz="26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85" y="3961815"/>
            <a:ext cx="3228620" cy="2420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8948DF3-4D06-41AA-ADD6-4A37A6D57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7" t="6918" r="8040" b="4034"/>
          <a:stretch/>
        </p:blipFill>
        <p:spPr>
          <a:xfrm rot="10800000">
            <a:off x="5723839" y="1184524"/>
            <a:ext cx="3186112" cy="2509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091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ECF0C7D-FE68-461E-8463-51780D04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727" y="3907417"/>
            <a:ext cx="3248714" cy="248336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B4A9C9F-EAA9-49B0-B0EE-6D8A7E98A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3281" r="6271" b="4388"/>
          <a:stretch/>
        </p:blipFill>
        <p:spPr>
          <a:xfrm>
            <a:off x="5693274" y="1362287"/>
            <a:ext cx="3231167" cy="24535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15BF124-754D-4554-8D91-E014D920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22</a:t>
            </a:fld>
            <a:endParaRPr kumimoji="0" lang="en-US" dirty="0"/>
          </a:p>
        </p:txBody>
      </p:sp>
      <p:sp>
        <p:nvSpPr>
          <p:cNvPr id="15" name="標題 2">
            <a:extLst>
              <a:ext uri="{FF2B5EF4-FFF2-40B4-BE49-F238E27FC236}">
                <a16:creationId xmlns:a16="http://schemas.microsoft.com/office/drawing/2014/main" id="{6D330F1F-13C0-4545-B83D-7A488F60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0E6420-15C8-4B6F-BE0D-01E2432786F5}"/>
              </a:ext>
            </a:extLst>
          </p:cNvPr>
          <p:cNvSpPr/>
          <p:nvPr/>
        </p:nvSpPr>
        <p:spPr>
          <a:xfrm>
            <a:off x="994535" y="1329743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補助藥癮個案服務措施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44F0436-C62A-41DB-A2FC-0A165A3E4BB5}"/>
              </a:ext>
            </a:extLst>
          </p:cNvPr>
          <p:cNvSpPr/>
          <p:nvPr/>
        </p:nvSpPr>
        <p:spPr>
          <a:xfrm>
            <a:off x="1100631" y="1956952"/>
            <a:ext cx="45750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醫療戒治住院費用</a:t>
            </a:r>
            <a:endParaRPr lang="en-US" altLang="zh-TW" sz="26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心理諮商費用</a:t>
            </a:r>
            <a:endParaRPr lang="en-US" altLang="zh-TW" sz="26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女性藥癮者生育調節費用</a:t>
            </a:r>
            <a:endParaRPr lang="en-US" altLang="zh-TW" sz="26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F7E77F-FC5C-47BD-AC27-8D4E83D55357}"/>
              </a:ext>
            </a:extLst>
          </p:cNvPr>
          <p:cNvSpPr/>
          <p:nvPr/>
        </p:nvSpPr>
        <p:spPr>
          <a:xfrm>
            <a:off x="994535" y="5052274"/>
            <a:ext cx="4397996" cy="940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400"/>
              </a:lnSpc>
              <a:spcBef>
                <a:spcPts val="45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b="1" dirty="0"/>
              <a:t>藥物濫用快速篩檢試劑領取服務</a:t>
            </a:r>
            <a:endParaRPr lang="en-US" altLang="zh-TW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FB4DAC3-E280-4871-88AA-AD7150C49EA3}"/>
              </a:ext>
            </a:extLst>
          </p:cNvPr>
          <p:cNvSpPr/>
          <p:nvPr/>
        </p:nvSpPr>
        <p:spPr>
          <a:xfrm>
            <a:off x="1100631" y="4091823"/>
            <a:ext cx="43979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月發掘毒品隱性個案共計</a:t>
            </a:r>
            <a:r>
              <a:rPr lang="en-US" altLang="zh-TW" sz="2600" b="1" dirty="0">
                <a:solidFill>
                  <a:srgbClr val="FF0000"/>
                </a:solidFill>
              </a:rPr>
              <a:t>157</a:t>
            </a:r>
            <a:r>
              <a:rPr lang="zh-TW" altLang="en-US" sz="2600" b="1" dirty="0"/>
              <a:t>人</a:t>
            </a:r>
            <a:endParaRPr lang="en-US" altLang="zh-TW" sz="2600" b="1" strike="sngStrike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75CABF3-C117-468F-981E-B278DB2B6606}"/>
              </a:ext>
            </a:extLst>
          </p:cNvPr>
          <p:cNvSpPr/>
          <p:nvPr/>
        </p:nvSpPr>
        <p:spPr>
          <a:xfrm>
            <a:off x="994536" y="3459683"/>
            <a:ext cx="7007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發掘隱性毒品人口</a:t>
            </a:r>
          </a:p>
        </p:txBody>
      </p:sp>
    </p:spTree>
    <p:extLst>
      <p:ext uri="{BB962C8B-B14F-4D97-AF65-F5344CB8AC3E}">
        <p14:creationId xmlns:p14="http://schemas.microsoft.com/office/powerpoint/2010/main" val="55560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F085053-076E-4BAA-899E-90B6179F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23</a:t>
            </a:fld>
            <a:endParaRPr kumimoji="0" lang="en-US" dirty="0"/>
          </a:p>
        </p:txBody>
      </p:sp>
      <p:sp>
        <p:nvSpPr>
          <p:cNvPr id="15" name="標題 2">
            <a:extLst>
              <a:ext uri="{FF2B5EF4-FFF2-40B4-BE49-F238E27FC236}">
                <a16:creationId xmlns:a16="http://schemas.microsoft.com/office/drawing/2014/main" id="{E7C7C963-31E6-4E01-8CFE-1607771B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D7F9A2-581C-45BB-874E-B1E573D67E1A}"/>
              </a:ext>
            </a:extLst>
          </p:cNvPr>
          <p:cNvSpPr/>
          <p:nvPr/>
        </p:nvSpPr>
        <p:spPr>
          <a:xfrm>
            <a:off x="1107070" y="1811615"/>
            <a:ext cx="4376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辦理</a:t>
            </a:r>
            <a:r>
              <a:rPr lang="zh-TW" altLang="zh-TW" sz="2800" b="1" dirty="0"/>
              <a:t>「</a:t>
            </a:r>
            <a:r>
              <a:rPr lang="zh-TW" altLang="en-US" sz="2800" b="1" dirty="0"/>
              <a:t>愛與陪伴</a:t>
            </a:r>
            <a:r>
              <a:rPr lang="zh-TW" altLang="zh-TW" sz="2800" b="1" dirty="0"/>
              <a:t>」社區支持團體</a:t>
            </a:r>
            <a:endParaRPr lang="zh-TW" altLang="en-US" sz="28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465D7BB-E330-4118-B2F2-9BC4421E0067}"/>
              </a:ext>
            </a:extLst>
          </p:cNvPr>
          <p:cNvSpPr/>
          <p:nvPr/>
        </p:nvSpPr>
        <p:spPr>
          <a:xfrm>
            <a:off x="1085433" y="2888988"/>
            <a:ext cx="43979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月共計辦理</a:t>
            </a:r>
            <a:r>
              <a:rPr lang="en-US" altLang="zh-TW" sz="2600" b="1" dirty="0">
                <a:solidFill>
                  <a:srgbClr val="FF0000"/>
                </a:solidFill>
              </a:rPr>
              <a:t>31</a:t>
            </a:r>
            <a:r>
              <a:rPr lang="zh-TW" altLang="en-US" sz="2600" b="1" dirty="0"/>
              <a:t>場次、</a:t>
            </a:r>
            <a:r>
              <a:rPr lang="en-US" altLang="zh-TW" sz="2600" b="1" dirty="0">
                <a:solidFill>
                  <a:srgbClr val="FF0000"/>
                </a:solidFill>
              </a:rPr>
              <a:t>320</a:t>
            </a:r>
            <a:r>
              <a:rPr lang="zh-TW" altLang="en-US" sz="2600" b="1" dirty="0"/>
              <a:t>人次</a:t>
            </a:r>
            <a:endParaRPr lang="en-US" altLang="zh-TW" sz="26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DCE892-8CC0-46BD-806F-C668508BEFEB}"/>
              </a:ext>
            </a:extLst>
          </p:cNvPr>
          <p:cNvSpPr/>
          <p:nvPr/>
        </p:nvSpPr>
        <p:spPr>
          <a:xfrm>
            <a:off x="701718" y="1087597"/>
            <a:ext cx="4376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Ø"/>
            </a:pPr>
            <a:r>
              <a:rPr lang="zh-TW" altLang="en-US" sz="3200" b="1" dirty="0"/>
              <a:t>社區多元處遇方案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7CAB58-4F38-4E7D-A8A0-D4DE1BF38CFE}"/>
              </a:ext>
            </a:extLst>
          </p:cNvPr>
          <p:cNvSpPr/>
          <p:nvPr/>
        </p:nvSpPr>
        <p:spPr>
          <a:xfrm>
            <a:off x="1085433" y="3951715"/>
            <a:ext cx="43979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透過心理師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600" b="1" dirty="0">
                <a:latin typeface="+mn-ea"/>
              </a:rPr>
              <a:t>社工師</a:t>
            </a:r>
            <a:r>
              <a:rPr lang="zh-TW" altLang="en-US" sz="2600" b="1" dirty="0"/>
              <a:t>引導</a:t>
            </a:r>
            <a:r>
              <a:rPr lang="zh-TW" altLang="en-US" sz="2600" b="1" dirty="0">
                <a:latin typeface="+mn-ea"/>
              </a:rPr>
              <a:t>成員認知毒品危害、成癮戒治、自我認識，改善</a:t>
            </a:r>
            <a:r>
              <a:rPr lang="zh-TW" altLang="en-US" sz="2600" b="1" dirty="0"/>
              <a:t>家庭關係，協助復歸社會</a:t>
            </a:r>
            <a:endParaRPr lang="en-US" altLang="zh-TW" sz="26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29" y="1230656"/>
            <a:ext cx="3402713" cy="25508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28" y="3973701"/>
            <a:ext cx="3402713" cy="25508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109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徽章圖片(有色改字版).jpg">
            <a:extLst>
              <a:ext uri="{FF2B5EF4-FFF2-40B4-BE49-F238E27FC236}">
                <a16:creationId xmlns:a16="http://schemas.microsoft.com/office/drawing/2014/main" id="{8580EEC5-552D-4B83-BA6A-A9783B014D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0757"/>
          <a:stretch>
            <a:fillRect/>
          </a:stretch>
        </p:blipFill>
        <p:spPr>
          <a:xfrm>
            <a:off x="201672" y="2617109"/>
            <a:ext cx="1128317" cy="1147199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35A408D-9C6C-469D-A232-CE6652BC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24</a:t>
            </a:fld>
            <a:endParaRPr kumimoji="0"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59AF4B7-5302-4F29-AE4B-47A29013F2C6}"/>
              </a:ext>
            </a:extLst>
          </p:cNvPr>
          <p:cNvSpPr/>
          <p:nvPr/>
        </p:nvSpPr>
        <p:spPr>
          <a:xfrm>
            <a:off x="1107070" y="2136338"/>
            <a:ext cx="43979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月辦理</a:t>
            </a:r>
            <a:r>
              <a:rPr lang="en-US" altLang="zh-TW" sz="2600" b="1" dirty="0">
                <a:solidFill>
                  <a:srgbClr val="FF0000"/>
                </a:solidFill>
              </a:rPr>
              <a:t>37</a:t>
            </a:r>
            <a:r>
              <a:rPr lang="zh-TW" altLang="en-US" sz="2600" b="1" dirty="0"/>
              <a:t>場次訓練，成功培力</a:t>
            </a:r>
            <a:r>
              <a:rPr lang="en-US" altLang="zh-TW" sz="2600" b="1" dirty="0">
                <a:solidFill>
                  <a:srgbClr val="FF0000"/>
                </a:solidFill>
              </a:rPr>
              <a:t>15</a:t>
            </a:r>
            <a:r>
              <a:rPr lang="zh-TW" altLang="en-US" sz="2600" b="1" dirty="0"/>
              <a:t>位過來人反毒種子</a:t>
            </a:r>
            <a:endParaRPr lang="en-US" altLang="zh-TW" sz="26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00E82F-FC8C-4336-AF8F-D305A7A4DA2A}"/>
              </a:ext>
            </a:extLst>
          </p:cNvPr>
          <p:cNvSpPr/>
          <p:nvPr/>
        </p:nvSpPr>
        <p:spPr>
          <a:xfrm>
            <a:off x="1107070" y="3524386"/>
            <a:ext cx="43979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深入監所、校園及社區毒品防制宣導，並接受電台及電視台採訪分享戒毒成功經驗，計</a:t>
            </a:r>
            <a:r>
              <a:rPr lang="en-US" altLang="zh-TW" sz="2600" b="1" dirty="0">
                <a:solidFill>
                  <a:srgbClr val="FF0000"/>
                </a:solidFill>
              </a:rPr>
              <a:t>30</a:t>
            </a:r>
            <a:r>
              <a:rPr lang="zh-TW" altLang="en-US" sz="2600" b="1" dirty="0"/>
              <a:t>場次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2600" b="1" dirty="0">
                <a:solidFill>
                  <a:srgbClr val="FF0000"/>
                </a:solidFill>
                <a:latin typeface="+mn-ea"/>
                <a:ea typeface="新細明體" panose="02020500000000000000" pitchFamily="18" charset="-120"/>
              </a:rPr>
              <a:t>11,218</a:t>
            </a:r>
            <a:r>
              <a:rPr lang="zh-TW" altLang="en-US" sz="2600" b="1" dirty="0">
                <a:latin typeface="+mn-ea"/>
              </a:rPr>
              <a:t>人次</a:t>
            </a:r>
            <a:endParaRPr lang="en-US" altLang="zh-TW" sz="2600" b="1" dirty="0">
              <a:latin typeface="+mn-ea"/>
            </a:endParaRPr>
          </a:p>
        </p:txBody>
      </p:sp>
      <p:sp>
        <p:nvSpPr>
          <p:cNvPr id="13" name="標題 2">
            <a:extLst>
              <a:ext uri="{FF2B5EF4-FFF2-40B4-BE49-F238E27FC236}">
                <a16:creationId xmlns:a16="http://schemas.microsoft.com/office/drawing/2014/main" id="{4D1339E7-D3B7-4019-B7E5-43EB356C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22B38BB-2E0F-41E5-A76D-3A1AC00328C9}"/>
              </a:ext>
            </a:extLst>
          </p:cNvPr>
          <p:cNvSpPr/>
          <p:nvPr/>
        </p:nvSpPr>
        <p:spPr>
          <a:xfrm>
            <a:off x="994536" y="1231639"/>
            <a:ext cx="7007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「螢火蟲家族」多元培訓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66" y="1263844"/>
            <a:ext cx="3181082" cy="23858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65" y="3815690"/>
            <a:ext cx="3163559" cy="23715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539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8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25</a:t>
            </a:fld>
            <a:endParaRPr kumimoji="0" 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D06E9A6-1CB7-4F13-A1DD-6DE8699BFFD4}"/>
              </a:ext>
            </a:extLst>
          </p:cNvPr>
          <p:cNvSpPr/>
          <p:nvPr/>
        </p:nvSpPr>
        <p:spPr>
          <a:xfrm>
            <a:off x="617667" y="3412509"/>
            <a:ext cx="48687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HK" altLang="zh-TW" sz="2600" b="1" dirty="0"/>
              <a:t>為鼓勵社區民眾發展多元休閒興趣及正向紓壓管道，推廣</a:t>
            </a:r>
            <a:r>
              <a:rPr lang="zh-TW" altLang="zh-TW" sz="2600" b="1" dirty="0"/>
              <a:t>健康生活概念，</a:t>
            </a: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6-9</a:t>
            </a:r>
            <a:r>
              <a:rPr lang="zh-TW" altLang="en-US" sz="2600" b="1" dirty="0"/>
              <a:t>月辦理</a:t>
            </a:r>
            <a:r>
              <a:rPr lang="zh-TW" altLang="zh-TW" sz="2600" b="1" dirty="0"/>
              <a:t>生活技能探索</a:t>
            </a:r>
            <a:r>
              <a:rPr lang="en-US" altLang="zh-TW" sz="2600" b="1" dirty="0"/>
              <a:t>-</a:t>
            </a:r>
            <a:r>
              <a:rPr lang="zh-TW" altLang="en-US" sz="2600" b="1" dirty="0"/>
              <a:t>木工體驗及</a:t>
            </a:r>
            <a:r>
              <a:rPr lang="zh-TW" altLang="zh-TW" sz="2800" b="1" dirty="0"/>
              <a:t>「一日農夫‧農村體驗」活動</a:t>
            </a:r>
            <a:r>
              <a:rPr lang="zh-TW" altLang="en-US" sz="2600" b="1" dirty="0"/>
              <a:t>計</a:t>
            </a:r>
            <a:r>
              <a:rPr lang="en-US" altLang="zh-TW" sz="2600" b="1" dirty="0">
                <a:solidFill>
                  <a:srgbClr val="FF0000"/>
                </a:solidFill>
              </a:rPr>
              <a:t>2</a:t>
            </a:r>
            <a:r>
              <a:rPr lang="zh-TW" altLang="en-US" sz="2600" b="1" dirty="0"/>
              <a:t>場次、 </a:t>
            </a:r>
            <a:r>
              <a:rPr lang="en-US" altLang="zh-TW" sz="2600" b="1" dirty="0">
                <a:solidFill>
                  <a:srgbClr val="FF0000"/>
                </a:solidFill>
              </a:rPr>
              <a:t>51</a:t>
            </a:r>
            <a:r>
              <a:rPr lang="zh-TW" altLang="en-US" sz="2600" b="1" dirty="0"/>
              <a:t>人次</a:t>
            </a:r>
            <a:endParaRPr lang="en-US" altLang="zh-TW" sz="2600" b="1" dirty="0"/>
          </a:p>
        </p:txBody>
      </p:sp>
      <p:sp>
        <p:nvSpPr>
          <p:cNvPr id="15" name="標題 2">
            <a:extLst>
              <a:ext uri="{FF2B5EF4-FFF2-40B4-BE49-F238E27FC236}">
                <a16:creationId xmlns:a16="http://schemas.microsoft.com/office/drawing/2014/main" id="{D43BA705-6A7E-4D0F-886B-8319AB2FC0F9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57B0F00-ABE3-4E85-9513-565F21466D32}"/>
              </a:ext>
            </a:extLst>
          </p:cNvPr>
          <p:cNvSpPr/>
          <p:nvPr/>
        </p:nvSpPr>
        <p:spPr>
          <a:xfrm>
            <a:off x="505134" y="1270272"/>
            <a:ext cx="7007391" cy="662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b="1" dirty="0"/>
              <a:t>高雄市多元發展體驗中心</a:t>
            </a:r>
            <a:endParaRPr lang="zh-TW" altLang="en-US" sz="28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08" y="1572278"/>
            <a:ext cx="3053126" cy="2046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4"/>
          <a:stretch/>
        </p:blipFill>
        <p:spPr>
          <a:xfrm>
            <a:off x="5704506" y="3901730"/>
            <a:ext cx="3053127" cy="26392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7F8EA4B-27AC-45B8-9355-BBA190167C76}"/>
              </a:ext>
            </a:extLst>
          </p:cNvPr>
          <p:cNvSpPr/>
          <p:nvPr/>
        </p:nvSpPr>
        <p:spPr>
          <a:xfrm>
            <a:off x="617667" y="2026368"/>
            <a:ext cx="48687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本中心</a:t>
            </a: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6</a:t>
            </a:r>
            <a:r>
              <a:rPr lang="zh-TW" altLang="en-US" sz="2600" b="1" dirty="0"/>
              <a:t>月份籌設完成，後續執行生態體驗與社區融合等多元課程</a:t>
            </a:r>
            <a:endParaRPr lang="en-US" altLang="zh-TW" sz="2600" b="1" dirty="0"/>
          </a:p>
        </p:txBody>
      </p:sp>
    </p:spTree>
    <p:extLst>
      <p:ext uri="{BB962C8B-B14F-4D97-AF65-F5344CB8AC3E}">
        <p14:creationId xmlns:p14="http://schemas.microsoft.com/office/powerpoint/2010/main" val="1311093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A28E9B-E1E1-4357-8DC3-E46F6CE4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26</a:t>
            </a:fld>
            <a:endParaRPr kumimoji="0" 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EC84164-AB60-486D-8D83-4D8792B20495}"/>
              </a:ext>
            </a:extLst>
          </p:cNvPr>
          <p:cNvSpPr/>
          <p:nvPr/>
        </p:nvSpPr>
        <p:spPr>
          <a:xfrm>
            <a:off x="1114125" y="2334398"/>
            <a:ext cx="4397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1-9</a:t>
            </a:r>
            <a:r>
              <a:rPr lang="zh-TW" altLang="en-US" sz="2400" b="1" dirty="0"/>
              <a:t>月底執行低醫療需求及低再犯風險緩起訴藥癮者計</a:t>
            </a:r>
            <a:r>
              <a:rPr lang="en-US" altLang="zh-TW" sz="2400" b="1" dirty="0">
                <a:solidFill>
                  <a:srgbClr val="FF0000"/>
                </a:solidFill>
              </a:rPr>
              <a:t>33</a:t>
            </a:r>
            <a:r>
              <a:rPr lang="zh-TW" altLang="en-US" sz="2400" b="1" dirty="0"/>
              <a:t>人，已進行社會復健治療團體</a:t>
            </a:r>
            <a:r>
              <a:rPr lang="en-US" altLang="zh-TW" sz="2400" b="1" dirty="0">
                <a:solidFill>
                  <a:srgbClr val="FF0000"/>
                </a:solidFill>
              </a:rPr>
              <a:t>25</a:t>
            </a:r>
            <a:r>
              <a:rPr lang="zh-TW" altLang="en-US" sz="2400" b="1" dirty="0"/>
              <a:t>場次，共</a:t>
            </a:r>
            <a:r>
              <a:rPr lang="en-US" altLang="zh-TW" sz="2400" b="1" dirty="0">
                <a:solidFill>
                  <a:srgbClr val="FF0000"/>
                </a:solidFill>
              </a:rPr>
              <a:t>27</a:t>
            </a:r>
            <a:r>
              <a:rPr lang="zh-TW" altLang="en-US" sz="2400" b="1" dirty="0">
                <a:solidFill>
                  <a:srgbClr val="FF0000"/>
                </a:solidFill>
              </a:rPr>
              <a:t>人</a:t>
            </a:r>
            <a:r>
              <a:rPr lang="en-US" altLang="zh-TW" sz="2400" b="1" dirty="0">
                <a:solidFill>
                  <a:srgbClr val="FF0000"/>
                </a:solidFill>
              </a:rPr>
              <a:t>/96</a:t>
            </a:r>
            <a:r>
              <a:rPr lang="zh-TW" altLang="en-US" sz="2400" b="1" dirty="0">
                <a:solidFill>
                  <a:srgbClr val="FF0000"/>
                </a:solidFill>
              </a:rPr>
              <a:t>人次</a:t>
            </a:r>
            <a:r>
              <a:rPr lang="zh-TW" altLang="en-US" sz="2400" b="1" dirty="0"/>
              <a:t>參與</a:t>
            </a:r>
            <a:endParaRPr lang="en-US" altLang="zh-TW" sz="2400" b="1" dirty="0"/>
          </a:p>
        </p:txBody>
      </p:sp>
      <p:sp>
        <p:nvSpPr>
          <p:cNvPr id="12" name="標題 2">
            <a:extLst>
              <a:ext uri="{FF2B5EF4-FFF2-40B4-BE49-F238E27FC236}">
                <a16:creationId xmlns:a16="http://schemas.microsoft.com/office/drawing/2014/main" id="{8B30F4A9-92AE-4B93-B47B-FD3DFC47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三、輔導處遇業務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9F7F70-B0E4-4A5A-A202-447A97858C1F}"/>
              </a:ext>
            </a:extLst>
          </p:cNvPr>
          <p:cNvSpPr/>
          <p:nvPr/>
        </p:nvSpPr>
        <p:spPr>
          <a:xfrm>
            <a:off x="787147" y="874997"/>
            <a:ext cx="7007391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zh-TW" altLang="en-US" sz="3200" b="1" dirty="0"/>
              <a:t>司法網絡合作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DEF4603-CD88-4AD6-8A73-846CD596EEAA}"/>
              </a:ext>
            </a:extLst>
          </p:cNvPr>
          <p:cNvGrpSpPr/>
          <p:nvPr/>
        </p:nvGrpSpPr>
        <p:grpSpPr>
          <a:xfrm>
            <a:off x="5583758" y="874996"/>
            <a:ext cx="3499486" cy="3153269"/>
            <a:chOff x="5968599" y="3196438"/>
            <a:chExt cx="5549245" cy="367135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C8A5FB5-B835-4274-B507-099366CE2BAB}"/>
                </a:ext>
              </a:extLst>
            </p:cNvPr>
            <p:cNvSpPr/>
            <p:nvPr/>
          </p:nvSpPr>
          <p:spPr>
            <a:xfrm>
              <a:off x="6512934" y="3580851"/>
              <a:ext cx="4594063" cy="2892109"/>
            </a:xfrm>
            <a:prstGeom prst="rect">
              <a:avLst/>
            </a:prstGeom>
            <a:solidFill>
              <a:srgbClr val="EFFCA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EDDDC2F-E9AA-4960-B25C-3C049866818C}"/>
                </a:ext>
              </a:extLst>
            </p:cNvPr>
            <p:cNvSpPr/>
            <p:nvPr/>
          </p:nvSpPr>
          <p:spPr>
            <a:xfrm>
              <a:off x="6512496" y="5052306"/>
              <a:ext cx="2292542" cy="1420649"/>
            </a:xfrm>
            <a:prstGeom prst="rect">
              <a:avLst/>
            </a:prstGeom>
            <a:solidFill>
              <a:srgbClr val="C4E90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94F0092-E3EC-4AD7-A435-F986B4BFF83E}"/>
                </a:ext>
              </a:extLst>
            </p:cNvPr>
            <p:cNvSpPr/>
            <p:nvPr/>
          </p:nvSpPr>
          <p:spPr>
            <a:xfrm>
              <a:off x="6512932" y="3577420"/>
              <a:ext cx="2316830" cy="700408"/>
            </a:xfrm>
            <a:prstGeom prst="rect">
              <a:avLst/>
            </a:prstGeom>
            <a:solidFill>
              <a:srgbClr val="FFE89F"/>
            </a:solidFill>
            <a:scene3d>
              <a:camera prst="orthographicFront"/>
              <a:lightRig rig="threePt" dir="t"/>
            </a:scene3d>
            <a:sp3d>
              <a:bevelT h="254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spc="-100" dirty="0"/>
                <a:t>低</a:t>
              </a:r>
              <a:endParaRPr lang="en-US" altLang="zh-TW" sz="1600" b="1" spc="-100" dirty="0"/>
            </a:p>
            <a:p>
              <a:pPr algn="ctr"/>
              <a:r>
                <a:rPr lang="zh-TW" altLang="en-US" sz="1600" b="1" spc="-100" dirty="0"/>
                <a:t>高</a:t>
              </a:r>
              <a:endParaRPr lang="zh-TW" altLang="en-US" b="1" spc="-100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626A136-626B-481A-A73D-2FF1A5C8EBCA}"/>
                </a:ext>
              </a:extLst>
            </p:cNvPr>
            <p:cNvSpPr/>
            <p:nvPr/>
          </p:nvSpPr>
          <p:spPr>
            <a:xfrm>
              <a:off x="8805037" y="3575884"/>
              <a:ext cx="2301520" cy="700408"/>
            </a:xfrm>
            <a:prstGeom prst="rect">
              <a:avLst/>
            </a:prstGeom>
            <a:solidFill>
              <a:srgbClr val="FFE89F"/>
            </a:solidFill>
            <a:scene3d>
              <a:camera prst="orthographicFront"/>
              <a:lightRig rig="threePt" dir="t"/>
            </a:scene3d>
            <a:sp3d>
              <a:bevelT h="254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spc="-100" dirty="0"/>
                <a:t>高</a:t>
              </a:r>
              <a:endParaRPr lang="en-US" altLang="zh-TW" sz="1600" b="1" spc="-100" dirty="0"/>
            </a:p>
            <a:p>
              <a:pPr algn="ctr"/>
              <a:r>
                <a:rPr lang="zh-TW" altLang="en-US" sz="1600" b="1" spc="-100" dirty="0"/>
                <a:t>高</a:t>
              </a:r>
              <a:endParaRPr lang="zh-TW" altLang="en-US" b="1" spc="-100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809272E-67BB-4312-8369-A5B98874DC8D}"/>
                </a:ext>
              </a:extLst>
            </p:cNvPr>
            <p:cNvSpPr/>
            <p:nvPr/>
          </p:nvSpPr>
          <p:spPr>
            <a:xfrm>
              <a:off x="8845907" y="5033657"/>
              <a:ext cx="2260652" cy="700408"/>
            </a:xfrm>
            <a:prstGeom prst="rect">
              <a:avLst/>
            </a:prstGeom>
            <a:solidFill>
              <a:srgbClr val="FFE89F"/>
            </a:solidFill>
            <a:scene3d>
              <a:camera prst="orthographicFront"/>
              <a:lightRig rig="threePt" dir="t"/>
            </a:scene3d>
            <a:sp3d>
              <a:bevelT h="254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spc="-100" dirty="0"/>
                <a:t>高</a:t>
              </a:r>
              <a:endParaRPr lang="en-US" altLang="zh-TW" sz="1600" b="1" spc="-100" dirty="0"/>
            </a:p>
            <a:p>
              <a:pPr algn="ctr"/>
              <a:r>
                <a:rPr lang="zh-TW" altLang="en-US" sz="1600" b="1" spc="-100" dirty="0"/>
                <a:t>低</a:t>
              </a:r>
              <a:endParaRPr lang="zh-TW" altLang="en-US" b="1" spc="-10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D877BD9-05D1-430C-9EB2-8A2ECA7E452D}"/>
                </a:ext>
              </a:extLst>
            </p:cNvPr>
            <p:cNvSpPr/>
            <p:nvPr/>
          </p:nvSpPr>
          <p:spPr>
            <a:xfrm>
              <a:off x="6512057" y="5033655"/>
              <a:ext cx="2287202" cy="700408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h="254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spc="-100" dirty="0"/>
                <a:t>低再犯風險</a:t>
              </a:r>
              <a:endParaRPr lang="en-US" altLang="zh-TW" sz="1600" b="1" spc="-100" dirty="0"/>
            </a:p>
            <a:p>
              <a:pPr algn="ctr"/>
              <a:r>
                <a:rPr lang="zh-TW" altLang="en-US" sz="1600" b="1" spc="-100" dirty="0"/>
                <a:t>低醫療需求</a:t>
              </a:r>
            </a:p>
          </p:txBody>
        </p: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E1B1FE2-5C77-44BC-8760-20DB666525B8}"/>
                </a:ext>
              </a:extLst>
            </p:cNvPr>
            <p:cNvCxnSpPr>
              <a:cxnSpLocks/>
            </p:cNvCxnSpPr>
            <p:nvPr/>
          </p:nvCxnSpPr>
          <p:spPr>
            <a:xfrm>
              <a:off x="8816314" y="3580851"/>
              <a:ext cx="0" cy="2892109"/>
            </a:xfrm>
            <a:prstGeom prst="line">
              <a:avLst/>
            </a:prstGeom>
            <a:ln w="63500">
              <a:solidFill>
                <a:srgbClr val="FF0066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76748962-12E1-4625-8B01-6848972A0F07}"/>
                </a:ext>
              </a:extLst>
            </p:cNvPr>
            <p:cNvCxnSpPr>
              <a:cxnSpLocks/>
            </p:cNvCxnSpPr>
            <p:nvPr/>
          </p:nvCxnSpPr>
          <p:spPr>
            <a:xfrm>
              <a:off x="6512934" y="5052306"/>
              <a:ext cx="4594063" cy="0"/>
            </a:xfrm>
            <a:prstGeom prst="line">
              <a:avLst/>
            </a:prstGeom>
            <a:ln w="63500">
              <a:solidFill>
                <a:srgbClr val="FF0066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CBB26D0-1DC0-46D6-9F98-61BD75A77092}"/>
                </a:ext>
              </a:extLst>
            </p:cNvPr>
            <p:cNvSpPr txBox="1"/>
            <p:nvPr/>
          </p:nvSpPr>
          <p:spPr>
            <a:xfrm>
              <a:off x="9002341" y="5714736"/>
              <a:ext cx="2060308" cy="62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/>
                <a:t>心理治療</a:t>
              </a:r>
              <a:endParaRPr lang="en-US" altLang="zh-TW" dirty="0"/>
            </a:p>
            <a:p>
              <a:pPr algn="ctr"/>
              <a:r>
                <a:rPr lang="zh-TW" altLang="en-US" dirty="0"/>
                <a:t>中途之家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EB8E197-5511-45FD-9EFC-D1814AEC7184}"/>
                </a:ext>
              </a:extLst>
            </p:cNvPr>
            <p:cNvSpPr txBox="1"/>
            <p:nvPr/>
          </p:nvSpPr>
          <p:spPr>
            <a:xfrm>
              <a:off x="6717317" y="5737785"/>
              <a:ext cx="2060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/>
                <a:t>社會復健</a:t>
              </a:r>
              <a:endParaRPr lang="en-US" altLang="zh-TW" b="1" dirty="0"/>
            </a:p>
            <a:p>
              <a:pPr algn="ctr"/>
              <a:r>
                <a:rPr lang="zh-TW" altLang="en-US" b="1" dirty="0"/>
                <a:t>義務勞務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91B085E-5E77-4D69-AF22-1A6528914CDA}"/>
                </a:ext>
              </a:extLst>
            </p:cNvPr>
            <p:cNvSpPr txBox="1"/>
            <p:nvPr/>
          </p:nvSpPr>
          <p:spPr>
            <a:xfrm>
              <a:off x="8794052" y="4230100"/>
              <a:ext cx="2312505" cy="77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/>
                <a:t>心理治療</a:t>
              </a:r>
              <a:endParaRPr lang="en-US" altLang="zh-TW" dirty="0"/>
            </a:p>
            <a:p>
              <a:pPr algn="ctr"/>
              <a:r>
                <a:rPr lang="zh-TW" altLang="en-US" dirty="0"/>
                <a:t>中途之家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B7D737C4-6CDC-4F03-8AB7-83D52BCF20E2}"/>
                </a:ext>
              </a:extLst>
            </p:cNvPr>
            <p:cNvSpPr txBox="1"/>
            <p:nvPr/>
          </p:nvSpPr>
          <p:spPr>
            <a:xfrm>
              <a:off x="6500926" y="4216116"/>
              <a:ext cx="2312505" cy="62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/>
                <a:t>心理治療</a:t>
              </a:r>
              <a:endParaRPr lang="en-US" altLang="zh-TW" dirty="0"/>
            </a:p>
            <a:p>
              <a:pPr algn="ctr"/>
              <a:r>
                <a:rPr lang="zh-TW" altLang="en-US" dirty="0"/>
                <a:t>精神科戒癮</a:t>
              </a:r>
              <a:endParaRPr lang="en-US" altLang="zh-TW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63A93AF-15BC-4D62-84F3-57935196F4C8}"/>
                </a:ext>
              </a:extLst>
            </p:cNvPr>
            <p:cNvSpPr/>
            <p:nvPr/>
          </p:nvSpPr>
          <p:spPr>
            <a:xfrm>
              <a:off x="5968599" y="4185993"/>
              <a:ext cx="494567" cy="1703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spc="-100" dirty="0">
                  <a:solidFill>
                    <a:schemeClr val="accent4">
                      <a:lumMod val="75000"/>
                    </a:schemeClr>
                  </a:solidFill>
                </a:rPr>
                <a:t>低再犯風險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E917FF8-E350-42B7-88D8-BCB562B101B9}"/>
                </a:ext>
              </a:extLst>
            </p:cNvPr>
            <p:cNvSpPr/>
            <p:nvPr/>
          </p:nvSpPr>
          <p:spPr>
            <a:xfrm>
              <a:off x="7436020" y="3196438"/>
              <a:ext cx="2787248" cy="425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spc="-100" dirty="0">
                  <a:solidFill>
                    <a:schemeClr val="accent4">
                      <a:lumMod val="75000"/>
                    </a:schemeClr>
                  </a:solidFill>
                </a:rPr>
                <a:t>高醫療需求</a:t>
              </a:r>
              <a:endParaRPr lang="zh-TW" alt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F10C6AC-DD57-4490-98C1-ADCD1703DD99}"/>
                </a:ext>
              </a:extLst>
            </p:cNvPr>
            <p:cNvSpPr/>
            <p:nvPr/>
          </p:nvSpPr>
          <p:spPr>
            <a:xfrm>
              <a:off x="11046857" y="4195146"/>
              <a:ext cx="470987" cy="1703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spc="-100" dirty="0">
                  <a:solidFill>
                    <a:schemeClr val="accent4">
                      <a:lumMod val="75000"/>
                    </a:schemeClr>
                  </a:solidFill>
                </a:rPr>
                <a:t>高再犯風險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A74C366-45ED-4630-8092-84E11CEDB7CD}"/>
                </a:ext>
              </a:extLst>
            </p:cNvPr>
            <p:cNvSpPr/>
            <p:nvPr/>
          </p:nvSpPr>
          <p:spPr>
            <a:xfrm>
              <a:off x="7436020" y="6441915"/>
              <a:ext cx="2765995" cy="425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spc="-100" dirty="0">
                  <a:solidFill>
                    <a:schemeClr val="accent4">
                      <a:lumMod val="75000"/>
                    </a:schemeClr>
                  </a:solidFill>
                </a:rPr>
                <a:t>低醫療需求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3DE91A3-1338-471B-8AFB-BD8E07D15F00}"/>
              </a:ext>
            </a:extLst>
          </p:cNvPr>
          <p:cNvSpPr/>
          <p:nvPr/>
        </p:nvSpPr>
        <p:spPr>
          <a:xfrm>
            <a:off x="821596" y="1533907"/>
            <a:ext cx="47337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92" lvl="1" indent="-4572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n"/>
            </a:pPr>
            <a:r>
              <a:rPr lang="zh-TW" altLang="en-US" sz="2600" b="1" dirty="0"/>
              <a:t>連結高雄地方檢察署辦理零毒害司法處遇方案</a:t>
            </a:r>
            <a:endParaRPr lang="en-US" altLang="zh-TW" sz="2600" b="1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4BCC8BD-6A2F-4FDF-8F93-B08A73FE3E11}"/>
              </a:ext>
            </a:extLst>
          </p:cNvPr>
          <p:cNvSpPr/>
          <p:nvPr/>
        </p:nvSpPr>
        <p:spPr>
          <a:xfrm>
            <a:off x="921608" y="4279834"/>
            <a:ext cx="47337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92" lvl="1" indent="-4572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n"/>
            </a:pPr>
            <a:r>
              <a:rPr lang="zh-TW" altLang="en-US" sz="2600" b="1" dirty="0"/>
              <a:t>結合橋頭地方檢察署推動司法處遇合作方案</a:t>
            </a:r>
            <a:endParaRPr lang="en-US" altLang="zh-TW" sz="2600" b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EC84164-AB60-486D-8D83-4D8792B20495}"/>
              </a:ext>
            </a:extLst>
          </p:cNvPr>
          <p:cNvSpPr/>
          <p:nvPr/>
        </p:nvSpPr>
        <p:spPr>
          <a:xfrm>
            <a:off x="1185762" y="5074478"/>
            <a:ext cx="4397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zh-TW" sz="2400" b="1" dirty="0"/>
              <a:t>司法處遇藥癮個案關懷服務據點</a:t>
            </a:r>
            <a:r>
              <a:rPr lang="en-US" altLang="zh-TW" sz="2400" b="1" dirty="0"/>
              <a:t>108</a:t>
            </a:r>
            <a:r>
              <a:rPr lang="zh-TW" altLang="en-US" sz="2400" b="1" dirty="0"/>
              <a:t>年</a:t>
            </a:r>
            <a:r>
              <a:rPr lang="en-US" altLang="zh-TW" sz="2400" b="1" dirty="0"/>
              <a:t>1-9</a:t>
            </a:r>
            <a:r>
              <a:rPr lang="zh-TW" altLang="en-US" sz="2400" b="1" dirty="0"/>
              <a:t>月進行</a:t>
            </a:r>
            <a:r>
              <a:rPr lang="en-US" altLang="zh-TW" sz="2400" b="1" dirty="0">
                <a:solidFill>
                  <a:srgbClr val="FF0000"/>
                </a:solidFill>
              </a:rPr>
              <a:t>23</a:t>
            </a:r>
            <a:r>
              <a:rPr lang="zh-TW" altLang="en-US" sz="2400" b="1" dirty="0"/>
              <a:t>場次，服務計</a:t>
            </a:r>
            <a:r>
              <a:rPr lang="en-US" altLang="zh-TW" sz="2400" b="1" dirty="0">
                <a:solidFill>
                  <a:srgbClr val="FF0000"/>
                </a:solidFill>
              </a:rPr>
              <a:t>145</a:t>
            </a:r>
            <a:r>
              <a:rPr lang="zh-TW" altLang="en-US" sz="2400" b="1" dirty="0"/>
              <a:t>人</a:t>
            </a:r>
            <a:endParaRPr lang="en-US" altLang="zh-TW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8" b="19347"/>
          <a:stretch/>
        </p:blipFill>
        <p:spPr>
          <a:xfrm>
            <a:off x="5857259" y="4028266"/>
            <a:ext cx="3052942" cy="26135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50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15BF124-754D-4554-8D91-E014D920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27</a:t>
            </a:fld>
            <a:endParaRPr kumimoji="0"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C4D1F27-947C-42D3-B8E6-60B176285D9B}"/>
              </a:ext>
            </a:extLst>
          </p:cNvPr>
          <p:cNvSpPr/>
          <p:nvPr/>
        </p:nvSpPr>
        <p:spPr>
          <a:xfrm>
            <a:off x="1107070" y="4114070"/>
            <a:ext cx="43979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500" b="1" dirty="0"/>
              <a:t>108</a:t>
            </a:r>
            <a:r>
              <a:rPr lang="zh-TW" altLang="en-US" sz="2500" b="1" dirty="0"/>
              <a:t>年暑期辦理</a:t>
            </a:r>
            <a:r>
              <a:rPr lang="zh-TW" altLang="zh-TW" sz="2500" b="1" dirty="0"/>
              <a:t>兒少探索活動</a:t>
            </a:r>
            <a:r>
              <a:rPr lang="en-US" altLang="zh-TW" sz="2500" b="1" dirty="0">
                <a:solidFill>
                  <a:srgbClr val="FF0000"/>
                </a:solidFill>
              </a:rPr>
              <a:t>3</a:t>
            </a:r>
            <a:r>
              <a:rPr lang="zh-TW" altLang="en-US" sz="2500" b="1" dirty="0"/>
              <a:t>場次、</a:t>
            </a:r>
            <a:r>
              <a:rPr lang="en-US" altLang="zh-TW" sz="2500" b="1" dirty="0">
                <a:solidFill>
                  <a:srgbClr val="FF0000"/>
                </a:solidFill>
              </a:rPr>
              <a:t>95</a:t>
            </a:r>
            <a:r>
              <a:rPr lang="zh-TW" altLang="en-US" sz="2500" b="1" dirty="0"/>
              <a:t>人次</a:t>
            </a:r>
            <a:r>
              <a:rPr lang="zh-TW" altLang="zh-TW" sz="2500" b="1" dirty="0"/>
              <a:t>及支持團體</a:t>
            </a:r>
            <a:r>
              <a:rPr lang="en-US" altLang="zh-TW" sz="2500" b="1" dirty="0">
                <a:solidFill>
                  <a:srgbClr val="FF0000"/>
                </a:solidFill>
              </a:rPr>
              <a:t>3</a:t>
            </a:r>
            <a:r>
              <a:rPr lang="zh-TW" altLang="en-US" sz="2500" b="1" dirty="0"/>
              <a:t>場次、</a:t>
            </a:r>
            <a:r>
              <a:rPr lang="en-US" altLang="zh-TW" sz="2500" b="1" dirty="0">
                <a:solidFill>
                  <a:srgbClr val="FF0000"/>
                </a:solidFill>
              </a:rPr>
              <a:t>21</a:t>
            </a:r>
            <a:r>
              <a:rPr lang="zh-TW" altLang="en-US" sz="2500" b="1" dirty="0"/>
              <a:t>人次</a:t>
            </a:r>
            <a:endParaRPr lang="en-US" altLang="zh-TW" sz="2500" b="1" dirty="0"/>
          </a:p>
        </p:txBody>
      </p:sp>
      <p:sp>
        <p:nvSpPr>
          <p:cNvPr id="12" name="標題 2">
            <a:extLst>
              <a:ext uri="{FF2B5EF4-FFF2-40B4-BE49-F238E27FC236}">
                <a16:creationId xmlns:a16="http://schemas.microsoft.com/office/drawing/2014/main" id="{00059416-78E5-49C4-AD04-D12C69F5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D71EC1-1486-46DD-87CF-5538E2F8E7DB}"/>
              </a:ext>
            </a:extLst>
          </p:cNvPr>
          <p:cNvSpPr/>
          <p:nvPr/>
        </p:nvSpPr>
        <p:spPr>
          <a:xfrm>
            <a:off x="1174824" y="1697813"/>
            <a:ext cx="451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結合民間團體預防關懷涉毒家庭及未成年子女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3FE26D-90AD-41DF-8396-87D2F26BAB08}"/>
              </a:ext>
            </a:extLst>
          </p:cNvPr>
          <p:cNvSpPr/>
          <p:nvPr/>
        </p:nvSpPr>
        <p:spPr>
          <a:xfrm>
            <a:off x="787147" y="978029"/>
            <a:ext cx="7007391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zh-TW" altLang="en-US" sz="3200" b="1" dirty="0"/>
              <a:t>特殊族群服務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52" y="1174702"/>
            <a:ext cx="2961920" cy="25859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53" y="3948354"/>
            <a:ext cx="2961920" cy="23497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4D1F27-947C-42D3-B8E6-60B176285D9B}"/>
              </a:ext>
            </a:extLst>
          </p:cNvPr>
          <p:cNvSpPr/>
          <p:nvPr/>
        </p:nvSpPr>
        <p:spPr>
          <a:xfrm>
            <a:off x="1107070" y="2775388"/>
            <a:ext cx="43979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500" b="1" dirty="0"/>
              <a:t>108</a:t>
            </a:r>
            <a:r>
              <a:rPr lang="zh-TW" altLang="en-US" sz="2500" b="1" dirty="0"/>
              <a:t>年</a:t>
            </a:r>
            <a:r>
              <a:rPr lang="en-US" altLang="zh-TW" sz="2500" b="1" dirty="0"/>
              <a:t>1-9</a:t>
            </a:r>
            <a:r>
              <a:rPr lang="zh-TW" altLang="en-US" sz="2500" b="1" dirty="0"/>
              <a:t>月轉介</a:t>
            </a:r>
            <a:r>
              <a:rPr lang="en-US" altLang="zh-TW" sz="2500" b="1" dirty="0">
                <a:solidFill>
                  <a:srgbClr val="FF0000"/>
                </a:solidFill>
              </a:rPr>
              <a:t>29</a:t>
            </a:r>
            <a:r>
              <a:rPr lang="zh-TW" altLang="en-US" sz="2500" b="1" dirty="0"/>
              <a:t>案藥癮家庭未成年子女關懷服務</a:t>
            </a:r>
            <a:endParaRPr lang="en-US" altLang="zh-TW" sz="2500" b="1" dirty="0"/>
          </a:p>
        </p:txBody>
      </p:sp>
    </p:spTree>
    <p:extLst>
      <p:ext uri="{BB962C8B-B14F-4D97-AF65-F5344CB8AC3E}">
        <p14:creationId xmlns:p14="http://schemas.microsoft.com/office/powerpoint/2010/main" val="2639103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15BF124-754D-4554-8D91-E014D920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28</a:t>
            </a:fld>
            <a:endParaRPr kumimoji="0" lang="en-US" dirty="0"/>
          </a:p>
        </p:txBody>
      </p:sp>
      <p:sp>
        <p:nvSpPr>
          <p:cNvPr id="12" name="標題 2">
            <a:extLst>
              <a:ext uri="{FF2B5EF4-FFF2-40B4-BE49-F238E27FC236}">
                <a16:creationId xmlns:a16="http://schemas.microsoft.com/office/drawing/2014/main" id="{00059416-78E5-49C4-AD04-D12C69F5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D71EC1-1486-46DD-87CF-5538E2F8E7DB}"/>
              </a:ext>
            </a:extLst>
          </p:cNvPr>
          <p:cNvSpPr/>
          <p:nvPr/>
        </p:nvSpPr>
        <p:spPr>
          <a:xfrm>
            <a:off x="1123308" y="3091256"/>
            <a:ext cx="451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b="1" dirty="0"/>
              <a:t>女性藥癮者關懷輔導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11C66A-C67F-4521-AF6B-77CD640AA4CF}"/>
              </a:ext>
            </a:extLst>
          </p:cNvPr>
          <p:cNvSpPr/>
          <p:nvPr/>
        </p:nvSpPr>
        <p:spPr>
          <a:xfrm>
            <a:off x="1055554" y="3661762"/>
            <a:ext cx="439799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結合高雄女監辦理</a:t>
            </a:r>
            <a:r>
              <a:rPr lang="zh-TW" altLang="zh-TW" sz="2600" b="1" dirty="0"/>
              <a:t>戒癮知能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HK" altLang="zh-TW" sz="2600" b="1" dirty="0"/>
              <a:t>自我照顧</a:t>
            </a:r>
            <a:r>
              <a:rPr lang="zh-TW" altLang="zh-TW" sz="2600" b="1" dirty="0"/>
              <a:t>及技能培力課程</a:t>
            </a:r>
            <a:r>
              <a:rPr lang="zh-TW" altLang="en-US" sz="2600" b="1" dirty="0"/>
              <a:t>，</a:t>
            </a:r>
            <a:r>
              <a:rPr lang="zh-TW" altLang="zh-TW" sz="2600" b="1" dirty="0"/>
              <a:t>預防</a:t>
            </a:r>
            <a:r>
              <a:rPr lang="zh-TW" altLang="en-US" sz="2600" b="1" dirty="0"/>
              <a:t>收容人</a:t>
            </a:r>
            <a:r>
              <a:rPr lang="zh-TW" altLang="zh-TW" sz="2600" b="1" dirty="0"/>
              <a:t>再</a:t>
            </a:r>
            <a:r>
              <a:rPr lang="zh-TW" altLang="en-US" sz="2600" b="1" dirty="0"/>
              <a:t>犯並</a:t>
            </a:r>
            <a:r>
              <a:rPr lang="zh-TW" altLang="zh-TW" sz="2600" b="1" dirty="0"/>
              <a:t>學習一技之長</a:t>
            </a:r>
            <a:r>
              <a:rPr lang="zh-TW" altLang="en-US" sz="2600" b="1" dirty="0"/>
              <a:t>，</a:t>
            </a: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月計</a:t>
            </a:r>
            <a:r>
              <a:rPr lang="en-US" altLang="zh-TW" sz="2600" b="1" dirty="0">
                <a:solidFill>
                  <a:srgbClr val="FF0000"/>
                </a:solidFill>
              </a:rPr>
              <a:t>34</a:t>
            </a:r>
            <a:r>
              <a:rPr lang="zh-TW" altLang="en-US" sz="2600" b="1" dirty="0"/>
              <a:t>場次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2600" b="1" dirty="0">
                <a:solidFill>
                  <a:srgbClr val="FF0000"/>
                </a:solidFill>
              </a:rPr>
              <a:t>471</a:t>
            </a:r>
            <a:r>
              <a:rPr lang="zh-TW" altLang="en-US" sz="2600" b="1" dirty="0"/>
              <a:t>人次</a:t>
            </a:r>
            <a:endParaRPr lang="en-US" altLang="zh-TW" sz="26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61" y="1272780"/>
            <a:ext cx="3275461" cy="2346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05" y="3801719"/>
            <a:ext cx="3291717" cy="24671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BD71EC1-1486-46DD-87CF-5538E2F8E7DB}"/>
              </a:ext>
            </a:extLst>
          </p:cNvPr>
          <p:cNvSpPr/>
          <p:nvPr/>
        </p:nvSpPr>
        <p:spPr>
          <a:xfrm>
            <a:off x="1121160" y="961565"/>
            <a:ext cx="451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b="1" dirty="0"/>
              <a:t>涉毒兒少輔導</a:t>
            </a:r>
            <a:r>
              <a:rPr lang="zh-HK" altLang="zh-TW" sz="2800" b="1" dirty="0"/>
              <a:t>工作</a:t>
            </a:r>
            <a:endParaRPr lang="zh-TW" altLang="en-US" sz="28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711C66A-C67F-4521-AF6B-77CD640AA4CF}"/>
              </a:ext>
            </a:extLst>
          </p:cNvPr>
          <p:cNvSpPr/>
          <p:nvPr/>
        </p:nvSpPr>
        <p:spPr>
          <a:xfrm>
            <a:off x="1066488" y="1410034"/>
            <a:ext cx="43979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>
                <a:latin typeface="+mj-ea"/>
                <a:ea typeface="+mj-ea"/>
              </a:rPr>
              <a:t>108</a:t>
            </a:r>
            <a:r>
              <a:rPr lang="zh-TW" altLang="zh-TW" sz="2600" b="1" dirty="0">
                <a:latin typeface="+mj-ea"/>
                <a:ea typeface="+mj-ea"/>
              </a:rPr>
              <a:t>年</a:t>
            </a:r>
            <a:r>
              <a:rPr lang="en-US" altLang="zh-TW" sz="2600" b="1" dirty="0">
                <a:latin typeface="+mj-ea"/>
                <a:ea typeface="+mj-ea"/>
              </a:rPr>
              <a:t>1-9</a:t>
            </a:r>
            <a:r>
              <a:rPr lang="zh-TW" altLang="zh-TW" sz="2600" b="1" dirty="0">
                <a:latin typeface="+mj-ea"/>
                <a:ea typeface="+mj-ea"/>
              </a:rPr>
              <a:t>月服務</a:t>
            </a:r>
            <a:r>
              <a:rPr lang="zh-TW" altLang="en-US" sz="2600" b="1" dirty="0">
                <a:latin typeface="+mj-ea"/>
                <a:ea typeface="+mj-ea"/>
              </a:rPr>
              <a:t>社會局、春暉輔導小組轉介及戒成專線自行求助之</a:t>
            </a:r>
            <a:r>
              <a:rPr lang="zh-TW" altLang="zh-TW" sz="2600" b="1" dirty="0">
                <a:latin typeface="+mj-ea"/>
                <a:ea typeface="+mj-ea"/>
              </a:rPr>
              <a:t>兒少個案</a:t>
            </a:r>
            <a:r>
              <a:rPr lang="en-US" altLang="zh-TW" sz="2600" b="1" dirty="0">
                <a:solidFill>
                  <a:srgbClr val="FF0000"/>
                </a:solidFill>
                <a:latin typeface="+mj-ea"/>
                <a:ea typeface="+mj-ea"/>
              </a:rPr>
              <a:t>38</a:t>
            </a:r>
            <a:r>
              <a:rPr lang="zh-TW" altLang="zh-TW" sz="2600" b="1" dirty="0">
                <a:latin typeface="+mj-ea"/>
                <a:ea typeface="+mj-ea"/>
              </a:rPr>
              <a:t>名</a:t>
            </a:r>
            <a:endParaRPr lang="en-US" altLang="zh-TW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8891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3F11ED2C-15F3-40C1-B603-0150D062992E}"/>
              </a:ext>
            </a:extLst>
          </p:cNvPr>
          <p:cNvSpPr txBox="1">
            <a:spLocks/>
          </p:cNvSpPr>
          <p:nvPr/>
        </p:nvSpPr>
        <p:spPr>
          <a:xfrm>
            <a:off x="7657030" y="5726909"/>
            <a:ext cx="274320" cy="273844"/>
          </a:xfrm>
          <a:prstGeom prst="rect">
            <a:avLst/>
          </a:prstGeom>
        </p:spPr>
        <p:txBody>
          <a:bodyPr vert="horz" anchor="b"/>
          <a:lstStyle/>
          <a:p>
            <a:pPr algn="r">
              <a:defRPr/>
            </a:pPr>
            <a:endParaRPr lang="en-US" sz="75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A36092-FFD9-4104-A4E3-D3A2D4A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29</a:t>
            </a:fld>
            <a:endParaRPr kumimoji="0" lang="en-US" dirty="0"/>
          </a:p>
        </p:txBody>
      </p:sp>
      <p:sp>
        <p:nvSpPr>
          <p:cNvPr id="13" name="標題 2">
            <a:extLst>
              <a:ext uri="{FF2B5EF4-FFF2-40B4-BE49-F238E27FC236}">
                <a16:creationId xmlns:a16="http://schemas.microsoft.com/office/drawing/2014/main" id="{5F0A5C00-D1D0-46B1-93EC-310F321F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四、輔導處遇業務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E935F4-F26D-48EB-8D5D-AAE5DC92386B}"/>
              </a:ext>
            </a:extLst>
          </p:cNvPr>
          <p:cNvSpPr/>
          <p:nvPr/>
        </p:nvSpPr>
        <p:spPr>
          <a:xfrm>
            <a:off x="1060376" y="1793700"/>
            <a:ext cx="439799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600" b="1" dirty="0"/>
              <a:t>108</a:t>
            </a:r>
            <a:r>
              <a:rPr lang="zh-TW" altLang="en-US" sz="2600" b="1" dirty="0"/>
              <a:t>年</a:t>
            </a:r>
            <a:r>
              <a:rPr lang="en-US" altLang="zh-TW" sz="2600" b="1" dirty="0"/>
              <a:t>1-9</a:t>
            </a:r>
            <a:r>
              <a:rPr lang="zh-TW" altLang="en-US" sz="2600" b="1" dirty="0"/>
              <a:t>月辦理毒防專業在職訓練計</a:t>
            </a:r>
            <a:r>
              <a:rPr lang="en-US" altLang="zh-TW" sz="2600" b="1" dirty="0">
                <a:solidFill>
                  <a:srgbClr val="FF0000"/>
                </a:solidFill>
              </a:rPr>
              <a:t>22</a:t>
            </a:r>
            <a:r>
              <a:rPr lang="zh-TW" altLang="en-US" sz="2600" b="1" dirty="0"/>
              <a:t>場次、</a:t>
            </a:r>
            <a:r>
              <a:rPr lang="zh-TW" altLang="zh-TW" sz="2600" b="1" dirty="0"/>
              <a:t>討論會</a:t>
            </a:r>
            <a:r>
              <a:rPr lang="en-US" altLang="zh-TW" sz="2600" b="1" dirty="0">
                <a:solidFill>
                  <a:srgbClr val="FF0000"/>
                </a:solidFill>
              </a:rPr>
              <a:t>3</a:t>
            </a:r>
            <a:r>
              <a:rPr lang="zh-TW" altLang="zh-TW" sz="2600" b="1" dirty="0"/>
              <a:t>場，計</a:t>
            </a:r>
            <a:r>
              <a:rPr lang="en-US" altLang="zh-TW" sz="2600" b="1" dirty="0">
                <a:solidFill>
                  <a:srgbClr val="FF0000"/>
                </a:solidFill>
              </a:rPr>
              <a:t>493</a:t>
            </a:r>
            <a:r>
              <a:rPr lang="zh-TW" altLang="zh-TW" sz="2600" b="1" dirty="0"/>
              <a:t>人</a:t>
            </a:r>
            <a:r>
              <a:rPr lang="zh-HK" altLang="zh-TW" sz="2600" b="1" dirty="0"/>
              <a:t>次</a:t>
            </a:r>
            <a:r>
              <a:rPr lang="zh-TW" altLang="zh-TW" sz="2600" b="1" dirty="0"/>
              <a:t>參訓</a:t>
            </a:r>
            <a:endParaRPr lang="en-US" altLang="zh-TW" sz="2600" b="1" dirty="0"/>
          </a:p>
          <a:p>
            <a:pPr marL="685792" lvl="1" indent="-342900" algn="just">
              <a:spcBef>
                <a:spcPts val="9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2600" b="1" dirty="0"/>
              <a:t>訓練主題含毒品防制與成癮治療新知、青少年輔導、家庭輔導、團體輔導技巧及工作風險與危機辨識處置等</a:t>
            </a:r>
            <a:r>
              <a:rPr lang="en-US" altLang="zh-TW" sz="2600" b="1" dirty="0">
                <a:solidFill>
                  <a:srgbClr val="FF0000"/>
                </a:solidFill>
              </a:rPr>
              <a:t>11</a:t>
            </a:r>
            <a:r>
              <a:rPr lang="zh-TW" altLang="en-US" sz="2600" b="1" dirty="0"/>
              <a:t>類</a:t>
            </a:r>
            <a:endParaRPr lang="en-US" altLang="zh-TW" sz="26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9F7F70-B0E4-4A5A-A202-447A97858C1F}"/>
              </a:ext>
            </a:extLst>
          </p:cNvPr>
          <p:cNvSpPr/>
          <p:nvPr/>
        </p:nvSpPr>
        <p:spPr>
          <a:xfrm>
            <a:off x="787147" y="1029545"/>
            <a:ext cx="7007391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zh-TW" altLang="en-US" sz="3200" b="1" dirty="0"/>
              <a:t>個管人員專業培訓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72" y="1249251"/>
            <a:ext cx="3233702" cy="23940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72" y="3814598"/>
            <a:ext cx="3233702" cy="2417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827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2AC15B0B-3792-42E3-8203-2DF9B3D1BDC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630703" y="1669228"/>
            <a:ext cx="3077" cy="19745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4668B93E-6304-4D31-9CC4-192A299BCB1B}"/>
              </a:ext>
            </a:extLst>
          </p:cNvPr>
          <p:cNvCxnSpPr>
            <a:cxnSpLocks/>
          </p:cNvCxnSpPr>
          <p:nvPr/>
        </p:nvCxnSpPr>
        <p:spPr>
          <a:xfrm flipH="1">
            <a:off x="7636420" y="3611133"/>
            <a:ext cx="4461" cy="3140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3B8305AD-4876-4ECE-BC79-1D221CD8BB45}"/>
              </a:ext>
            </a:extLst>
          </p:cNvPr>
          <p:cNvCxnSpPr>
            <a:cxnSpLocks/>
          </p:cNvCxnSpPr>
          <p:nvPr/>
        </p:nvCxnSpPr>
        <p:spPr>
          <a:xfrm flipH="1">
            <a:off x="1561401" y="3618520"/>
            <a:ext cx="4461" cy="3140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8BD6C87A-C660-4131-BC4B-4EAF60621932}"/>
              </a:ext>
            </a:extLst>
          </p:cNvPr>
          <p:cNvGrpSpPr/>
          <p:nvPr/>
        </p:nvGrpSpPr>
        <p:grpSpPr>
          <a:xfrm>
            <a:off x="1261801" y="1033905"/>
            <a:ext cx="5232513" cy="5169784"/>
            <a:chOff x="981354" y="454960"/>
            <a:chExt cx="5512763" cy="6521773"/>
          </a:xfrm>
        </p:grpSpPr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7D21FC5E-5254-4D18-8F23-F51D6248B4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9417" y="3677389"/>
              <a:ext cx="4700" cy="3962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3EB29900-E883-4D57-853F-72C3FF7AF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2141" y="3701720"/>
              <a:ext cx="4700" cy="3962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40D1A34E-256D-4CEC-9E30-CA15ACC075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8388" y="3682653"/>
              <a:ext cx="4700" cy="3962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3B34563E-EAE3-440D-9ADB-841367372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7267" y="3682368"/>
              <a:ext cx="4700" cy="3962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61EF0341-8B3F-4015-BFB9-45821811F155}"/>
                </a:ext>
              </a:extLst>
            </p:cNvPr>
            <p:cNvSpPr/>
            <p:nvPr/>
          </p:nvSpPr>
          <p:spPr>
            <a:xfrm>
              <a:off x="3051929" y="454960"/>
              <a:ext cx="2957525" cy="801471"/>
            </a:xfrm>
            <a:prstGeom prst="roundRect">
              <a:avLst>
                <a:gd name="adj" fmla="val 24359"/>
              </a:avLst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</a:rPr>
                <a:t>局長</a:t>
              </a: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76B2F73F-1539-4EEC-B9A1-8A7D475094D7}"/>
                </a:ext>
              </a:extLst>
            </p:cNvPr>
            <p:cNvGrpSpPr/>
            <p:nvPr/>
          </p:nvGrpSpPr>
          <p:grpSpPr>
            <a:xfrm>
              <a:off x="981354" y="3841457"/>
              <a:ext cx="4522346" cy="3135276"/>
              <a:chOff x="981354" y="4298653"/>
              <a:chExt cx="4522346" cy="3135276"/>
            </a:xfrm>
          </p:grpSpPr>
          <p:sp>
            <p:nvSpPr>
              <p:cNvPr id="18" name="矩形: 圓角 17">
                <a:extLst>
                  <a:ext uri="{FF2B5EF4-FFF2-40B4-BE49-F238E27FC236}">
                    <a16:creationId xmlns:a16="http://schemas.microsoft.com/office/drawing/2014/main" id="{AFDB81D9-63AB-419D-B212-9525BCE44647}"/>
                  </a:ext>
                </a:extLst>
              </p:cNvPr>
              <p:cNvSpPr/>
              <p:nvPr/>
            </p:nvSpPr>
            <p:spPr>
              <a:xfrm rot="5400000">
                <a:off x="-287194" y="5567203"/>
                <a:ext cx="3135274" cy="598178"/>
              </a:xfrm>
              <a:prstGeom prst="roundRect">
                <a:avLst>
                  <a:gd name="adj" fmla="val 24359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3200" dirty="0"/>
                  <a:t>綜合規劃科</a:t>
                </a:r>
              </a:p>
            </p:txBody>
          </p:sp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ECA4AB7D-1BCD-4D25-9519-7D2C97A4D459}"/>
                  </a:ext>
                </a:extLst>
              </p:cNvPr>
              <p:cNvSpPr/>
              <p:nvPr/>
            </p:nvSpPr>
            <p:spPr>
              <a:xfrm>
                <a:off x="4914924" y="4298653"/>
                <a:ext cx="588776" cy="2004295"/>
              </a:xfrm>
              <a:prstGeom prst="roundRect">
                <a:avLst>
                  <a:gd name="adj" fmla="val 24359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 dirty="0"/>
                  <a:t>秘書室</a:t>
                </a:r>
              </a:p>
            </p:txBody>
          </p:sp>
        </p:grp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BE20B6D-991B-4889-A534-E7C7D0B1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</a:t>
            </a:fld>
            <a:endParaRPr kumimoji="0" lang="en-US" dirty="0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938AE2C-7323-4E45-BA76-596CF5257665}"/>
              </a:ext>
            </a:extLst>
          </p:cNvPr>
          <p:cNvSpPr/>
          <p:nvPr/>
        </p:nvSpPr>
        <p:spPr>
          <a:xfrm>
            <a:off x="3203843" y="1909513"/>
            <a:ext cx="2807175" cy="635323"/>
          </a:xfrm>
          <a:prstGeom prst="roundRect">
            <a:avLst>
              <a:gd name="adj" fmla="val 24359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副局長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CAE21DD-B339-4214-9D8B-318C49C0CA70}"/>
              </a:ext>
            </a:extLst>
          </p:cNvPr>
          <p:cNvSpPr/>
          <p:nvPr/>
        </p:nvSpPr>
        <p:spPr>
          <a:xfrm>
            <a:off x="3203843" y="2750301"/>
            <a:ext cx="2807175" cy="635323"/>
          </a:xfrm>
          <a:prstGeom prst="roundRect">
            <a:avLst>
              <a:gd name="adj" fmla="val 24359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主任秘書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B971117-798A-4577-ABCF-04781EB408DB}"/>
              </a:ext>
            </a:extLst>
          </p:cNvPr>
          <p:cNvSpPr/>
          <p:nvPr/>
        </p:nvSpPr>
        <p:spPr>
          <a:xfrm rot="5400000">
            <a:off x="1528103" y="4678441"/>
            <a:ext cx="2485320" cy="567769"/>
          </a:xfrm>
          <a:prstGeom prst="roundRect">
            <a:avLst>
              <a:gd name="adj" fmla="val 243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zh-TW" altLang="en-US" sz="3200" dirty="0"/>
              <a:t>研究預防科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D595DD6C-FEE9-4F09-A125-44F92718C85D}"/>
              </a:ext>
            </a:extLst>
          </p:cNvPr>
          <p:cNvSpPr/>
          <p:nvPr/>
        </p:nvSpPr>
        <p:spPr>
          <a:xfrm rot="5400000">
            <a:off x="2817487" y="4677144"/>
            <a:ext cx="2485320" cy="567769"/>
          </a:xfrm>
          <a:prstGeom prst="roundRect">
            <a:avLst>
              <a:gd name="adj" fmla="val 243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zh-TW" altLang="en-US" sz="3200" dirty="0"/>
              <a:t>輔導處遇科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CAFCC91E-77CF-4D84-82B9-DD230940775D}"/>
              </a:ext>
            </a:extLst>
          </p:cNvPr>
          <p:cNvSpPr/>
          <p:nvPr/>
        </p:nvSpPr>
        <p:spPr>
          <a:xfrm rot="5400000">
            <a:off x="6398221" y="4679715"/>
            <a:ext cx="2485320" cy="567769"/>
          </a:xfrm>
          <a:prstGeom prst="roundRect">
            <a:avLst>
              <a:gd name="adj" fmla="val 243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zh-TW" altLang="en-US" sz="3200" dirty="0"/>
              <a:t>人事管理員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63A121A2-E15E-44FC-983A-4C238D64A8A5}"/>
              </a:ext>
            </a:extLst>
          </p:cNvPr>
          <p:cNvSpPr/>
          <p:nvPr/>
        </p:nvSpPr>
        <p:spPr>
          <a:xfrm>
            <a:off x="6214892" y="3719665"/>
            <a:ext cx="558845" cy="1588796"/>
          </a:xfrm>
          <a:prstGeom prst="roundRect">
            <a:avLst>
              <a:gd name="adj" fmla="val 243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會計員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BD81AAE-7F6B-42C5-9504-2D934046ECA1}"/>
              </a:ext>
            </a:extLst>
          </p:cNvPr>
          <p:cNvCxnSpPr>
            <a:cxnSpLocks/>
          </p:cNvCxnSpPr>
          <p:nvPr/>
        </p:nvCxnSpPr>
        <p:spPr>
          <a:xfrm>
            <a:off x="1533240" y="3618520"/>
            <a:ext cx="61317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標題 2">
            <a:extLst>
              <a:ext uri="{FF2B5EF4-FFF2-40B4-BE49-F238E27FC236}">
                <a16:creationId xmlns:a16="http://schemas.microsoft.com/office/drawing/2014/main" id="{AE1301A0-DA6B-451B-8343-2E0C42B0AF82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壹、組織架構</a:t>
            </a:r>
          </a:p>
        </p:txBody>
      </p:sp>
    </p:spTree>
    <p:extLst>
      <p:ext uri="{BB962C8B-B14F-4D97-AF65-F5344CB8AC3E}">
        <p14:creationId xmlns:p14="http://schemas.microsoft.com/office/powerpoint/2010/main" val="74322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D3DE2C-0CFB-4658-9CF4-C560D337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30</a:t>
            </a:fld>
            <a:endParaRPr kumimoji="0" lang="en-US" dirty="0"/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FBD6716E-C32E-4AB2-9184-C7820148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參、未來推動重點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8CE60B0-0B58-4BCB-9EF4-ECCDF7CB8AFB}"/>
              </a:ext>
            </a:extLst>
          </p:cNvPr>
          <p:cNvGrpSpPr/>
          <p:nvPr/>
        </p:nvGrpSpPr>
        <p:grpSpPr>
          <a:xfrm>
            <a:off x="6388161" y="1310923"/>
            <a:ext cx="2486774" cy="1216100"/>
            <a:chOff x="3177668" y="3406"/>
            <a:chExt cx="2379271" cy="1216100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19C8EA2-5A95-4924-B29B-39347FD1B9A5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CA4DC5CC-8F06-4F30-AC37-4406B4E8DC43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補足斷點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全民防毒</a:t>
              </a:r>
              <a:endParaRPr lang="en-US" altLang="zh-TW" sz="2800" dirty="0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C9FCFC0-A180-44B0-9C49-86E38707A2ED}"/>
              </a:ext>
            </a:extLst>
          </p:cNvPr>
          <p:cNvGrpSpPr/>
          <p:nvPr/>
        </p:nvGrpSpPr>
        <p:grpSpPr>
          <a:xfrm>
            <a:off x="3316395" y="1310923"/>
            <a:ext cx="2516517" cy="1216100"/>
            <a:chOff x="3177668" y="3406"/>
            <a:chExt cx="2379271" cy="12161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3C62C2A1-54F0-43F6-9057-108B74902D3D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17" name="矩形: 圓角 4">
              <a:extLst>
                <a:ext uri="{FF2B5EF4-FFF2-40B4-BE49-F238E27FC236}">
                  <a16:creationId xmlns:a16="http://schemas.microsoft.com/office/drawing/2014/main" id="{7D9B5419-FFE4-41A9-AD55-945AA746E5C0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多元輔導處遇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促進社會復歸</a:t>
              </a:r>
              <a:endParaRPr lang="en-US" altLang="zh-TW" sz="2800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CE4E7CF-9127-4A15-B140-CE5065239AF1}"/>
              </a:ext>
            </a:extLst>
          </p:cNvPr>
          <p:cNvGrpSpPr/>
          <p:nvPr/>
        </p:nvGrpSpPr>
        <p:grpSpPr>
          <a:xfrm>
            <a:off x="296363" y="1310923"/>
            <a:ext cx="2550409" cy="1216100"/>
            <a:chOff x="3177668" y="3406"/>
            <a:chExt cx="2379271" cy="121610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9BCBD69-371B-4301-988C-5BC22FBBEA7E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矩形: 圓角 4">
              <a:extLst>
                <a:ext uri="{FF2B5EF4-FFF2-40B4-BE49-F238E27FC236}">
                  <a16:creationId xmlns:a16="http://schemas.microsoft.com/office/drawing/2014/main" id="{BC4F8CAC-BDC5-45FB-80CC-E87E23F88542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結合民間資源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強化前端預防</a:t>
              </a:r>
              <a:endParaRPr lang="en-US" altLang="zh-TW" sz="2800" dirty="0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3DB3FB3E-61DF-425C-8B55-A8662618EABD}"/>
              </a:ext>
            </a:extLst>
          </p:cNvPr>
          <p:cNvSpPr/>
          <p:nvPr/>
        </p:nvSpPr>
        <p:spPr>
          <a:xfrm>
            <a:off x="-69669" y="2840116"/>
            <a:ext cx="931736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凝聚校、警、社三區力量，全面反毒宣導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成立在學、在職、在營及在社區反毒志工隊，倡議全民防毒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擴增社區毒品防制關懷站，發掘隱性毒品人口，鼓勵勇敢求助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持續辦理毒品防制學術研討會，整合毒品防制新方案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成立本市多元發展體驗中心，推動藥癮者生活技能及社會復歸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r>
              <a:rPr lang="zh-TW" altLang="en-US" sz="2400" b="1" dirty="0"/>
              <a:t>擴增培力螢火蟲家族成員擔任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b="1" dirty="0"/>
              <a:t>反毒種子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2400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/>
            </a:pP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2411890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3DB3FB3E-61DF-425C-8B55-A8662618EABD}"/>
              </a:ext>
            </a:extLst>
          </p:cNvPr>
          <p:cNvSpPr/>
          <p:nvPr/>
        </p:nvSpPr>
        <p:spPr>
          <a:xfrm>
            <a:off x="-75416" y="2836244"/>
            <a:ext cx="8716941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en-US" sz="2400" b="1" dirty="0"/>
              <a:t>建立藥癮孕產婦及藥癮新生兒防護網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en-US" sz="2400" b="1" dirty="0"/>
              <a:t>校區、社區、警區及司法兒少藥癮個案輔導關懷無斷點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en-US" sz="2400" b="1" dirty="0"/>
              <a:t>設置社區輔導關懷據點，供藥癮者及曝險少年可近性服務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zh-TW" sz="2400" b="1" dirty="0"/>
              <a:t>特定營業場所執行毒品防制措施</a:t>
            </a:r>
            <a:r>
              <a:rPr lang="zh-TW" altLang="en-US" sz="2400" b="1" dirty="0"/>
              <a:t>業者風險分級管理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en-US" sz="2400" b="1" dirty="0"/>
              <a:t>擴充毒品防制資訊整合平台，掌握大數據分析毒品新趨勢</a:t>
            </a:r>
            <a:endParaRPr lang="en-US" altLang="zh-TW" sz="2400" b="1" dirty="0"/>
          </a:p>
          <a:p>
            <a:pPr marL="800092" lvl="1" indent="-457200" algn="just">
              <a:spcBef>
                <a:spcPts val="900"/>
              </a:spcBef>
              <a:buSzPct val="70000"/>
              <a:buFont typeface="+mj-lt"/>
              <a:buAutoNum type="arabicPeriod" startAt="7"/>
            </a:pPr>
            <a:r>
              <a:rPr lang="zh-TW" altLang="en-US" sz="2400" b="1" dirty="0"/>
              <a:t>透過</a:t>
            </a:r>
            <a:r>
              <a:rPr lang="zh-TW" altLang="zh-TW" sz="2400" b="1" dirty="0"/>
              <a:t>「手持式拉曼光譜儀」</a:t>
            </a:r>
            <a:r>
              <a:rPr lang="zh-TW" altLang="en-US" sz="2400" b="1" dirty="0"/>
              <a:t>偵測毒品協助緝毒，研討提升科技偵測極限</a:t>
            </a:r>
            <a:endParaRPr lang="en-US" altLang="zh-TW" sz="24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D3DE2C-0CFB-4658-9CF4-C560D337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31</a:t>
            </a:fld>
            <a:endParaRPr kumimoji="0" lang="en-US" dirty="0"/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FBD6716E-C32E-4AB2-9184-C7820148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參、未來推動重點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8CE60B0-0B58-4BCB-9EF4-ECCDF7CB8AFB}"/>
              </a:ext>
            </a:extLst>
          </p:cNvPr>
          <p:cNvGrpSpPr/>
          <p:nvPr/>
        </p:nvGrpSpPr>
        <p:grpSpPr>
          <a:xfrm>
            <a:off x="6388161" y="1310923"/>
            <a:ext cx="2486774" cy="1216100"/>
            <a:chOff x="3177668" y="3406"/>
            <a:chExt cx="2379271" cy="1216100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19C8EA2-5A95-4924-B29B-39347FD1B9A5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CA4DC5CC-8F06-4F30-AC37-4406B4E8DC43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補足斷點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全民防毒</a:t>
              </a:r>
              <a:endParaRPr lang="en-US" altLang="zh-TW" sz="2800" dirty="0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C9FCFC0-A180-44B0-9C49-86E38707A2ED}"/>
              </a:ext>
            </a:extLst>
          </p:cNvPr>
          <p:cNvGrpSpPr/>
          <p:nvPr/>
        </p:nvGrpSpPr>
        <p:grpSpPr>
          <a:xfrm>
            <a:off x="3316395" y="1310923"/>
            <a:ext cx="2516517" cy="1216100"/>
            <a:chOff x="3177668" y="3406"/>
            <a:chExt cx="2379271" cy="1216100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3C62C2A1-54F0-43F6-9057-108B74902D3D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17" name="矩形: 圓角 4">
              <a:extLst>
                <a:ext uri="{FF2B5EF4-FFF2-40B4-BE49-F238E27FC236}">
                  <a16:creationId xmlns:a16="http://schemas.microsoft.com/office/drawing/2014/main" id="{7D9B5419-FFE4-41A9-AD55-945AA746E5C0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多元輔導處遇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促進社會復歸</a:t>
              </a:r>
              <a:endParaRPr lang="en-US" altLang="zh-TW" sz="2800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CE4E7CF-9127-4A15-B140-CE5065239AF1}"/>
              </a:ext>
            </a:extLst>
          </p:cNvPr>
          <p:cNvGrpSpPr/>
          <p:nvPr/>
        </p:nvGrpSpPr>
        <p:grpSpPr>
          <a:xfrm>
            <a:off x="296363" y="1310923"/>
            <a:ext cx="2550409" cy="1216100"/>
            <a:chOff x="3177668" y="3406"/>
            <a:chExt cx="2379271" cy="121610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9BCBD69-371B-4301-988C-5BC22FBBEA7E}"/>
                </a:ext>
              </a:extLst>
            </p:cNvPr>
            <p:cNvSpPr/>
            <p:nvPr/>
          </p:nvSpPr>
          <p:spPr>
            <a:xfrm>
              <a:off x="3177668" y="3406"/>
              <a:ext cx="2379271" cy="1216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矩形: 圓角 4">
              <a:extLst>
                <a:ext uri="{FF2B5EF4-FFF2-40B4-BE49-F238E27FC236}">
                  <a16:creationId xmlns:a16="http://schemas.microsoft.com/office/drawing/2014/main" id="{BC4F8CAC-BDC5-45FB-80CC-E87E23F88542}"/>
                </a:ext>
              </a:extLst>
            </p:cNvPr>
            <p:cNvSpPr txBox="1"/>
            <p:nvPr/>
          </p:nvSpPr>
          <p:spPr>
            <a:xfrm>
              <a:off x="3237033" y="52611"/>
              <a:ext cx="2260541" cy="10973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結合民間資源</a:t>
              </a:r>
              <a:endParaRPr lang="en-US" altLang="zh-TW" sz="2800" dirty="0"/>
            </a:p>
            <a:p>
              <a:pPr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2"/>
                </a:buClr>
                <a:buNone/>
              </a:pPr>
              <a:r>
                <a:rPr lang="zh-TW" altLang="en-US" sz="2800" dirty="0"/>
                <a:t>強化前端預防</a:t>
              </a:r>
              <a:endParaRPr lang="en-US" altLang="zh-TW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530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486C5C4C-833B-4AC3-92AE-F785B0C88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964" y="7269582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619125" indent="-227013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857250" indent="-227013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141413" indent="-227013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1370013" indent="-227013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1827213" indent="-22701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284413" indent="-22701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2741613" indent="-22701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198813" indent="-22701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FBC35CF-D69F-45B8-AE34-F65802FA962C}" type="slidenum">
              <a:rPr lang="en-US" altLang="zh-TW" sz="75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zh-TW" sz="750" dirty="0">
              <a:solidFill>
                <a:schemeClr val="bg1"/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08FE4A21-5C79-4ED7-B34D-23F279979A26}"/>
              </a:ext>
            </a:extLst>
          </p:cNvPr>
          <p:cNvSpPr txBox="1">
            <a:spLocks/>
          </p:cNvSpPr>
          <p:nvPr/>
        </p:nvSpPr>
        <p:spPr>
          <a:xfrm>
            <a:off x="598981" y="935483"/>
            <a:ext cx="7886700" cy="994172"/>
          </a:xfrm>
          <a:prstGeom prst="rect">
            <a:avLst/>
          </a:prstGeom>
          <a:effectLst/>
          <a:extLst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zh-TW" altLang="en-US" sz="4050" dirty="0">
                <a:ln w="0"/>
                <a:solidFill>
                  <a:schemeClr val="tx1"/>
                </a:solidFill>
                <a:effectLst/>
              </a:rPr>
              <a:t>愛與陪伴 全民防毒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E6EA89B-41EC-46B4-9921-5478C182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32</a:t>
            </a:fld>
            <a:endParaRPr kumimoji="0" 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8FD3737-12EC-4748-8B1A-2438FBF23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672" r="2704" b="49470"/>
          <a:stretch/>
        </p:blipFill>
        <p:spPr>
          <a:xfrm>
            <a:off x="6634213" y="5966500"/>
            <a:ext cx="2502568" cy="806571"/>
          </a:xfrm>
          <a:prstGeom prst="rect">
            <a:avLst/>
          </a:prstGeom>
        </p:spPr>
      </p:pic>
      <p:sp>
        <p:nvSpPr>
          <p:cNvPr id="17" name="標題 2">
            <a:extLst>
              <a:ext uri="{FF2B5EF4-FFF2-40B4-BE49-F238E27FC236}">
                <a16:creationId xmlns:a16="http://schemas.microsoft.com/office/drawing/2014/main" id="{F56DD663-B0E6-4A72-897E-5A35AB2E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33" y="12972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肆、結語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010CCE-7E54-41EB-8ED7-9FE1A7483D96}"/>
              </a:ext>
            </a:extLst>
          </p:cNvPr>
          <p:cNvSpPr/>
          <p:nvPr/>
        </p:nvSpPr>
        <p:spPr>
          <a:xfrm>
            <a:off x="4035194" y="2345511"/>
            <a:ext cx="44504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algn="just">
              <a:spcBef>
                <a:spcPts val="900"/>
              </a:spcBef>
              <a:buSzPct val="70000"/>
            </a:pPr>
            <a:r>
              <a:rPr lang="zh-TW" altLang="en-US" sz="2400" dirty="0"/>
              <a:t>毒防局透過</a:t>
            </a:r>
            <a:r>
              <a:rPr lang="zh-TW" altLang="zh-TW" sz="2400" dirty="0"/>
              <a:t>校園端、社區端及家庭端三管齊下，落實防毒、拒毒、戒毒、及結合緝毒四大措施，全方位杜絕校園毒害，彰顯</a:t>
            </a:r>
            <a:r>
              <a:rPr lang="zh-TW" altLang="en-US" sz="2400" dirty="0"/>
              <a:t>本</a:t>
            </a:r>
            <a:r>
              <a:rPr lang="zh-TW" altLang="zh-TW" sz="2400" dirty="0"/>
              <a:t>市「防制毒品</a:t>
            </a:r>
            <a:r>
              <a:rPr lang="zh-TW" altLang="en-US" sz="2400" dirty="0"/>
              <a:t> </a:t>
            </a:r>
            <a:r>
              <a:rPr lang="zh-TW" altLang="zh-TW" sz="2400" dirty="0"/>
              <a:t>校園開始」施政目標</a:t>
            </a:r>
            <a:r>
              <a:rPr lang="zh-TW" altLang="en-US" sz="2400" dirty="0"/>
              <a:t>，</a:t>
            </a:r>
            <a:r>
              <a:rPr lang="zh-TW" altLang="zh-TW" sz="2400" dirty="0"/>
              <a:t>營造安全</a:t>
            </a:r>
            <a:r>
              <a:rPr lang="zh-TW" altLang="en-US" sz="2400" dirty="0"/>
              <a:t>、</a:t>
            </a:r>
            <a:r>
              <a:rPr lang="zh-TW" altLang="zh-TW" sz="2400" dirty="0"/>
              <a:t>健康</a:t>
            </a:r>
            <a:r>
              <a:rPr lang="zh-TW" altLang="en-US" sz="2400" dirty="0"/>
              <a:t>大高雄</a:t>
            </a:r>
            <a:endParaRPr lang="en-US" altLang="zh-TW" sz="2400" dirty="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ACBFBE5F-D669-4677-9031-89F1FE6D3BBC}"/>
              </a:ext>
            </a:extLst>
          </p:cNvPr>
          <p:cNvSpPr/>
          <p:nvPr/>
        </p:nvSpPr>
        <p:spPr>
          <a:xfrm rot="5400000">
            <a:off x="32600" y="2970648"/>
            <a:ext cx="570737" cy="4414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D0A9E092-6B51-4EE4-88B3-5793107F6F7F}"/>
              </a:ext>
            </a:extLst>
          </p:cNvPr>
          <p:cNvSpPr/>
          <p:nvPr/>
        </p:nvSpPr>
        <p:spPr>
          <a:xfrm>
            <a:off x="961240" y="5432949"/>
            <a:ext cx="570737" cy="4414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aphicFrame>
        <p:nvGraphicFramePr>
          <p:cNvPr id="23" name="資料庫圖表 22">
            <a:extLst>
              <a:ext uri="{FF2B5EF4-FFF2-40B4-BE49-F238E27FC236}">
                <a16:creationId xmlns:a16="http://schemas.microsoft.com/office/drawing/2014/main" id="{706F05AC-3B4D-4FD7-BA58-F1A94F7138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556861"/>
              </p:ext>
            </p:extLst>
          </p:nvPr>
        </p:nvGraphicFramePr>
        <p:xfrm>
          <a:off x="383433" y="2237360"/>
          <a:ext cx="3551719" cy="3195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1" name="群組 31">
            <a:extLst>
              <a:ext uri="{FF2B5EF4-FFF2-40B4-BE49-F238E27FC236}">
                <a16:creationId xmlns:a16="http://schemas.microsoft.com/office/drawing/2014/main" id="{237ECF5D-9648-482F-A527-001B648F1297}"/>
              </a:ext>
            </a:extLst>
          </p:cNvPr>
          <p:cNvGrpSpPr>
            <a:grpSpLocks/>
          </p:cNvGrpSpPr>
          <p:nvPr/>
        </p:nvGrpSpPr>
        <p:grpSpPr bwMode="auto">
          <a:xfrm>
            <a:off x="1411343" y="3109321"/>
            <a:ext cx="1495898" cy="1346982"/>
            <a:chOff x="3856871" y="3642023"/>
            <a:chExt cx="1567101" cy="1482763"/>
          </a:xfrm>
        </p:grpSpPr>
        <p:grpSp>
          <p:nvGrpSpPr>
            <p:cNvPr id="32" name="群組 32">
              <a:extLst>
                <a:ext uri="{FF2B5EF4-FFF2-40B4-BE49-F238E27FC236}">
                  <a16:creationId xmlns:a16="http://schemas.microsoft.com/office/drawing/2014/main" id="{5DBB5CC3-60B2-49E2-A195-DFA5B7E20A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6871" y="3642023"/>
              <a:ext cx="1517351" cy="1482763"/>
              <a:chOff x="3856871" y="3954791"/>
              <a:chExt cx="1155731" cy="1136210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4E6CB394-7EA8-4D16-8CEA-3EFCB025FE80}"/>
                  </a:ext>
                </a:extLst>
              </p:cNvPr>
              <p:cNvSpPr/>
              <p:nvPr/>
            </p:nvSpPr>
            <p:spPr>
              <a:xfrm>
                <a:off x="3856871" y="3954791"/>
                <a:ext cx="1155731" cy="111255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TW" altLang="en-US" sz="2900" b="1">
                  <a:solidFill>
                    <a:srgbClr val="7030A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</a:endParaRPr>
              </a:p>
            </p:txBody>
          </p:sp>
          <p:pic>
            <p:nvPicPr>
              <p:cNvPr id="35" name="圖片 35">
                <a:extLst>
                  <a:ext uri="{FF2B5EF4-FFF2-40B4-BE49-F238E27FC236}">
                    <a16:creationId xmlns:a16="http://schemas.microsoft.com/office/drawing/2014/main" id="{5E01B270-CEBB-4A49-AB81-8AFB22905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384"/>
              <a:stretch>
                <a:fillRect/>
              </a:stretch>
            </p:blipFill>
            <p:spPr bwMode="auto">
              <a:xfrm>
                <a:off x="3939162" y="4292592"/>
                <a:ext cx="1044404" cy="798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" name="文字方塊 33">
              <a:extLst>
                <a:ext uri="{FF2B5EF4-FFF2-40B4-BE49-F238E27FC236}">
                  <a16:creationId xmlns:a16="http://schemas.microsoft.com/office/drawing/2014/main" id="{D07EB006-7497-4740-A0EB-A90B71305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706" y="3775260"/>
              <a:ext cx="1418266" cy="440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宜居高雄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897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C2B977F7-1278-408E-9FDD-684E7AD01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6508" y="1949373"/>
            <a:ext cx="3650987" cy="191147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</a:rPr>
              <a:t>簡報結束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zh-TW" altLang="en-US" sz="6000" dirty="0">
                <a:solidFill>
                  <a:schemeClr val="tx1"/>
                </a:solidFill>
              </a:rPr>
              <a:t>敬請指教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86CB4A-0A86-4ECD-A7C6-11C1E3BA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33</a:t>
            </a:fld>
            <a:endParaRPr kumimoji="0"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687B45-DB45-443E-A82F-908EF3189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672" r="2704" b="49470"/>
          <a:stretch/>
        </p:blipFill>
        <p:spPr>
          <a:xfrm>
            <a:off x="6634213" y="5966500"/>
            <a:ext cx="2502568" cy="8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6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7E340D-332C-4DA9-92C2-09B5A74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4</a:t>
            </a:fld>
            <a:endParaRPr kumimoji="0" lang="en-US" dirty="0"/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42CEFBC4-CAF3-4BEA-993D-33D1967DE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86605"/>
              </p:ext>
            </p:extLst>
          </p:nvPr>
        </p:nvGraphicFramePr>
        <p:xfrm>
          <a:off x="1958741" y="1310089"/>
          <a:ext cx="5917914" cy="391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標題 2">
            <a:extLst>
              <a:ext uri="{FF2B5EF4-FFF2-40B4-BE49-F238E27FC236}">
                <a16:creationId xmlns:a16="http://schemas.microsoft.com/office/drawing/2014/main" id="{168931EB-18ED-42ED-AA8E-6462183E8890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>
                <a:solidFill>
                  <a:schemeClr val="tx1"/>
                </a:solidFill>
                <a:effectLst/>
              </a:rPr>
              <a:t>貳、重點業務及績效</a:t>
            </a:r>
            <a:endParaRPr lang="zh-TW" altLang="en-US" sz="4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336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21AE47EE-BB86-4938-A498-1AEA159E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5" y="984064"/>
            <a:ext cx="9040305" cy="610659"/>
          </a:xfr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0000FF"/>
                </a:solidFill>
                <a:effectLst/>
              </a:rPr>
              <a:t>盤點本市全區資源，落實毒防無死角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C2B4C39-70DC-445D-A9CE-E0D7742C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5</a:t>
            </a:fld>
            <a:endParaRPr kumimoji="0"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ADF7AE-BF63-49B4-A8CB-E6164A2FF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02" y="1866595"/>
            <a:ext cx="4377078" cy="499140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1788835-A540-4590-A072-3BE27FD48D98}"/>
              </a:ext>
            </a:extLst>
          </p:cNvPr>
          <p:cNvSpPr/>
          <p:nvPr/>
        </p:nvSpPr>
        <p:spPr>
          <a:xfrm>
            <a:off x="4931226" y="3550222"/>
            <a:ext cx="4081806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南高雄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外展服務及據點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少年成長團體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緩起訴正念團體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家屬支持團體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女性藥癮者生活技能及毒防知能團體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社會復歸方案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多元發展體驗中心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親子探索活動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藥癮家庭社區支持服務據點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螢火蟲家族多元培訓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EB2268D-B044-4AFF-BEF4-23FB24CF4BA6}"/>
              </a:ext>
            </a:extLst>
          </p:cNvPr>
          <p:cNvSpPr/>
          <p:nvPr/>
        </p:nvSpPr>
        <p:spPr>
          <a:xfrm>
            <a:off x="89448" y="1717069"/>
            <a:ext cx="3203876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北高雄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外展服務及據點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藥癮者團體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社會復歸方案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親子探索活動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螢火蟲家族多元培訓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緩起訴藥癮者關懷據點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藥癮家庭社區支持服務據點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0A3F24B-3B33-4A13-AFC1-2B15302323C1}"/>
              </a:ext>
            </a:extLst>
          </p:cNvPr>
          <p:cNvSpPr/>
          <p:nvPr/>
        </p:nvSpPr>
        <p:spPr>
          <a:xfrm>
            <a:off x="6249971" y="1992123"/>
            <a:ext cx="2804581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社區毒品防制關懷站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ts val="1200"/>
              </a:spcBef>
              <a:defRPr/>
            </a:pP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涵蓋本市</a:t>
            </a:r>
            <a:r>
              <a:rPr lang="en-US" altLang="zh-TW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區行政區</a:t>
            </a:r>
          </a:p>
        </p:txBody>
      </p:sp>
      <p:sp>
        <p:nvSpPr>
          <p:cNvPr id="25" name="標題 2">
            <a:extLst>
              <a:ext uri="{FF2B5EF4-FFF2-40B4-BE49-F238E27FC236}">
                <a16:creationId xmlns:a16="http://schemas.microsoft.com/office/drawing/2014/main" id="{20CAD10A-3B7A-4E10-8A17-54EBB9D65843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B813901-B5BB-4012-9214-FF34D77E636B}"/>
              </a:ext>
            </a:extLst>
          </p:cNvPr>
          <p:cNvCxnSpPr>
            <a:cxnSpLocks/>
          </p:cNvCxnSpPr>
          <p:nvPr/>
        </p:nvCxnSpPr>
        <p:spPr>
          <a:xfrm>
            <a:off x="3291920" y="2392232"/>
            <a:ext cx="47880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540F7183-8767-4EA8-ABCE-E85C3C8B2FBE}"/>
              </a:ext>
            </a:extLst>
          </p:cNvPr>
          <p:cNvCxnSpPr>
            <a:cxnSpLocks/>
          </p:cNvCxnSpPr>
          <p:nvPr/>
        </p:nvCxnSpPr>
        <p:spPr>
          <a:xfrm>
            <a:off x="3318235" y="5308862"/>
            <a:ext cx="161299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02796CEF-4AD2-4343-AC4C-4A83386E8815}"/>
              </a:ext>
            </a:extLst>
          </p:cNvPr>
          <p:cNvCxnSpPr>
            <a:cxnSpLocks/>
          </p:cNvCxnSpPr>
          <p:nvPr/>
        </p:nvCxnSpPr>
        <p:spPr>
          <a:xfrm>
            <a:off x="5703217" y="2435256"/>
            <a:ext cx="54563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678730" y="6249971"/>
            <a:ext cx="765058" cy="52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8414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D5F31-B888-4065-B19E-D8295E9A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49" y="951900"/>
            <a:ext cx="9455085" cy="960277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2800" b="0" dirty="0">
                <a:solidFill>
                  <a:srgbClr val="0000FF"/>
                </a:solidFill>
                <a:effectLst/>
                <a:latin typeface="+mj-ea"/>
              </a:rPr>
              <a:t>建構本市</a:t>
            </a:r>
            <a:r>
              <a:rPr lang="en-US" altLang="zh-TW" sz="2800" b="0" dirty="0">
                <a:solidFill>
                  <a:srgbClr val="0000FF"/>
                </a:solidFill>
                <a:effectLst/>
                <a:latin typeface="+mj-ea"/>
              </a:rPr>
              <a:t>38</a:t>
            </a:r>
            <a:r>
              <a:rPr lang="zh-TW" altLang="en-US" sz="2800" b="0" dirty="0">
                <a:solidFill>
                  <a:srgbClr val="0000FF"/>
                </a:solidFill>
                <a:effectLst/>
                <a:latin typeface="+mj-ea"/>
              </a:rPr>
              <a:t>區</a:t>
            </a:r>
            <a:r>
              <a:rPr lang="zh-TW" altLang="en-US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「社區毒品防制關懷站」共</a:t>
            </a:r>
            <a:r>
              <a:rPr lang="en-US" altLang="zh-TW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120</a:t>
            </a:r>
            <a:r>
              <a:rPr lang="zh-TW" altLang="en-US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站</a:t>
            </a:r>
            <a:br>
              <a:rPr lang="en-US" altLang="zh-TW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2800" b="0" dirty="0">
              <a:solidFill>
                <a:srgbClr val="0000FF"/>
              </a:solidFill>
              <a:effectLst/>
              <a:latin typeface="+mj-ea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963EA79-DC82-4E65-B722-5F3EEB8A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6646" y="2934857"/>
            <a:ext cx="4038236" cy="2900336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2966036-2859-438B-97CC-74EA021AFFBF}"/>
              </a:ext>
            </a:extLst>
          </p:cNvPr>
          <p:cNvSpPr txBox="1"/>
          <p:nvPr/>
        </p:nvSpPr>
        <p:spPr>
          <a:xfrm>
            <a:off x="6429080" y="2888069"/>
            <a:ext cx="2603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服務項目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一站式提供</a:t>
            </a:r>
            <a:endParaRPr lang="en-US" altLang="zh-TW" sz="20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四大服務</a:t>
            </a:r>
            <a:endParaRPr lang="en-US" altLang="zh-TW" sz="20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社區毒品防制宣導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正確用藥諮詢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提供免費尿篩試劑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轉介服務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1A157EA-E5C7-4CEB-8F4B-34BD69EF9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31" b="54182"/>
          <a:stretch/>
        </p:blipFill>
        <p:spPr>
          <a:xfrm>
            <a:off x="264701" y="3003028"/>
            <a:ext cx="1730984" cy="1136011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D98D5F31-B888-4065-B19E-D8295E9A57BC}"/>
              </a:ext>
            </a:extLst>
          </p:cNvPr>
          <p:cNvSpPr txBox="1">
            <a:spLocks/>
          </p:cNvSpPr>
          <p:nvPr/>
        </p:nvSpPr>
        <p:spPr>
          <a:xfrm>
            <a:off x="181803" y="1691974"/>
            <a:ext cx="8850992" cy="1042277"/>
          </a:xfrm>
          <a:prstGeom prst="rect">
            <a:avLst/>
          </a:prstGeom>
          <a:solidFill>
            <a:srgbClr val="EFFCAE"/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spcBef>
                <a:spcPts val="600"/>
              </a:spcBef>
            </a:pPr>
            <a:r>
              <a:rPr lang="zh-TW" altLang="en-US" sz="24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執行成果</a:t>
            </a:r>
            <a:r>
              <a:rPr lang="en-US" altLang="zh-TW" sz="24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整合社區藥局、診所與衛生所專業醫事人員建構毒防關懷站，強化校、警、社三區毒品防制工作，徹底防堵毒品進入校園</a:t>
            </a:r>
            <a:endParaRPr lang="zh-TW" altLang="en-US" sz="2400" dirty="0">
              <a:solidFill>
                <a:srgbClr val="0000FF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5898" r="6526" b="5065"/>
          <a:stretch/>
        </p:blipFill>
        <p:spPr>
          <a:xfrm>
            <a:off x="302308" y="4079461"/>
            <a:ext cx="1660381" cy="1710159"/>
          </a:xfrm>
          <a:prstGeom prst="rect">
            <a:avLst/>
          </a:prstGeom>
        </p:spPr>
      </p:pic>
      <p:sp>
        <p:nvSpPr>
          <p:cNvPr id="11" name="標題 2">
            <a:extLst>
              <a:ext uri="{FF2B5EF4-FFF2-40B4-BE49-F238E27FC236}">
                <a16:creationId xmlns:a16="http://schemas.microsoft.com/office/drawing/2014/main" id="{26694BD1-4B59-4644-847D-6E5D6AC3FDA1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9054C3B-0FBF-4A9D-821F-6FC071BED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5" t="1267" r="5514" b="43394"/>
          <a:stretch/>
        </p:blipFill>
        <p:spPr>
          <a:xfrm>
            <a:off x="6155248" y="4822943"/>
            <a:ext cx="2976922" cy="10122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A9E733-842A-4520-A656-68154B7B4BD2}"/>
              </a:ext>
            </a:extLst>
          </p:cNvPr>
          <p:cNvSpPr/>
          <p:nvPr/>
        </p:nvSpPr>
        <p:spPr>
          <a:xfrm>
            <a:off x="132752" y="893937"/>
            <a:ext cx="1559357" cy="7494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培力社區</a:t>
            </a:r>
            <a:endParaRPr lang="en-US" altLang="zh-TW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就近服務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533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779032"/>
            <a:ext cx="9144000" cy="872252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zh-TW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毒品防制實地關懷列車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座談會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反毒不分城鄉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7</a:t>
            </a:fld>
            <a:endParaRPr kumimoji="0"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" y="2814503"/>
            <a:ext cx="2123549" cy="163444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E62DAFF-E9D7-4B41-AD99-1A0EF8EB2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37260"/>
              </p:ext>
            </p:extLst>
          </p:nvPr>
        </p:nvGraphicFramePr>
        <p:xfrm>
          <a:off x="5286769" y="2814502"/>
          <a:ext cx="3326263" cy="339851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56724">
                  <a:extLst>
                    <a:ext uri="{9D8B030D-6E8A-4147-A177-3AD203B41FA5}">
                      <a16:colId xmlns:a16="http://schemas.microsoft.com/office/drawing/2014/main" val="866766224"/>
                    </a:ext>
                  </a:extLst>
                </a:gridCol>
                <a:gridCol w="1201354">
                  <a:extLst>
                    <a:ext uri="{9D8B030D-6E8A-4147-A177-3AD203B41FA5}">
                      <a16:colId xmlns:a16="http://schemas.microsoft.com/office/drawing/2014/main" val="3358987345"/>
                    </a:ext>
                  </a:extLst>
                </a:gridCol>
                <a:gridCol w="1468185">
                  <a:extLst>
                    <a:ext uri="{9D8B030D-6E8A-4147-A177-3AD203B41FA5}">
                      <a16:colId xmlns:a16="http://schemas.microsoft.com/office/drawing/2014/main" val="583399471"/>
                    </a:ext>
                  </a:extLst>
                </a:gridCol>
              </a:tblGrid>
              <a:tr h="6849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編號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站別</a:t>
                      </a:r>
                      <a:endParaRPr lang="en-US" altLang="zh-TW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</a:t>
                      </a: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站</a:t>
                      </a:r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en-US" altLang="zh-TW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</a:t>
                      </a: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1,114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81541510"/>
                  </a:ext>
                </a:extLst>
              </a:tr>
              <a:tr h="445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六龜站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57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8843770"/>
                  </a:ext>
                </a:extLst>
              </a:tr>
              <a:tr h="62880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旗山站</a:t>
                      </a:r>
                      <a:endParaRPr lang="en-US" altLang="zh-TW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69065259"/>
                  </a:ext>
                </a:extLst>
              </a:tr>
              <a:tr h="445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鳳山站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73468680"/>
                  </a:ext>
                </a:extLst>
              </a:tr>
              <a:tr h="56520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林園大寮站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56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2125949"/>
                  </a:ext>
                </a:extLst>
              </a:tr>
              <a:tr h="62880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旗津鼓山</a:t>
                      </a:r>
                      <a:endParaRPr lang="en-US" altLang="zh-TW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鹽埕站</a:t>
                      </a:r>
                      <a:endParaRPr lang="en-US" altLang="zh-TW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21858280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7B8EF9A7-166D-4582-88B3-3C013AD83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91" y="2814502"/>
            <a:ext cx="2179255" cy="163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860116-2D9E-43F1-B68F-713EB0E5C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91" y="4535303"/>
            <a:ext cx="2178764" cy="163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CFE6B66-D674-4650-9B6A-FA2E87510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" y="4535303"/>
            <a:ext cx="2123549" cy="163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標題 2">
            <a:extLst>
              <a:ext uri="{FF2B5EF4-FFF2-40B4-BE49-F238E27FC236}">
                <a16:creationId xmlns:a16="http://schemas.microsoft.com/office/drawing/2014/main" id="{A1FCE05B-A6E3-4B82-AE24-7623D967A1C7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E454EEA1-A8EF-4F54-AB73-DD7A209DDCCD}"/>
              </a:ext>
            </a:extLst>
          </p:cNvPr>
          <p:cNvSpPr txBox="1">
            <a:spLocks/>
          </p:cNvSpPr>
          <p:nvPr/>
        </p:nvSpPr>
        <p:spPr>
          <a:xfrm>
            <a:off x="383433" y="1558511"/>
            <a:ext cx="8229599" cy="1126356"/>
          </a:xfrm>
          <a:prstGeom prst="rect">
            <a:avLst/>
          </a:prstGeom>
          <a:solidFill>
            <a:srgbClr val="EFFCAE"/>
          </a:solidFill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2" indent="0" algn="just" hangingPunct="0">
              <a:buClrTx/>
              <a:buSzPct val="10000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執行目標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/>
              <a:t>結合警政、教育、社政、衛政等市府團隊</a:t>
            </a:r>
            <a:r>
              <a:rPr lang="zh-TW" altLang="zh-TW" sz="2000" dirty="0"/>
              <a:t>，</a:t>
            </a:r>
            <a:r>
              <a:rPr lang="zh-TW" altLang="en-US" sz="2000" dirty="0"/>
              <a:t>與在地里鄰長、社區發展協會、學校校長、民代、毒防事務基金會及非營利組織代表座談交流，了解</a:t>
            </a:r>
            <a:r>
              <a:rPr lang="zh-TW" altLang="zh-TW" sz="2000" dirty="0"/>
              <a:t>在地化毒品問題</a:t>
            </a:r>
            <a:r>
              <a:rPr lang="zh-TW" altLang="en-US" sz="2000" dirty="0"/>
              <a:t>。</a:t>
            </a:r>
            <a:endParaRPr lang="en-US" altLang="zh-TW" sz="20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9" y="4195993"/>
            <a:ext cx="3474025" cy="2153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標題 2">
            <a:extLst>
              <a:ext uri="{FF2B5EF4-FFF2-40B4-BE49-F238E27FC236}">
                <a16:creationId xmlns:a16="http://schemas.microsoft.com/office/drawing/2014/main" id="{1E3BED4F-4CEF-4EA5-96CA-6DEDC635FA56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9BB60AC1-E12C-423F-9B6D-D821C46B1F17}"/>
              </a:ext>
            </a:extLst>
          </p:cNvPr>
          <p:cNvSpPr txBox="1">
            <a:spLocks/>
          </p:cNvSpPr>
          <p:nvPr/>
        </p:nvSpPr>
        <p:spPr>
          <a:xfrm>
            <a:off x="577171" y="856740"/>
            <a:ext cx="8183396" cy="57868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2800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綿密校警社三區毒防保護網 防制毒品入侵校園 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4DD3D89-D3D6-4312-9CA0-EF9BD35D0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6"/>
          <a:stretch/>
        </p:blipFill>
        <p:spPr>
          <a:xfrm>
            <a:off x="5459520" y="2359649"/>
            <a:ext cx="3474025" cy="1613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內容版面配置區 1">
            <a:extLst>
              <a:ext uri="{FF2B5EF4-FFF2-40B4-BE49-F238E27FC236}">
                <a16:creationId xmlns:a16="http://schemas.microsoft.com/office/drawing/2014/main" id="{05EA8F81-49D4-4BF8-964D-743610FC7CF8}"/>
              </a:ext>
            </a:extLst>
          </p:cNvPr>
          <p:cNvSpPr txBox="1">
            <a:spLocks/>
          </p:cNvSpPr>
          <p:nvPr/>
        </p:nvSpPr>
        <p:spPr>
          <a:xfrm>
            <a:off x="282805" y="1417667"/>
            <a:ext cx="8650738" cy="782476"/>
          </a:xfrm>
          <a:prstGeom prst="rect">
            <a:avLst/>
          </a:prstGeom>
          <a:solidFill>
            <a:srgbClr val="EFFCAE"/>
          </a:solidFill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 hangingPunct="0">
              <a:spcBef>
                <a:spcPts val="0"/>
              </a:spcBef>
              <a:buClrTx/>
              <a:buSzPct val="100000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執行目標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2000" dirty="0">
                <a:latin typeface="+mj-ea"/>
                <a:ea typeface="+mj-ea"/>
              </a:rPr>
              <a:t>吸毒年齡年輕化趨勢，杜絕毒品</a:t>
            </a:r>
            <a:r>
              <a:rPr lang="zh-TW" altLang="en-US" sz="2000" dirty="0">
                <a:latin typeface="+mj-ea"/>
                <a:ea typeface="+mj-ea"/>
              </a:rPr>
              <a:t>須</a:t>
            </a:r>
            <a:r>
              <a:rPr lang="zh-TW" altLang="zh-TW" sz="2000" dirty="0">
                <a:latin typeface="+mj-ea"/>
                <a:ea typeface="+mj-ea"/>
              </a:rPr>
              <a:t>從校園開始，</a:t>
            </a:r>
            <a:r>
              <a:rPr lang="zh-TW" altLang="en-US" sz="2000" dirty="0">
                <a:latin typeface="+mj-ea"/>
                <a:ea typeface="+mj-ea"/>
              </a:rPr>
              <a:t>本府</a:t>
            </a:r>
            <a:r>
              <a:rPr lang="zh-TW" altLang="zh-TW" sz="2000" dirty="0">
                <a:latin typeface="+mj-ea"/>
                <a:ea typeface="+mj-ea"/>
              </a:rPr>
              <a:t>強力</a:t>
            </a:r>
            <a:r>
              <a:rPr lang="zh-TW" altLang="en-US" sz="2000" dirty="0">
                <a:latin typeface="+mj-ea"/>
                <a:ea typeface="+mj-ea"/>
              </a:rPr>
              <a:t>執行</a:t>
            </a:r>
            <a:r>
              <a:rPr lang="zh-TW" altLang="zh-TW" sz="2000" dirty="0">
                <a:latin typeface="+mj-ea"/>
                <a:ea typeface="+mj-ea"/>
              </a:rPr>
              <a:t>校園毒品防制工作，使</a:t>
            </a:r>
            <a:r>
              <a:rPr lang="zh-TW" altLang="en-US" sz="2000" dirty="0">
                <a:latin typeface="+mj-ea"/>
                <a:ea typeface="+mj-ea"/>
              </a:rPr>
              <a:t>年輕學子</a:t>
            </a:r>
            <a:r>
              <a:rPr lang="zh-TW" altLang="zh-TW" sz="2000" dirty="0">
                <a:latin typeface="+mj-ea"/>
                <a:ea typeface="+mj-ea"/>
              </a:rPr>
              <a:t>遠離毒害</a:t>
            </a:r>
            <a:r>
              <a:rPr lang="zh-TW" altLang="en-US" sz="2000" dirty="0">
                <a:latin typeface="+mj-ea"/>
                <a:ea typeface="+mj-ea"/>
              </a:rPr>
              <a:t>，訂定防制毒品入侵校園計畫</a:t>
            </a:r>
            <a:r>
              <a:rPr lang="zh-TW" altLang="zh-TW" sz="2000" dirty="0">
                <a:latin typeface="+mj-ea"/>
                <a:ea typeface="+mj-ea"/>
              </a:rPr>
              <a:t>。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BCF7146-FB46-4282-B082-8700D058F849}"/>
              </a:ext>
            </a:extLst>
          </p:cNvPr>
          <p:cNvSpPr/>
          <p:nvPr/>
        </p:nvSpPr>
        <p:spPr>
          <a:xfrm>
            <a:off x="282805" y="2342952"/>
            <a:ext cx="4856354" cy="3636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FFCAE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計畫包含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建立校警社三區毒品通報網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積極辦理反毒活動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反毒師資訓練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召開毒防專家共識會議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發掘校園毒品隱性人口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校園涉毒兒少關懷輔導專案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辦理家長支持團體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強化毒防網絡工作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涉毒兒少醫療支持服務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25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運用智慧科技發展多元戒毒管道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爆炸: 八角 34">
            <a:extLst>
              <a:ext uri="{FF2B5EF4-FFF2-40B4-BE49-F238E27FC236}">
                <a16:creationId xmlns:a16="http://schemas.microsoft.com/office/drawing/2014/main" id="{F387B017-F137-46CA-B3C6-E441EADBD290}"/>
              </a:ext>
            </a:extLst>
          </p:cNvPr>
          <p:cNvSpPr/>
          <p:nvPr/>
        </p:nvSpPr>
        <p:spPr>
          <a:xfrm>
            <a:off x="4471238" y="2869230"/>
            <a:ext cx="1976562" cy="1701417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快閃活動</a:t>
            </a:r>
          </a:p>
        </p:txBody>
      </p:sp>
      <p:sp>
        <p:nvSpPr>
          <p:cNvPr id="36" name="爆炸: 八角 35">
            <a:extLst>
              <a:ext uri="{FF2B5EF4-FFF2-40B4-BE49-F238E27FC236}">
                <a16:creationId xmlns:a16="http://schemas.microsoft.com/office/drawing/2014/main" id="{C24DA041-572E-4AA7-BCD2-12A8253AE3C5}"/>
              </a:ext>
            </a:extLst>
          </p:cNvPr>
          <p:cNvSpPr/>
          <p:nvPr/>
        </p:nvSpPr>
        <p:spPr>
          <a:xfrm>
            <a:off x="7079530" y="5478041"/>
            <a:ext cx="1979629" cy="1347902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反毒熱舞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767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D98D5F31-B888-4065-B19E-D8295E9A57BC}"/>
              </a:ext>
            </a:extLst>
          </p:cNvPr>
          <p:cNvSpPr txBox="1">
            <a:spLocks/>
          </p:cNvSpPr>
          <p:nvPr/>
        </p:nvSpPr>
        <p:spPr>
          <a:xfrm>
            <a:off x="246630" y="4572001"/>
            <a:ext cx="5079513" cy="163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2000" b="0" dirty="0">
                <a:solidFill>
                  <a:srgbClr val="0000FF"/>
                </a:solidFill>
                <a:effectLst/>
              </a:rPr>
              <a:t>反毒總動員系列活動－反毒志工大會師</a:t>
            </a:r>
            <a:endParaRPr lang="en-US" altLang="zh-TW" sz="2000" b="0" dirty="0">
              <a:solidFill>
                <a:srgbClr val="0000FF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活動內容：</a:t>
            </a:r>
            <a:r>
              <a:rPr lang="zh-TW" altLang="en-US" sz="2000" b="0" dirty="0">
                <a:solidFill>
                  <a:schemeClr val="tx1"/>
                </a:solidFill>
                <a:effectLst/>
              </a:rPr>
              <a:t>邀集「在職」、「在學」、「在營」、「在社區」四大類志工團共</a:t>
            </a:r>
            <a:r>
              <a:rPr lang="en-US" altLang="zh-TW" sz="2000" b="0" dirty="0">
                <a:solidFill>
                  <a:schemeClr val="tx1"/>
                </a:solidFill>
                <a:effectLst/>
              </a:rPr>
              <a:t>47</a:t>
            </a:r>
            <a:r>
              <a:rPr lang="zh-TW" altLang="en-US" sz="2000" b="0" dirty="0">
                <a:solidFill>
                  <a:schemeClr val="tx1"/>
                </a:solidFill>
                <a:effectLst/>
              </a:rPr>
              <a:t>隊逾千人共襄盛舉，透過市長授予反毒志工隊隊旗，全市各區反毒志工共襄盛舉</a:t>
            </a:r>
            <a:endParaRPr lang="en-US" altLang="zh-TW" sz="20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E6CA7D6C-B7C9-4C77-A3FB-498C3C739F20}"/>
              </a:ext>
            </a:extLst>
          </p:cNvPr>
          <p:cNvSpPr txBox="1">
            <a:spLocks/>
          </p:cNvSpPr>
          <p:nvPr/>
        </p:nvSpPr>
        <p:spPr>
          <a:xfrm>
            <a:off x="383433" y="12972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effectLst/>
              </a:rPr>
              <a:t>一、創新業務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5675ECB-A0F2-4326-BED6-9F2DCCF2A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9"/>
          <a:stretch/>
        </p:blipFill>
        <p:spPr>
          <a:xfrm>
            <a:off x="5550848" y="2631062"/>
            <a:ext cx="3346518" cy="17190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D6D67D78-9539-4F65-8289-BD1B5159A091}"/>
              </a:ext>
            </a:extLst>
          </p:cNvPr>
          <p:cNvSpPr txBox="1">
            <a:spLocks/>
          </p:cNvSpPr>
          <p:nvPr/>
        </p:nvSpPr>
        <p:spPr>
          <a:xfrm>
            <a:off x="51847" y="925857"/>
            <a:ext cx="9040305" cy="61065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zh-TW" altLang="en-US" sz="2800" dirty="0">
                <a:solidFill>
                  <a:srgbClr val="0000FF"/>
                </a:solidFill>
                <a:effectLst/>
              </a:rPr>
              <a:t>訂定「新世代反毒總動員計畫」  全民拒當「毒」行俠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1B51526-D05F-4A17-B47D-5CE324998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48" y="4572001"/>
            <a:ext cx="3346518" cy="1882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0356AE25-52A4-4D72-A71B-5D3E05D9D853}"/>
              </a:ext>
            </a:extLst>
          </p:cNvPr>
          <p:cNvSpPr txBox="1">
            <a:spLocks/>
          </p:cNvSpPr>
          <p:nvPr/>
        </p:nvSpPr>
        <p:spPr>
          <a:xfrm>
            <a:off x="246628" y="1503167"/>
            <a:ext cx="8650738" cy="749463"/>
          </a:xfrm>
          <a:prstGeom prst="rect">
            <a:avLst/>
          </a:prstGeom>
          <a:solidFill>
            <a:srgbClr val="EFFCAE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2000" dirty="0">
                <a:solidFill>
                  <a:srgbClr val="FF0000"/>
                </a:solidFill>
                <a:effectLst/>
                <a:latin typeface="+mj-ea"/>
              </a:rPr>
              <a:t>執行目標：</a:t>
            </a:r>
            <a:r>
              <a:rPr lang="zh-TW" altLang="en-US" sz="2000" b="0" dirty="0">
                <a:solidFill>
                  <a:schemeClr val="tx1"/>
                </a:solidFill>
                <a:effectLst/>
                <a:latin typeface="+mj-ea"/>
              </a:rPr>
              <a:t>決戰毒品阻絕境外，結合防毒、拒毒、戒毒及緝毒四大面向，落實毒品防制全方位預防，並強化全民毒品防制相關知能。</a:t>
            </a:r>
            <a:endParaRPr lang="en-US" altLang="zh-TW" sz="2000" b="0" dirty="0">
              <a:solidFill>
                <a:schemeClr val="tx1"/>
              </a:solidFill>
              <a:effectLst/>
              <a:latin typeface="+mj-ea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BDBA6340-E2E0-4C02-8782-6E928C464843}"/>
              </a:ext>
            </a:extLst>
          </p:cNvPr>
          <p:cNvSpPr txBox="1">
            <a:spLocks/>
          </p:cNvSpPr>
          <p:nvPr/>
        </p:nvSpPr>
        <p:spPr>
          <a:xfrm>
            <a:off x="246628" y="2721183"/>
            <a:ext cx="5079513" cy="163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2000" b="0" dirty="0">
                <a:solidFill>
                  <a:srgbClr val="0000FF"/>
                </a:solidFill>
                <a:effectLst/>
              </a:rPr>
              <a:t>反毒總動員系列活動－騎</a:t>
            </a:r>
            <a:r>
              <a:rPr lang="en-US" altLang="zh-TW" sz="2000" b="0" dirty="0">
                <a:solidFill>
                  <a:srgbClr val="0000FF"/>
                </a:solidFill>
                <a:effectLst/>
              </a:rPr>
              <a:t>city bike</a:t>
            </a:r>
            <a:r>
              <a:rPr lang="zh-TW" altLang="en-US" sz="2000" b="0" dirty="0">
                <a:solidFill>
                  <a:srgbClr val="0000FF"/>
                </a:solidFill>
                <a:effectLst/>
              </a:rPr>
              <a:t>抽</a:t>
            </a:r>
            <a:r>
              <a:rPr lang="en-US" altLang="zh-TW" sz="2000" b="0" dirty="0">
                <a:solidFill>
                  <a:srgbClr val="0000FF"/>
                </a:solidFill>
                <a:effectLst/>
              </a:rPr>
              <a:t>iPhone</a:t>
            </a:r>
            <a:r>
              <a:rPr lang="zh-TW" altLang="en-US" sz="2000" b="0" dirty="0">
                <a:solidFill>
                  <a:srgbClr val="0000FF"/>
                </a:solidFill>
                <a:effectLst/>
              </a:rPr>
              <a:t> </a:t>
            </a:r>
            <a:endParaRPr lang="en-US" altLang="zh-TW" sz="2000" b="0" dirty="0">
              <a:solidFill>
                <a:srgbClr val="0000FF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活動內容：</a:t>
            </a:r>
            <a:r>
              <a:rPr lang="zh-TW" altLang="en-US" sz="2000" b="0" dirty="0">
                <a:solidFill>
                  <a:schemeClr val="tx1"/>
                </a:solidFill>
                <a:effectLst/>
              </a:rPr>
              <a:t>邀請市民同騎腳踏車環繞市府周邊道路進行反毒宣導，並透過抽獎活動，吸引民眾租賃騎乘貼有反毒標示的</a:t>
            </a:r>
            <a:r>
              <a:rPr lang="en-US" altLang="zh-TW" sz="2000" b="0" dirty="0">
                <a:solidFill>
                  <a:schemeClr val="tx1"/>
                </a:solidFill>
                <a:effectLst/>
              </a:rPr>
              <a:t>city bike</a:t>
            </a:r>
            <a:r>
              <a:rPr lang="zh-TW" altLang="en-US" sz="2000" b="0" dirty="0">
                <a:solidFill>
                  <a:schemeClr val="tx1"/>
                </a:solidFill>
                <a:effectLst/>
              </a:rPr>
              <a:t>，一起來反毒</a:t>
            </a:r>
            <a:endParaRPr lang="en-US" altLang="zh-TW" sz="20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95EE9D-98DB-4076-9D6C-CF59DC762800}"/>
              </a:ext>
            </a:extLst>
          </p:cNvPr>
          <p:cNvSpPr/>
          <p:nvPr/>
        </p:nvSpPr>
        <p:spPr>
          <a:xfrm>
            <a:off x="246628" y="2252630"/>
            <a:ext cx="1559357" cy="46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前端預防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6265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標楷體Times New Roman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22087</TotalTime>
  <Words>2798</Words>
  <Application>Microsoft Office PowerPoint</Application>
  <PresentationFormat>如螢幕大小 (4:3)</PresentationFormat>
  <Paragraphs>359</Paragraphs>
  <Slides>33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5" baseType="lpstr">
      <vt:lpstr>Meiryo</vt:lpstr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Wingdings 2</vt:lpstr>
      <vt:lpstr>Wingdings 3</vt:lpstr>
      <vt:lpstr>Concourse</vt:lpstr>
      <vt:lpstr>高雄市議會第三屆第二次定期大會</vt:lpstr>
      <vt:lpstr>PowerPoint 簡報</vt:lpstr>
      <vt:lpstr>PowerPoint 簡報</vt:lpstr>
      <vt:lpstr>PowerPoint 簡報</vt:lpstr>
      <vt:lpstr>盤點本市全區資源，落實毒防無死角</vt:lpstr>
      <vt:lpstr>建構本市38區「社區毒品防制關懷站」共120站 </vt:lpstr>
      <vt:lpstr>辦理校園毒品防制實地關懷列車座談會-反毒不分城鄉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三、研究預防業務</vt:lpstr>
      <vt:lpstr>三、研究預防業務</vt:lpstr>
      <vt:lpstr>三、研究預防業務</vt:lpstr>
      <vt:lpstr>三、研究預防業務</vt:lpstr>
      <vt:lpstr>三、研究預防業務</vt:lpstr>
      <vt:lpstr>PowerPoint 簡報</vt:lpstr>
      <vt:lpstr>四、輔導處遇業務</vt:lpstr>
      <vt:lpstr>PowerPoint 簡報</vt:lpstr>
      <vt:lpstr>四、輔導處遇業務</vt:lpstr>
      <vt:lpstr>四、輔導處遇業務</vt:lpstr>
      <vt:lpstr>四、輔導處遇業務</vt:lpstr>
      <vt:lpstr>PowerPoint 簡報</vt:lpstr>
      <vt:lpstr>三、輔導處遇業務</vt:lpstr>
      <vt:lpstr>四、輔導處遇業務</vt:lpstr>
      <vt:lpstr>四、輔導處遇業務</vt:lpstr>
      <vt:lpstr>四、輔導處遇業務</vt:lpstr>
      <vt:lpstr>參、未來推動重點</vt:lpstr>
      <vt:lpstr>參、未來推動重點</vt:lpstr>
      <vt:lpstr>肆、結語</vt:lpstr>
      <vt:lpstr>簡報結束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王大昕</dc:creator>
  <cp:lastModifiedBy>USER</cp:lastModifiedBy>
  <cp:revision>1728</cp:revision>
  <cp:lastPrinted>2019-10-07T07:09:49Z</cp:lastPrinted>
  <dcterms:created xsi:type="dcterms:W3CDTF">2014-09-16T21:33:07Z</dcterms:created>
  <dcterms:modified xsi:type="dcterms:W3CDTF">2019-10-14T05:55:11Z</dcterms:modified>
</cp:coreProperties>
</file>