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35" r:id="rId2"/>
    <p:sldMasterId id="2147484059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7" r:id="rId5"/>
    <p:sldId id="295" r:id="rId6"/>
    <p:sldId id="264" r:id="rId7"/>
    <p:sldId id="344" r:id="rId8"/>
    <p:sldId id="338" r:id="rId9"/>
    <p:sldId id="557" r:id="rId10"/>
    <p:sldId id="556" r:id="rId11"/>
    <p:sldId id="558" r:id="rId12"/>
    <p:sldId id="518" r:id="rId13"/>
    <p:sldId id="519" r:id="rId14"/>
    <p:sldId id="259" r:id="rId15"/>
    <p:sldId id="609" r:id="rId16"/>
    <p:sldId id="619" r:id="rId17"/>
    <p:sldId id="532" r:id="rId18"/>
    <p:sldId id="554" r:id="rId19"/>
    <p:sldId id="610" r:id="rId20"/>
    <p:sldId id="260" r:id="rId21"/>
    <p:sldId id="517" r:id="rId22"/>
    <p:sldId id="516" r:id="rId23"/>
    <p:sldId id="600" r:id="rId24"/>
    <p:sldId id="606" r:id="rId25"/>
    <p:sldId id="607" r:id="rId26"/>
    <p:sldId id="616" r:id="rId27"/>
    <p:sldId id="617" r:id="rId28"/>
    <p:sldId id="618" r:id="rId29"/>
    <p:sldId id="553" r:id="rId30"/>
    <p:sldId id="615" r:id="rId31"/>
    <p:sldId id="289" r:id="rId32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BB6"/>
    <a:srgbClr val="CC0066"/>
    <a:srgbClr val="B69D6A"/>
    <a:srgbClr val="37441C"/>
    <a:srgbClr val="00EE6C"/>
    <a:srgbClr val="FFFF99"/>
    <a:srgbClr val="FFFFCC"/>
    <a:srgbClr val="FF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6350" autoAdjust="0"/>
  </p:normalViewPr>
  <p:slideViewPr>
    <p:cSldViewPr>
      <p:cViewPr varScale="1">
        <p:scale>
          <a:sx n="74" d="100"/>
          <a:sy n="74" d="100"/>
        </p:scale>
        <p:origin x="13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892" y="7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786;&#30000;&#27700;&#21033;\&#26097;&#20316;&#35336;&#30059;\&#30465;&#27700;&#32317;&#3492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786;&#27231;\108\108&#24180;&#36786;&#27231;&#35036;&#21161;&#30003;&#35531;&#24773;&#24418;09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Google%20&#38642;&#31471;&#30828;&#30879;\&#36786;&#21209;\&#23560;&#26696;\&#31777;&#22577;&#26283;&#23384;\&#39640;&#38596;&#24066;&#38598;&#22296;&#29986;&#21312;&#32113;&#35336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dde\Google%20&#38642;&#31471;&#30828;&#30879;\&#36786;&#21209;\&#23560;&#26696;\&#31777;&#22577;&#26283;&#23384;\&#32005;&#3591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AppData\Roaming\Microsoft\Excel\108&#24180;&#39640;&#38596;&#24066;&#25429;&#34562;&#32113;&#35336;(&#19981;&#21547;&#20845;&#40860;&#12289;&#30002;&#20185;&#12289;&#33538;&#26519;&#12289;&#26691;&#28304;&#21450;&#37027;&#29802;&#22799;)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/>
              <a:t>爭取中央補助設施面積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3.9315466231616775E-2"/>
          <c:y val="9.4633032533378056E-2"/>
          <c:w val="0.91064666765541635"/>
          <c:h val="0.72475831514119549"/>
        </c:manualLayout>
      </c:layout>
      <c:lineChart>
        <c:grouping val="standard"/>
        <c:varyColors val="0"/>
        <c:ser>
          <c:idx val="0"/>
          <c:order val="0"/>
          <c:tx>
            <c:strRef>
              <c:f>工作表1!$N$5</c:f>
              <c:strCache>
                <c:ptCount val="1"/>
                <c:pt idx="0">
                  <c:v>面積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工作表1!$M$6:$M$8</c:f>
              <c:strCache>
                <c:ptCount val="3"/>
                <c:pt idx="0">
                  <c:v>106</c:v>
                </c:pt>
                <c:pt idx="1">
                  <c:v>107</c:v>
                </c:pt>
                <c:pt idx="2">
                  <c:v>108年9月</c:v>
                </c:pt>
              </c:strCache>
            </c:strRef>
          </c:cat>
          <c:val>
            <c:numRef>
              <c:f>工作表1!$N$6:$N$8</c:f>
              <c:numCache>
                <c:formatCode>General</c:formatCode>
                <c:ptCount val="3"/>
                <c:pt idx="0">
                  <c:v>26.62</c:v>
                </c:pt>
                <c:pt idx="1">
                  <c:v>41.28</c:v>
                </c:pt>
                <c:pt idx="2">
                  <c:v>39.71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8E-4CFA-8347-416611CECB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09481984"/>
        <c:axId val="109483520"/>
      </c:lineChart>
      <c:catAx>
        <c:axId val="10948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09483520"/>
        <c:crosses val="autoZero"/>
        <c:auto val="1"/>
        <c:lblAlgn val="ctr"/>
        <c:lblOffset val="100"/>
        <c:noMultiLvlLbl val="0"/>
      </c:catAx>
      <c:valAx>
        <c:axId val="109483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48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工作表1!$E$5</c:f>
              <c:strCache>
                <c:ptCount val="1"/>
                <c:pt idx="0">
                  <c:v>面積（公頃）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A4-410A-BB8F-A710F452D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A4-410A-BB8F-A710F452D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A4-410A-BB8F-A710F452DBC1}"/>
              </c:ext>
            </c:extLst>
          </c:dPt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spc="0" baseline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工作表1!$D$6:$D$8</c:f>
              <c:strCache>
                <c:ptCount val="3"/>
                <c:pt idx="0">
                  <c:v>國產有機質肥料</c:v>
                </c:pt>
                <c:pt idx="1">
                  <c:v>國產微生物肥料</c:v>
                </c:pt>
                <c:pt idx="2">
                  <c:v>有機農業適用肥料</c:v>
                </c:pt>
              </c:strCache>
            </c:strRef>
          </c:cat>
          <c:val>
            <c:numRef>
              <c:f>工作表1!$E$6:$E$8</c:f>
              <c:numCache>
                <c:formatCode>General</c:formatCode>
                <c:ptCount val="3"/>
                <c:pt idx="0">
                  <c:v>949.66729999999973</c:v>
                </c:pt>
                <c:pt idx="1">
                  <c:v>530.40350000000001</c:v>
                </c:pt>
                <c:pt idx="2">
                  <c:v>124.23360000000001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A4-410A-BB8F-A710F452DB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dirty="0"/>
              <a:t>管路灌溉推動面積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5.3788990705439167E-2"/>
          <c:y val="0.21498294003901272"/>
          <c:w val="0.87490533471758292"/>
          <c:h val="0.61707681895194333"/>
        </c:manualLayout>
      </c:layout>
      <c:lineChart>
        <c:grouping val="standard"/>
        <c:varyColors val="0"/>
        <c:ser>
          <c:idx val="0"/>
          <c:order val="0"/>
          <c:tx>
            <c:strRef>
              <c:f>農作物統計表!$F$17</c:f>
              <c:strCache>
                <c:ptCount val="1"/>
                <c:pt idx="0">
                  <c:v>推動面積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農作物統計表!$E$18:$E$20</c:f>
              <c:strCache>
                <c:ptCount val="3"/>
                <c:pt idx="0">
                  <c:v>106年</c:v>
                </c:pt>
                <c:pt idx="1">
                  <c:v>107年</c:v>
                </c:pt>
                <c:pt idx="2">
                  <c:v>108年預定</c:v>
                </c:pt>
              </c:strCache>
            </c:strRef>
          </c:cat>
          <c:val>
            <c:numRef>
              <c:f>農作物統計表!$F$18:$F$20</c:f>
              <c:numCache>
                <c:formatCode>#,##0.00_ </c:formatCode>
                <c:ptCount val="3"/>
                <c:pt idx="0">
                  <c:v>41.984399999999994</c:v>
                </c:pt>
                <c:pt idx="1">
                  <c:v>62.974399999999996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C9-42B7-8D6B-1C7133D00A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09888256"/>
        <c:axId val="109889792"/>
      </c:lineChart>
      <c:catAx>
        <c:axId val="1098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09889792"/>
        <c:crosses val="autoZero"/>
        <c:auto val="1"/>
        <c:lblAlgn val="ctr"/>
        <c:lblOffset val="100"/>
        <c:noMultiLvlLbl val="0"/>
      </c:catAx>
      <c:valAx>
        <c:axId val="109889792"/>
        <c:scaling>
          <c:orientation val="minMax"/>
        </c:scaling>
        <c:delete val="1"/>
        <c:axPos val="l"/>
        <c:numFmt formatCode="#,##0.00_ " sourceLinked="1"/>
        <c:majorTickMark val="none"/>
        <c:minorTickMark val="none"/>
        <c:tickLblPos val="nextTo"/>
        <c:crossAx val="10988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1E-4254-8159-24C4F278AB0C}"/>
              </c:ext>
            </c:extLst>
          </c:dPt>
          <c:dPt>
            <c:idx val="1"/>
            <c:bubble3D val="0"/>
            <c:explosion val="2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1E-4254-8159-24C4F278AB0C}"/>
              </c:ext>
            </c:extLst>
          </c:dPt>
          <c:dPt>
            <c:idx val="2"/>
            <c:bubble3D val="0"/>
            <c:explosion val="17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1E-4254-8159-24C4F278AB0C}"/>
              </c:ext>
            </c:extLst>
          </c:dPt>
          <c:dPt>
            <c:idx val="3"/>
            <c:bubble3D val="0"/>
            <c:explosion val="2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1E-4254-8159-24C4F278AB0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1E-4254-8159-24C4F278AB0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61E-4254-8159-24C4F278AB0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61E-4254-8159-24C4F278AB0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61E-4254-8159-24C4F278AB0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61E-4254-8159-24C4F278AB0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61E-4254-8159-24C4F278AB0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61E-4254-8159-24C4F278AB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工作表2!$I$80:$I$89</c:f>
              <c:strCache>
                <c:ptCount val="10"/>
                <c:pt idx="0">
                  <c:v>割草機</c:v>
                </c:pt>
                <c:pt idx="1">
                  <c:v>動力噴霧機</c:v>
                </c:pt>
                <c:pt idx="2">
                  <c:v>田間搬運機</c:v>
                </c:pt>
                <c:pt idx="3">
                  <c:v>中耕管理機</c:v>
                </c:pt>
                <c:pt idx="4">
                  <c:v>鏈鋸</c:v>
                </c:pt>
                <c:pt idx="5">
                  <c:v>動力施肥機</c:v>
                </c:pt>
                <c:pt idx="6">
                  <c:v>電剪</c:v>
                </c:pt>
                <c:pt idx="7">
                  <c:v>農地搬運車</c:v>
                </c:pt>
                <c:pt idx="8">
                  <c:v>土壤鑽孔機</c:v>
                </c:pt>
                <c:pt idx="9">
                  <c:v>其他</c:v>
                </c:pt>
              </c:strCache>
            </c:strRef>
          </c:cat>
          <c:val>
            <c:numRef>
              <c:f>工作表2!$J$80:$J$90</c:f>
              <c:numCache>
                <c:formatCode>General</c:formatCode>
                <c:ptCount val="11"/>
                <c:pt idx="0">
                  <c:v>1739</c:v>
                </c:pt>
                <c:pt idx="1">
                  <c:v>1064</c:v>
                </c:pt>
                <c:pt idx="2">
                  <c:v>525</c:v>
                </c:pt>
                <c:pt idx="3">
                  <c:v>496</c:v>
                </c:pt>
                <c:pt idx="4">
                  <c:v>442</c:v>
                </c:pt>
                <c:pt idx="5">
                  <c:v>264</c:v>
                </c:pt>
                <c:pt idx="6">
                  <c:v>251</c:v>
                </c:pt>
                <c:pt idx="7">
                  <c:v>227</c:v>
                </c:pt>
                <c:pt idx="8">
                  <c:v>146</c:v>
                </c:pt>
                <c:pt idx="9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61E-4254-8159-24C4F278A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[高雄市集團產區統計.xlsx]高雄市集團產區!樞紐分析表4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b="1" dirty="0">
                <a:solidFill>
                  <a:schemeClr val="tx1"/>
                </a:solidFill>
              </a:rPr>
              <a:t>目前本局轄下具農糧署集團產區資格</a:t>
            </a:r>
            <a:endParaRPr lang="en-US" altLang="zh-TW" b="1" dirty="0">
              <a:solidFill>
                <a:schemeClr val="tx1"/>
              </a:solidFill>
            </a:endParaRPr>
          </a:p>
          <a:p>
            <a:pPr>
              <a:defRPr b="1"/>
            </a:pPr>
            <a:r>
              <a:rPr lang="zh-TW" b="1" dirty="0">
                <a:solidFill>
                  <a:schemeClr val="tx1"/>
                </a:solidFill>
              </a:rPr>
              <a:t>（含辦理中）作物規模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高雄市集團產區!$N$6</c:f>
              <c:strCache>
                <c:ptCount val="1"/>
                <c:pt idx="0">
                  <c:v>合計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FD-4D72-8192-FE6AFD57FF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FD-4D72-8192-FE6AFD57FF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FD-4D72-8192-FE6AFD57FF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FD-4D72-8192-FE6AFD57FF3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FD-4D72-8192-FE6AFD57FF3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BFD-4D72-8192-FE6AFD57FF3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BFD-4D72-8192-FE6AFD57FF3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BFD-4D72-8192-FE6AFD57FF3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BFD-4D72-8192-FE6AFD57FF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BFD-4D72-8192-FE6AFD57FF3A}"/>
              </c:ext>
            </c:extLst>
          </c:dPt>
          <c:dLbls>
            <c:dLbl>
              <c:idx val="3"/>
              <c:layout>
                <c:manualLayout>
                  <c:x val="-6.2955504943895124E-2"/>
                  <c:y val="7.4640480688255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FD-4D72-8192-FE6AFD57FF3A}"/>
                </c:ext>
              </c:extLst>
            </c:dLbl>
            <c:dLbl>
              <c:idx val="4"/>
              <c:layout>
                <c:manualLayout>
                  <c:x val="-0.11842295300522165"/>
                  <c:y val="8.18353305651539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FD-4D72-8192-FE6AFD57FF3A}"/>
                </c:ext>
              </c:extLst>
            </c:dLbl>
            <c:dLbl>
              <c:idx val="5"/>
              <c:layout>
                <c:manualLayout>
                  <c:x val="-0.18201033218531279"/>
                  <c:y val="5.26282329956204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FD-4D72-8192-FE6AFD57FF3A}"/>
                </c:ext>
              </c:extLst>
            </c:dLbl>
            <c:dLbl>
              <c:idx val="6"/>
              <c:layout>
                <c:manualLayout>
                  <c:x val="-0.24483552753397769"/>
                  <c:y val="7.669348549032296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FD-4D72-8192-FE6AFD57FF3A}"/>
                </c:ext>
              </c:extLst>
            </c:dLbl>
            <c:dLbl>
              <c:idx val="7"/>
              <c:layout>
                <c:manualLayout>
                  <c:x val="-0.13272460467355474"/>
                  <c:y val="4.691964064706036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FD-4D72-8192-FE6AFD57F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高雄市集團產區!$M$7:$M$17</c:f>
              <c:strCache>
                <c:ptCount val="10"/>
                <c:pt idx="0">
                  <c:v>紅豆</c:v>
                </c:pt>
                <c:pt idx="1">
                  <c:v>水稻</c:v>
                </c:pt>
                <c:pt idx="2">
                  <c:v>番石榴</c:v>
                </c:pt>
                <c:pt idx="3">
                  <c:v>荔枝</c:v>
                </c:pt>
                <c:pt idx="4">
                  <c:v>鳳梨</c:v>
                </c:pt>
                <c:pt idx="5">
                  <c:v>蜜棗</c:v>
                </c:pt>
                <c:pt idx="6">
                  <c:v>木瓜</c:v>
                </c:pt>
                <c:pt idx="7">
                  <c:v>大豆</c:v>
                </c:pt>
                <c:pt idx="8">
                  <c:v>洋蔥</c:v>
                </c:pt>
                <c:pt idx="9">
                  <c:v>甘藷</c:v>
                </c:pt>
              </c:strCache>
            </c:strRef>
          </c:cat>
          <c:val>
            <c:numRef>
              <c:f>高雄市集團產區!$N$7:$N$17</c:f>
              <c:numCache>
                <c:formatCode>#,##0.0_ </c:formatCode>
                <c:ptCount val="10"/>
                <c:pt idx="0">
                  <c:v>342.40236600000003</c:v>
                </c:pt>
                <c:pt idx="1">
                  <c:v>320</c:v>
                </c:pt>
                <c:pt idx="2">
                  <c:v>172.47911999999999</c:v>
                </c:pt>
                <c:pt idx="3">
                  <c:v>64.03389</c:v>
                </c:pt>
                <c:pt idx="4">
                  <c:v>50.815170000000002</c:v>
                </c:pt>
                <c:pt idx="5">
                  <c:v>41.889948999999994</c:v>
                </c:pt>
                <c:pt idx="6">
                  <c:v>35.787730000000003</c:v>
                </c:pt>
                <c:pt idx="7">
                  <c:v>16.180350000000001</c:v>
                </c:pt>
                <c:pt idx="8">
                  <c:v>10.247899999999998</c:v>
                </c:pt>
                <c:pt idx="9">
                  <c:v>5.093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BFD-4D72-8192-FE6AFD57F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defRPr>
            </a:pPr>
            <a:r>
              <a:rPr lang="zh-TW" dirty="0"/>
              <a:t>美濃農產業經營專區</a:t>
            </a:r>
            <a:endParaRPr lang="en-US" dirty="0"/>
          </a:p>
          <a:p>
            <a:pPr>
              <a:defRPr/>
            </a:pPr>
            <a:r>
              <a:rPr lang="zh-TW" dirty="0"/>
              <a:t>紅豆契作面積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工作表1!$D$8</c:f>
              <c:strCache>
                <c:ptCount val="1"/>
                <c:pt idx="0">
                  <c:v>契作面積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none"/>
          </c:marker>
          <c:dLbls>
            <c:numFmt formatCode="#,##0.00_);[Red]\(#,##0.00\)" sourceLinked="0"/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微軟正黑體 Light" panose="020B0304030504040204" pitchFamily="34" charset="-120"/>
                    <a:ea typeface="微軟正黑體 Light" panose="020B03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工作表1!$C$9:$C$13</c:f>
              <c:strCache>
                <c:ptCount val="5"/>
                <c:pt idx="0">
                  <c:v>103/104</c:v>
                </c:pt>
                <c:pt idx="1">
                  <c:v>104/105</c:v>
                </c:pt>
                <c:pt idx="2">
                  <c:v>105/106</c:v>
                </c:pt>
                <c:pt idx="3">
                  <c:v>107/108</c:v>
                </c:pt>
                <c:pt idx="4">
                  <c:v>108/109</c:v>
                </c:pt>
              </c:strCache>
            </c:strRef>
          </c:cat>
          <c:val>
            <c:numRef>
              <c:f>工作表1!$D$9:$D$13</c:f>
              <c:numCache>
                <c:formatCode>General</c:formatCode>
                <c:ptCount val="5"/>
                <c:pt idx="0">
                  <c:v>55</c:v>
                </c:pt>
                <c:pt idx="1">
                  <c:v>21.010899999999999</c:v>
                </c:pt>
                <c:pt idx="2">
                  <c:v>54.621900000000004</c:v>
                </c:pt>
                <c:pt idx="3">
                  <c:v>150.27629999999999</c:v>
                </c:pt>
                <c:pt idx="4">
                  <c:v>285.32940000000002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29-42ED-8EE9-572A3234A2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14625152"/>
        <c:axId val="114631040"/>
      </c:lineChart>
      <c:catAx>
        <c:axId val="11462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defRPr>
            </a:pPr>
            <a:endParaRPr lang="zh-TW"/>
          </a:p>
        </c:txPr>
        <c:crossAx val="114631040"/>
        <c:crosses val="autoZero"/>
        <c:auto val="1"/>
        <c:lblAlgn val="ctr"/>
        <c:lblOffset val="100"/>
        <c:noMultiLvlLbl val="0"/>
      </c:catAx>
      <c:valAx>
        <c:axId val="114631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62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>
          <a:latin typeface="微軟正黑體 Light" panose="020B0304030504040204" pitchFamily="34" charset="-120"/>
          <a:ea typeface="微軟正黑體 Light" panose="020B0304030504040204" pitchFamily="34" charset="-120"/>
        </a:defRPr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254401512303932"/>
          <c:y val="0.10575709454329271"/>
          <c:w val="0.41757744658785101"/>
          <c:h val="0.64063023533614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107年
(1-6月)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果品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A4-45A0-88AD-41003D2E16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108年
(1-6月)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果品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8920.7000000000007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A4-45A0-88AD-41003D2E1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901824"/>
        <c:axId val="163903360"/>
      </c:barChart>
      <c:catAx>
        <c:axId val="16390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63903360"/>
        <c:crosses val="autoZero"/>
        <c:auto val="1"/>
        <c:lblAlgn val="ctr"/>
        <c:lblOffset val="100"/>
        <c:noMultiLvlLbl val="0"/>
      </c:catAx>
      <c:valAx>
        <c:axId val="163903360"/>
        <c:scaling>
          <c:orientation val="minMax"/>
        </c:scaling>
        <c:delete val="0"/>
        <c:axPos val="l"/>
        <c:majorGridlines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en-US" altLang="zh-TW" sz="1200" b="0" dirty="0"/>
                  <a:t>(</a:t>
                </a:r>
                <a:r>
                  <a:rPr lang="zh-TW" altLang="en-US" sz="1200" b="0" dirty="0"/>
                  <a:t>噸</a:t>
                </a:r>
                <a:r>
                  <a:rPr lang="en-US" altLang="zh-TW" sz="1200" b="0" dirty="0"/>
                  <a:t>)</a:t>
                </a:r>
                <a:endParaRPr lang="zh-TW" altLang="en-US" sz="1200" b="0" dirty="0"/>
              </a:p>
            </c:rich>
          </c:tx>
          <c:layout>
            <c:manualLayout>
              <c:xMode val="edge"/>
              <c:yMode val="edge"/>
              <c:x val="6.1446950013306738E-2"/>
              <c:y val="0.2858886230939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639018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396209258482989"/>
          <c:y val="0.1018088267970224"/>
          <c:w val="0.40304948815410635"/>
          <c:h val="0.56476458408132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107年
(1-6月)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1"/>
                <c:pt idx="0">
                  <c:v>花卉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A-483C-A652-7CB41B7182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108年
(1-6月)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1"/>
                <c:pt idx="0">
                  <c:v>花卉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1"/>
                <c:pt idx="0">
                  <c:v>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A-483C-A652-7CB41B718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084736"/>
        <c:axId val="164094720"/>
      </c:barChart>
      <c:catAx>
        <c:axId val="16408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64094720"/>
        <c:crosses val="autoZero"/>
        <c:auto val="1"/>
        <c:lblAlgn val="ctr"/>
        <c:lblOffset val="100"/>
        <c:noMultiLvlLbl val="0"/>
      </c:catAx>
      <c:valAx>
        <c:axId val="164094720"/>
        <c:scaling>
          <c:orientation val="minMax"/>
        </c:scaling>
        <c:delete val="0"/>
        <c:axPos val="l"/>
        <c:majorGridlines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en-US" altLang="zh-TW" sz="1200" b="0" dirty="0"/>
                  <a:t>(</a:t>
                </a:r>
                <a:r>
                  <a:rPr lang="zh-TW" altLang="en-US" sz="1200" b="0" dirty="0"/>
                  <a:t>萬支</a:t>
                </a:r>
                <a:r>
                  <a:rPr lang="en-US" altLang="zh-TW" sz="1200" b="0" dirty="0"/>
                  <a:t>)</a:t>
                </a:r>
                <a:endParaRPr lang="zh-TW" altLang="en-US" sz="1200" b="0" dirty="0"/>
              </a:p>
            </c:rich>
          </c:tx>
          <c:layout>
            <c:manualLayout>
              <c:xMode val="edge"/>
              <c:yMode val="edge"/>
              <c:x val="4.8484453045392832E-2"/>
              <c:y val="0.239041343491326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6408473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/>
              <a:t>捕蜂案件數</a:t>
            </a:r>
          </a:p>
        </c:rich>
      </c:tx>
      <c:layout>
        <c:manualLayout>
          <c:xMode val="edge"/>
          <c:yMode val="edge"/>
          <c:x val="0.41035500223058208"/>
          <c:y val="1.389811589154680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28959307756808"/>
          <c:y val="0.22607796594715956"/>
          <c:w val="0.77496406420642905"/>
          <c:h val="0.76156549765399328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76200">
              <a:noFill/>
            </a:ln>
            <a:effectLst/>
            <a:sp3d/>
          </c:spPr>
          <c:invertIfNegative val="0"/>
          <c:cat>
            <c:strRef>
              <c:f>工作表1!$B$3:$I$3</c:f>
              <c:strCache>
                <c:ptCount val="8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</c:strCache>
            </c:strRef>
          </c:cat>
          <c:val>
            <c:numRef>
              <c:f>工作表1!$B$4:$I$4</c:f>
              <c:numCache>
                <c:formatCode>General</c:formatCode>
                <c:ptCount val="8"/>
                <c:pt idx="0">
                  <c:v>57</c:v>
                </c:pt>
                <c:pt idx="1">
                  <c:v>49</c:v>
                </c:pt>
                <c:pt idx="2">
                  <c:v>116</c:v>
                </c:pt>
                <c:pt idx="3">
                  <c:v>71</c:v>
                </c:pt>
                <c:pt idx="4">
                  <c:v>160</c:v>
                </c:pt>
                <c:pt idx="5">
                  <c:v>426</c:v>
                </c:pt>
                <c:pt idx="6">
                  <c:v>685</c:v>
                </c:pt>
                <c:pt idx="7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2-497E-A271-541D2EDD2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827648"/>
        <c:axId val="114829184"/>
        <c:axId val="0"/>
      </c:bar3DChart>
      <c:catAx>
        <c:axId val="114827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829184"/>
        <c:crosses val="autoZero"/>
        <c:auto val="1"/>
        <c:lblAlgn val="ctr"/>
        <c:lblOffset val="50"/>
        <c:tickLblSkip val="1"/>
        <c:noMultiLvlLbl val="0"/>
      </c:catAx>
      <c:valAx>
        <c:axId val="11482918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482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EDD62-B37D-4ECF-AA88-B9225346FCF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A2A8C84-157E-4C5F-8124-C1288F722D7B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農業人口</a:t>
          </a:r>
          <a:endParaRPr lang="zh-TW" altLang="en-US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8D0FE4-9D50-4E09-8059-6D3EAAF0C652}" type="parTrans" cxnId="{3F6569C5-EEC3-4936-8DA3-6C979C57CB1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590281D8-045B-4D47-A287-AC896ECC2AC8}" type="sibTrans" cxnId="{3F6569C5-EEC3-4936-8DA3-6C979C57CB1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E2C26E44-1C72-46A3-B75E-4C9925E89867}">
      <dgm:prSet phldrT="[文字]" custT="1"/>
      <dgm:spPr/>
      <dgm:t>
        <a:bodyPr/>
        <a:lstStyle/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廣義農業人口</a:t>
          </a:r>
          <a:endParaRPr lang="en-US" altLang="zh-TW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249,240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(70,036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戶</a:t>
          </a: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 </a:t>
          </a:r>
        </a:p>
      </dgm:t>
    </dgm:pt>
    <dgm:pt modelId="{BA301D61-D9EE-4546-AFA4-DD0C9A551199}" type="parTrans" cxnId="{7AF89C25-2C4D-49AB-A7E1-C38B96D4E3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01AAA8E4-2377-4365-A08D-8D65C2DA4FDA}" type="sibTrans" cxnId="{7AF89C25-2C4D-49AB-A7E1-C38B96D4E3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5270DC41-D10F-43A9-B228-C944F779148E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本業農牧人口約  </a:t>
          </a:r>
          <a:r>
            <a:rPr lang="en-US" altLang="zh-TW" sz="1600" b="1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60%</a:t>
          </a:r>
        </a:p>
        <a:p>
          <a:pPr algn="l">
            <a:spcAft>
              <a:spcPts val="0"/>
            </a:spcAft>
          </a:pP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65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歲以上人口 </a:t>
          </a: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41%</a:t>
          </a:r>
        </a:p>
        <a:p>
          <a:pPr algn="l">
            <a:spcAft>
              <a:spcPts val="0"/>
            </a:spcAft>
          </a:pP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65</a:t>
          </a:r>
          <a:r>
            <a: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歲以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下</a:t>
          </a:r>
          <a:r>
            <a: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人口</a:t>
          </a:r>
          <a:r>
            <a: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59%</a:t>
          </a:r>
          <a:endParaRPr lang="zh-TW" altLang="en-US" sz="16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FE36E3-21D9-4B0E-8655-1683841A416B}" type="parTrans" cxnId="{DF17AC66-8C58-43A5-A307-2E475BA04FE8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2807CE0F-759E-4FFB-9F4B-665F7A5771D7}" type="sibTrans" cxnId="{DF17AC66-8C58-43A5-A307-2E475BA04FE8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AA3C5A1-A543-45C2-92AA-A77452CC1972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平均每戶持有耕地面積</a:t>
          </a:r>
          <a:endParaRPr lang="en-US" altLang="zh-TW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        </a:t>
          </a:r>
          <a:r>
            <a: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0.68</a:t>
          </a:r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公頃</a:t>
          </a:r>
        </a:p>
      </dgm:t>
    </dgm:pt>
    <dgm:pt modelId="{6E4F596D-ACE1-49D8-85A1-524214CB40AB}" type="parTrans" cxnId="{9B086B6B-6891-4CC9-9418-420C558DE07F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0E028AF3-37B4-4973-8908-480BAD7439AF}" type="sibTrans" cxnId="{9B086B6B-6891-4CC9-9418-420C558DE07F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83FBA82-F8C9-47A9-A990-A6182E1076D8}" type="pres">
      <dgm:prSet presAssocID="{D02EDD62-B37D-4ECF-AA88-B9225346FC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2E29E9-5EB8-4FC2-8595-4F0C6A2F9D87}" type="pres">
      <dgm:prSet presAssocID="{EA2A8C84-157E-4C5F-8124-C1288F722D7B}" presName="root" presStyleCnt="0"/>
      <dgm:spPr/>
    </dgm:pt>
    <dgm:pt modelId="{3AB1737E-2D11-428B-8969-1E6CE95498C6}" type="pres">
      <dgm:prSet presAssocID="{EA2A8C84-157E-4C5F-8124-C1288F722D7B}" presName="rootComposite" presStyleCnt="0"/>
      <dgm:spPr/>
    </dgm:pt>
    <dgm:pt modelId="{8EB7748F-24D8-4E97-BE00-99A6C0262177}" type="pres">
      <dgm:prSet presAssocID="{EA2A8C84-157E-4C5F-8124-C1288F722D7B}" presName="rootText" presStyleLbl="node1" presStyleIdx="0" presStyleCnt="1" custScaleX="81776" custScaleY="80897"/>
      <dgm:spPr/>
    </dgm:pt>
    <dgm:pt modelId="{553B58DD-F5B3-4A4C-8D25-152813947114}" type="pres">
      <dgm:prSet presAssocID="{EA2A8C84-157E-4C5F-8124-C1288F722D7B}" presName="rootConnector" presStyleLbl="node1" presStyleIdx="0" presStyleCnt="1"/>
      <dgm:spPr/>
    </dgm:pt>
    <dgm:pt modelId="{A855C148-678D-42C7-823B-4EA84329FDAF}" type="pres">
      <dgm:prSet presAssocID="{EA2A8C84-157E-4C5F-8124-C1288F722D7B}" presName="childShape" presStyleCnt="0"/>
      <dgm:spPr/>
    </dgm:pt>
    <dgm:pt modelId="{BC248AB1-1A77-4052-9F12-6CCDCDD8DE45}" type="pres">
      <dgm:prSet presAssocID="{BA301D61-D9EE-4546-AFA4-DD0C9A551199}" presName="Name13" presStyleLbl="parChTrans1D2" presStyleIdx="0" presStyleCnt="3"/>
      <dgm:spPr/>
    </dgm:pt>
    <dgm:pt modelId="{584FA829-E3EA-45BD-B709-935519D82348}" type="pres">
      <dgm:prSet presAssocID="{E2C26E44-1C72-46A3-B75E-4C9925E89867}" presName="childText" presStyleLbl="bgAcc1" presStyleIdx="0" presStyleCnt="3" custScaleX="207266" custScaleY="142942">
        <dgm:presLayoutVars>
          <dgm:bulletEnabled val="1"/>
        </dgm:presLayoutVars>
      </dgm:prSet>
      <dgm:spPr/>
    </dgm:pt>
    <dgm:pt modelId="{11239855-5A25-41C7-9C6A-67F9263615E7}" type="pres">
      <dgm:prSet presAssocID="{2EFE36E3-21D9-4B0E-8655-1683841A416B}" presName="Name13" presStyleLbl="parChTrans1D2" presStyleIdx="1" presStyleCnt="3"/>
      <dgm:spPr/>
    </dgm:pt>
    <dgm:pt modelId="{2B9EC496-B672-4868-BE00-18A389B95CF4}" type="pres">
      <dgm:prSet presAssocID="{5270DC41-D10F-43A9-B228-C944F779148E}" presName="childText" presStyleLbl="bgAcc1" presStyleIdx="1" presStyleCnt="3" custScaleX="207266" custScaleY="177489">
        <dgm:presLayoutVars>
          <dgm:bulletEnabled val="1"/>
        </dgm:presLayoutVars>
      </dgm:prSet>
      <dgm:spPr/>
    </dgm:pt>
    <dgm:pt modelId="{0F923159-813C-47D4-9642-D64836CF87A6}" type="pres">
      <dgm:prSet presAssocID="{6E4F596D-ACE1-49D8-85A1-524214CB40AB}" presName="Name13" presStyleLbl="parChTrans1D2" presStyleIdx="2" presStyleCnt="3"/>
      <dgm:spPr/>
    </dgm:pt>
    <dgm:pt modelId="{D276B379-195E-48CF-B5F2-AF787880D4B4}" type="pres">
      <dgm:prSet presAssocID="{FAA3C5A1-A543-45C2-92AA-A77452CC1972}" presName="childText" presStyleLbl="bgAcc1" presStyleIdx="2" presStyleCnt="3" custScaleX="207266" custScaleY="125710">
        <dgm:presLayoutVars>
          <dgm:bulletEnabled val="1"/>
        </dgm:presLayoutVars>
      </dgm:prSet>
      <dgm:spPr/>
    </dgm:pt>
  </dgm:ptLst>
  <dgm:cxnLst>
    <dgm:cxn modelId="{7A5E0C0F-6342-4EB7-8A7B-692662ABB846}" type="presOf" srcId="{E2C26E44-1C72-46A3-B75E-4C9925E89867}" destId="{584FA829-E3EA-45BD-B709-935519D82348}" srcOrd="0" destOrd="0" presId="urn:microsoft.com/office/officeart/2005/8/layout/hierarchy3"/>
    <dgm:cxn modelId="{36851A1D-5ADD-4453-B932-C7AD4F93DD24}" type="presOf" srcId="{D02EDD62-B37D-4ECF-AA88-B9225346FCF9}" destId="{F83FBA82-F8C9-47A9-A990-A6182E1076D8}" srcOrd="0" destOrd="0" presId="urn:microsoft.com/office/officeart/2005/8/layout/hierarchy3"/>
    <dgm:cxn modelId="{7AF89C25-2C4D-49AB-A7E1-C38B96D4E366}" srcId="{EA2A8C84-157E-4C5F-8124-C1288F722D7B}" destId="{E2C26E44-1C72-46A3-B75E-4C9925E89867}" srcOrd="0" destOrd="0" parTransId="{BA301D61-D9EE-4546-AFA4-DD0C9A551199}" sibTransId="{01AAA8E4-2377-4365-A08D-8D65C2DA4FDA}"/>
    <dgm:cxn modelId="{58926064-0B7A-42C0-8B1C-D7A9E40063BC}" type="presOf" srcId="{5270DC41-D10F-43A9-B228-C944F779148E}" destId="{2B9EC496-B672-4868-BE00-18A389B95CF4}" srcOrd="0" destOrd="0" presId="urn:microsoft.com/office/officeart/2005/8/layout/hierarchy3"/>
    <dgm:cxn modelId="{DF17AC66-8C58-43A5-A307-2E475BA04FE8}" srcId="{EA2A8C84-157E-4C5F-8124-C1288F722D7B}" destId="{5270DC41-D10F-43A9-B228-C944F779148E}" srcOrd="1" destOrd="0" parTransId="{2EFE36E3-21D9-4B0E-8655-1683841A416B}" sibTransId="{2807CE0F-759E-4FFB-9F4B-665F7A5771D7}"/>
    <dgm:cxn modelId="{AB35A469-0737-4060-ABCE-77E1F7D5BD42}" type="presOf" srcId="{EA2A8C84-157E-4C5F-8124-C1288F722D7B}" destId="{553B58DD-F5B3-4A4C-8D25-152813947114}" srcOrd="1" destOrd="0" presId="urn:microsoft.com/office/officeart/2005/8/layout/hierarchy3"/>
    <dgm:cxn modelId="{9B086B6B-6891-4CC9-9418-420C558DE07F}" srcId="{EA2A8C84-157E-4C5F-8124-C1288F722D7B}" destId="{FAA3C5A1-A543-45C2-92AA-A77452CC1972}" srcOrd="2" destOrd="0" parTransId="{6E4F596D-ACE1-49D8-85A1-524214CB40AB}" sibTransId="{0E028AF3-37B4-4973-8908-480BAD7439AF}"/>
    <dgm:cxn modelId="{62EDBA7B-A8B2-4C25-B97B-C35C96E1C755}" type="presOf" srcId="{EA2A8C84-157E-4C5F-8124-C1288F722D7B}" destId="{8EB7748F-24D8-4E97-BE00-99A6C0262177}" srcOrd="0" destOrd="0" presId="urn:microsoft.com/office/officeart/2005/8/layout/hierarchy3"/>
    <dgm:cxn modelId="{3F6569C5-EEC3-4936-8DA3-6C979C57CB19}" srcId="{D02EDD62-B37D-4ECF-AA88-B9225346FCF9}" destId="{EA2A8C84-157E-4C5F-8124-C1288F722D7B}" srcOrd="0" destOrd="0" parTransId="{028D0FE4-9D50-4E09-8059-6D3EAAF0C652}" sibTransId="{590281D8-045B-4D47-A287-AC896ECC2AC8}"/>
    <dgm:cxn modelId="{3DCBD1D8-0283-4C32-BA3A-E2C205A22A51}" type="presOf" srcId="{6E4F596D-ACE1-49D8-85A1-524214CB40AB}" destId="{0F923159-813C-47D4-9642-D64836CF87A6}" srcOrd="0" destOrd="0" presId="urn:microsoft.com/office/officeart/2005/8/layout/hierarchy3"/>
    <dgm:cxn modelId="{9CF931EB-2754-41FE-BA0F-63B7169F9EFA}" type="presOf" srcId="{FAA3C5A1-A543-45C2-92AA-A77452CC1972}" destId="{D276B379-195E-48CF-B5F2-AF787880D4B4}" srcOrd="0" destOrd="0" presId="urn:microsoft.com/office/officeart/2005/8/layout/hierarchy3"/>
    <dgm:cxn modelId="{5D78C1EC-8A2F-4FDC-A066-19C046D3F2F2}" type="presOf" srcId="{2EFE36E3-21D9-4B0E-8655-1683841A416B}" destId="{11239855-5A25-41C7-9C6A-67F9263615E7}" srcOrd="0" destOrd="0" presId="urn:microsoft.com/office/officeart/2005/8/layout/hierarchy3"/>
    <dgm:cxn modelId="{4E9BC7F3-5307-4D5A-A6E4-4EB9EB3D3D86}" type="presOf" srcId="{BA301D61-D9EE-4546-AFA4-DD0C9A551199}" destId="{BC248AB1-1A77-4052-9F12-6CCDCDD8DE45}" srcOrd="0" destOrd="0" presId="urn:microsoft.com/office/officeart/2005/8/layout/hierarchy3"/>
    <dgm:cxn modelId="{88828F21-1611-4FBB-AF06-C51282F7A850}" type="presParOf" srcId="{F83FBA82-F8C9-47A9-A990-A6182E1076D8}" destId="{682E29E9-5EB8-4FC2-8595-4F0C6A2F9D87}" srcOrd="0" destOrd="0" presId="urn:microsoft.com/office/officeart/2005/8/layout/hierarchy3"/>
    <dgm:cxn modelId="{52EF1BD8-C133-4CB3-BC2F-C09B7EE8A5B3}" type="presParOf" srcId="{682E29E9-5EB8-4FC2-8595-4F0C6A2F9D87}" destId="{3AB1737E-2D11-428B-8969-1E6CE95498C6}" srcOrd="0" destOrd="0" presId="urn:microsoft.com/office/officeart/2005/8/layout/hierarchy3"/>
    <dgm:cxn modelId="{36103C93-1F03-4D8C-9FCB-83444CE99EB9}" type="presParOf" srcId="{3AB1737E-2D11-428B-8969-1E6CE95498C6}" destId="{8EB7748F-24D8-4E97-BE00-99A6C0262177}" srcOrd="0" destOrd="0" presId="urn:microsoft.com/office/officeart/2005/8/layout/hierarchy3"/>
    <dgm:cxn modelId="{749CF5AB-9B00-454B-B2A3-20EE10209642}" type="presParOf" srcId="{3AB1737E-2D11-428B-8969-1E6CE95498C6}" destId="{553B58DD-F5B3-4A4C-8D25-152813947114}" srcOrd="1" destOrd="0" presId="urn:microsoft.com/office/officeart/2005/8/layout/hierarchy3"/>
    <dgm:cxn modelId="{B4EBD449-E14E-4447-B468-6E421FA0A3EC}" type="presParOf" srcId="{682E29E9-5EB8-4FC2-8595-4F0C6A2F9D87}" destId="{A855C148-678D-42C7-823B-4EA84329FDAF}" srcOrd="1" destOrd="0" presId="urn:microsoft.com/office/officeart/2005/8/layout/hierarchy3"/>
    <dgm:cxn modelId="{942E0EC3-CA29-4961-B308-045EDF418DCA}" type="presParOf" srcId="{A855C148-678D-42C7-823B-4EA84329FDAF}" destId="{BC248AB1-1A77-4052-9F12-6CCDCDD8DE45}" srcOrd="0" destOrd="0" presId="urn:microsoft.com/office/officeart/2005/8/layout/hierarchy3"/>
    <dgm:cxn modelId="{07F1A1B6-E39A-42C2-8DCB-395ED240EFE6}" type="presParOf" srcId="{A855C148-678D-42C7-823B-4EA84329FDAF}" destId="{584FA829-E3EA-45BD-B709-935519D82348}" srcOrd="1" destOrd="0" presId="urn:microsoft.com/office/officeart/2005/8/layout/hierarchy3"/>
    <dgm:cxn modelId="{DE734F6B-31DB-43F1-8165-2F9EC54E801F}" type="presParOf" srcId="{A855C148-678D-42C7-823B-4EA84329FDAF}" destId="{11239855-5A25-41C7-9C6A-67F9263615E7}" srcOrd="2" destOrd="0" presId="urn:microsoft.com/office/officeart/2005/8/layout/hierarchy3"/>
    <dgm:cxn modelId="{51C466D8-4C16-49D5-BC9C-B7199B0A3115}" type="presParOf" srcId="{A855C148-678D-42C7-823B-4EA84329FDAF}" destId="{2B9EC496-B672-4868-BE00-18A389B95CF4}" srcOrd="3" destOrd="0" presId="urn:microsoft.com/office/officeart/2005/8/layout/hierarchy3"/>
    <dgm:cxn modelId="{FA0FFF18-5C09-4F99-8C39-D537002AE9E7}" type="presParOf" srcId="{A855C148-678D-42C7-823B-4EA84329FDAF}" destId="{0F923159-813C-47D4-9642-D64836CF87A6}" srcOrd="4" destOrd="0" presId="urn:microsoft.com/office/officeart/2005/8/layout/hierarchy3"/>
    <dgm:cxn modelId="{DF5A0D62-F60D-4BAF-8900-3B3AEA4896F9}" type="presParOf" srcId="{A855C148-678D-42C7-823B-4EA84329FDAF}" destId="{D276B379-195E-48CF-B5F2-AF787880D4B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EDD62-B37D-4ECF-AA88-B9225346FCF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A2A8C84-157E-4C5F-8124-C1288F722D7B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土地現況</a:t>
          </a:r>
        </a:p>
      </dgm:t>
    </dgm:pt>
    <dgm:pt modelId="{028D0FE4-9D50-4E09-8059-6D3EAAF0C652}" type="parTrans" cxnId="{3F6569C5-EEC3-4936-8DA3-6C979C57CB1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590281D8-045B-4D47-A287-AC896ECC2AC8}" type="sibTrans" cxnId="{3F6569C5-EEC3-4936-8DA3-6C979C57CB1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E2C26E44-1C72-46A3-B75E-4C9925E89867}">
      <dgm:prSet phldrT="[文字]" custT="1"/>
      <dgm:spPr/>
      <dgm:t>
        <a:bodyPr/>
        <a:lstStyle/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耕地面積</a:t>
          </a:r>
          <a:endParaRPr lang="en-US" altLang="zh-TW" sz="1600" b="1" dirty="0">
            <a:ln/>
            <a:latin typeface="微軟正黑體" panose="020B0604030504040204" pitchFamily="34" charset="-120"/>
            <a:ea typeface="微軟正黑體" panose="020B0604030504040204" pitchFamily="34" charset="-120"/>
            <a:cs typeface="Arial Unicode MS" pitchFamily="34" charset="-120"/>
          </a:endParaRPr>
        </a:p>
        <a:p>
          <a:pPr algn="l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altLang="zh-TW" sz="1600" b="1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47,686</a:t>
          </a: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公頃</a:t>
          </a:r>
          <a:endParaRPr lang="zh-TW" altLang="en-US" sz="1600" dirty="0">
            <a:latin typeface="+mj-ea"/>
            <a:ea typeface="+mj-ea"/>
          </a:endParaRPr>
        </a:p>
      </dgm:t>
    </dgm:pt>
    <dgm:pt modelId="{BA301D61-D9EE-4546-AFA4-DD0C9A551199}" type="parTrans" cxnId="{7AF89C25-2C4D-49AB-A7E1-C38B96D4E3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01AAA8E4-2377-4365-A08D-8D65C2DA4FDA}" type="sibTrans" cxnId="{7AF89C25-2C4D-49AB-A7E1-C38B96D4E3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5270DC41-D10F-43A9-B228-C944F779148E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平原地區  </a:t>
          </a:r>
          <a:r>
            <a:rPr lang="en-US" altLang="zh-TW" sz="1600" b="1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26</a:t>
          </a:r>
          <a:r>
            <a:rPr lang="en-US" altLang="zh-TW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%</a:t>
          </a:r>
        </a:p>
        <a:p>
          <a:pPr algn="l">
            <a:spcAft>
              <a:spcPts val="0"/>
            </a:spcAft>
          </a:pP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山坡地區  </a:t>
          </a:r>
          <a:r>
            <a:rPr lang="en-US" altLang="zh-TW" sz="1600" b="1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21</a:t>
          </a:r>
          <a:r>
            <a:rPr lang="en-US" altLang="zh-TW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%</a:t>
          </a:r>
        </a:p>
        <a:p>
          <a:pPr algn="l">
            <a:spcAft>
              <a:spcPts val="0"/>
            </a:spcAft>
          </a:pPr>
          <a:r>
            <a:rPr lang="zh-TW" altLang="en-US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高山地區  </a:t>
          </a:r>
          <a:r>
            <a:rPr lang="en-US" altLang="zh-TW" sz="1600" b="1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53</a:t>
          </a:r>
          <a:r>
            <a:rPr lang="en-US" altLang="zh-TW" sz="16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%</a:t>
          </a:r>
          <a:endParaRPr lang="zh-TW" altLang="en-US" sz="1600" b="0" dirty="0">
            <a:latin typeface="+mj-ea"/>
            <a:ea typeface="+mj-ea"/>
          </a:endParaRPr>
        </a:p>
      </dgm:t>
    </dgm:pt>
    <dgm:pt modelId="{2EFE36E3-21D9-4B0E-8655-1683841A416B}" type="parTrans" cxnId="{DF17AC66-8C58-43A5-A307-2E475BA04FE8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2807CE0F-759E-4FFB-9F4B-665F7A5771D7}" type="sibTrans" cxnId="{DF17AC66-8C58-43A5-A307-2E475BA04FE8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83FBA82-F8C9-47A9-A990-A6182E1076D8}" type="pres">
      <dgm:prSet presAssocID="{D02EDD62-B37D-4ECF-AA88-B9225346FC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2E29E9-5EB8-4FC2-8595-4F0C6A2F9D87}" type="pres">
      <dgm:prSet presAssocID="{EA2A8C84-157E-4C5F-8124-C1288F722D7B}" presName="root" presStyleCnt="0"/>
      <dgm:spPr/>
    </dgm:pt>
    <dgm:pt modelId="{3AB1737E-2D11-428B-8969-1E6CE95498C6}" type="pres">
      <dgm:prSet presAssocID="{EA2A8C84-157E-4C5F-8124-C1288F722D7B}" presName="rootComposite" presStyleCnt="0"/>
      <dgm:spPr/>
    </dgm:pt>
    <dgm:pt modelId="{8EB7748F-24D8-4E97-BE00-99A6C0262177}" type="pres">
      <dgm:prSet presAssocID="{EA2A8C84-157E-4C5F-8124-C1288F722D7B}" presName="rootText" presStyleLbl="node1" presStyleIdx="0" presStyleCnt="1" custScaleX="75220" custScaleY="74541"/>
      <dgm:spPr/>
    </dgm:pt>
    <dgm:pt modelId="{553B58DD-F5B3-4A4C-8D25-152813947114}" type="pres">
      <dgm:prSet presAssocID="{EA2A8C84-157E-4C5F-8124-C1288F722D7B}" presName="rootConnector" presStyleLbl="node1" presStyleIdx="0" presStyleCnt="1"/>
      <dgm:spPr/>
    </dgm:pt>
    <dgm:pt modelId="{A855C148-678D-42C7-823B-4EA84329FDAF}" type="pres">
      <dgm:prSet presAssocID="{EA2A8C84-157E-4C5F-8124-C1288F722D7B}" presName="childShape" presStyleCnt="0"/>
      <dgm:spPr/>
    </dgm:pt>
    <dgm:pt modelId="{BC248AB1-1A77-4052-9F12-6CCDCDD8DE45}" type="pres">
      <dgm:prSet presAssocID="{BA301D61-D9EE-4546-AFA4-DD0C9A551199}" presName="Name13" presStyleLbl="parChTrans1D2" presStyleIdx="0" presStyleCnt="2"/>
      <dgm:spPr/>
    </dgm:pt>
    <dgm:pt modelId="{584FA829-E3EA-45BD-B709-935519D82348}" type="pres">
      <dgm:prSet presAssocID="{E2C26E44-1C72-46A3-B75E-4C9925E89867}" presName="childText" presStyleLbl="bgAcc1" presStyleIdx="0" presStyleCnt="2" custScaleX="146788">
        <dgm:presLayoutVars>
          <dgm:bulletEnabled val="1"/>
        </dgm:presLayoutVars>
      </dgm:prSet>
      <dgm:spPr/>
    </dgm:pt>
    <dgm:pt modelId="{11239855-5A25-41C7-9C6A-67F9263615E7}" type="pres">
      <dgm:prSet presAssocID="{2EFE36E3-21D9-4B0E-8655-1683841A416B}" presName="Name13" presStyleLbl="parChTrans1D2" presStyleIdx="1" presStyleCnt="2"/>
      <dgm:spPr/>
    </dgm:pt>
    <dgm:pt modelId="{2B9EC496-B672-4868-BE00-18A389B95CF4}" type="pres">
      <dgm:prSet presAssocID="{5270DC41-D10F-43A9-B228-C944F779148E}" presName="childText" presStyleLbl="bgAcc1" presStyleIdx="1" presStyleCnt="2" custScaleX="146788" custScaleY="155068" custLinFactNeighborX="549" custLinFactNeighborY="386">
        <dgm:presLayoutVars>
          <dgm:bulletEnabled val="1"/>
        </dgm:presLayoutVars>
      </dgm:prSet>
      <dgm:spPr/>
    </dgm:pt>
  </dgm:ptLst>
  <dgm:cxnLst>
    <dgm:cxn modelId="{7A5E0C0F-6342-4EB7-8A7B-692662ABB846}" type="presOf" srcId="{E2C26E44-1C72-46A3-B75E-4C9925E89867}" destId="{584FA829-E3EA-45BD-B709-935519D82348}" srcOrd="0" destOrd="0" presId="urn:microsoft.com/office/officeart/2005/8/layout/hierarchy3"/>
    <dgm:cxn modelId="{36851A1D-5ADD-4453-B932-C7AD4F93DD24}" type="presOf" srcId="{D02EDD62-B37D-4ECF-AA88-B9225346FCF9}" destId="{F83FBA82-F8C9-47A9-A990-A6182E1076D8}" srcOrd="0" destOrd="0" presId="urn:microsoft.com/office/officeart/2005/8/layout/hierarchy3"/>
    <dgm:cxn modelId="{7AF89C25-2C4D-49AB-A7E1-C38B96D4E366}" srcId="{EA2A8C84-157E-4C5F-8124-C1288F722D7B}" destId="{E2C26E44-1C72-46A3-B75E-4C9925E89867}" srcOrd="0" destOrd="0" parTransId="{BA301D61-D9EE-4546-AFA4-DD0C9A551199}" sibTransId="{01AAA8E4-2377-4365-A08D-8D65C2DA4FDA}"/>
    <dgm:cxn modelId="{58926064-0B7A-42C0-8B1C-D7A9E40063BC}" type="presOf" srcId="{5270DC41-D10F-43A9-B228-C944F779148E}" destId="{2B9EC496-B672-4868-BE00-18A389B95CF4}" srcOrd="0" destOrd="0" presId="urn:microsoft.com/office/officeart/2005/8/layout/hierarchy3"/>
    <dgm:cxn modelId="{DF17AC66-8C58-43A5-A307-2E475BA04FE8}" srcId="{EA2A8C84-157E-4C5F-8124-C1288F722D7B}" destId="{5270DC41-D10F-43A9-B228-C944F779148E}" srcOrd="1" destOrd="0" parTransId="{2EFE36E3-21D9-4B0E-8655-1683841A416B}" sibTransId="{2807CE0F-759E-4FFB-9F4B-665F7A5771D7}"/>
    <dgm:cxn modelId="{AB35A469-0737-4060-ABCE-77E1F7D5BD42}" type="presOf" srcId="{EA2A8C84-157E-4C5F-8124-C1288F722D7B}" destId="{553B58DD-F5B3-4A4C-8D25-152813947114}" srcOrd="1" destOrd="0" presId="urn:microsoft.com/office/officeart/2005/8/layout/hierarchy3"/>
    <dgm:cxn modelId="{62EDBA7B-A8B2-4C25-B97B-C35C96E1C755}" type="presOf" srcId="{EA2A8C84-157E-4C5F-8124-C1288F722D7B}" destId="{8EB7748F-24D8-4E97-BE00-99A6C0262177}" srcOrd="0" destOrd="0" presId="urn:microsoft.com/office/officeart/2005/8/layout/hierarchy3"/>
    <dgm:cxn modelId="{3F6569C5-EEC3-4936-8DA3-6C979C57CB19}" srcId="{D02EDD62-B37D-4ECF-AA88-B9225346FCF9}" destId="{EA2A8C84-157E-4C5F-8124-C1288F722D7B}" srcOrd="0" destOrd="0" parTransId="{028D0FE4-9D50-4E09-8059-6D3EAAF0C652}" sibTransId="{590281D8-045B-4D47-A287-AC896ECC2AC8}"/>
    <dgm:cxn modelId="{5D78C1EC-8A2F-4FDC-A066-19C046D3F2F2}" type="presOf" srcId="{2EFE36E3-21D9-4B0E-8655-1683841A416B}" destId="{11239855-5A25-41C7-9C6A-67F9263615E7}" srcOrd="0" destOrd="0" presId="urn:microsoft.com/office/officeart/2005/8/layout/hierarchy3"/>
    <dgm:cxn modelId="{4E9BC7F3-5307-4D5A-A6E4-4EB9EB3D3D86}" type="presOf" srcId="{BA301D61-D9EE-4546-AFA4-DD0C9A551199}" destId="{BC248AB1-1A77-4052-9F12-6CCDCDD8DE45}" srcOrd="0" destOrd="0" presId="urn:microsoft.com/office/officeart/2005/8/layout/hierarchy3"/>
    <dgm:cxn modelId="{88828F21-1611-4FBB-AF06-C51282F7A850}" type="presParOf" srcId="{F83FBA82-F8C9-47A9-A990-A6182E1076D8}" destId="{682E29E9-5EB8-4FC2-8595-4F0C6A2F9D87}" srcOrd="0" destOrd="0" presId="urn:microsoft.com/office/officeart/2005/8/layout/hierarchy3"/>
    <dgm:cxn modelId="{52EF1BD8-C133-4CB3-BC2F-C09B7EE8A5B3}" type="presParOf" srcId="{682E29E9-5EB8-4FC2-8595-4F0C6A2F9D87}" destId="{3AB1737E-2D11-428B-8969-1E6CE95498C6}" srcOrd="0" destOrd="0" presId="urn:microsoft.com/office/officeart/2005/8/layout/hierarchy3"/>
    <dgm:cxn modelId="{36103C93-1F03-4D8C-9FCB-83444CE99EB9}" type="presParOf" srcId="{3AB1737E-2D11-428B-8969-1E6CE95498C6}" destId="{8EB7748F-24D8-4E97-BE00-99A6C0262177}" srcOrd="0" destOrd="0" presId="urn:microsoft.com/office/officeart/2005/8/layout/hierarchy3"/>
    <dgm:cxn modelId="{749CF5AB-9B00-454B-B2A3-20EE10209642}" type="presParOf" srcId="{3AB1737E-2D11-428B-8969-1E6CE95498C6}" destId="{553B58DD-F5B3-4A4C-8D25-152813947114}" srcOrd="1" destOrd="0" presId="urn:microsoft.com/office/officeart/2005/8/layout/hierarchy3"/>
    <dgm:cxn modelId="{B4EBD449-E14E-4447-B468-6E421FA0A3EC}" type="presParOf" srcId="{682E29E9-5EB8-4FC2-8595-4F0C6A2F9D87}" destId="{A855C148-678D-42C7-823B-4EA84329FDAF}" srcOrd="1" destOrd="0" presId="urn:microsoft.com/office/officeart/2005/8/layout/hierarchy3"/>
    <dgm:cxn modelId="{942E0EC3-CA29-4961-B308-045EDF418DCA}" type="presParOf" srcId="{A855C148-678D-42C7-823B-4EA84329FDAF}" destId="{BC248AB1-1A77-4052-9F12-6CCDCDD8DE45}" srcOrd="0" destOrd="0" presId="urn:microsoft.com/office/officeart/2005/8/layout/hierarchy3"/>
    <dgm:cxn modelId="{07F1A1B6-E39A-42C2-8DCB-395ED240EFE6}" type="presParOf" srcId="{A855C148-678D-42C7-823B-4EA84329FDAF}" destId="{584FA829-E3EA-45BD-B709-935519D82348}" srcOrd="1" destOrd="0" presId="urn:microsoft.com/office/officeart/2005/8/layout/hierarchy3"/>
    <dgm:cxn modelId="{DE734F6B-31DB-43F1-8165-2F9EC54E801F}" type="presParOf" srcId="{A855C148-678D-42C7-823B-4EA84329FDAF}" destId="{11239855-5A25-41C7-9C6A-67F9263615E7}" srcOrd="2" destOrd="0" presId="urn:microsoft.com/office/officeart/2005/8/layout/hierarchy3"/>
    <dgm:cxn modelId="{51C466D8-4C16-49D5-BC9C-B7199B0A3115}" type="presParOf" srcId="{A855C148-678D-42C7-823B-4EA84329FDAF}" destId="{2B9EC496-B672-4868-BE00-18A389B95CF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7748F-24D8-4E97-BE00-99A6C0262177}">
      <dsp:nvSpPr>
        <dsp:cNvPr id="0" name=""/>
        <dsp:cNvSpPr/>
      </dsp:nvSpPr>
      <dsp:spPr>
        <a:xfrm>
          <a:off x="270" y="146377"/>
          <a:ext cx="1153252" cy="570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農業人口</a:t>
          </a:r>
          <a:endParaRPr lang="zh-TW" altLang="en-US" sz="2000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977" y="163084"/>
        <a:ext cx="1119838" cy="537014"/>
      </dsp:txXfrm>
    </dsp:sp>
    <dsp:sp modelId="{BC248AB1-1A77-4052-9F12-6CCDCDD8DE45}">
      <dsp:nvSpPr>
        <dsp:cNvPr id="0" name=""/>
        <dsp:cNvSpPr/>
      </dsp:nvSpPr>
      <dsp:spPr>
        <a:xfrm>
          <a:off x="115596" y="716805"/>
          <a:ext cx="115325" cy="680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245"/>
              </a:lnTo>
              <a:lnTo>
                <a:pt x="115325" y="6802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FA829-E3EA-45BD-B709-935519D82348}">
      <dsp:nvSpPr>
        <dsp:cNvPr id="0" name=""/>
        <dsp:cNvSpPr/>
      </dsp:nvSpPr>
      <dsp:spPr>
        <a:xfrm>
          <a:off x="230921" y="893087"/>
          <a:ext cx="2338388" cy="1007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廣義農業人口</a:t>
          </a:r>
          <a:endParaRPr lang="en-US" altLang="zh-TW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249,240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(70,036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戶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 </a:t>
          </a:r>
        </a:p>
      </dsp:txBody>
      <dsp:txXfrm>
        <a:off x="260442" y="922608"/>
        <a:ext cx="2279346" cy="948883"/>
      </dsp:txXfrm>
    </dsp:sp>
    <dsp:sp modelId="{11239855-5A25-41C7-9C6A-67F9263615E7}">
      <dsp:nvSpPr>
        <dsp:cNvPr id="0" name=""/>
        <dsp:cNvSpPr/>
      </dsp:nvSpPr>
      <dsp:spPr>
        <a:xfrm>
          <a:off x="115596" y="716805"/>
          <a:ext cx="115325" cy="1986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6253"/>
              </a:lnTo>
              <a:lnTo>
                <a:pt x="115325" y="1986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EC496-B672-4868-BE00-18A389B95CF4}">
      <dsp:nvSpPr>
        <dsp:cNvPr id="0" name=""/>
        <dsp:cNvSpPr/>
      </dsp:nvSpPr>
      <dsp:spPr>
        <a:xfrm>
          <a:off x="230921" y="2077295"/>
          <a:ext cx="2338388" cy="1251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本業農牧人口約  </a:t>
          </a:r>
          <a:r>
            <a:rPr lang="en-US" altLang="zh-TW" sz="1600" b="1" kern="1200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60%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歲以上人口 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41%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65</a:t>
          </a:r>
          <a:r>
            <a:rPr lang="zh-TW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歲以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下</a:t>
          </a:r>
          <a:r>
            <a:rPr lang="zh-TW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人口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59%</a:t>
          </a:r>
          <a:endParaRPr lang="zh-TW" altLang="en-US" sz="16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7577" y="2113951"/>
        <a:ext cx="2265076" cy="1178214"/>
      </dsp:txXfrm>
    </dsp:sp>
    <dsp:sp modelId="{0F923159-813C-47D4-9642-D64836CF87A6}">
      <dsp:nvSpPr>
        <dsp:cNvPr id="0" name=""/>
        <dsp:cNvSpPr/>
      </dsp:nvSpPr>
      <dsp:spPr>
        <a:xfrm>
          <a:off x="115596" y="716805"/>
          <a:ext cx="115325" cy="3231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08"/>
              </a:lnTo>
              <a:lnTo>
                <a:pt x="115325" y="3231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6B379-195E-48CF-B5F2-AF787880D4B4}">
      <dsp:nvSpPr>
        <dsp:cNvPr id="0" name=""/>
        <dsp:cNvSpPr/>
      </dsp:nvSpPr>
      <dsp:spPr>
        <a:xfrm>
          <a:off x="230921" y="3505104"/>
          <a:ext cx="2338388" cy="8864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平均每戶持有耕地面積</a:t>
          </a:r>
          <a:endParaRPr lang="en-US" altLang="zh-TW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                   </a:t>
          </a:r>
          <a:r>
            <a:rPr lang="en-US" altLang="zh-TW" sz="16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0.68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公頃</a:t>
          </a:r>
        </a:p>
      </dsp:txBody>
      <dsp:txXfrm>
        <a:off x="256883" y="3531066"/>
        <a:ext cx="2286464" cy="8344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7748F-24D8-4E97-BE00-99A6C0262177}">
      <dsp:nvSpPr>
        <dsp:cNvPr id="0" name=""/>
        <dsp:cNvSpPr/>
      </dsp:nvSpPr>
      <dsp:spPr>
        <a:xfrm>
          <a:off x="311777" y="1529"/>
          <a:ext cx="1166562" cy="57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土地現況</a:t>
          </a:r>
        </a:p>
      </dsp:txBody>
      <dsp:txXfrm>
        <a:off x="328707" y="18459"/>
        <a:ext cx="1132702" cy="544156"/>
      </dsp:txXfrm>
    </dsp:sp>
    <dsp:sp modelId="{BC248AB1-1A77-4052-9F12-6CCDCDD8DE45}">
      <dsp:nvSpPr>
        <dsp:cNvPr id="0" name=""/>
        <dsp:cNvSpPr/>
      </dsp:nvSpPr>
      <dsp:spPr>
        <a:xfrm>
          <a:off x="428434" y="579545"/>
          <a:ext cx="116656" cy="581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575"/>
              </a:lnTo>
              <a:lnTo>
                <a:pt x="116656" y="581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FA829-E3EA-45BD-B709-935519D82348}">
      <dsp:nvSpPr>
        <dsp:cNvPr id="0" name=""/>
        <dsp:cNvSpPr/>
      </dsp:nvSpPr>
      <dsp:spPr>
        <a:xfrm>
          <a:off x="545090" y="773403"/>
          <a:ext cx="1821189" cy="7754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耕地面積</a:t>
          </a:r>
          <a:endParaRPr lang="en-US" altLang="zh-TW" sz="1600" b="1" kern="1200" dirty="0">
            <a:ln/>
            <a:latin typeface="微軟正黑體" panose="020B0604030504040204" pitchFamily="34" charset="-120"/>
            <a:ea typeface="微軟正黑體" panose="020B0604030504040204" pitchFamily="34" charset="-120"/>
            <a:cs typeface="Arial Unicode MS" pitchFamily="34" charset="-12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altLang="zh-TW" sz="1600" b="1" kern="1200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47,686</a:t>
          </a: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公頃</a:t>
          </a:r>
          <a:endParaRPr lang="zh-TW" altLang="en-US" sz="1600" kern="1200" dirty="0">
            <a:latin typeface="+mj-ea"/>
            <a:ea typeface="+mj-ea"/>
          </a:endParaRPr>
        </a:p>
      </dsp:txBody>
      <dsp:txXfrm>
        <a:off x="567802" y="796115"/>
        <a:ext cx="1775765" cy="730009"/>
      </dsp:txXfrm>
    </dsp:sp>
    <dsp:sp modelId="{11239855-5A25-41C7-9C6A-67F9263615E7}">
      <dsp:nvSpPr>
        <dsp:cNvPr id="0" name=""/>
        <dsp:cNvSpPr/>
      </dsp:nvSpPr>
      <dsp:spPr>
        <a:xfrm>
          <a:off x="428434" y="579545"/>
          <a:ext cx="123467" cy="1765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904"/>
              </a:lnTo>
              <a:lnTo>
                <a:pt x="123467" y="17659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EC496-B672-4868-BE00-18A389B95CF4}">
      <dsp:nvSpPr>
        <dsp:cNvPr id="0" name=""/>
        <dsp:cNvSpPr/>
      </dsp:nvSpPr>
      <dsp:spPr>
        <a:xfrm>
          <a:off x="551901" y="1744225"/>
          <a:ext cx="1821189" cy="1202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平原地區  </a:t>
          </a:r>
          <a:r>
            <a:rPr lang="en-US" altLang="zh-TW" sz="1600" b="1" kern="1200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26</a:t>
          </a:r>
          <a:r>
            <a:rPr lang="en-US" altLang="zh-TW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rPr>
            <a:t>%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山坡地區  </a:t>
          </a:r>
          <a:r>
            <a:rPr lang="en-US" altLang="zh-TW" sz="1600" b="1" kern="1200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21</a:t>
          </a:r>
          <a:r>
            <a:rPr lang="en-US" altLang="zh-TW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%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高山地區  </a:t>
          </a:r>
          <a:r>
            <a:rPr lang="en-US" altLang="zh-TW" sz="1600" b="1" kern="1200" dirty="0">
              <a:ln/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53</a:t>
          </a:r>
          <a:r>
            <a:rPr lang="en-US" altLang="zh-TW" sz="1600" b="1" kern="1200" dirty="0">
              <a:ln/>
              <a:latin typeface="微軟正黑體" panose="020B0604030504040204" pitchFamily="34" charset="-120"/>
              <a:ea typeface="微軟正黑體" panose="020B0604030504040204" pitchFamily="34" charset="-120"/>
            </a:rPr>
            <a:t>%</a:t>
          </a:r>
          <a:endParaRPr lang="zh-TW" altLang="en-US" sz="1600" b="0" kern="1200" dirty="0">
            <a:latin typeface="+mj-ea"/>
            <a:ea typeface="+mj-ea"/>
          </a:endParaRPr>
        </a:p>
      </dsp:txBody>
      <dsp:txXfrm>
        <a:off x="587120" y="1779444"/>
        <a:ext cx="1750751" cy="1132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5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364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992B7FB-9033-47D0-976B-E6761965B89D}" type="datetimeFigureOut">
              <a:rPr lang="zh-TW" altLang="en-US"/>
              <a:pPr>
                <a:defRPr/>
              </a:pPr>
              <a:t>2019/10/4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5" y="944089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364" y="9440894"/>
            <a:ext cx="29502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</a:defRPr>
            </a:lvl1pPr>
          </a:lstStyle>
          <a:p>
            <a:fld id="{ECE5968F-5242-4EC2-AE91-2FA7590C9E0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29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5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364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E6F199D-FDAF-4E89-AF6B-B28735EF470E}" type="datetimeFigureOut">
              <a:rPr lang="zh-TW" altLang="en-US"/>
              <a:pPr>
                <a:defRPr/>
              </a:pPr>
              <a:t>2019/10/4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213" y="4721225"/>
            <a:ext cx="5444806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5" y="944089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364" y="9440894"/>
            <a:ext cx="29502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</a:defRPr>
            </a:lvl1pPr>
          </a:lstStyle>
          <a:p>
            <a:fld id="{B5E49674-7F54-41D9-941B-DB0038A9FE3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1261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27113" y="793750"/>
            <a:ext cx="4968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407E914-86E0-48BE-B062-BACF09E542D4}" type="slidenum">
              <a:rPr kumimoji="0" lang="zh-TW" altLang="en-US">
                <a:cs typeface="Arial" panose="020B0604020202020204" pitchFamily="34" charset="0"/>
              </a:rPr>
              <a:pPr eaLnBrk="1" hangingPunct="1"/>
              <a:t>1</a:t>
            </a:fld>
            <a:endParaRPr kumimoji="0" lang="en-US" altLang="zh-TW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3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D3F44BA-C9D1-48CB-8C42-A3AD5F71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F64C646-801E-4CB3-9227-4A5957FE3B49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4099" name="投影片影像版面配置區 1">
            <a:extLst>
              <a:ext uri="{FF2B5EF4-FFF2-40B4-BE49-F238E27FC236}">
                <a16:creationId xmlns:a16="http://schemas.microsoft.com/office/drawing/2014/main" id="{573E5677-8823-404D-91D0-2447FE158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A396339-F36C-4801-932B-0583473CD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63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8688" y="700088"/>
            <a:ext cx="4897437" cy="3673475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203DD-D06D-4143-B4FB-EDD75A146158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8DFB69F9-1B48-44CF-860B-E1FF4045B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411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12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651DBF8C-5551-447F-BAD6-D1E70AAC3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655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13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4C1368A-AD0A-4694-83BF-549863FBC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37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14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BBD9297-5951-4C40-A991-D546F09FC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37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15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CCA56AF-C716-4DB0-8D3C-0D5B9A988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376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16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8695725-C06E-459D-9EBE-C3FEFE35B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46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17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13B6E4CF-34B6-4294-A8CF-439249B16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46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919163" y="4721225"/>
            <a:ext cx="4967287" cy="4471988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TW" altLang="en-US" sz="1600" b="1" dirty="0">
                <a:solidFill>
                  <a:srgbClr val="CC0066"/>
                </a:solidFill>
                <a:ea typeface="標楷體" panose="03000509000000000000" pitchFamily="65" charset="-120"/>
              </a:rPr>
              <a:t>    </a:t>
            </a:r>
            <a:r>
              <a:rPr lang="en-US" altLang="zh-TW" sz="1600" b="1" dirty="0">
                <a:solidFill>
                  <a:srgbClr val="CC0066"/>
                </a:solidFill>
                <a:ea typeface="標楷體" panose="03000509000000000000" pitchFamily="65" charset="-120"/>
              </a:rPr>
              <a:t> 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0242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19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C287CEB-EC72-4B4C-8F94-21C2701A7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062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04F3E158-B578-457F-B61D-259B2A3C5D4A}" type="slidenum">
              <a:rPr kumimoji="0" lang="zh-TW" altLang="en-US">
                <a:cs typeface="Arial" panose="020B0604020202020204" pitchFamily="34" charset="0"/>
              </a:rPr>
              <a:pPr eaLnBrk="1" hangingPunct="1"/>
              <a:t>2</a:t>
            </a:fld>
            <a:endParaRPr kumimoji="0" lang="en-US" altLang="zh-TW" dirty="0">
              <a:cs typeface="Arial" panose="020B0604020202020204" pitchFamily="34" charset="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F2932590-79C3-4178-B2F8-09F5FCADF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456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20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AB51B1C-0BE0-468C-8AC2-7147E522E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823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4674-E863-4BD1-8863-3C35F98B3A7C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BD538724-EC42-4E5E-833A-CB3B75573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4674-E863-4BD1-8863-3C35F98B3A7C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AE98BF97-6A2C-4499-8B2C-A67CFA1C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427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4674-E863-4BD1-8863-3C35F98B3A7C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C304817A-0090-4F22-8FAD-48CDCBBC7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730B4A6-9EDF-4E70-81D3-7C82974C31F1}" type="slidenum">
              <a:rPr kumimoji="0" lang="zh-TW" altLang="en-US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/>
              <a:t>24</a:t>
            </a:fld>
            <a:endParaRPr kumimoji="0" lang="zh-TW" altLang="en-US" dirty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56098EB1-3F5B-417A-AB5E-2AC193A1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305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730B4A6-9EDF-4E70-81D3-7C82974C31F1}" type="slidenum">
              <a:rPr kumimoji="0" lang="zh-TW" altLang="en-US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/>
              <a:t>25</a:t>
            </a:fld>
            <a:endParaRPr kumimoji="0" lang="zh-TW" altLang="en-US" dirty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62FFD7E4-6BAA-42D1-869C-45274C3EB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782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58538" y="9442450"/>
            <a:ext cx="29486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0" rIns="91405" bIns="457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6B600D-4FE5-4395-954D-6F8DB8319D27}" type="slidenum">
              <a:rPr kumimoji="0" lang="en-US" altLang="zh-TW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kumimoji="0" lang="en-US" altLang="zh-TW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469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67287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E658B85-1D34-4FCE-85BF-7104EB0D9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546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27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3D741990-9E2E-4EE7-88A9-99C8D60AF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654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28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0F6DB40F-3AF7-4F84-B644-BC67571FC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420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F28AF0D3-7DD8-4D8C-A46F-163C496FF3FF}" type="slidenum">
              <a:rPr kumimoji="0" lang="en-US" altLang="zh-TW">
                <a:cs typeface="Arial" panose="020B0604020202020204" pitchFamily="34" charset="0"/>
              </a:rPr>
              <a:pPr eaLnBrk="1" hangingPunct="1"/>
              <a:t>29</a:t>
            </a:fld>
            <a:endParaRPr kumimoji="0" lang="en-US" altLang="zh-TW" dirty="0">
              <a:cs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2950"/>
            <a:ext cx="4973637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56121181-C9BB-45E2-8827-95431579E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32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CCD1C015-6D4F-4EF1-9229-59C35DFF2B7F}" type="slidenum">
              <a:rPr kumimoji="0" lang="zh-TW" altLang="en-US">
                <a:cs typeface="Arial" panose="020B0604020202020204" pitchFamily="34" charset="0"/>
              </a:rPr>
              <a:pPr eaLnBrk="1" hangingPunct="1"/>
              <a:t>3</a:t>
            </a:fld>
            <a:endParaRPr kumimoji="0" lang="en-US" altLang="zh-TW" dirty="0">
              <a:cs typeface="Arial" panose="020B0604020202020204" pitchFamily="34" charset="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E252547-80B5-4135-91EB-E5DE48BF7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86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520F073-A51D-42B8-B481-B26A2B433A31}" type="slidenum">
              <a:rPr kumimoji="0" lang="zh-TW" altLang="en-US">
                <a:cs typeface="Arial" panose="020B0604020202020204" pitchFamily="34" charset="0"/>
              </a:rPr>
              <a:pPr eaLnBrk="1" hangingPunct="1"/>
              <a:t>4</a:t>
            </a:fld>
            <a:endParaRPr kumimoji="0" lang="en-US" altLang="zh-TW" dirty="0">
              <a:cs typeface="Arial" panose="020B0604020202020204" pitchFamily="34" charset="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F23ECA32-BA99-47C9-B648-910250A9B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711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5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73F43FD4-59C1-4B50-92B9-CC2528289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03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6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7C905FC-5F9A-4C8D-BC7F-EF9565A3E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821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7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601ADECC-D76F-48AA-81E6-9A5407086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68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8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F2B163E-EF29-49FD-B95D-9BFBF73D7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231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9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1CE66EA0-2A1A-4474-B1AC-659D0EEBE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25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DBADA-1013-4BE0-B729-A218EE07E2F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060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2549E-6C1A-4956-9DAC-6F782DB9970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050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056192" y="1847273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3169666" y="4100945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9AA4-6658-405F-808C-ADA60C60A2B3}" type="datetime1">
              <a:rPr lang="zh-CN" altLang="en-US" smtClean="0"/>
              <a:pPr/>
              <a:t>2019/10/4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1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F831D7-EF9F-40E1-BE0E-4CF30898679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6881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40A58-C45C-4257-BCD5-8013E7A9370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02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3F7BD-590F-4FA5-BC03-7EAAD6C9A57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52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0A58A-43E8-4E31-B51C-4870908B40B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69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13DA7-C75C-410D-9737-E412687A281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459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9F922-017B-46EF-952D-C71668CD06D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3451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D7617-BCFA-4E1E-ADD1-3B29B1D09E3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8306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18F7-081E-4E17-9E60-130B61265A2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462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C9F9C-9605-4390-BFED-5614BD31E97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706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94909-1BC5-46A2-8773-AF165DBD1E0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230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5969-2A9D-418F-B0BE-104C24A5BC0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1007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056192" y="1847273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3169666" y="4100945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9AA4-6658-405F-808C-ADA60C60A2B3}" type="datetime1">
              <a:rPr lang="zh-CN" altLang="en-US" smtClean="0"/>
              <a:pPr/>
              <a:t>2019/10/4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75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2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F831D7-EF9F-40E1-BE0E-4CF30898679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3223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40A58-C45C-4257-BCD5-8013E7A9370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349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3F7BD-590F-4FA5-BC03-7EAAD6C9A57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99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0A58A-43E8-4E31-B51C-4870908B40B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341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13DA7-C75C-410D-9737-E412687A281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0551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9F922-017B-46EF-952D-C71668CD06D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227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3CB59-D0C6-402F-8E15-FC2B6BE0098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127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D7617-BCFA-4E1E-ADD1-3B29B1D09E3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0746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118F7-081E-4E17-9E60-130B61265A2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937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94909-1BC5-46A2-8773-AF165DBD1E0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5147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5969-2A9D-418F-B0BE-104C24A5BC0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407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056192" y="1847273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3169666" y="4100945"/>
            <a:ext cx="1983053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9AA4-6658-405F-808C-ADA60C60A2B3}" type="datetime1">
              <a:rPr lang="zh-CN" altLang="en-US" smtClean="0"/>
              <a:pPr/>
              <a:t>2019/10/4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94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08A35-7152-4D78-A2D4-F3E65687FF2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97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A9426-4284-4FDB-90E8-1F055D3F19D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785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1B8E-C7CF-4CF8-8338-FEAE5D16B87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95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96613-0E7A-4C28-8AB5-360CF51C5E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870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532B4-071F-42B7-AD5A-0E8D6C740E8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407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1A86E-0E30-4B91-A1FB-BFF3362E755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288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0DBC020-4AE4-495E-95E2-87EFC6D446D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D43E604-E332-491E-8424-3AC2B9ED053F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831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75" r:id="rId11"/>
    <p:sldLayoutId id="21474840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D43E604-E332-491E-8424-3AC2B9ED053F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46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g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gif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Layout" Target="../diagrams/layout2.xml"/><Relationship Id="rId1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3191B13-DA0E-494A-B97E-55299ABE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標題 1"/>
          <p:cNvSpPr>
            <a:spLocks noGrp="1"/>
          </p:cNvSpPr>
          <p:nvPr>
            <p:ph type="ctrTitle"/>
          </p:nvPr>
        </p:nvSpPr>
        <p:spPr>
          <a:xfrm>
            <a:off x="547030" y="2975124"/>
            <a:ext cx="8049940" cy="981541"/>
          </a:xfrm>
          <a:noFill/>
        </p:spPr>
        <p:txBody>
          <a:bodyPr/>
          <a:lstStyle/>
          <a:p>
            <a:pPr eaLnBrk="1" hangingPunct="1"/>
            <a:r>
              <a:rPr lang="zh-TW" alt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高雄市政府農業局</a:t>
            </a:r>
            <a:br>
              <a:rPr lang="en-US" altLang="zh-TW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lang="zh-TW" alt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工作報告</a:t>
            </a:r>
          </a:p>
        </p:txBody>
      </p:sp>
      <p:sp>
        <p:nvSpPr>
          <p:cNvPr id="11274" name="投影片編號版面配置區 1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ADAF26-FD31-46DF-84CC-234EF8E6414C}" type="slidenum">
              <a:rPr lang="zh-TW" altLang="en-US" sz="120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zh-TW" sz="12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699792" y="4865040"/>
            <a:ext cx="3994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balanced" dir="t"/>
          </a:scene3d>
          <a:sp3d prstMaterial="plastic"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報告人：吳芳銘局長</a:t>
            </a:r>
            <a:endParaRPr kumimoji="0" lang="en-US" altLang="zh-TW" sz="16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6336" y="6353411"/>
            <a:ext cx="1199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TW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108</a:t>
            </a:r>
            <a:r>
              <a:rPr kumimoji="0" lang="zh-TW" altLang="en-US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10</a:t>
            </a:r>
            <a:r>
              <a:rPr kumimoji="0" lang="zh-TW" altLang="en-US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8</a:t>
            </a:r>
            <a:r>
              <a:rPr kumimoji="0" lang="zh-TW" altLang="en-US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0"/>
                <a:cs typeface="Arial" panose="020B0604020202020204" pitchFamily="34" charset="0"/>
              </a:rPr>
              <a:t>日 </a:t>
            </a:r>
            <a:endParaRPr lang="zh-TW" altLang="en-US" sz="1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67311" y="1678608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高雄市議會第</a:t>
            </a:r>
            <a:r>
              <a:rPr lang="en-US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屆第</a:t>
            </a:r>
            <a:r>
              <a:rPr lang="en-US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次定期大會</a:t>
            </a:r>
            <a:br>
              <a:rPr lang="en-US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農林部門業務報告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CAC7C30-A65B-4721-BAC8-4DBDFE48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991" y="123562"/>
            <a:ext cx="1109568" cy="9815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B215711E-3C93-49F9-89D0-0E929203C22B}"/>
              </a:ext>
            </a:extLst>
          </p:cNvPr>
          <p:cNvCxnSpPr/>
          <p:nvPr/>
        </p:nvCxnSpPr>
        <p:spPr>
          <a:xfrm>
            <a:off x="659981" y="836135"/>
            <a:ext cx="7532687" cy="3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矩形 31">
            <a:extLst>
              <a:ext uri="{FF2B5EF4-FFF2-40B4-BE49-F238E27FC236}">
                <a16:creationId xmlns:a16="http://schemas.microsoft.com/office/drawing/2014/main" id="{EFBD325B-E020-4E20-8197-9E6E795D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33" y="1815802"/>
            <a:ext cx="41322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產銷履歷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0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種果品面積 全國第一</a:t>
            </a:r>
            <a:endParaRPr kumimoji="0"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1,323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戶  </a:t>
            </a:r>
            <a:r>
              <a:rPr kumimoji="0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1,274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kumimoji="0"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FE3D382-44B0-4D5A-A07F-86EADA4A39A9}"/>
              </a:ext>
            </a:extLst>
          </p:cNvPr>
          <p:cNvCxnSpPr>
            <a:cxnSpLocks/>
          </p:cNvCxnSpPr>
          <p:nvPr/>
        </p:nvCxnSpPr>
        <p:spPr>
          <a:xfrm flipH="1">
            <a:off x="4573994" y="855083"/>
            <a:ext cx="1" cy="241676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">
            <a:extLst>
              <a:ext uri="{FF2B5EF4-FFF2-40B4-BE49-F238E27FC236}">
                <a16:creationId xmlns:a16="http://schemas.microsoft.com/office/drawing/2014/main" id="{83E2367B-06E0-4647-9240-0BF097A22ABF}"/>
              </a:ext>
            </a:extLst>
          </p:cNvPr>
          <p:cNvCxnSpPr/>
          <p:nvPr/>
        </p:nvCxnSpPr>
        <p:spPr>
          <a:xfrm>
            <a:off x="441731" y="3298839"/>
            <a:ext cx="80883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18">
            <a:extLst>
              <a:ext uri="{FF2B5EF4-FFF2-40B4-BE49-F238E27FC236}">
                <a16:creationId xmlns:a16="http://schemas.microsoft.com/office/drawing/2014/main" id="{7F969792-80E2-4B6A-B9BE-D13E40334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52" y="3483979"/>
            <a:ext cx="3960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TW" altLang="zh-TW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高</a:t>
            </a:r>
            <a:r>
              <a:rPr lang="zh-TW" altLang="en-US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雄</a:t>
            </a:r>
            <a:r>
              <a:rPr lang="zh-TW" altLang="zh-TW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市</a:t>
            </a:r>
            <a:r>
              <a:rPr lang="zh-TW" altLang="en-US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產銷履歷</a:t>
            </a:r>
            <a:r>
              <a:rPr lang="zh-TW" altLang="zh-TW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占全</a:t>
            </a:r>
            <a:r>
              <a:rPr lang="zh-TW" altLang="en-US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國</a:t>
            </a:r>
            <a:r>
              <a:rPr lang="zh-TW" altLang="zh-TW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驗證面積</a:t>
            </a:r>
            <a:r>
              <a:rPr lang="zh-TW" altLang="en-US" sz="1600" b="1" dirty="0">
                <a:solidFill>
                  <a:srgbClr val="040404"/>
                </a:solidFill>
                <a:ea typeface="微軟正黑體" panose="020B0604030504040204" pitchFamily="34" charset="-120"/>
              </a:rPr>
              <a:t>比率</a:t>
            </a:r>
          </a:p>
        </p:txBody>
      </p:sp>
      <p:graphicFrame>
        <p:nvGraphicFramePr>
          <p:cNvPr id="5203" name="Group 83">
            <a:extLst>
              <a:ext uri="{FF2B5EF4-FFF2-40B4-BE49-F238E27FC236}">
                <a16:creationId xmlns:a16="http://schemas.microsoft.com/office/drawing/2014/main" id="{A3885B75-E46B-4AC1-B181-F30664B7E79B}"/>
              </a:ext>
            </a:extLst>
          </p:cNvPr>
          <p:cNvGraphicFramePr>
            <a:graphicFrameLocks noGrp="1"/>
          </p:cNvGraphicFramePr>
          <p:nvPr/>
        </p:nvGraphicFramePr>
        <p:xfrm>
          <a:off x="441731" y="4109959"/>
          <a:ext cx="3909311" cy="237343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977742">
                  <a:extLst>
                    <a:ext uri="{9D8B030D-6E8A-4147-A177-3AD203B41FA5}">
                      <a16:colId xmlns:a16="http://schemas.microsoft.com/office/drawing/2014/main" val="1484693591"/>
                    </a:ext>
                  </a:extLst>
                </a:gridCol>
                <a:gridCol w="818488">
                  <a:extLst>
                    <a:ext uri="{9D8B030D-6E8A-4147-A177-3AD203B41FA5}">
                      <a16:colId xmlns:a16="http://schemas.microsoft.com/office/drawing/2014/main" val="1194179499"/>
                    </a:ext>
                  </a:extLst>
                </a:gridCol>
                <a:gridCol w="826860">
                  <a:extLst>
                    <a:ext uri="{9D8B030D-6E8A-4147-A177-3AD203B41FA5}">
                      <a16:colId xmlns:a16="http://schemas.microsoft.com/office/drawing/2014/main" val="3849741519"/>
                    </a:ext>
                  </a:extLst>
                </a:gridCol>
                <a:gridCol w="1286221">
                  <a:extLst>
                    <a:ext uri="{9D8B030D-6E8A-4147-A177-3AD203B41FA5}">
                      <a16:colId xmlns:a16="http://schemas.microsoft.com/office/drawing/2014/main" val="743406011"/>
                    </a:ext>
                  </a:extLst>
                </a:gridCol>
              </a:tblGrid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品項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068756021"/>
                  </a:ext>
                </a:extLst>
              </a:tr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水蜜桃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25.2</a:t>
                      </a:r>
                      <a:endParaRPr kumimoji="1" lang="en-US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25.2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338975603"/>
                  </a:ext>
                </a:extLst>
              </a:tr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番石榴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257.3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249.8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3960348277"/>
                  </a:ext>
                </a:extLst>
              </a:tr>
              <a:tr h="361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荔枝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89</a:t>
                      </a:r>
                      <a:endParaRPr kumimoji="1" lang="en-US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602341111"/>
                  </a:ext>
                </a:extLst>
              </a:tr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紅龍果</a:t>
                      </a:r>
                      <a:endParaRPr kumimoji="1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55.6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41.5</a:t>
                      </a:r>
                      <a:endParaRPr kumimoji="1" lang="en-US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2960649437"/>
                  </a:ext>
                </a:extLst>
              </a:tr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印度棗</a:t>
                      </a:r>
                      <a:endParaRPr kumimoji="1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72.2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50.9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3692159629"/>
                  </a:ext>
                </a:extLst>
              </a:tr>
              <a:tr h="335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木瓜</a:t>
                      </a:r>
                      <a:endParaRPr kumimoji="1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55.4</a:t>
                      </a:r>
                      <a:endParaRPr kumimoji="1" lang="en-US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36.7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/>
                </a:tc>
                <a:extLst>
                  <a:ext uri="{0D108BD9-81ED-4DB2-BD59-A6C34878D82A}">
                    <a16:rowId xmlns:a16="http://schemas.microsoft.com/office/drawing/2014/main" val="1729448662"/>
                  </a:ext>
                </a:extLst>
              </a:tr>
            </a:tbl>
          </a:graphicData>
        </a:graphic>
      </p:graphicFrame>
      <p:pic>
        <p:nvPicPr>
          <p:cNvPr id="3124" name="圖片 2">
            <a:extLst>
              <a:ext uri="{FF2B5EF4-FFF2-40B4-BE49-F238E27FC236}">
                <a16:creationId xmlns:a16="http://schemas.microsoft.com/office/drawing/2014/main" id="{15DE5A58-1A16-4034-B45A-33EDB77D9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29" y="1033108"/>
            <a:ext cx="924369" cy="92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5" name="Rectangle 486">
            <a:extLst>
              <a:ext uri="{FF2B5EF4-FFF2-40B4-BE49-F238E27FC236}">
                <a16:creationId xmlns:a16="http://schemas.microsoft.com/office/drawing/2014/main" id="{E01679D8-13AF-403F-9EAF-0C9768F93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637" y="3793390"/>
            <a:ext cx="1296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b="1" dirty="0"/>
              <a:t>單位</a:t>
            </a:r>
            <a:r>
              <a:rPr lang="en-US" altLang="zh-TW" sz="1400" b="1" dirty="0"/>
              <a:t>:</a:t>
            </a:r>
            <a:r>
              <a:rPr lang="zh-TW" altLang="en-US" sz="1400" b="1" dirty="0"/>
              <a:t>公頃</a:t>
            </a:r>
          </a:p>
        </p:txBody>
      </p:sp>
      <p:sp>
        <p:nvSpPr>
          <p:cNvPr id="3126" name="Rectangle 488">
            <a:extLst>
              <a:ext uri="{FF2B5EF4-FFF2-40B4-BE49-F238E27FC236}">
                <a16:creationId xmlns:a16="http://schemas.microsoft.com/office/drawing/2014/main" id="{9C4C703F-C861-489A-9E05-C8A509E52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1388" y="6526330"/>
            <a:ext cx="2085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/>
              <a:t>統計日期</a:t>
            </a:r>
            <a:r>
              <a:rPr lang="en-US" altLang="zh-TW" sz="1200" dirty="0"/>
              <a:t>:108</a:t>
            </a:r>
            <a:r>
              <a:rPr lang="zh-TW" altLang="en-US" sz="1200" dirty="0"/>
              <a:t>年</a:t>
            </a:r>
            <a:r>
              <a:rPr lang="en-US" altLang="zh-TW" sz="1200" dirty="0"/>
              <a:t>9</a:t>
            </a:r>
            <a:r>
              <a:rPr lang="zh-TW" altLang="en-US" sz="1200" dirty="0"/>
              <a:t>月</a:t>
            </a:r>
            <a:r>
              <a:rPr lang="en-US" altLang="zh-TW" sz="1200" dirty="0"/>
              <a:t>9</a:t>
            </a:r>
            <a:r>
              <a:rPr lang="zh-TW" altLang="en-US" sz="1200" dirty="0"/>
              <a:t>日</a:t>
            </a:r>
          </a:p>
        </p:txBody>
      </p:sp>
      <p:pic>
        <p:nvPicPr>
          <p:cNvPr id="3128" name="Picture 100" descr="logo-gobalgap">
            <a:extLst>
              <a:ext uri="{FF2B5EF4-FFF2-40B4-BE49-F238E27FC236}">
                <a16:creationId xmlns:a16="http://schemas.microsoft.com/office/drawing/2014/main" id="{470990ED-2636-4BC3-8288-76FCB90D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36" y="1052097"/>
            <a:ext cx="1869712" cy="9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9" name="Rectangle 82">
            <a:extLst>
              <a:ext uri="{FF2B5EF4-FFF2-40B4-BE49-F238E27FC236}">
                <a16:creationId xmlns:a16="http://schemas.microsoft.com/office/drawing/2014/main" id="{E839341E-8BFC-46DD-8E09-B25020251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130" y="3450342"/>
            <a:ext cx="4327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高雄市取得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GLOBALG.A.P.(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全球良好農業規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範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驗證之農民團體</a:t>
            </a: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0B618A22-AAF6-4930-9048-EA6FC7CBC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329" y="1988748"/>
            <a:ext cx="41322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全球良好農業規範</a:t>
            </a:r>
            <a:endParaRPr kumimoji="0"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kumimoji="0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個團體   </a:t>
            </a:r>
            <a:r>
              <a:rPr kumimoji="0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作物品項</a:t>
            </a:r>
            <a:endParaRPr kumimoji="0"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kumimoji="0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全國第一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1CEEEC7-9042-4FD6-95C0-3BD2FD936743}"/>
              </a:ext>
            </a:extLst>
          </p:cNvPr>
          <p:cNvSpPr txBox="1"/>
          <p:nvPr/>
        </p:nvSpPr>
        <p:spPr>
          <a:xfrm>
            <a:off x="0" y="0"/>
            <a:ext cx="9143999" cy="958553"/>
          </a:xfrm>
          <a:prstGeom prst="rect">
            <a:avLst/>
          </a:prstGeom>
          <a:solidFill>
            <a:srgbClr val="D1B9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>
            <a:defPPr>
              <a:defRPr lang="zh-TW"/>
            </a:defPPr>
            <a:lvl1pPr algn="ctr">
              <a:defRPr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+mn-lt"/>
                <a:ea typeface="+mn-ea"/>
              </a:defRPr>
            </a:lvl2pPr>
            <a:lvl3pPr>
              <a:defRPr>
                <a:latin typeface="+mn-lt"/>
                <a:ea typeface="+mn-ea"/>
              </a:defRPr>
            </a:lvl3pPr>
            <a:lvl4pPr>
              <a:defRPr>
                <a:latin typeface="+mn-lt"/>
                <a:ea typeface="+mn-ea"/>
              </a:defRPr>
            </a:lvl4pPr>
            <a:lvl5pPr>
              <a:defRPr>
                <a:latin typeface="+mn-lt"/>
                <a:ea typeface="+mn-ea"/>
              </a:defRPr>
            </a:lvl5pPr>
            <a:lvl6pPr>
              <a:defRPr>
                <a:latin typeface="+mn-lt"/>
                <a:ea typeface="+mn-ea"/>
              </a:defRPr>
            </a:lvl6pPr>
            <a:lvl7pPr>
              <a:defRPr>
                <a:latin typeface="+mn-lt"/>
                <a:ea typeface="+mn-ea"/>
              </a:defRPr>
            </a:lvl7pPr>
            <a:lvl8pPr>
              <a:defRPr>
                <a:latin typeface="+mn-lt"/>
                <a:ea typeface="+mn-ea"/>
              </a:defRPr>
            </a:lvl8pPr>
            <a:lvl9pPr>
              <a:defRPr>
                <a:latin typeface="+mn-lt"/>
                <a:ea typeface="+mn-ea"/>
              </a:defRPr>
            </a:lvl9pPr>
          </a:lstStyle>
          <a:p>
            <a:r>
              <a:rPr lang="zh-TW" altLang="en-US" dirty="0"/>
              <a:t>安全永續  接軌國際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1629AC6-F59B-4E01-A380-72C96D2053E1}"/>
              </a:ext>
            </a:extLst>
          </p:cNvPr>
          <p:cNvGraphicFramePr>
            <a:graphicFrameLocks noGrp="1"/>
          </p:cNvGraphicFramePr>
          <p:nvPr/>
        </p:nvGraphicFramePr>
        <p:xfrm>
          <a:off x="4766636" y="4198089"/>
          <a:ext cx="4073649" cy="235450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613676">
                  <a:extLst>
                    <a:ext uri="{9D8B030D-6E8A-4147-A177-3AD203B41FA5}">
                      <a16:colId xmlns:a16="http://schemas.microsoft.com/office/drawing/2014/main" val="3132410220"/>
                    </a:ext>
                  </a:extLst>
                </a:gridCol>
                <a:gridCol w="1459973">
                  <a:extLst>
                    <a:ext uri="{9D8B030D-6E8A-4147-A177-3AD203B41FA5}">
                      <a16:colId xmlns:a16="http://schemas.microsoft.com/office/drawing/2014/main" val="831257388"/>
                    </a:ext>
                  </a:extLst>
                </a:gridCol>
              </a:tblGrid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辦理團體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作物品項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680366"/>
                  </a:ext>
                </a:extLst>
              </a:tr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芳境果菜運銷合作社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荔枝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019363"/>
                  </a:ext>
                </a:extLst>
              </a:tr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合豐農產品運銷合作社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木瓜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963988"/>
                  </a:ext>
                </a:extLst>
              </a:tr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青隆果菜運銷合作社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番石榴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741372"/>
                  </a:ext>
                </a:extLst>
              </a:tr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加洲果菜運銷合作社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青花菜、甘藍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041985"/>
                  </a:ext>
                </a:extLst>
              </a:tr>
              <a:tr h="392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阿蓮區農會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番石榴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5501779"/>
                  </a:ext>
                </a:extLst>
              </a:tr>
            </a:tbl>
          </a:graphicData>
        </a:graphic>
      </p:graphicFrame>
      <p:pic>
        <p:nvPicPr>
          <p:cNvPr id="27" name="圖片 26">
            <a:extLst>
              <a:ext uri="{FF2B5EF4-FFF2-40B4-BE49-F238E27FC236}">
                <a16:creationId xmlns:a16="http://schemas.microsoft.com/office/drawing/2014/main" id="{2BDF8024-6C6F-4DD9-9AF3-5080EFFED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7" name="投影片編號版面配置區 1">
            <a:extLst>
              <a:ext uri="{FF2B5EF4-FFF2-40B4-BE49-F238E27FC236}">
                <a16:creationId xmlns:a16="http://schemas.microsoft.com/office/drawing/2014/main" id="{CEA893E8-77ED-4551-976E-31C272AA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B91B8E-C7CF-4CF8-8338-FEAE5D16B873}" type="slidenum">
              <a:rPr lang="zh-TW" altLang="en-US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2696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"/>
          <p:cNvCxnSpPr/>
          <p:nvPr/>
        </p:nvCxnSpPr>
        <p:spPr>
          <a:xfrm>
            <a:off x="1066543" y="1036274"/>
            <a:ext cx="7207070" cy="187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0" y="-5844"/>
            <a:ext cx="9144000" cy="970547"/>
          </a:xfrm>
          <a:prstGeom prst="rect">
            <a:avLst/>
          </a:prstGeom>
          <a:solidFill>
            <a:srgbClr val="D1B9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植物醫師制度再進化</a:t>
            </a:r>
            <a:endParaRPr lang="zh-CN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4" name="內容版面配置區 127"/>
          <p:cNvSpPr txBox="1">
            <a:spLocks/>
          </p:cNvSpPr>
          <p:nvPr/>
        </p:nvSpPr>
        <p:spPr>
          <a:xfrm>
            <a:off x="6209699" y="1794240"/>
            <a:ext cx="2717741" cy="13747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重大病蟲害監控</a:t>
            </a:r>
            <a:endParaRPr lang="en-US" altLang="zh-TW" sz="135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685800">
              <a:spcBef>
                <a:spcPts val="0"/>
              </a:spcBef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秋行軍蟲、荔枝椿象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spcBef>
                <a:spcPts val="0"/>
              </a:spcBef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、稻細蟎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</a:p>
        </p:txBody>
      </p:sp>
      <p:sp>
        <p:nvSpPr>
          <p:cNvPr id="138" name="內容版面配置區 127">
            <a:extLst>
              <a:ext uri="{FF2B5EF4-FFF2-40B4-BE49-F238E27FC236}">
                <a16:creationId xmlns:a16="http://schemas.microsoft.com/office/drawing/2014/main" id="{71B3C6B0-044C-48B9-B5AE-52881EF8D77E}"/>
              </a:ext>
            </a:extLst>
          </p:cNvPr>
          <p:cNvSpPr txBox="1">
            <a:spLocks/>
          </p:cNvSpPr>
          <p:nvPr/>
        </p:nvSpPr>
        <p:spPr>
          <a:xfrm>
            <a:off x="1870463" y="1189007"/>
            <a:ext cx="6711591" cy="47618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精準用藥、一藥多病、降低農民與土地的負擔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endParaRPr lang="en-US" altLang="zh-TW" sz="135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ü"/>
              <a:defRPr/>
            </a:pPr>
            <a:endParaRPr lang="en-US" altLang="zh-TW" sz="135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endParaRPr lang="zh-TW" altLang="en-US" sz="135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EF8663E-F2FC-4C2E-AD22-DCDDEE567F50}"/>
              </a:ext>
            </a:extLst>
          </p:cNvPr>
          <p:cNvSpPr/>
          <p:nvPr/>
        </p:nvSpPr>
        <p:spPr>
          <a:xfrm>
            <a:off x="486462" y="1751306"/>
            <a:ext cx="2696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植物醫生鑑定站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全國首創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進駐農業生產基地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D04C3F2A-F76E-4821-A140-1EF6C9948104}"/>
              </a:ext>
            </a:extLst>
          </p:cNvPr>
          <p:cNvSpPr/>
          <p:nvPr/>
        </p:nvSpPr>
        <p:spPr>
          <a:xfrm>
            <a:off x="3326939" y="1742125"/>
            <a:ext cx="2696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技術服務團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嘉義大學及農業試驗所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專案技術協助</a:t>
            </a:r>
          </a:p>
        </p:txBody>
      </p:sp>
      <p:cxnSp>
        <p:nvCxnSpPr>
          <p:cNvPr id="148" name="直線接點 147">
            <a:extLst>
              <a:ext uri="{FF2B5EF4-FFF2-40B4-BE49-F238E27FC236}">
                <a16:creationId xmlns:a16="http://schemas.microsoft.com/office/drawing/2014/main" id="{9D47268A-F6EC-4D0B-9DB2-B69F99EAD30B}"/>
              </a:ext>
            </a:extLst>
          </p:cNvPr>
          <p:cNvCxnSpPr>
            <a:cxnSpLocks/>
          </p:cNvCxnSpPr>
          <p:nvPr/>
        </p:nvCxnSpPr>
        <p:spPr>
          <a:xfrm>
            <a:off x="3326939" y="1751306"/>
            <a:ext cx="0" cy="11510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接點 148">
            <a:extLst>
              <a:ext uri="{FF2B5EF4-FFF2-40B4-BE49-F238E27FC236}">
                <a16:creationId xmlns:a16="http://schemas.microsoft.com/office/drawing/2014/main" id="{DDAF54AE-6FA9-4446-828E-B3719079D179}"/>
              </a:ext>
            </a:extLst>
          </p:cNvPr>
          <p:cNvCxnSpPr>
            <a:cxnSpLocks/>
          </p:cNvCxnSpPr>
          <p:nvPr/>
        </p:nvCxnSpPr>
        <p:spPr>
          <a:xfrm>
            <a:off x="6183325" y="1751306"/>
            <a:ext cx="0" cy="11510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2">
            <a:extLst>
              <a:ext uri="{FF2B5EF4-FFF2-40B4-BE49-F238E27FC236}">
                <a16:creationId xmlns:a16="http://schemas.microsoft.com/office/drawing/2014/main" id="{1DA60B16-0C86-47F7-9C12-A4C84825E6A1}"/>
              </a:ext>
            </a:extLst>
          </p:cNvPr>
          <p:cNvCxnSpPr/>
          <p:nvPr/>
        </p:nvCxnSpPr>
        <p:spPr>
          <a:xfrm>
            <a:off x="400094" y="3000189"/>
            <a:ext cx="8390268" cy="312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6" name="文字方塊 59395">
            <a:extLst>
              <a:ext uri="{FF2B5EF4-FFF2-40B4-BE49-F238E27FC236}">
                <a16:creationId xmlns:a16="http://schemas.microsoft.com/office/drawing/2014/main" id="{A1CEEEC7-9042-4FD6-95C0-3BD2FD936743}"/>
              </a:ext>
            </a:extLst>
          </p:cNvPr>
          <p:cNvSpPr txBox="1"/>
          <p:nvPr/>
        </p:nvSpPr>
        <p:spPr>
          <a:xfrm>
            <a:off x="3098079" y="3078347"/>
            <a:ext cx="547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專業、及時、主動</a:t>
            </a:r>
          </a:p>
        </p:txBody>
      </p:sp>
      <p:graphicFrame>
        <p:nvGraphicFramePr>
          <p:cNvPr id="18" name="表格 19">
            <a:extLst>
              <a:ext uri="{FF2B5EF4-FFF2-40B4-BE49-F238E27FC236}">
                <a16:creationId xmlns:a16="http://schemas.microsoft.com/office/drawing/2014/main" id="{89D35917-5353-4198-BFC1-8218D3DE4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660247"/>
              </p:ext>
            </p:extLst>
          </p:nvPr>
        </p:nvGraphicFramePr>
        <p:xfrm>
          <a:off x="572899" y="3848934"/>
          <a:ext cx="2773238" cy="1309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763">
                  <a:extLst>
                    <a:ext uri="{9D8B030D-6E8A-4147-A177-3AD203B41FA5}">
                      <a16:colId xmlns:a16="http://schemas.microsoft.com/office/drawing/2014/main" val="4245817995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590219217"/>
                    </a:ext>
                  </a:extLst>
                </a:gridCol>
              </a:tblGrid>
              <a:tr h="436494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輔導人次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943037"/>
                  </a:ext>
                </a:extLst>
              </a:tr>
              <a:tr h="436494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輔導面積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66.48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067344"/>
                  </a:ext>
                </a:extLst>
              </a:tr>
              <a:tr h="436494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輔導作物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1274803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4D498A29-3BE4-4FEA-8925-B109CB955614}"/>
              </a:ext>
            </a:extLst>
          </p:cNvPr>
          <p:cNvSpPr txBox="1"/>
          <p:nvPr/>
        </p:nvSpPr>
        <p:spPr>
          <a:xfrm>
            <a:off x="470360" y="5549269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輔導作物以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木瓜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為大宗，其次為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辣椒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茄子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1E02FAE-DE85-48EA-9982-B563CC6414D6}"/>
              </a:ext>
            </a:extLst>
          </p:cNvPr>
          <p:cNvSpPr txBox="1"/>
          <p:nvPr/>
        </p:nvSpPr>
        <p:spPr>
          <a:xfrm>
            <a:off x="470360" y="5243115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統計資料至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D2727362-8C48-4AAB-9D03-FF3686634276}"/>
              </a:ext>
            </a:extLst>
          </p:cNvPr>
          <p:cNvGrpSpPr/>
          <p:nvPr/>
        </p:nvGrpSpPr>
        <p:grpSpPr>
          <a:xfrm>
            <a:off x="3926744" y="3231075"/>
            <a:ext cx="4655309" cy="3438285"/>
            <a:chOff x="2587583" y="1137340"/>
            <a:chExt cx="6342918" cy="5272509"/>
          </a:xfrm>
          <a:effectLst>
            <a:glow rad="63500">
              <a:srgbClr val="FF0000">
                <a:alpha val="15000"/>
              </a:srgbClr>
            </a:glow>
          </a:effectLst>
        </p:grpSpPr>
        <p:pic>
          <p:nvPicPr>
            <p:cNvPr id="30" name="Picture 2" descr="D:\植物防疫科資料\植物防疫\植物醫師\其他\108植醫座談會\map-kh.png">
              <a:extLst>
                <a:ext uri="{FF2B5EF4-FFF2-40B4-BE49-F238E27FC236}">
                  <a16:creationId xmlns:a16="http://schemas.microsoft.com/office/drawing/2014/main" id="{D07803A0-3776-4145-98FD-B43E72DB4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868881" y="1137340"/>
              <a:ext cx="4061620" cy="4863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6469D330-6F1C-41BE-8EC9-015276F1B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775038" y="4900629"/>
              <a:ext cx="519540" cy="59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32FA670-B63B-41AE-BCCD-87BEEF156A4B}"/>
                </a:ext>
              </a:extLst>
            </p:cNvPr>
            <p:cNvSpPr txBox="1"/>
            <p:nvPr/>
          </p:nvSpPr>
          <p:spPr>
            <a:xfrm>
              <a:off x="7339436" y="4884259"/>
              <a:ext cx="156966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高雄區農業改良場</a:t>
              </a:r>
            </a:p>
          </p:txBody>
        </p:sp>
        <p:cxnSp>
          <p:nvCxnSpPr>
            <p:cNvPr id="33" name="肘形接點 20">
              <a:extLst>
                <a:ext uri="{FF2B5EF4-FFF2-40B4-BE49-F238E27FC236}">
                  <a16:creationId xmlns:a16="http://schemas.microsoft.com/office/drawing/2014/main" id="{6371EF90-CA7A-4596-AD84-AFAAC0EA6DE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993523" y="5272851"/>
              <a:ext cx="657881" cy="3839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肘形接點 21">
              <a:extLst>
                <a:ext uri="{FF2B5EF4-FFF2-40B4-BE49-F238E27FC236}">
                  <a16:creationId xmlns:a16="http://schemas.microsoft.com/office/drawing/2014/main" id="{85B1BBD3-8B90-43F3-AF7D-176CB0C2143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970349" y="5497981"/>
              <a:ext cx="1757524" cy="15314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23AB3A0-6EC5-4485-A37D-108EAC2E7C98}"/>
                </a:ext>
              </a:extLst>
            </p:cNvPr>
            <p:cNvSpPr txBox="1"/>
            <p:nvPr/>
          </p:nvSpPr>
          <p:spPr>
            <a:xfrm>
              <a:off x="2596061" y="5061817"/>
              <a:ext cx="191590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鳳山熱帶園藝試驗分所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4605B12-8D5A-4A65-B40F-A3FAC3379609}"/>
                </a:ext>
              </a:extLst>
            </p:cNvPr>
            <p:cNvSpPr txBox="1"/>
            <p:nvPr/>
          </p:nvSpPr>
          <p:spPr>
            <a:xfrm>
              <a:off x="2587583" y="5351047"/>
              <a:ext cx="70403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農業局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957C7C6B-C218-4921-BA8D-788266D0AE28}"/>
                </a:ext>
              </a:extLst>
            </p:cNvPr>
            <p:cNvSpPr txBox="1"/>
            <p:nvPr/>
          </p:nvSpPr>
          <p:spPr>
            <a:xfrm>
              <a:off x="5494224" y="4482325"/>
              <a:ext cx="1050288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4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主要農業區</a:t>
              </a:r>
            </a:p>
          </p:txBody>
        </p:sp>
        <p:grpSp>
          <p:nvGrpSpPr>
            <p:cNvPr id="38" name="组合 217">
              <a:extLst>
                <a:ext uri="{FF2B5EF4-FFF2-40B4-BE49-F238E27FC236}">
                  <a16:creationId xmlns:a16="http://schemas.microsoft.com/office/drawing/2014/main" id="{87EBA60E-F697-44AA-B240-D2C0E4A9C3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56981" y="4899919"/>
              <a:ext cx="229317" cy="228296"/>
              <a:chOff x="7707313" y="2466976"/>
              <a:chExt cx="712788" cy="709613"/>
            </a:xfrm>
            <a:solidFill>
              <a:srgbClr val="FF0000"/>
            </a:solidFill>
          </p:grpSpPr>
          <p:sp>
            <p:nvSpPr>
              <p:cNvPr id="115" name="Freeform 145">
                <a:extLst>
                  <a:ext uri="{FF2B5EF4-FFF2-40B4-BE49-F238E27FC236}">
                    <a16:creationId xmlns:a16="http://schemas.microsoft.com/office/drawing/2014/main" id="{016E7B5F-49C4-4190-93CD-5A55049098CC}"/>
                  </a:ext>
                </a:extLst>
              </p:cNvPr>
              <p:cNvSpPr/>
              <p:nvPr/>
            </p:nvSpPr>
            <p:spPr bwMode="auto">
              <a:xfrm>
                <a:off x="8056563" y="2481263"/>
                <a:ext cx="9525" cy="3175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1"/>
                      <a:pt x="2" y="1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146">
                <a:extLst>
                  <a:ext uri="{FF2B5EF4-FFF2-40B4-BE49-F238E27FC236}">
                    <a16:creationId xmlns:a16="http://schemas.microsoft.com/office/drawing/2014/main" id="{BEFEC935-9AD3-49DA-9D70-A04D8DE1A82C}"/>
                  </a:ext>
                </a:extLst>
              </p:cNvPr>
              <p:cNvSpPr/>
              <p:nvPr/>
            </p:nvSpPr>
            <p:spPr bwMode="auto">
              <a:xfrm>
                <a:off x="8053388" y="2479676"/>
                <a:ext cx="15875" cy="6350"/>
              </a:xfrm>
              <a:custGeom>
                <a:avLst/>
                <a:gdLst>
                  <a:gd name="T0" fmla="*/ 2 w 6"/>
                  <a:gd name="T1" fmla="*/ 3 h 3"/>
                  <a:gd name="T2" fmla="*/ 1 w 6"/>
                  <a:gd name="T3" fmla="*/ 3 h 3"/>
                  <a:gd name="T4" fmla="*/ 0 w 6"/>
                  <a:gd name="T5" fmla="*/ 3 h 3"/>
                  <a:gd name="T6" fmla="*/ 1 w 6"/>
                  <a:gd name="T7" fmla="*/ 2 h 3"/>
                  <a:gd name="T8" fmla="*/ 5 w 6"/>
                  <a:gd name="T9" fmla="*/ 0 h 3"/>
                  <a:gd name="T10" fmla="*/ 6 w 6"/>
                  <a:gd name="T11" fmla="*/ 0 h 3"/>
                  <a:gd name="T12" fmla="*/ 6 w 6"/>
                  <a:gd name="T13" fmla="*/ 1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3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147">
                <a:extLst>
                  <a:ext uri="{FF2B5EF4-FFF2-40B4-BE49-F238E27FC236}">
                    <a16:creationId xmlns:a16="http://schemas.microsoft.com/office/drawing/2014/main" id="{43EDFFEF-8A4A-433B-B417-AF0C4D474CC3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9525" cy="7938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1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3" y="0"/>
                      <a:pt x="3" y="1"/>
                    </a:cubicBezTo>
                    <a:cubicBezTo>
                      <a:pt x="4" y="1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148">
                <a:extLst>
                  <a:ext uri="{FF2B5EF4-FFF2-40B4-BE49-F238E27FC236}">
                    <a16:creationId xmlns:a16="http://schemas.microsoft.com/office/drawing/2014/main" id="{EBB6B841-D138-4223-9B6B-F18965943D62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11113" cy="7938"/>
              </a:xfrm>
              <a:custGeom>
                <a:avLst/>
                <a:gdLst>
                  <a:gd name="T0" fmla="*/ 1 w 5"/>
                  <a:gd name="T1" fmla="*/ 3 h 3"/>
                  <a:gd name="T2" fmla="*/ 0 w 5"/>
                  <a:gd name="T3" fmla="*/ 2 h 3"/>
                  <a:gd name="T4" fmla="*/ 0 w 5"/>
                  <a:gd name="T5" fmla="*/ 1 h 3"/>
                  <a:gd name="T6" fmla="*/ 3 w 5"/>
                  <a:gd name="T7" fmla="*/ 0 h 3"/>
                  <a:gd name="T8" fmla="*/ 4 w 5"/>
                  <a:gd name="T9" fmla="*/ 0 h 3"/>
                  <a:gd name="T10" fmla="*/ 4 w 5"/>
                  <a:gd name="T11" fmla="*/ 1 h 3"/>
                  <a:gd name="T12" fmla="*/ 1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4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149">
                <a:extLst>
                  <a:ext uri="{FF2B5EF4-FFF2-40B4-BE49-F238E27FC236}">
                    <a16:creationId xmlns:a16="http://schemas.microsoft.com/office/drawing/2014/main" id="{66523085-A829-45D2-BA6D-EAAACD959999}"/>
                  </a:ext>
                </a:extLst>
              </p:cNvPr>
              <p:cNvSpPr/>
              <p:nvPr/>
            </p:nvSpPr>
            <p:spPr bwMode="auto">
              <a:xfrm>
                <a:off x="8193088" y="2503488"/>
                <a:ext cx="6350" cy="6350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1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3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150">
                <a:extLst>
                  <a:ext uri="{FF2B5EF4-FFF2-40B4-BE49-F238E27FC236}">
                    <a16:creationId xmlns:a16="http://schemas.microsoft.com/office/drawing/2014/main" id="{ABAFE035-116D-4796-8E0E-F334A00E70B0}"/>
                  </a:ext>
                </a:extLst>
              </p:cNvPr>
              <p:cNvSpPr/>
              <p:nvPr/>
            </p:nvSpPr>
            <p:spPr bwMode="auto">
              <a:xfrm>
                <a:off x="8189913" y="2500313"/>
                <a:ext cx="12700" cy="9525"/>
              </a:xfrm>
              <a:custGeom>
                <a:avLst/>
                <a:gdLst>
                  <a:gd name="T0" fmla="*/ 3 w 5"/>
                  <a:gd name="T1" fmla="*/ 4 h 4"/>
                  <a:gd name="T2" fmla="*/ 1 w 5"/>
                  <a:gd name="T3" fmla="*/ 3 h 4"/>
                  <a:gd name="T4" fmla="*/ 0 w 5"/>
                  <a:gd name="T5" fmla="*/ 1 h 4"/>
                  <a:gd name="T6" fmla="*/ 1 w 5"/>
                  <a:gd name="T7" fmla="*/ 0 h 4"/>
                  <a:gd name="T8" fmla="*/ 3 w 5"/>
                  <a:gd name="T9" fmla="*/ 0 h 4"/>
                  <a:gd name="T10" fmla="*/ 4 w 5"/>
                  <a:gd name="T11" fmla="*/ 1 h 4"/>
                  <a:gd name="T12" fmla="*/ 5 w 5"/>
                  <a:gd name="T13" fmla="*/ 1 h 4"/>
                  <a:gd name="T14" fmla="*/ 5 w 5"/>
                  <a:gd name="T15" fmla="*/ 2 h 4"/>
                  <a:gd name="T16" fmla="*/ 3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151">
                <a:extLst>
                  <a:ext uri="{FF2B5EF4-FFF2-40B4-BE49-F238E27FC236}">
                    <a16:creationId xmlns:a16="http://schemas.microsoft.com/office/drawing/2014/main" id="{245A52E4-B473-4F7F-A2C0-31DCEB58F8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8450" y="2647951"/>
                <a:ext cx="314325" cy="331788"/>
              </a:xfrm>
              <a:custGeom>
                <a:avLst/>
                <a:gdLst>
                  <a:gd name="T0" fmla="*/ 57 w 130"/>
                  <a:gd name="T1" fmla="*/ 6 h 137"/>
                  <a:gd name="T2" fmla="*/ 84 w 130"/>
                  <a:gd name="T3" fmla="*/ 8 h 137"/>
                  <a:gd name="T4" fmla="*/ 105 w 130"/>
                  <a:gd name="T5" fmla="*/ 19 h 137"/>
                  <a:gd name="T6" fmla="*/ 112 w 130"/>
                  <a:gd name="T7" fmla="*/ 25 h 137"/>
                  <a:gd name="T8" fmla="*/ 129 w 130"/>
                  <a:gd name="T9" fmla="*/ 72 h 137"/>
                  <a:gd name="T10" fmla="*/ 124 w 130"/>
                  <a:gd name="T11" fmla="*/ 93 h 137"/>
                  <a:gd name="T12" fmla="*/ 113 w 130"/>
                  <a:gd name="T13" fmla="*/ 114 h 137"/>
                  <a:gd name="T14" fmla="*/ 76 w 130"/>
                  <a:gd name="T15" fmla="*/ 133 h 137"/>
                  <a:gd name="T16" fmla="*/ 32 w 130"/>
                  <a:gd name="T17" fmla="*/ 123 h 137"/>
                  <a:gd name="T18" fmla="*/ 16 w 130"/>
                  <a:gd name="T19" fmla="*/ 109 h 137"/>
                  <a:gd name="T20" fmla="*/ 2 w 130"/>
                  <a:gd name="T21" fmla="*/ 69 h 137"/>
                  <a:gd name="T22" fmla="*/ 24 w 130"/>
                  <a:gd name="T23" fmla="*/ 16 h 137"/>
                  <a:gd name="T24" fmla="*/ 42 w 130"/>
                  <a:gd name="T25" fmla="*/ 5 h 137"/>
                  <a:gd name="T26" fmla="*/ 45 w 130"/>
                  <a:gd name="T27" fmla="*/ 5 h 137"/>
                  <a:gd name="T28" fmla="*/ 57 w 130"/>
                  <a:gd name="T29" fmla="*/ 6 h 137"/>
                  <a:gd name="T30" fmla="*/ 57 w 130"/>
                  <a:gd name="T31" fmla="*/ 9 h 137"/>
                  <a:gd name="T32" fmla="*/ 38 w 130"/>
                  <a:gd name="T33" fmla="*/ 10 h 137"/>
                  <a:gd name="T34" fmla="*/ 5 w 130"/>
                  <a:gd name="T35" fmla="*/ 66 h 137"/>
                  <a:gd name="T36" fmla="*/ 8 w 130"/>
                  <a:gd name="T37" fmla="*/ 77 h 137"/>
                  <a:gd name="T38" fmla="*/ 15 w 130"/>
                  <a:gd name="T39" fmla="*/ 99 h 137"/>
                  <a:gd name="T40" fmla="*/ 33 w 130"/>
                  <a:gd name="T41" fmla="*/ 119 h 137"/>
                  <a:gd name="T42" fmla="*/ 75 w 130"/>
                  <a:gd name="T43" fmla="*/ 129 h 137"/>
                  <a:gd name="T44" fmla="*/ 109 w 130"/>
                  <a:gd name="T45" fmla="*/ 113 h 137"/>
                  <a:gd name="T46" fmla="*/ 123 w 130"/>
                  <a:gd name="T47" fmla="*/ 83 h 137"/>
                  <a:gd name="T48" fmla="*/ 98 w 130"/>
                  <a:gd name="T49" fmla="*/ 18 h 137"/>
                  <a:gd name="T50" fmla="*/ 92 w 130"/>
                  <a:gd name="T51" fmla="*/ 17 h 137"/>
                  <a:gd name="T52" fmla="*/ 83 w 130"/>
                  <a:gd name="T53" fmla="*/ 10 h 137"/>
                  <a:gd name="T54" fmla="*/ 75 w 130"/>
                  <a:gd name="T55" fmla="*/ 7 h 137"/>
                  <a:gd name="T56" fmla="*/ 63 w 130"/>
                  <a:gd name="T57" fmla="*/ 6 h 137"/>
                  <a:gd name="T58" fmla="*/ 62 w 130"/>
                  <a:gd name="T59" fmla="*/ 8 h 137"/>
                  <a:gd name="T60" fmla="*/ 74 w 130"/>
                  <a:gd name="T61" fmla="*/ 12 h 137"/>
                  <a:gd name="T62" fmla="*/ 57 w 130"/>
                  <a:gd name="T63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0" h="137">
                    <a:moveTo>
                      <a:pt x="57" y="6"/>
                    </a:moveTo>
                    <a:cubicBezTo>
                      <a:pt x="67" y="0"/>
                      <a:pt x="75" y="5"/>
                      <a:pt x="84" y="8"/>
                    </a:cubicBezTo>
                    <a:cubicBezTo>
                      <a:pt x="93" y="11"/>
                      <a:pt x="99" y="14"/>
                      <a:pt x="105" y="19"/>
                    </a:cubicBezTo>
                    <a:cubicBezTo>
                      <a:pt x="107" y="21"/>
                      <a:pt x="108" y="24"/>
                      <a:pt x="112" y="25"/>
                    </a:cubicBezTo>
                    <a:cubicBezTo>
                      <a:pt x="121" y="38"/>
                      <a:pt x="129" y="53"/>
                      <a:pt x="129" y="72"/>
                    </a:cubicBezTo>
                    <a:cubicBezTo>
                      <a:pt x="128" y="78"/>
                      <a:pt x="126" y="86"/>
                      <a:pt x="124" y="93"/>
                    </a:cubicBezTo>
                    <a:cubicBezTo>
                      <a:pt x="121" y="100"/>
                      <a:pt x="117" y="110"/>
                      <a:pt x="113" y="114"/>
                    </a:cubicBezTo>
                    <a:cubicBezTo>
                      <a:pt x="106" y="121"/>
                      <a:pt x="90" y="130"/>
                      <a:pt x="76" y="133"/>
                    </a:cubicBezTo>
                    <a:cubicBezTo>
                      <a:pt x="57" y="137"/>
                      <a:pt x="43" y="132"/>
                      <a:pt x="32" y="123"/>
                    </a:cubicBezTo>
                    <a:cubicBezTo>
                      <a:pt x="26" y="118"/>
                      <a:pt x="20" y="114"/>
                      <a:pt x="16" y="109"/>
                    </a:cubicBezTo>
                    <a:cubicBezTo>
                      <a:pt x="9" y="100"/>
                      <a:pt x="4" y="83"/>
                      <a:pt x="2" y="69"/>
                    </a:cubicBezTo>
                    <a:cubicBezTo>
                      <a:pt x="0" y="50"/>
                      <a:pt x="11" y="28"/>
                      <a:pt x="24" y="16"/>
                    </a:cubicBezTo>
                    <a:cubicBezTo>
                      <a:pt x="30" y="10"/>
                      <a:pt x="35" y="6"/>
                      <a:pt x="42" y="5"/>
                    </a:cubicBezTo>
                    <a:cubicBezTo>
                      <a:pt x="44" y="4"/>
                      <a:pt x="46" y="4"/>
                      <a:pt x="45" y="5"/>
                    </a:cubicBezTo>
                    <a:cubicBezTo>
                      <a:pt x="46" y="4"/>
                      <a:pt x="53" y="4"/>
                      <a:pt x="57" y="6"/>
                    </a:cubicBezTo>
                    <a:close/>
                    <a:moveTo>
                      <a:pt x="57" y="9"/>
                    </a:moveTo>
                    <a:cubicBezTo>
                      <a:pt x="50" y="9"/>
                      <a:pt x="44" y="13"/>
                      <a:pt x="38" y="10"/>
                    </a:cubicBezTo>
                    <a:cubicBezTo>
                      <a:pt x="20" y="22"/>
                      <a:pt x="4" y="41"/>
                      <a:pt x="5" y="66"/>
                    </a:cubicBezTo>
                    <a:cubicBezTo>
                      <a:pt x="5" y="69"/>
                      <a:pt x="7" y="73"/>
                      <a:pt x="8" y="77"/>
                    </a:cubicBezTo>
                    <a:cubicBezTo>
                      <a:pt x="10" y="86"/>
                      <a:pt x="11" y="92"/>
                      <a:pt x="15" y="99"/>
                    </a:cubicBezTo>
                    <a:cubicBezTo>
                      <a:pt x="20" y="109"/>
                      <a:pt x="25" y="112"/>
                      <a:pt x="33" y="119"/>
                    </a:cubicBezTo>
                    <a:cubicBezTo>
                      <a:pt x="43" y="127"/>
                      <a:pt x="55" y="133"/>
                      <a:pt x="75" y="129"/>
                    </a:cubicBezTo>
                    <a:cubicBezTo>
                      <a:pt x="85" y="127"/>
                      <a:pt x="101" y="120"/>
                      <a:pt x="109" y="113"/>
                    </a:cubicBezTo>
                    <a:cubicBezTo>
                      <a:pt x="115" y="108"/>
                      <a:pt x="122" y="91"/>
                      <a:pt x="123" y="83"/>
                    </a:cubicBezTo>
                    <a:cubicBezTo>
                      <a:pt x="130" y="50"/>
                      <a:pt x="114" y="31"/>
                      <a:pt x="98" y="18"/>
                    </a:cubicBezTo>
                    <a:cubicBezTo>
                      <a:pt x="96" y="18"/>
                      <a:pt x="95" y="16"/>
                      <a:pt x="92" y="17"/>
                    </a:cubicBezTo>
                    <a:cubicBezTo>
                      <a:pt x="93" y="13"/>
                      <a:pt x="85" y="13"/>
                      <a:pt x="83" y="10"/>
                    </a:cubicBezTo>
                    <a:cubicBezTo>
                      <a:pt x="79" y="10"/>
                      <a:pt x="76" y="9"/>
                      <a:pt x="75" y="7"/>
                    </a:cubicBezTo>
                    <a:cubicBezTo>
                      <a:pt x="71" y="7"/>
                      <a:pt x="66" y="5"/>
                      <a:pt x="63" y="6"/>
                    </a:cubicBezTo>
                    <a:cubicBezTo>
                      <a:pt x="63" y="7"/>
                      <a:pt x="62" y="7"/>
                      <a:pt x="62" y="8"/>
                    </a:cubicBezTo>
                    <a:cubicBezTo>
                      <a:pt x="66" y="9"/>
                      <a:pt x="71" y="8"/>
                      <a:pt x="74" y="12"/>
                    </a:cubicBezTo>
                    <a:cubicBezTo>
                      <a:pt x="68" y="12"/>
                      <a:pt x="63" y="9"/>
                      <a:pt x="57" y="9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152">
                <a:extLst>
                  <a:ext uri="{FF2B5EF4-FFF2-40B4-BE49-F238E27FC236}">
                    <a16:creationId xmlns:a16="http://schemas.microsoft.com/office/drawing/2014/main" id="{669E0612-91AD-4516-9A37-8E640790DF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5275" y="2652713"/>
                <a:ext cx="320675" cy="322263"/>
              </a:xfrm>
              <a:custGeom>
                <a:avLst/>
                <a:gdLst>
                  <a:gd name="T0" fmla="*/ 32 w 132"/>
                  <a:gd name="T1" fmla="*/ 122 h 133"/>
                  <a:gd name="T2" fmla="*/ 17 w 132"/>
                  <a:gd name="T3" fmla="*/ 108 h 133"/>
                  <a:gd name="T4" fmla="*/ 24 w 132"/>
                  <a:gd name="T5" fmla="*/ 13 h 133"/>
                  <a:gd name="T6" fmla="*/ 46 w 132"/>
                  <a:gd name="T7" fmla="*/ 1 h 133"/>
                  <a:gd name="T8" fmla="*/ 49 w 132"/>
                  <a:gd name="T9" fmla="*/ 1 h 133"/>
                  <a:gd name="T10" fmla="*/ 68 w 132"/>
                  <a:gd name="T11" fmla="*/ 0 h 133"/>
                  <a:gd name="T12" fmla="*/ 85 w 132"/>
                  <a:gd name="T13" fmla="*/ 5 h 133"/>
                  <a:gd name="T14" fmla="*/ 108 w 132"/>
                  <a:gd name="T15" fmla="*/ 18 h 133"/>
                  <a:gd name="T16" fmla="*/ 114 w 132"/>
                  <a:gd name="T17" fmla="*/ 22 h 133"/>
                  <a:gd name="T18" fmla="*/ 126 w 132"/>
                  <a:gd name="T19" fmla="*/ 91 h 133"/>
                  <a:gd name="T20" fmla="*/ 78 w 132"/>
                  <a:gd name="T21" fmla="*/ 132 h 133"/>
                  <a:gd name="T22" fmla="*/ 45 w 132"/>
                  <a:gd name="T23" fmla="*/ 3 h 133"/>
                  <a:gd name="T24" fmla="*/ 26 w 132"/>
                  <a:gd name="T25" fmla="*/ 14 h 133"/>
                  <a:gd name="T26" fmla="*/ 18 w 132"/>
                  <a:gd name="T27" fmla="*/ 107 h 133"/>
                  <a:gd name="T28" fmla="*/ 34 w 132"/>
                  <a:gd name="T29" fmla="*/ 120 h 133"/>
                  <a:gd name="T30" fmla="*/ 113 w 132"/>
                  <a:gd name="T31" fmla="*/ 111 h 133"/>
                  <a:gd name="T32" fmla="*/ 129 w 132"/>
                  <a:gd name="T33" fmla="*/ 70 h 133"/>
                  <a:gd name="T34" fmla="*/ 107 w 132"/>
                  <a:gd name="T35" fmla="*/ 20 h 133"/>
                  <a:gd name="T36" fmla="*/ 85 w 132"/>
                  <a:gd name="T37" fmla="*/ 7 h 133"/>
                  <a:gd name="T38" fmla="*/ 94 w 132"/>
                  <a:gd name="T39" fmla="*/ 13 h 133"/>
                  <a:gd name="T40" fmla="*/ 100 w 132"/>
                  <a:gd name="T41" fmla="*/ 15 h 133"/>
                  <a:gd name="T42" fmla="*/ 125 w 132"/>
                  <a:gd name="T43" fmla="*/ 81 h 133"/>
                  <a:gd name="T44" fmla="*/ 76 w 132"/>
                  <a:gd name="T45" fmla="*/ 128 h 133"/>
                  <a:gd name="T46" fmla="*/ 33 w 132"/>
                  <a:gd name="T47" fmla="*/ 117 h 133"/>
                  <a:gd name="T48" fmla="*/ 15 w 132"/>
                  <a:gd name="T49" fmla="*/ 97 h 133"/>
                  <a:gd name="T50" fmla="*/ 8 w 132"/>
                  <a:gd name="T51" fmla="*/ 75 h 133"/>
                  <a:gd name="T52" fmla="*/ 5 w 132"/>
                  <a:gd name="T53" fmla="*/ 65 h 133"/>
                  <a:gd name="T54" fmla="*/ 40 w 132"/>
                  <a:gd name="T55" fmla="*/ 7 h 133"/>
                  <a:gd name="T56" fmla="*/ 58 w 132"/>
                  <a:gd name="T57" fmla="*/ 6 h 133"/>
                  <a:gd name="T58" fmla="*/ 72 w 132"/>
                  <a:gd name="T59" fmla="*/ 9 h 133"/>
                  <a:gd name="T60" fmla="*/ 63 w 132"/>
                  <a:gd name="T61" fmla="*/ 7 h 133"/>
                  <a:gd name="T62" fmla="*/ 64 w 132"/>
                  <a:gd name="T63" fmla="*/ 3 h 133"/>
                  <a:gd name="T64" fmla="*/ 76 w 132"/>
                  <a:gd name="T65" fmla="*/ 4 h 133"/>
                  <a:gd name="T66" fmla="*/ 58 w 132"/>
                  <a:gd name="T67" fmla="*/ 5 h 133"/>
                  <a:gd name="T68" fmla="*/ 49 w 132"/>
                  <a:gd name="T69" fmla="*/ 3 h 133"/>
                  <a:gd name="T70" fmla="*/ 46 w 132"/>
                  <a:gd name="T71" fmla="*/ 4 h 133"/>
                  <a:gd name="T72" fmla="*/ 45 w 132"/>
                  <a:gd name="T73" fmla="*/ 3 h 133"/>
                  <a:gd name="T74" fmla="*/ 7 w 132"/>
                  <a:gd name="T75" fmla="*/ 64 h 133"/>
                  <a:gd name="T76" fmla="*/ 10 w 132"/>
                  <a:gd name="T77" fmla="*/ 74 h 133"/>
                  <a:gd name="T78" fmla="*/ 17 w 132"/>
                  <a:gd name="T79" fmla="*/ 96 h 133"/>
                  <a:gd name="T80" fmla="*/ 34 w 132"/>
                  <a:gd name="T81" fmla="*/ 116 h 133"/>
                  <a:gd name="T82" fmla="*/ 110 w 132"/>
                  <a:gd name="T83" fmla="*/ 110 h 133"/>
                  <a:gd name="T84" fmla="*/ 99 w 132"/>
                  <a:gd name="T85" fmla="*/ 17 h 133"/>
                  <a:gd name="T86" fmla="*/ 93 w 132"/>
                  <a:gd name="T87" fmla="*/ 16 h 133"/>
                  <a:gd name="T88" fmla="*/ 92 w 132"/>
                  <a:gd name="T89" fmla="*/ 14 h 133"/>
                  <a:gd name="T90" fmla="*/ 84 w 132"/>
                  <a:gd name="T91" fmla="*/ 9 h 133"/>
                  <a:gd name="T92" fmla="*/ 70 w 132"/>
                  <a:gd name="T93" fmla="*/ 5 h 133"/>
                  <a:gd name="T94" fmla="*/ 67 w 132"/>
                  <a:gd name="T95" fmla="*/ 5 h 133"/>
                  <a:gd name="T96" fmla="*/ 76 w 132"/>
                  <a:gd name="T97" fmla="*/ 10 h 133"/>
                  <a:gd name="T98" fmla="*/ 75 w 132"/>
                  <a:gd name="T99" fmla="*/ 11 h 133"/>
                  <a:gd name="T100" fmla="*/ 58 w 132"/>
                  <a:gd name="T101" fmla="*/ 8 h 133"/>
                  <a:gd name="T102" fmla="*/ 51 w 132"/>
                  <a:gd name="T103" fmla="*/ 9 h 133"/>
                  <a:gd name="T104" fmla="*/ 77 w 132"/>
                  <a:gd name="T105" fmla="*/ 4 h 133"/>
                  <a:gd name="T106" fmla="*/ 84 w 132"/>
                  <a:gd name="T107" fmla="*/ 7 h 133"/>
                  <a:gd name="T108" fmla="*/ 77 w 132"/>
                  <a:gd name="T109" fmla="*/ 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2" h="133">
                    <a:moveTo>
                      <a:pt x="65" y="133"/>
                    </a:moveTo>
                    <a:cubicBezTo>
                      <a:pt x="53" y="133"/>
                      <a:pt x="42" y="129"/>
                      <a:pt x="32" y="122"/>
                    </a:cubicBezTo>
                    <a:cubicBezTo>
                      <a:pt x="31" y="121"/>
                      <a:pt x="30" y="120"/>
                      <a:pt x="29" y="119"/>
                    </a:cubicBezTo>
                    <a:cubicBezTo>
                      <a:pt x="25" y="116"/>
                      <a:pt x="20" y="112"/>
                      <a:pt x="17" y="108"/>
                    </a:cubicBezTo>
                    <a:cubicBezTo>
                      <a:pt x="10" y="99"/>
                      <a:pt x="4" y="83"/>
                      <a:pt x="2" y="67"/>
                    </a:cubicBezTo>
                    <a:cubicBezTo>
                      <a:pt x="0" y="46"/>
                      <a:pt x="12" y="25"/>
                      <a:pt x="24" y="13"/>
                    </a:cubicBezTo>
                    <a:cubicBezTo>
                      <a:pt x="30" y="8"/>
                      <a:pt x="36" y="3"/>
                      <a:pt x="43" y="2"/>
                    </a:cubicBezTo>
                    <a:cubicBezTo>
                      <a:pt x="44" y="1"/>
                      <a:pt x="45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7" y="1"/>
                      <a:pt x="48" y="1"/>
                      <a:pt x="49" y="1"/>
                    </a:cubicBezTo>
                    <a:cubicBezTo>
                      <a:pt x="50" y="1"/>
                      <a:pt x="55" y="1"/>
                      <a:pt x="58" y="3"/>
                    </a:cubicBezTo>
                    <a:cubicBezTo>
                      <a:pt x="61" y="1"/>
                      <a:pt x="64" y="0"/>
                      <a:pt x="68" y="0"/>
                    </a:cubicBezTo>
                    <a:cubicBezTo>
                      <a:pt x="73" y="0"/>
                      <a:pt x="77" y="2"/>
                      <a:pt x="82" y="4"/>
                    </a:cubicBezTo>
                    <a:cubicBezTo>
                      <a:pt x="83" y="4"/>
                      <a:pt x="84" y="5"/>
                      <a:pt x="85" y="5"/>
                    </a:cubicBezTo>
                    <a:cubicBezTo>
                      <a:pt x="95" y="9"/>
                      <a:pt x="100" y="11"/>
                      <a:pt x="107" y="16"/>
                    </a:cubicBezTo>
                    <a:cubicBezTo>
                      <a:pt x="107" y="17"/>
                      <a:pt x="108" y="18"/>
                      <a:pt x="108" y="18"/>
                    </a:cubicBezTo>
                    <a:cubicBezTo>
                      <a:pt x="110" y="20"/>
                      <a:pt x="111" y="21"/>
                      <a:pt x="113" y="22"/>
                    </a:cubicBezTo>
                    <a:cubicBezTo>
                      <a:pt x="113" y="22"/>
                      <a:pt x="114" y="22"/>
                      <a:pt x="114" y="22"/>
                    </a:cubicBezTo>
                    <a:cubicBezTo>
                      <a:pt x="123" y="36"/>
                      <a:pt x="131" y="51"/>
                      <a:pt x="131" y="70"/>
                    </a:cubicBezTo>
                    <a:cubicBezTo>
                      <a:pt x="130" y="76"/>
                      <a:pt x="128" y="85"/>
                      <a:pt x="126" y="91"/>
                    </a:cubicBezTo>
                    <a:cubicBezTo>
                      <a:pt x="123" y="99"/>
                      <a:pt x="119" y="108"/>
                      <a:pt x="115" y="113"/>
                    </a:cubicBezTo>
                    <a:cubicBezTo>
                      <a:pt x="108" y="120"/>
                      <a:pt x="91" y="129"/>
                      <a:pt x="78" y="132"/>
                    </a:cubicBezTo>
                    <a:cubicBezTo>
                      <a:pt x="73" y="133"/>
                      <a:pt x="69" y="133"/>
                      <a:pt x="65" y="133"/>
                    </a:cubicBezTo>
                    <a:close/>
                    <a:moveTo>
                      <a:pt x="45" y="3"/>
                    </a:moveTo>
                    <a:cubicBezTo>
                      <a:pt x="45" y="3"/>
                      <a:pt x="44" y="3"/>
                      <a:pt x="43" y="4"/>
                    </a:cubicBezTo>
                    <a:cubicBezTo>
                      <a:pt x="36" y="5"/>
                      <a:pt x="32" y="9"/>
                      <a:pt x="26" y="14"/>
                    </a:cubicBezTo>
                    <a:cubicBezTo>
                      <a:pt x="13" y="26"/>
                      <a:pt x="2" y="47"/>
                      <a:pt x="4" y="67"/>
                    </a:cubicBezTo>
                    <a:cubicBezTo>
                      <a:pt x="6" y="82"/>
                      <a:pt x="11" y="98"/>
                      <a:pt x="18" y="107"/>
                    </a:cubicBezTo>
                    <a:cubicBezTo>
                      <a:pt x="21" y="111"/>
                      <a:pt x="26" y="114"/>
                      <a:pt x="30" y="118"/>
                    </a:cubicBezTo>
                    <a:cubicBezTo>
                      <a:pt x="31" y="118"/>
                      <a:pt x="33" y="119"/>
                      <a:pt x="34" y="120"/>
                    </a:cubicBezTo>
                    <a:cubicBezTo>
                      <a:pt x="47" y="130"/>
                      <a:pt x="60" y="133"/>
                      <a:pt x="77" y="130"/>
                    </a:cubicBezTo>
                    <a:cubicBezTo>
                      <a:pt x="90" y="127"/>
                      <a:pt x="107" y="118"/>
                      <a:pt x="113" y="111"/>
                    </a:cubicBezTo>
                    <a:cubicBezTo>
                      <a:pt x="118" y="107"/>
                      <a:pt x="121" y="98"/>
                      <a:pt x="124" y="91"/>
                    </a:cubicBezTo>
                    <a:cubicBezTo>
                      <a:pt x="126" y="85"/>
                      <a:pt x="128" y="76"/>
                      <a:pt x="129" y="70"/>
                    </a:cubicBezTo>
                    <a:cubicBezTo>
                      <a:pt x="129" y="52"/>
                      <a:pt x="121" y="37"/>
                      <a:pt x="112" y="24"/>
                    </a:cubicBezTo>
                    <a:cubicBezTo>
                      <a:pt x="110" y="23"/>
                      <a:pt x="108" y="21"/>
                      <a:pt x="107" y="20"/>
                    </a:cubicBezTo>
                    <a:cubicBezTo>
                      <a:pt x="106" y="19"/>
                      <a:pt x="106" y="18"/>
                      <a:pt x="105" y="18"/>
                    </a:cubicBezTo>
                    <a:cubicBezTo>
                      <a:pt x="99" y="13"/>
                      <a:pt x="94" y="11"/>
                      <a:pt x="85" y="7"/>
                    </a:cubicBezTo>
                    <a:cubicBezTo>
                      <a:pt x="86" y="8"/>
                      <a:pt x="87" y="9"/>
                      <a:pt x="89" y="10"/>
                    </a:cubicBezTo>
                    <a:cubicBezTo>
                      <a:pt x="91" y="10"/>
                      <a:pt x="94" y="11"/>
                      <a:pt x="94" y="13"/>
                    </a:cubicBezTo>
                    <a:cubicBezTo>
                      <a:pt x="96" y="13"/>
                      <a:pt x="97" y="14"/>
                      <a:pt x="98" y="14"/>
                    </a:cubicBezTo>
                    <a:cubicBezTo>
                      <a:pt x="98" y="15"/>
                      <a:pt x="99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14" y="27"/>
                      <a:pt x="132" y="47"/>
                      <a:pt x="125" y="81"/>
                    </a:cubicBezTo>
                    <a:cubicBezTo>
                      <a:pt x="124" y="89"/>
                      <a:pt x="117" y="106"/>
                      <a:pt x="111" y="111"/>
                    </a:cubicBezTo>
                    <a:cubicBezTo>
                      <a:pt x="103" y="119"/>
                      <a:pt x="87" y="126"/>
                      <a:pt x="76" y="128"/>
                    </a:cubicBezTo>
                    <a:cubicBezTo>
                      <a:pt x="72" y="129"/>
                      <a:pt x="68" y="129"/>
                      <a:pt x="64" y="129"/>
                    </a:cubicBezTo>
                    <a:cubicBezTo>
                      <a:pt x="52" y="129"/>
                      <a:pt x="43" y="126"/>
                      <a:pt x="33" y="117"/>
                    </a:cubicBezTo>
                    <a:cubicBezTo>
                      <a:pt x="32" y="116"/>
                      <a:pt x="31" y="115"/>
                      <a:pt x="30" y="115"/>
                    </a:cubicBezTo>
                    <a:cubicBezTo>
                      <a:pt x="24" y="110"/>
                      <a:pt x="19" y="106"/>
                      <a:pt x="15" y="97"/>
                    </a:cubicBezTo>
                    <a:cubicBezTo>
                      <a:pt x="12" y="91"/>
                      <a:pt x="10" y="85"/>
                      <a:pt x="8" y="77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3"/>
                      <a:pt x="7" y="72"/>
                      <a:pt x="7" y="71"/>
                    </a:cubicBezTo>
                    <a:cubicBezTo>
                      <a:pt x="6" y="69"/>
                      <a:pt x="5" y="66"/>
                      <a:pt x="5" y="65"/>
                    </a:cubicBezTo>
                    <a:cubicBezTo>
                      <a:pt x="4" y="35"/>
                      <a:pt x="25" y="16"/>
                      <a:pt x="39" y="7"/>
                    </a:cubicBezTo>
                    <a:cubicBezTo>
                      <a:pt x="39" y="7"/>
                      <a:pt x="39" y="7"/>
                      <a:pt x="40" y="7"/>
                    </a:cubicBezTo>
                    <a:cubicBezTo>
                      <a:pt x="42" y="8"/>
                      <a:pt x="46" y="8"/>
                      <a:pt x="51" y="7"/>
                    </a:cubicBezTo>
                    <a:cubicBezTo>
                      <a:pt x="53" y="7"/>
                      <a:pt x="55" y="6"/>
                      <a:pt x="58" y="6"/>
                    </a:cubicBezTo>
                    <a:cubicBezTo>
                      <a:pt x="61" y="6"/>
                      <a:pt x="64" y="7"/>
                      <a:pt x="67" y="8"/>
                    </a:cubicBezTo>
                    <a:cubicBezTo>
                      <a:pt x="68" y="8"/>
                      <a:pt x="70" y="9"/>
                      <a:pt x="72" y="9"/>
                    </a:cubicBezTo>
                    <a:cubicBezTo>
                      <a:pt x="70" y="8"/>
                      <a:pt x="68" y="8"/>
                      <a:pt x="66" y="7"/>
                    </a:cubicBezTo>
                    <a:cubicBezTo>
                      <a:pt x="65" y="7"/>
                      <a:pt x="64" y="7"/>
                      <a:pt x="63" y="7"/>
                    </a:cubicBezTo>
                    <a:cubicBezTo>
                      <a:pt x="63" y="7"/>
                      <a:pt x="62" y="6"/>
                      <a:pt x="62" y="6"/>
                    </a:cubicBezTo>
                    <a:cubicBezTo>
                      <a:pt x="62" y="5"/>
                      <a:pt x="63" y="4"/>
                      <a:pt x="64" y="3"/>
                    </a:cubicBezTo>
                    <a:cubicBezTo>
                      <a:pt x="65" y="3"/>
                      <a:pt x="68" y="3"/>
                      <a:pt x="70" y="3"/>
                    </a:cubicBezTo>
                    <a:cubicBezTo>
                      <a:pt x="72" y="4"/>
                      <a:pt x="74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0" y="2"/>
                      <a:pt x="64" y="1"/>
                      <a:pt x="58" y="5"/>
                    </a:cubicBezTo>
                    <a:cubicBezTo>
                      <a:pt x="58" y="5"/>
                      <a:pt x="57" y="5"/>
                      <a:pt x="57" y="5"/>
                    </a:cubicBezTo>
                    <a:cubicBezTo>
                      <a:pt x="55" y="4"/>
                      <a:pt x="52" y="3"/>
                      <a:pt x="49" y="3"/>
                    </a:cubicBezTo>
                    <a:cubicBezTo>
                      <a:pt x="48" y="3"/>
                      <a:pt x="47" y="3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3"/>
                    </a:cubicBezTo>
                    <a:close/>
                    <a:moveTo>
                      <a:pt x="39" y="9"/>
                    </a:moveTo>
                    <a:cubicBezTo>
                      <a:pt x="26" y="18"/>
                      <a:pt x="6" y="36"/>
                      <a:pt x="7" y="64"/>
                    </a:cubicBezTo>
                    <a:cubicBezTo>
                      <a:pt x="7" y="66"/>
                      <a:pt x="8" y="68"/>
                      <a:pt x="9" y="70"/>
                    </a:cubicBezTo>
                    <a:cubicBezTo>
                      <a:pt x="9" y="72"/>
                      <a:pt x="9" y="73"/>
                      <a:pt x="10" y="74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85"/>
                      <a:pt x="13" y="90"/>
                      <a:pt x="17" y="96"/>
                    </a:cubicBezTo>
                    <a:cubicBezTo>
                      <a:pt x="21" y="105"/>
                      <a:pt x="25" y="108"/>
                      <a:pt x="31" y="113"/>
                    </a:cubicBezTo>
                    <a:cubicBezTo>
                      <a:pt x="32" y="114"/>
                      <a:pt x="33" y="115"/>
                      <a:pt x="34" y="116"/>
                    </a:cubicBezTo>
                    <a:cubicBezTo>
                      <a:pt x="46" y="126"/>
                      <a:pt x="59" y="129"/>
                      <a:pt x="75" y="126"/>
                    </a:cubicBezTo>
                    <a:cubicBezTo>
                      <a:pt x="86" y="124"/>
                      <a:pt x="102" y="117"/>
                      <a:pt x="110" y="110"/>
                    </a:cubicBezTo>
                    <a:cubicBezTo>
                      <a:pt x="116" y="105"/>
                      <a:pt x="122" y="88"/>
                      <a:pt x="123" y="81"/>
                    </a:cubicBezTo>
                    <a:cubicBezTo>
                      <a:pt x="130" y="47"/>
                      <a:pt x="113" y="28"/>
                      <a:pt x="99" y="17"/>
                    </a:cubicBezTo>
                    <a:cubicBezTo>
                      <a:pt x="98" y="17"/>
                      <a:pt x="97" y="16"/>
                      <a:pt x="97" y="16"/>
                    </a:cubicBezTo>
                    <a:cubicBezTo>
                      <a:pt x="96" y="16"/>
                      <a:pt x="95" y="15"/>
                      <a:pt x="93" y="16"/>
                    </a:cubicBezTo>
                    <a:cubicBezTo>
                      <a:pt x="93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2" y="13"/>
                      <a:pt x="91" y="13"/>
                      <a:pt x="88" y="12"/>
                    </a:cubicBezTo>
                    <a:cubicBezTo>
                      <a:pt x="87" y="11"/>
                      <a:pt x="85" y="10"/>
                      <a:pt x="84" y="9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4" y="6"/>
                      <a:pt x="72" y="6"/>
                      <a:pt x="70" y="5"/>
                    </a:cubicBezTo>
                    <a:cubicBezTo>
                      <a:pt x="68" y="5"/>
                      <a:pt x="66" y="5"/>
                      <a:pt x="65" y="5"/>
                    </a:cubicBezTo>
                    <a:cubicBezTo>
                      <a:pt x="66" y="5"/>
                      <a:pt x="66" y="5"/>
                      <a:pt x="67" y="5"/>
                    </a:cubicBezTo>
                    <a:cubicBezTo>
                      <a:pt x="70" y="6"/>
                      <a:pt x="73" y="6"/>
                      <a:pt x="76" y="9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11"/>
                      <a:pt x="69" y="10"/>
                      <a:pt x="66" y="10"/>
                    </a:cubicBezTo>
                    <a:cubicBezTo>
                      <a:pt x="64" y="9"/>
                      <a:pt x="61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6" y="8"/>
                      <a:pt x="53" y="9"/>
                      <a:pt x="51" y="9"/>
                    </a:cubicBezTo>
                    <a:cubicBezTo>
                      <a:pt x="47" y="10"/>
                      <a:pt x="42" y="10"/>
                      <a:pt x="39" y="9"/>
                    </a:cubicBezTo>
                    <a:close/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78" y="6"/>
                      <a:pt x="80" y="7"/>
                      <a:pt x="84" y="7"/>
                    </a:cubicBezTo>
                    <a:cubicBezTo>
                      <a:pt x="83" y="6"/>
                      <a:pt x="82" y="6"/>
                      <a:pt x="81" y="6"/>
                    </a:cubicBezTo>
                    <a:cubicBezTo>
                      <a:pt x="80" y="5"/>
                      <a:pt x="78" y="5"/>
                      <a:pt x="77" y="4"/>
                    </a:cubicBezTo>
                    <a:close/>
                  </a:path>
                </a:pathLst>
              </a:custGeom>
              <a:ln w="19050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153">
                <a:extLst>
                  <a:ext uri="{FF2B5EF4-FFF2-40B4-BE49-F238E27FC236}">
                    <a16:creationId xmlns:a16="http://schemas.microsoft.com/office/drawing/2014/main" id="{A8B98315-DF3E-4967-AF71-7A9DFC4A81B2}"/>
                  </a:ext>
                </a:extLst>
              </p:cNvPr>
              <p:cNvSpPr/>
              <p:nvPr/>
            </p:nvSpPr>
            <p:spPr bwMode="auto">
              <a:xfrm>
                <a:off x="8320088" y="3033713"/>
                <a:ext cx="7938" cy="4763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3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154">
                <a:extLst>
                  <a:ext uri="{FF2B5EF4-FFF2-40B4-BE49-F238E27FC236}">
                    <a16:creationId xmlns:a16="http://schemas.microsoft.com/office/drawing/2014/main" id="{484EAEC2-4EC8-4ACD-AF66-96F2E08439DD}"/>
                  </a:ext>
                </a:extLst>
              </p:cNvPr>
              <p:cNvSpPr/>
              <p:nvPr/>
            </p:nvSpPr>
            <p:spPr bwMode="auto">
              <a:xfrm>
                <a:off x="8318500" y="3030538"/>
                <a:ext cx="9525" cy="9525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1 w 4"/>
                  <a:gd name="T7" fmla="*/ 1 h 4"/>
                  <a:gd name="T8" fmla="*/ 1 w 4"/>
                  <a:gd name="T9" fmla="*/ 1 h 4"/>
                  <a:gd name="T10" fmla="*/ 2 w 4"/>
                  <a:gd name="T11" fmla="*/ 0 h 4"/>
                  <a:gd name="T12" fmla="*/ 3 w 4"/>
                  <a:gd name="T13" fmla="*/ 0 h 4"/>
                  <a:gd name="T14" fmla="*/ 4 w 4"/>
                  <a:gd name="T15" fmla="*/ 1 h 4"/>
                  <a:gd name="T16" fmla="*/ 3 w 4"/>
                  <a:gd name="T17" fmla="*/ 3 h 4"/>
                  <a:gd name="T18" fmla="*/ 3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155">
                <a:extLst>
                  <a:ext uri="{FF2B5EF4-FFF2-40B4-BE49-F238E27FC236}">
                    <a16:creationId xmlns:a16="http://schemas.microsoft.com/office/drawing/2014/main" id="{D1E0D1BE-84DA-4DDA-A119-7C524577D8C4}"/>
                  </a:ext>
                </a:extLst>
              </p:cNvPr>
              <p:cNvSpPr/>
              <p:nvPr/>
            </p:nvSpPr>
            <p:spPr bwMode="auto">
              <a:xfrm>
                <a:off x="7853363" y="2527301"/>
                <a:ext cx="31750" cy="22225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13 w 1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10" y="4"/>
                      <a:pt x="4" y="6"/>
                      <a:pt x="0" y="9"/>
                    </a:cubicBezTo>
                    <a:cubicBezTo>
                      <a:pt x="3" y="5"/>
                      <a:pt x="8" y="2"/>
                      <a:pt x="13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156">
                <a:extLst>
                  <a:ext uri="{FF2B5EF4-FFF2-40B4-BE49-F238E27FC236}">
                    <a16:creationId xmlns:a16="http://schemas.microsoft.com/office/drawing/2014/main" id="{A351AA52-DC4F-4E57-BA34-572DE4A6F0C9}"/>
                  </a:ext>
                </a:extLst>
              </p:cNvPr>
              <p:cNvSpPr/>
              <p:nvPr/>
            </p:nvSpPr>
            <p:spPr bwMode="auto">
              <a:xfrm>
                <a:off x="7850188" y="2525713"/>
                <a:ext cx="39688" cy="25400"/>
              </a:xfrm>
              <a:custGeom>
                <a:avLst/>
                <a:gdLst>
                  <a:gd name="T0" fmla="*/ 1 w 16"/>
                  <a:gd name="T1" fmla="*/ 11 h 11"/>
                  <a:gd name="T2" fmla="*/ 1 w 16"/>
                  <a:gd name="T3" fmla="*/ 11 h 11"/>
                  <a:gd name="T4" fmla="*/ 1 w 16"/>
                  <a:gd name="T5" fmla="*/ 10 h 11"/>
                  <a:gd name="T6" fmla="*/ 14 w 16"/>
                  <a:gd name="T7" fmla="*/ 0 h 11"/>
                  <a:gd name="T8" fmla="*/ 15 w 16"/>
                  <a:gd name="T9" fmla="*/ 1 h 11"/>
                  <a:gd name="T10" fmla="*/ 15 w 16"/>
                  <a:gd name="T11" fmla="*/ 2 h 11"/>
                  <a:gd name="T12" fmla="*/ 8 w 16"/>
                  <a:gd name="T13" fmla="*/ 7 h 11"/>
                  <a:gd name="T14" fmla="*/ 2 w 16"/>
                  <a:gd name="T15" fmla="*/ 11 h 11"/>
                  <a:gd name="T16" fmla="*/ 1 w 16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4" y="5"/>
                      <a:pt x="9" y="2"/>
                      <a:pt x="14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13" y="4"/>
                      <a:pt x="11" y="6"/>
                      <a:pt x="8" y="7"/>
                    </a:cubicBezTo>
                    <a:cubicBezTo>
                      <a:pt x="6" y="8"/>
                      <a:pt x="4" y="9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157">
                <a:extLst>
                  <a:ext uri="{FF2B5EF4-FFF2-40B4-BE49-F238E27FC236}">
                    <a16:creationId xmlns:a16="http://schemas.microsoft.com/office/drawing/2014/main" id="{CC279546-06F7-4646-B3DB-72CDAC3BBC6C}"/>
                  </a:ext>
                </a:extLst>
              </p:cNvPr>
              <p:cNvSpPr/>
              <p:nvPr/>
            </p:nvSpPr>
            <p:spPr bwMode="auto">
              <a:xfrm>
                <a:off x="7839075" y="2554288"/>
                <a:ext cx="11113" cy="6350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5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3" y="1"/>
                      <a:pt x="3" y="3"/>
                      <a:pt x="0" y="3"/>
                    </a:cubicBezTo>
                    <a:cubicBezTo>
                      <a:pt x="1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158">
                <a:extLst>
                  <a:ext uri="{FF2B5EF4-FFF2-40B4-BE49-F238E27FC236}">
                    <a16:creationId xmlns:a16="http://schemas.microsoft.com/office/drawing/2014/main" id="{2354DC0D-9007-4BE5-966F-4B93FBAA45AD}"/>
                  </a:ext>
                </a:extLst>
              </p:cNvPr>
              <p:cNvSpPr/>
              <p:nvPr/>
            </p:nvSpPr>
            <p:spPr bwMode="auto">
              <a:xfrm>
                <a:off x="7835900" y="2551113"/>
                <a:ext cx="17463" cy="12700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5 h 5"/>
                  <a:gd name="T4" fmla="*/ 0 w 7"/>
                  <a:gd name="T5" fmla="*/ 4 h 5"/>
                  <a:gd name="T6" fmla="*/ 1 w 7"/>
                  <a:gd name="T7" fmla="*/ 3 h 5"/>
                  <a:gd name="T8" fmla="*/ 6 w 7"/>
                  <a:gd name="T9" fmla="*/ 0 h 5"/>
                  <a:gd name="T10" fmla="*/ 7 w 7"/>
                  <a:gd name="T11" fmla="*/ 0 h 5"/>
                  <a:gd name="T12" fmla="*/ 6 w 7"/>
                  <a:gd name="T13" fmla="*/ 2 h 5"/>
                  <a:gd name="T14" fmla="*/ 5 w 7"/>
                  <a:gd name="T15" fmla="*/ 3 h 5"/>
                  <a:gd name="T16" fmla="*/ 1 w 7"/>
                  <a:gd name="T17" fmla="*/ 5 h 5"/>
                  <a:gd name="T18" fmla="*/ 1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1"/>
                      <a:pt x="3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4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9" name="Freeform 159">
                <a:extLst>
                  <a:ext uri="{FF2B5EF4-FFF2-40B4-BE49-F238E27FC236}">
                    <a16:creationId xmlns:a16="http://schemas.microsoft.com/office/drawing/2014/main" id="{ED0AD4C7-A7F6-4847-AA2D-DC5D34815278}"/>
                  </a:ext>
                </a:extLst>
              </p:cNvPr>
              <p:cNvSpPr/>
              <p:nvPr/>
            </p:nvSpPr>
            <p:spPr bwMode="auto">
              <a:xfrm>
                <a:off x="8094663" y="2673351"/>
                <a:ext cx="15875" cy="4763"/>
              </a:xfrm>
              <a:custGeom>
                <a:avLst/>
                <a:gdLst>
                  <a:gd name="T0" fmla="*/ 2 w 6"/>
                  <a:gd name="T1" fmla="*/ 1 h 2"/>
                  <a:gd name="T2" fmla="*/ 2 w 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2">
                    <a:moveTo>
                      <a:pt x="2" y="1"/>
                    </a:moveTo>
                    <a:cubicBezTo>
                      <a:pt x="6" y="0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0" name="Freeform 160">
                <a:extLst>
                  <a:ext uri="{FF2B5EF4-FFF2-40B4-BE49-F238E27FC236}">
                    <a16:creationId xmlns:a16="http://schemas.microsoft.com/office/drawing/2014/main" id="{48EEB465-334F-4B59-9BAB-80A64ED24D78}"/>
                  </a:ext>
                </a:extLst>
              </p:cNvPr>
              <p:cNvSpPr/>
              <p:nvPr/>
            </p:nvSpPr>
            <p:spPr bwMode="auto">
              <a:xfrm>
                <a:off x="8097838" y="2673351"/>
                <a:ext cx="9525" cy="4763"/>
              </a:xfrm>
              <a:custGeom>
                <a:avLst/>
                <a:gdLst>
                  <a:gd name="T0" fmla="*/ 1 w 4"/>
                  <a:gd name="T1" fmla="*/ 2 h 2"/>
                  <a:gd name="T2" fmla="*/ 0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1 h 2"/>
                  <a:gd name="T10" fmla="*/ 4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1" name="Freeform 161">
                <a:extLst>
                  <a:ext uri="{FF2B5EF4-FFF2-40B4-BE49-F238E27FC236}">
                    <a16:creationId xmlns:a16="http://schemas.microsoft.com/office/drawing/2014/main" id="{A66769EF-B5CE-4703-B74D-523B0E897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3225" y="2728913"/>
                <a:ext cx="128588" cy="144463"/>
              </a:xfrm>
              <a:custGeom>
                <a:avLst/>
                <a:gdLst>
                  <a:gd name="T0" fmla="*/ 38 w 53"/>
                  <a:gd name="T1" fmla="*/ 60 h 60"/>
                  <a:gd name="T2" fmla="*/ 37 w 53"/>
                  <a:gd name="T3" fmla="*/ 54 h 60"/>
                  <a:gd name="T4" fmla="*/ 26 w 53"/>
                  <a:gd name="T5" fmla="*/ 57 h 60"/>
                  <a:gd name="T6" fmla="*/ 1 w 53"/>
                  <a:gd name="T7" fmla="*/ 31 h 60"/>
                  <a:gd name="T8" fmla="*/ 14 w 53"/>
                  <a:gd name="T9" fmla="*/ 7 h 60"/>
                  <a:gd name="T10" fmla="*/ 47 w 53"/>
                  <a:gd name="T11" fmla="*/ 17 h 60"/>
                  <a:gd name="T12" fmla="*/ 40 w 53"/>
                  <a:gd name="T13" fmla="*/ 52 h 60"/>
                  <a:gd name="T14" fmla="*/ 38 w 53"/>
                  <a:gd name="T15" fmla="*/ 60 h 60"/>
                  <a:gd name="T16" fmla="*/ 8 w 53"/>
                  <a:gd name="T17" fmla="*/ 23 h 60"/>
                  <a:gd name="T18" fmla="*/ 5 w 53"/>
                  <a:gd name="T19" fmla="*/ 27 h 60"/>
                  <a:gd name="T20" fmla="*/ 26 w 53"/>
                  <a:gd name="T21" fmla="*/ 53 h 60"/>
                  <a:gd name="T22" fmla="*/ 41 w 53"/>
                  <a:gd name="T23" fmla="*/ 46 h 60"/>
                  <a:gd name="T24" fmla="*/ 43 w 53"/>
                  <a:gd name="T25" fmla="*/ 41 h 60"/>
                  <a:gd name="T26" fmla="*/ 44 w 53"/>
                  <a:gd name="T27" fmla="*/ 39 h 60"/>
                  <a:gd name="T28" fmla="*/ 42 w 53"/>
                  <a:gd name="T29" fmla="*/ 22 h 60"/>
                  <a:gd name="T30" fmla="*/ 37 w 53"/>
                  <a:gd name="T31" fmla="*/ 20 h 60"/>
                  <a:gd name="T32" fmla="*/ 39 w 53"/>
                  <a:gd name="T33" fmla="*/ 18 h 60"/>
                  <a:gd name="T34" fmla="*/ 26 w 53"/>
                  <a:gd name="T35" fmla="*/ 11 h 60"/>
                  <a:gd name="T36" fmla="*/ 17 w 53"/>
                  <a:gd name="T37" fmla="*/ 9 h 60"/>
                  <a:gd name="T38" fmla="*/ 8 w 53"/>
                  <a:gd name="T39" fmla="*/ 23 h 60"/>
                  <a:gd name="T40" fmla="*/ 34 w 53"/>
                  <a:gd name="T41" fmla="*/ 14 h 60"/>
                  <a:gd name="T42" fmla="*/ 33 w 53"/>
                  <a:gd name="T43" fmla="*/ 14 h 60"/>
                  <a:gd name="T44" fmla="*/ 34 w 53"/>
                  <a:gd name="T45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60">
                    <a:moveTo>
                      <a:pt x="38" y="60"/>
                    </a:moveTo>
                    <a:cubicBezTo>
                      <a:pt x="37" y="59"/>
                      <a:pt x="37" y="57"/>
                      <a:pt x="37" y="54"/>
                    </a:cubicBezTo>
                    <a:cubicBezTo>
                      <a:pt x="33" y="55"/>
                      <a:pt x="29" y="57"/>
                      <a:pt x="26" y="57"/>
                    </a:cubicBezTo>
                    <a:cubicBezTo>
                      <a:pt x="14" y="57"/>
                      <a:pt x="1" y="43"/>
                      <a:pt x="1" y="31"/>
                    </a:cubicBezTo>
                    <a:cubicBezTo>
                      <a:pt x="0" y="22"/>
                      <a:pt x="8" y="14"/>
                      <a:pt x="14" y="7"/>
                    </a:cubicBezTo>
                    <a:cubicBezTo>
                      <a:pt x="30" y="0"/>
                      <a:pt x="40" y="6"/>
                      <a:pt x="47" y="17"/>
                    </a:cubicBezTo>
                    <a:cubicBezTo>
                      <a:pt x="53" y="26"/>
                      <a:pt x="53" y="43"/>
                      <a:pt x="40" y="52"/>
                    </a:cubicBezTo>
                    <a:cubicBezTo>
                      <a:pt x="40" y="56"/>
                      <a:pt x="38" y="57"/>
                      <a:pt x="38" y="60"/>
                    </a:cubicBezTo>
                    <a:close/>
                    <a:moveTo>
                      <a:pt x="8" y="23"/>
                    </a:moveTo>
                    <a:cubicBezTo>
                      <a:pt x="7" y="25"/>
                      <a:pt x="5" y="25"/>
                      <a:pt x="5" y="27"/>
                    </a:cubicBezTo>
                    <a:cubicBezTo>
                      <a:pt x="2" y="38"/>
                      <a:pt x="14" y="53"/>
                      <a:pt x="26" y="53"/>
                    </a:cubicBezTo>
                    <a:cubicBezTo>
                      <a:pt x="30" y="53"/>
                      <a:pt x="39" y="48"/>
                      <a:pt x="41" y="46"/>
                    </a:cubicBezTo>
                    <a:cubicBezTo>
                      <a:pt x="43" y="43"/>
                      <a:pt x="42" y="43"/>
                      <a:pt x="43" y="41"/>
                    </a:cubicBezTo>
                    <a:cubicBezTo>
                      <a:pt x="43" y="41"/>
                      <a:pt x="44" y="40"/>
                      <a:pt x="44" y="39"/>
                    </a:cubicBezTo>
                    <a:cubicBezTo>
                      <a:pt x="46" y="34"/>
                      <a:pt x="45" y="26"/>
                      <a:pt x="42" y="22"/>
                    </a:cubicBezTo>
                    <a:cubicBezTo>
                      <a:pt x="40" y="21"/>
                      <a:pt x="39" y="23"/>
                      <a:pt x="37" y="20"/>
                    </a:cubicBezTo>
                    <a:cubicBezTo>
                      <a:pt x="38" y="20"/>
                      <a:pt x="40" y="20"/>
                      <a:pt x="39" y="18"/>
                    </a:cubicBezTo>
                    <a:cubicBezTo>
                      <a:pt x="34" y="16"/>
                      <a:pt x="30" y="15"/>
                      <a:pt x="26" y="11"/>
                    </a:cubicBezTo>
                    <a:cubicBezTo>
                      <a:pt x="22" y="13"/>
                      <a:pt x="20" y="10"/>
                      <a:pt x="17" y="9"/>
                    </a:cubicBezTo>
                    <a:cubicBezTo>
                      <a:pt x="12" y="13"/>
                      <a:pt x="10" y="19"/>
                      <a:pt x="8" y="23"/>
                    </a:cubicBezTo>
                    <a:close/>
                    <a:moveTo>
                      <a:pt x="34" y="14"/>
                    </a:moveTo>
                    <a:cubicBezTo>
                      <a:pt x="35" y="12"/>
                      <a:pt x="30" y="14"/>
                      <a:pt x="33" y="14"/>
                    </a:cubicBezTo>
                    <a:cubicBezTo>
                      <a:pt x="34" y="14"/>
                      <a:pt x="36" y="15"/>
                      <a:pt x="34" y="1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2" name="Freeform 162">
                <a:extLst>
                  <a:ext uri="{FF2B5EF4-FFF2-40B4-BE49-F238E27FC236}">
                    <a16:creationId xmlns:a16="http://schemas.microsoft.com/office/drawing/2014/main" id="{92360CDC-C3C4-45CC-97FE-38633B43F0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0050" y="2728913"/>
                <a:ext cx="136525" cy="147638"/>
              </a:xfrm>
              <a:custGeom>
                <a:avLst/>
                <a:gdLst>
                  <a:gd name="T0" fmla="*/ 38 w 56"/>
                  <a:gd name="T1" fmla="*/ 61 h 61"/>
                  <a:gd name="T2" fmla="*/ 27 w 56"/>
                  <a:gd name="T3" fmla="*/ 58 h 61"/>
                  <a:gd name="T4" fmla="*/ 12 w 56"/>
                  <a:gd name="T5" fmla="*/ 9 h 61"/>
                  <a:gd name="T6" fmla="*/ 15 w 56"/>
                  <a:gd name="T7" fmla="*/ 6 h 61"/>
                  <a:gd name="T8" fmla="*/ 42 w 56"/>
                  <a:gd name="T9" fmla="*/ 53 h 61"/>
                  <a:gd name="T10" fmla="*/ 40 w 56"/>
                  <a:gd name="T11" fmla="*/ 60 h 61"/>
                  <a:gd name="T12" fmla="*/ 39 w 56"/>
                  <a:gd name="T13" fmla="*/ 61 h 61"/>
                  <a:gd name="T14" fmla="*/ 38 w 56"/>
                  <a:gd name="T15" fmla="*/ 54 h 61"/>
                  <a:gd name="T16" fmla="*/ 39 w 56"/>
                  <a:gd name="T17" fmla="*/ 57 h 61"/>
                  <a:gd name="T18" fmla="*/ 40 w 56"/>
                  <a:gd name="T19" fmla="*/ 52 h 61"/>
                  <a:gd name="T20" fmla="*/ 47 w 56"/>
                  <a:gd name="T21" fmla="*/ 17 h 61"/>
                  <a:gd name="T22" fmla="*/ 14 w 56"/>
                  <a:gd name="T23" fmla="*/ 10 h 61"/>
                  <a:gd name="T24" fmla="*/ 27 w 56"/>
                  <a:gd name="T25" fmla="*/ 56 h 61"/>
                  <a:gd name="T26" fmla="*/ 36 w 56"/>
                  <a:gd name="T27" fmla="*/ 54 h 61"/>
                  <a:gd name="T28" fmla="*/ 38 w 56"/>
                  <a:gd name="T29" fmla="*/ 53 h 61"/>
                  <a:gd name="T30" fmla="*/ 10 w 56"/>
                  <a:gd name="T31" fmla="*/ 45 h 61"/>
                  <a:gd name="T32" fmla="*/ 7 w 56"/>
                  <a:gd name="T33" fmla="*/ 24 h 61"/>
                  <a:gd name="T34" fmla="*/ 9 w 56"/>
                  <a:gd name="T35" fmla="*/ 19 h 61"/>
                  <a:gd name="T36" fmla="*/ 19 w 56"/>
                  <a:gd name="T37" fmla="*/ 8 h 61"/>
                  <a:gd name="T38" fmla="*/ 27 w 56"/>
                  <a:gd name="T39" fmla="*/ 10 h 61"/>
                  <a:gd name="T40" fmla="*/ 32 w 56"/>
                  <a:gd name="T41" fmla="*/ 13 h 61"/>
                  <a:gd name="T42" fmla="*/ 36 w 56"/>
                  <a:gd name="T43" fmla="*/ 13 h 61"/>
                  <a:gd name="T44" fmla="*/ 37 w 56"/>
                  <a:gd name="T45" fmla="*/ 15 h 61"/>
                  <a:gd name="T46" fmla="*/ 41 w 56"/>
                  <a:gd name="T47" fmla="*/ 17 h 61"/>
                  <a:gd name="T48" fmla="*/ 41 w 56"/>
                  <a:gd name="T49" fmla="*/ 20 h 61"/>
                  <a:gd name="T50" fmla="*/ 41 w 56"/>
                  <a:gd name="T51" fmla="*/ 21 h 61"/>
                  <a:gd name="T52" fmla="*/ 43 w 56"/>
                  <a:gd name="T53" fmla="*/ 21 h 61"/>
                  <a:gd name="T54" fmla="*/ 46 w 56"/>
                  <a:gd name="T55" fmla="*/ 39 h 61"/>
                  <a:gd name="T56" fmla="*/ 45 w 56"/>
                  <a:gd name="T57" fmla="*/ 43 h 61"/>
                  <a:gd name="T58" fmla="*/ 27 w 56"/>
                  <a:gd name="T59" fmla="*/ 54 h 61"/>
                  <a:gd name="T60" fmla="*/ 11 w 56"/>
                  <a:gd name="T61" fmla="*/ 20 h 61"/>
                  <a:gd name="T62" fmla="*/ 8 w 56"/>
                  <a:gd name="T63" fmla="*/ 25 h 61"/>
                  <a:gd name="T64" fmla="*/ 12 w 56"/>
                  <a:gd name="T65" fmla="*/ 44 h 61"/>
                  <a:gd name="T66" fmla="*/ 42 w 56"/>
                  <a:gd name="T67" fmla="*/ 45 h 61"/>
                  <a:gd name="T68" fmla="*/ 43 w 56"/>
                  <a:gd name="T69" fmla="*/ 41 h 61"/>
                  <a:gd name="T70" fmla="*/ 44 w 56"/>
                  <a:gd name="T71" fmla="*/ 39 h 61"/>
                  <a:gd name="T72" fmla="*/ 41 w 56"/>
                  <a:gd name="T73" fmla="*/ 23 h 61"/>
                  <a:gd name="T74" fmla="*/ 41 w 56"/>
                  <a:gd name="T75" fmla="*/ 23 h 61"/>
                  <a:gd name="T76" fmla="*/ 37 w 56"/>
                  <a:gd name="T77" fmla="*/ 19 h 61"/>
                  <a:gd name="T78" fmla="*/ 38 w 56"/>
                  <a:gd name="T79" fmla="*/ 19 h 61"/>
                  <a:gd name="T80" fmla="*/ 36 w 56"/>
                  <a:gd name="T81" fmla="*/ 17 h 61"/>
                  <a:gd name="T82" fmla="*/ 21 w 56"/>
                  <a:gd name="T83" fmla="*/ 1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" h="61">
                    <a:moveTo>
                      <a:pt x="39" y="61"/>
                    </a:moveTo>
                    <a:cubicBezTo>
                      <a:pt x="39" y="61"/>
                      <a:pt x="39" y="61"/>
                      <a:pt x="38" y="61"/>
                    </a:cubicBezTo>
                    <a:cubicBezTo>
                      <a:pt x="37" y="60"/>
                      <a:pt x="37" y="58"/>
                      <a:pt x="37" y="56"/>
                    </a:cubicBezTo>
                    <a:cubicBezTo>
                      <a:pt x="33" y="57"/>
                      <a:pt x="30" y="58"/>
                      <a:pt x="27" y="58"/>
                    </a:cubicBezTo>
                    <a:cubicBezTo>
                      <a:pt x="15" y="58"/>
                      <a:pt x="1" y="44"/>
                      <a:pt x="1" y="31"/>
                    </a:cubicBezTo>
                    <a:cubicBezTo>
                      <a:pt x="0" y="22"/>
                      <a:pt x="6" y="15"/>
                      <a:pt x="12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29" y="0"/>
                      <a:pt x="41" y="4"/>
                      <a:pt x="49" y="16"/>
                    </a:cubicBezTo>
                    <a:cubicBezTo>
                      <a:pt x="56" y="26"/>
                      <a:pt x="55" y="43"/>
                      <a:pt x="42" y="53"/>
                    </a:cubicBezTo>
                    <a:cubicBezTo>
                      <a:pt x="42" y="55"/>
                      <a:pt x="41" y="56"/>
                      <a:pt x="41" y="57"/>
                    </a:cubicBezTo>
                    <a:cubicBezTo>
                      <a:pt x="41" y="58"/>
                      <a:pt x="40" y="59"/>
                      <a:pt x="40" y="60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39" y="61"/>
                      <a:pt x="39" y="61"/>
                      <a:pt x="39" y="61"/>
                    </a:cubicBezTo>
                    <a:close/>
                    <a:moveTo>
                      <a:pt x="38" y="53"/>
                    </a:moveTo>
                    <a:cubicBezTo>
                      <a:pt x="38" y="53"/>
                      <a:pt x="38" y="53"/>
                      <a:pt x="38" y="54"/>
                    </a:cubicBezTo>
                    <a:cubicBezTo>
                      <a:pt x="38" y="54"/>
                      <a:pt x="39" y="54"/>
                      <a:pt x="39" y="54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39" y="57"/>
                      <a:pt x="39" y="57"/>
                      <a:pt x="39" y="56"/>
                    </a:cubicBezTo>
                    <a:cubicBezTo>
                      <a:pt x="40" y="55"/>
                      <a:pt x="40" y="54"/>
                      <a:pt x="40" y="52"/>
                    </a:cubicBezTo>
                    <a:cubicBezTo>
                      <a:pt x="40" y="52"/>
                      <a:pt x="40" y="52"/>
                      <a:pt x="40" y="51"/>
                    </a:cubicBezTo>
                    <a:cubicBezTo>
                      <a:pt x="52" y="42"/>
                      <a:pt x="53" y="27"/>
                      <a:pt x="47" y="17"/>
                    </a:cubicBezTo>
                    <a:cubicBezTo>
                      <a:pt x="40" y="6"/>
                      <a:pt x="29" y="2"/>
                      <a:pt x="16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8" y="17"/>
                      <a:pt x="2" y="23"/>
                      <a:pt x="3" y="31"/>
                    </a:cubicBezTo>
                    <a:cubicBezTo>
                      <a:pt x="3" y="43"/>
                      <a:pt x="16" y="56"/>
                      <a:pt x="27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30" y="56"/>
                      <a:pt x="33" y="55"/>
                      <a:pt x="36" y="54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lose/>
                    <a:moveTo>
                      <a:pt x="27" y="54"/>
                    </a:moveTo>
                    <a:cubicBezTo>
                      <a:pt x="21" y="54"/>
                      <a:pt x="15" y="51"/>
                      <a:pt x="10" y="45"/>
                    </a:cubicBezTo>
                    <a:cubicBezTo>
                      <a:pt x="6" y="39"/>
                      <a:pt x="4" y="32"/>
                      <a:pt x="5" y="27"/>
                    </a:cubicBezTo>
                    <a:cubicBezTo>
                      <a:pt x="5" y="25"/>
                      <a:pt x="6" y="25"/>
                      <a:pt x="7" y="24"/>
                    </a:cubicBezTo>
                    <a:cubicBezTo>
                      <a:pt x="7" y="24"/>
                      <a:pt x="7" y="23"/>
                      <a:pt x="8" y="23"/>
                    </a:cubicBezTo>
                    <a:cubicBezTo>
                      <a:pt x="8" y="22"/>
                      <a:pt x="9" y="21"/>
                      <a:pt x="9" y="19"/>
                    </a:cubicBezTo>
                    <a:cubicBezTo>
                      <a:pt x="11" y="16"/>
                      <a:pt x="13" y="11"/>
                      <a:pt x="18" y="9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20" y="9"/>
                      <a:pt x="21" y="9"/>
                      <a:pt x="21" y="10"/>
                    </a:cubicBezTo>
                    <a:cubicBezTo>
                      <a:pt x="23" y="10"/>
                      <a:pt x="25" y="11"/>
                      <a:pt x="27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29" y="12"/>
                      <a:pt x="30" y="13"/>
                      <a:pt x="32" y="13"/>
                    </a:cubicBezTo>
                    <a:cubicBezTo>
                      <a:pt x="32" y="12"/>
                      <a:pt x="34" y="12"/>
                      <a:pt x="34" y="12"/>
                    </a:cubicBezTo>
                    <a:cubicBezTo>
                      <a:pt x="35" y="12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5"/>
                      <a:pt x="36" y="15"/>
                      <a:pt x="36" y="15"/>
                    </a:cubicBezTo>
                    <a:cubicBezTo>
                      <a:pt x="38" y="16"/>
                      <a:pt x="39" y="17"/>
                      <a:pt x="41" y="1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9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0" y="21"/>
                    </a:cubicBezTo>
                    <a:cubicBezTo>
                      <a:pt x="40" y="21"/>
                      <a:pt x="41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1"/>
                      <a:pt x="43" y="21"/>
                      <a:pt x="43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26"/>
                      <a:pt x="48" y="34"/>
                      <a:pt x="46" y="39"/>
                    </a:cubicBezTo>
                    <a:cubicBezTo>
                      <a:pt x="46" y="41"/>
                      <a:pt x="45" y="41"/>
                      <a:pt x="45" y="42"/>
                    </a:cubicBezTo>
                    <a:cubicBezTo>
                      <a:pt x="45" y="42"/>
                      <a:pt x="45" y="42"/>
                      <a:pt x="45" y="43"/>
                    </a:cubicBezTo>
                    <a:cubicBezTo>
                      <a:pt x="45" y="43"/>
                      <a:pt x="45" y="45"/>
                      <a:pt x="43" y="46"/>
                    </a:cubicBezTo>
                    <a:cubicBezTo>
                      <a:pt x="41" y="49"/>
                      <a:pt x="31" y="54"/>
                      <a:pt x="27" y="54"/>
                    </a:cubicBezTo>
                    <a:close/>
                    <a:moveTo>
                      <a:pt x="19" y="10"/>
                    </a:moveTo>
                    <a:cubicBezTo>
                      <a:pt x="15" y="13"/>
                      <a:pt x="13" y="17"/>
                      <a:pt x="11" y="20"/>
                    </a:cubicBezTo>
                    <a:cubicBezTo>
                      <a:pt x="11" y="21"/>
                      <a:pt x="10" y="23"/>
                      <a:pt x="9" y="24"/>
                    </a:cubicBezTo>
                    <a:cubicBezTo>
                      <a:pt x="9" y="24"/>
                      <a:pt x="9" y="25"/>
                      <a:pt x="8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32"/>
                      <a:pt x="8" y="38"/>
                      <a:pt x="12" y="44"/>
                    </a:cubicBezTo>
                    <a:cubicBezTo>
                      <a:pt x="16" y="49"/>
                      <a:pt x="22" y="52"/>
                      <a:pt x="27" y="52"/>
                    </a:cubicBezTo>
                    <a:cubicBezTo>
                      <a:pt x="31" y="52"/>
                      <a:pt x="40" y="48"/>
                      <a:pt x="42" y="45"/>
                    </a:cubicBezTo>
                    <a:cubicBezTo>
                      <a:pt x="43" y="44"/>
                      <a:pt x="43" y="43"/>
                      <a:pt x="43" y="43"/>
                    </a:cubicBezTo>
                    <a:cubicBezTo>
                      <a:pt x="43" y="42"/>
                      <a:pt x="43" y="42"/>
                      <a:pt x="43" y="41"/>
                    </a:cubicBezTo>
                    <a:cubicBezTo>
                      <a:pt x="43" y="41"/>
                      <a:pt x="43" y="40"/>
                      <a:pt x="44" y="40"/>
                    </a:cubicBezTo>
                    <a:cubicBezTo>
                      <a:pt x="44" y="40"/>
                      <a:pt x="44" y="39"/>
                      <a:pt x="44" y="39"/>
                    </a:cubicBezTo>
                    <a:cubicBezTo>
                      <a:pt x="46" y="34"/>
                      <a:pt x="45" y="26"/>
                      <a:pt x="42" y="23"/>
                    </a:cubicBezTo>
                    <a:cubicBezTo>
                      <a:pt x="42" y="23"/>
                      <a:pt x="42" y="23"/>
                      <a:pt x="41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9" y="23"/>
                      <a:pt x="38" y="22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7" y="18"/>
                      <a:pt x="36" y="17"/>
                    </a:cubicBezTo>
                    <a:cubicBezTo>
                      <a:pt x="32" y="16"/>
                      <a:pt x="30" y="15"/>
                      <a:pt x="27" y="12"/>
                    </a:cubicBezTo>
                    <a:cubicBezTo>
                      <a:pt x="25" y="13"/>
                      <a:pt x="22" y="12"/>
                      <a:pt x="21" y="11"/>
                    </a:cubicBezTo>
                    <a:cubicBezTo>
                      <a:pt x="20" y="11"/>
                      <a:pt x="19" y="11"/>
                      <a:pt x="19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3" name="Freeform 163">
                <a:extLst>
                  <a:ext uri="{FF2B5EF4-FFF2-40B4-BE49-F238E27FC236}">
                    <a16:creationId xmlns:a16="http://schemas.microsoft.com/office/drawing/2014/main" id="{6DB76073-C950-42D6-A92B-18D428A37C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0488" y="2470151"/>
                <a:ext cx="708025" cy="703263"/>
              </a:xfrm>
              <a:custGeom>
                <a:avLst/>
                <a:gdLst>
                  <a:gd name="T0" fmla="*/ 167 w 292"/>
                  <a:gd name="T1" fmla="*/ 1 h 291"/>
                  <a:gd name="T2" fmla="*/ 206 w 292"/>
                  <a:gd name="T3" fmla="*/ 12 h 291"/>
                  <a:gd name="T4" fmla="*/ 281 w 292"/>
                  <a:gd name="T5" fmla="*/ 81 h 291"/>
                  <a:gd name="T6" fmla="*/ 289 w 292"/>
                  <a:gd name="T7" fmla="*/ 115 h 291"/>
                  <a:gd name="T8" fmla="*/ 277 w 292"/>
                  <a:gd name="T9" fmla="*/ 212 h 291"/>
                  <a:gd name="T10" fmla="*/ 233 w 292"/>
                  <a:gd name="T11" fmla="*/ 262 h 291"/>
                  <a:gd name="T12" fmla="*/ 84 w 292"/>
                  <a:gd name="T13" fmla="*/ 283 h 291"/>
                  <a:gd name="T14" fmla="*/ 55 w 292"/>
                  <a:gd name="T15" fmla="*/ 264 h 291"/>
                  <a:gd name="T16" fmla="*/ 1 w 292"/>
                  <a:gd name="T17" fmla="*/ 173 h 291"/>
                  <a:gd name="T18" fmla="*/ 0 w 292"/>
                  <a:gd name="T19" fmla="*/ 150 h 291"/>
                  <a:gd name="T20" fmla="*/ 12 w 292"/>
                  <a:gd name="T21" fmla="*/ 87 h 291"/>
                  <a:gd name="T22" fmla="*/ 73 w 292"/>
                  <a:gd name="T23" fmla="*/ 18 h 291"/>
                  <a:gd name="T24" fmla="*/ 147 w 292"/>
                  <a:gd name="T25" fmla="*/ 1 h 291"/>
                  <a:gd name="T26" fmla="*/ 72 w 292"/>
                  <a:gd name="T27" fmla="*/ 22 h 291"/>
                  <a:gd name="T28" fmla="*/ 25 w 292"/>
                  <a:gd name="T29" fmla="*/ 71 h 291"/>
                  <a:gd name="T30" fmla="*/ 11 w 292"/>
                  <a:gd name="T31" fmla="*/ 110 h 291"/>
                  <a:gd name="T32" fmla="*/ 5 w 292"/>
                  <a:gd name="T33" fmla="*/ 169 h 291"/>
                  <a:gd name="T34" fmla="*/ 13 w 292"/>
                  <a:gd name="T35" fmla="*/ 199 h 291"/>
                  <a:gd name="T36" fmla="*/ 105 w 292"/>
                  <a:gd name="T37" fmla="*/ 285 h 291"/>
                  <a:gd name="T38" fmla="*/ 185 w 292"/>
                  <a:gd name="T39" fmla="*/ 283 h 291"/>
                  <a:gd name="T40" fmla="*/ 200 w 292"/>
                  <a:gd name="T41" fmla="*/ 277 h 291"/>
                  <a:gd name="T42" fmla="*/ 245 w 292"/>
                  <a:gd name="T43" fmla="*/ 248 h 291"/>
                  <a:gd name="T44" fmla="*/ 264 w 292"/>
                  <a:gd name="T45" fmla="*/ 226 h 291"/>
                  <a:gd name="T46" fmla="*/ 287 w 292"/>
                  <a:gd name="T47" fmla="*/ 162 h 291"/>
                  <a:gd name="T48" fmla="*/ 277 w 292"/>
                  <a:gd name="T49" fmla="*/ 82 h 291"/>
                  <a:gd name="T50" fmla="*/ 228 w 292"/>
                  <a:gd name="T51" fmla="*/ 26 h 291"/>
                  <a:gd name="T52" fmla="*/ 212 w 292"/>
                  <a:gd name="T53" fmla="*/ 16 h 291"/>
                  <a:gd name="T54" fmla="*/ 199 w 292"/>
                  <a:gd name="T55" fmla="*/ 13 h 291"/>
                  <a:gd name="T56" fmla="*/ 197 w 292"/>
                  <a:gd name="T57" fmla="*/ 14 h 291"/>
                  <a:gd name="T58" fmla="*/ 174 w 292"/>
                  <a:gd name="T59" fmla="*/ 9 h 291"/>
                  <a:gd name="T60" fmla="*/ 169 w 292"/>
                  <a:gd name="T61" fmla="*/ 8 h 291"/>
                  <a:gd name="T62" fmla="*/ 159 w 292"/>
                  <a:gd name="T63" fmla="*/ 13 h 291"/>
                  <a:gd name="T64" fmla="*/ 173 w 292"/>
                  <a:gd name="T65" fmla="*/ 5 h 291"/>
                  <a:gd name="T66" fmla="*/ 142 w 292"/>
                  <a:gd name="T67" fmla="*/ 4 h 291"/>
                  <a:gd name="T68" fmla="*/ 118 w 292"/>
                  <a:gd name="T69" fmla="*/ 8 h 291"/>
                  <a:gd name="T70" fmla="*/ 109 w 292"/>
                  <a:gd name="T71" fmla="*/ 9 h 291"/>
                  <a:gd name="T72" fmla="*/ 87 w 292"/>
                  <a:gd name="T73" fmla="*/ 18 h 291"/>
                  <a:gd name="T74" fmla="*/ 80 w 292"/>
                  <a:gd name="T75" fmla="*/ 21 h 291"/>
                  <a:gd name="T76" fmla="*/ 79 w 292"/>
                  <a:gd name="T77" fmla="*/ 1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291">
                    <a:moveTo>
                      <a:pt x="147" y="1"/>
                    </a:moveTo>
                    <a:cubicBezTo>
                      <a:pt x="151" y="0"/>
                      <a:pt x="163" y="0"/>
                      <a:pt x="167" y="1"/>
                    </a:cubicBezTo>
                    <a:cubicBezTo>
                      <a:pt x="176" y="2"/>
                      <a:pt x="184" y="6"/>
                      <a:pt x="193" y="8"/>
                    </a:cubicBezTo>
                    <a:cubicBezTo>
                      <a:pt x="198" y="9"/>
                      <a:pt x="202" y="10"/>
                      <a:pt x="206" y="12"/>
                    </a:cubicBezTo>
                    <a:cubicBezTo>
                      <a:pt x="220" y="17"/>
                      <a:pt x="234" y="25"/>
                      <a:pt x="245" y="35"/>
                    </a:cubicBezTo>
                    <a:cubicBezTo>
                      <a:pt x="259" y="48"/>
                      <a:pt x="271" y="63"/>
                      <a:pt x="281" y="81"/>
                    </a:cubicBezTo>
                    <a:cubicBezTo>
                      <a:pt x="283" y="85"/>
                      <a:pt x="286" y="91"/>
                      <a:pt x="287" y="95"/>
                    </a:cubicBezTo>
                    <a:cubicBezTo>
                      <a:pt x="289" y="102"/>
                      <a:pt x="288" y="109"/>
                      <a:pt x="289" y="115"/>
                    </a:cubicBezTo>
                    <a:cubicBezTo>
                      <a:pt x="291" y="128"/>
                      <a:pt x="292" y="138"/>
                      <a:pt x="291" y="154"/>
                    </a:cubicBezTo>
                    <a:cubicBezTo>
                      <a:pt x="290" y="174"/>
                      <a:pt x="287" y="195"/>
                      <a:pt x="277" y="212"/>
                    </a:cubicBezTo>
                    <a:cubicBezTo>
                      <a:pt x="273" y="221"/>
                      <a:pt x="267" y="226"/>
                      <a:pt x="260" y="234"/>
                    </a:cubicBezTo>
                    <a:cubicBezTo>
                      <a:pt x="251" y="244"/>
                      <a:pt x="243" y="253"/>
                      <a:pt x="233" y="262"/>
                    </a:cubicBezTo>
                    <a:cubicBezTo>
                      <a:pt x="212" y="278"/>
                      <a:pt x="186" y="289"/>
                      <a:pt x="154" y="290"/>
                    </a:cubicBezTo>
                    <a:cubicBezTo>
                      <a:pt x="131" y="291"/>
                      <a:pt x="103" y="291"/>
                      <a:pt x="84" y="283"/>
                    </a:cubicBezTo>
                    <a:cubicBezTo>
                      <a:pt x="79" y="281"/>
                      <a:pt x="74" y="277"/>
                      <a:pt x="69" y="273"/>
                    </a:cubicBezTo>
                    <a:cubicBezTo>
                      <a:pt x="64" y="270"/>
                      <a:pt x="59" y="267"/>
                      <a:pt x="55" y="264"/>
                    </a:cubicBezTo>
                    <a:cubicBezTo>
                      <a:pt x="37" y="249"/>
                      <a:pt x="24" y="231"/>
                      <a:pt x="14" y="208"/>
                    </a:cubicBezTo>
                    <a:cubicBezTo>
                      <a:pt x="9" y="197"/>
                      <a:pt x="3" y="184"/>
                      <a:pt x="1" y="173"/>
                    </a:cubicBezTo>
                    <a:cubicBezTo>
                      <a:pt x="1" y="170"/>
                      <a:pt x="2" y="165"/>
                      <a:pt x="1" y="161"/>
                    </a:cubicBezTo>
                    <a:cubicBezTo>
                      <a:pt x="1" y="157"/>
                      <a:pt x="0" y="154"/>
                      <a:pt x="0" y="150"/>
                    </a:cubicBezTo>
                    <a:cubicBezTo>
                      <a:pt x="0" y="143"/>
                      <a:pt x="2" y="131"/>
                      <a:pt x="5" y="119"/>
                    </a:cubicBezTo>
                    <a:cubicBezTo>
                      <a:pt x="8" y="108"/>
                      <a:pt x="9" y="96"/>
                      <a:pt x="12" y="87"/>
                    </a:cubicBezTo>
                    <a:cubicBezTo>
                      <a:pt x="14" y="79"/>
                      <a:pt x="22" y="69"/>
                      <a:pt x="28" y="60"/>
                    </a:cubicBezTo>
                    <a:cubicBezTo>
                      <a:pt x="39" y="45"/>
                      <a:pt x="55" y="26"/>
                      <a:pt x="73" y="18"/>
                    </a:cubicBezTo>
                    <a:cubicBezTo>
                      <a:pt x="79" y="15"/>
                      <a:pt x="87" y="13"/>
                      <a:pt x="95" y="10"/>
                    </a:cubicBezTo>
                    <a:cubicBezTo>
                      <a:pt x="112" y="5"/>
                      <a:pt x="126" y="2"/>
                      <a:pt x="147" y="1"/>
                    </a:cubicBezTo>
                    <a:close/>
                    <a:moveTo>
                      <a:pt x="80" y="21"/>
                    </a:moveTo>
                    <a:cubicBezTo>
                      <a:pt x="76" y="22"/>
                      <a:pt x="76" y="23"/>
                      <a:pt x="72" y="22"/>
                    </a:cubicBezTo>
                    <a:cubicBezTo>
                      <a:pt x="57" y="31"/>
                      <a:pt x="46" y="42"/>
                      <a:pt x="35" y="57"/>
                    </a:cubicBezTo>
                    <a:cubicBezTo>
                      <a:pt x="32" y="61"/>
                      <a:pt x="28" y="66"/>
                      <a:pt x="25" y="71"/>
                    </a:cubicBezTo>
                    <a:cubicBezTo>
                      <a:pt x="21" y="77"/>
                      <a:pt x="17" y="82"/>
                      <a:pt x="16" y="87"/>
                    </a:cubicBezTo>
                    <a:cubicBezTo>
                      <a:pt x="13" y="94"/>
                      <a:pt x="13" y="102"/>
                      <a:pt x="11" y="110"/>
                    </a:cubicBezTo>
                    <a:cubicBezTo>
                      <a:pt x="8" y="126"/>
                      <a:pt x="3" y="144"/>
                      <a:pt x="5" y="159"/>
                    </a:cubicBezTo>
                    <a:cubicBezTo>
                      <a:pt x="5" y="162"/>
                      <a:pt x="4" y="166"/>
                      <a:pt x="5" y="169"/>
                    </a:cubicBezTo>
                    <a:cubicBezTo>
                      <a:pt x="6" y="176"/>
                      <a:pt x="9" y="182"/>
                      <a:pt x="11" y="189"/>
                    </a:cubicBezTo>
                    <a:cubicBezTo>
                      <a:pt x="12" y="192"/>
                      <a:pt x="12" y="195"/>
                      <a:pt x="13" y="199"/>
                    </a:cubicBezTo>
                    <a:cubicBezTo>
                      <a:pt x="25" y="226"/>
                      <a:pt x="41" y="248"/>
                      <a:pt x="64" y="265"/>
                    </a:cubicBezTo>
                    <a:cubicBezTo>
                      <a:pt x="76" y="274"/>
                      <a:pt x="88" y="282"/>
                      <a:pt x="105" y="285"/>
                    </a:cubicBezTo>
                    <a:cubicBezTo>
                      <a:pt x="120" y="287"/>
                      <a:pt x="138" y="288"/>
                      <a:pt x="154" y="287"/>
                    </a:cubicBezTo>
                    <a:cubicBezTo>
                      <a:pt x="164" y="286"/>
                      <a:pt x="175" y="286"/>
                      <a:pt x="185" y="283"/>
                    </a:cubicBezTo>
                    <a:cubicBezTo>
                      <a:pt x="187" y="282"/>
                      <a:pt x="190" y="279"/>
                      <a:pt x="193" y="278"/>
                    </a:cubicBezTo>
                    <a:cubicBezTo>
                      <a:pt x="196" y="277"/>
                      <a:pt x="198" y="277"/>
                      <a:pt x="200" y="277"/>
                    </a:cubicBezTo>
                    <a:cubicBezTo>
                      <a:pt x="214" y="272"/>
                      <a:pt x="222" y="264"/>
                      <a:pt x="232" y="257"/>
                    </a:cubicBezTo>
                    <a:cubicBezTo>
                      <a:pt x="236" y="253"/>
                      <a:pt x="241" y="251"/>
                      <a:pt x="245" y="248"/>
                    </a:cubicBezTo>
                    <a:cubicBezTo>
                      <a:pt x="250" y="243"/>
                      <a:pt x="253" y="237"/>
                      <a:pt x="258" y="232"/>
                    </a:cubicBezTo>
                    <a:cubicBezTo>
                      <a:pt x="260" y="230"/>
                      <a:pt x="262" y="228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8" y="173"/>
                      <a:pt x="287" y="168"/>
                      <a:pt x="287" y="162"/>
                    </a:cubicBezTo>
                    <a:cubicBezTo>
                      <a:pt x="289" y="137"/>
                      <a:pt x="287" y="120"/>
                      <a:pt x="284" y="99"/>
                    </a:cubicBezTo>
                    <a:cubicBezTo>
                      <a:pt x="283" y="93"/>
                      <a:pt x="280" y="87"/>
                      <a:pt x="277" y="82"/>
                    </a:cubicBezTo>
                    <a:cubicBezTo>
                      <a:pt x="274" y="76"/>
                      <a:pt x="271" y="70"/>
                      <a:pt x="268" y="65"/>
                    </a:cubicBezTo>
                    <a:cubicBezTo>
                      <a:pt x="257" y="50"/>
                      <a:pt x="244" y="37"/>
                      <a:pt x="228" y="26"/>
                    </a:cubicBezTo>
                    <a:cubicBezTo>
                      <a:pt x="224" y="23"/>
                      <a:pt x="218" y="19"/>
                      <a:pt x="213" y="17"/>
                    </a:cubicBezTo>
                    <a:cubicBezTo>
                      <a:pt x="212" y="17"/>
                      <a:pt x="213" y="16"/>
                      <a:pt x="212" y="16"/>
                    </a:cubicBezTo>
                    <a:cubicBezTo>
                      <a:pt x="211" y="15"/>
                      <a:pt x="206" y="15"/>
                      <a:pt x="204" y="14"/>
                    </a:cubicBezTo>
                    <a:cubicBezTo>
                      <a:pt x="201" y="13"/>
                      <a:pt x="196" y="12"/>
                      <a:pt x="199" y="13"/>
                    </a:cubicBezTo>
                    <a:cubicBezTo>
                      <a:pt x="199" y="14"/>
                      <a:pt x="199" y="14"/>
                      <a:pt x="198" y="15"/>
                    </a:cubicBezTo>
                    <a:cubicBezTo>
                      <a:pt x="198" y="15"/>
                      <a:pt x="197" y="14"/>
                      <a:pt x="197" y="14"/>
                    </a:cubicBezTo>
                    <a:cubicBezTo>
                      <a:pt x="192" y="13"/>
                      <a:pt x="188" y="12"/>
                      <a:pt x="185" y="9"/>
                    </a:cubicBezTo>
                    <a:cubicBezTo>
                      <a:pt x="181" y="9"/>
                      <a:pt x="178" y="10"/>
                      <a:pt x="174" y="9"/>
                    </a:cubicBezTo>
                    <a:cubicBezTo>
                      <a:pt x="171" y="8"/>
                      <a:pt x="172" y="11"/>
                      <a:pt x="170" y="11"/>
                    </a:cubicBezTo>
                    <a:cubicBezTo>
                      <a:pt x="169" y="10"/>
                      <a:pt x="171" y="8"/>
                      <a:pt x="169" y="8"/>
                    </a:cubicBezTo>
                    <a:cubicBezTo>
                      <a:pt x="168" y="12"/>
                      <a:pt x="166" y="14"/>
                      <a:pt x="161" y="15"/>
                    </a:cubicBezTo>
                    <a:cubicBezTo>
                      <a:pt x="161" y="13"/>
                      <a:pt x="159" y="14"/>
                      <a:pt x="159" y="13"/>
                    </a:cubicBezTo>
                    <a:cubicBezTo>
                      <a:pt x="159" y="10"/>
                      <a:pt x="161" y="10"/>
                      <a:pt x="160" y="8"/>
                    </a:cubicBezTo>
                    <a:cubicBezTo>
                      <a:pt x="166" y="7"/>
                      <a:pt x="169" y="9"/>
                      <a:pt x="173" y="5"/>
                    </a:cubicBezTo>
                    <a:cubicBezTo>
                      <a:pt x="164" y="4"/>
                      <a:pt x="147" y="0"/>
                      <a:pt x="141" y="6"/>
                    </a:cubicBezTo>
                    <a:cubicBezTo>
                      <a:pt x="141" y="5"/>
                      <a:pt x="142" y="5"/>
                      <a:pt x="142" y="4"/>
                    </a:cubicBezTo>
                    <a:cubicBezTo>
                      <a:pt x="137" y="5"/>
                      <a:pt x="129" y="6"/>
                      <a:pt x="124" y="7"/>
                    </a:cubicBezTo>
                    <a:cubicBezTo>
                      <a:pt x="122" y="7"/>
                      <a:pt x="119" y="6"/>
                      <a:pt x="118" y="8"/>
                    </a:cubicBezTo>
                    <a:cubicBezTo>
                      <a:pt x="119" y="8"/>
                      <a:pt x="121" y="8"/>
                      <a:pt x="121" y="9"/>
                    </a:cubicBezTo>
                    <a:cubicBezTo>
                      <a:pt x="114" y="8"/>
                      <a:pt x="114" y="11"/>
                      <a:pt x="109" y="9"/>
                    </a:cubicBezTo>
                    <a:cubicBezTo>
                      <a:pt x="106" y="11"/>
                      <a:pt x="101" y="12"/>
                      <a:pt x="97" y="15"/>
                    </a:cubicBezTo>
                    <a:cubicBezTo>
                      <a:pt x="93" y="17"/>
                      <a:pt x="92" y="15"/>
                      <a:pt x="87" y="18"/>
                    </a:cubicBezTo>
                    <a:cubicBezTo>
                      <a:pt x="84" y="18"/>
                      <a:pt x="84" y="18"/>
                      <a:pt x="81" y="18"/>
                    </a:cubicBezTo>
                    <a:cubicBezTo>
                      <a:pt x="79" y="19"/>
                      <a:pt x="81" y="21"/>
                      <a:pt x="80" y="21"/>
                    </a:cubicBezTo>
                    <a:close/>
                    <a:moveTo>
                      <a:pt x="77" y="21"/>
                    </a:moveTo>
                    <a:cubicBezTo>
                      <a:pt x="78" y="21"/>
                      <a:pt x="79" y="20"/>
                      <a:pt x="79" y="19"/>
                    </a:cubicBezTo>
                    <a:cubicBezTo>
                      <a:pt x="78" y="19"/>
                      <a:pt x="77" y="20"/>
                      <a:pt x="77" y="2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4" name="Freeform 164">
                <a:extLst>
                  <a:ext uri="{FF2B5EF4-FFF2-40B4-BE49-F238E27FC236}">
                    <a16:creationId xmlns:a16="http://schemas.microsoft.com/office/drawing/2014/main" id="{416F1C7E-DD2B-478C-B152-151DF77C3B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7313" y="2466976"/>
                <a:ext cx="712788" cy="709613"/>
              </a:xfrm>
              <a:custGeom>
                <a:avLst/>
                <a:gdLst>
                  <a:gd name="T0" fmla="*/ 64 w 294"/>
                  <a:gd name="T1" fmla="*/ 271 h 293"/>
                  <a:gd name="T2" fmla="*/ 1 w 294"/>
                  <a:gd name="T3" fmla="*/ 162 h 293"/>
                  <a:gd name="T4" fmla="*/ 12 w 294"/>
                  <a:gd name="T5" fmla="*/ 88 h 293"/>
                  <a:gd name="T6" fmla="*/ 148 w 294"/>
                  <a:gd name="T7" fmla="*/ 1 h 293"/>
                  <a:gd name="T8" fmla="*/ 199 w 294"/>
                  <a:gd name="T9" fmla="*/ 9 h 293"/>
                  <a:gd name="T10" fmla="*/ 289 w 294"/>
                  <a:gd name="T11" fmla="*/ 96 h 293"/>
                  <a:gd name="T12" fmla="*/ 264 w 294"/>
                  <a:gd name="T13" fmla="*/ 233 h 293"/>
                  <a:gd name="T14" fmla="*/ 157 w 294"/>
                  <a:gd name="T15" fmla="*/ 2 h 293"/>
                  <a:gd name="T16" fmla="*/ 30 w 294"/>
                  <a:gd name="T17" fmla="*/ 62 h 293"/>
                  <a:gd name="T18" fmla="*/ 2 w 294"/>
                  <a:gd name="T19" fmla="*/ 157 h 293"/>
                  <a:gd name="T20" fmla="*/ 56 w 294"/>
                  <a:gd name="T21" fmla="*/ 264 h 293"/>
                  <a:gd name="T22" fmla="*/ 138 w 294"/>
                  <a:gd name="T23" fmla="*/ 291 h 293"/>
                  <a:gd name="T24" fmla="*/ 278 w 294"/>
                  <a:gd name="T25" fmla="*/ 212 h 293"/>
                  <a:gd name="T26" fmla="*/ 281 w 294"/>
                  <a:gd name="T27" fmla="*/ 83 h 293"/>
                  <a:gd name="T28" fmla="*/ 227 w 294"/>
                  <a:gd name="T29" fmla="*/ 24 h 293"/>
                  <a:gd name="T30" fmla="*/ 279 w 294"/>
                  <a:gd name="T31" fmla="*/ 83 h 293"/>
                  <a:gd name="T32" fmla="*/ 266 w 294"/>
                  <a:gd name="T33" fmla="*/ 227 h 293"/>
                  <a:gd name="T34" fmla="*/ 239 w 294"/>
                  <a:gd name="T35" fmla="*/ 255 h 293"/>
                  <a:gd name="T36" fmla="*/ 195 w 294"/>
                  <a:gd name="T37" fmla="*/ 280 h 293"/>
                  <a:gd name="T38" fmla="*/ 106 w 294"/>
                  <a:gd name="T39" fmla="*/ 287 h 293"/>
                  <a:gd name="T40" fmla="*/ 8 w 294"/>
                  <a:gd name="T41" fmla="*/ 183 h 293"/>
                  <a:gd name="T42" fmla="*/ 11 w 294"/>
                  <a:gd name="T43" fmla="*/ 111 h 293"/>
                  <a:gd name="T44" fmla="*/ 28 w 294"/>
                  <a:gd name="T45" fmla="*/ 68 h 293"/>
                  <a:gd name="T46" fmla="*/ 77 w 294"/>
                  <a:gd name="T47" fmla="*/ 22 h 293"/>
                  <a:gd name="T48" fmla="*/ 84 w 294"/>
                  <a:gd name="T49" fmla="*/ 18 h 293"/>
                  <a:gd name="T50" fmla="*/ 105 w 294"/>
                  <a:gd name="T51" fmla="*/ 12 h 293"/>
                  <a:gd name="T52" fmla="*/ 122 w 294"/>
                  <a:gd name="T53" fmla="*/ 7 h 293"/>
                  <a:gd name="T54" fmla="*/ 144 w 294"/>
                  <a:gd name="T55" fmla="*/ 5 h 293"/>
                  <a:gd name="T56" fmla="*/ 174 w 294"/>
                  <a:gd name="T57" fmla="*/ 7 h 293"/>
                  <a:gd name="T58" fmla="*/ 186 w 294"/>
                  <a:gd name="T59" fmla="*/ 9 h 293"/>
                  <a:gd name="T60" fmla="*/ 198 w 294"/>
                  <a:gd name="T61" fmla="*/ 13 h 293"/>
                  <a:gd name="T62" fmla="*/ 211 w 294"/>
                  <a:gd name="T63" fmla="*/ 15 h 293"/>
                  <a:gd name="T64" fmla="*/ 168 w 294"/>
                  <a:gd name="T65" fmla="*/ 3 h 293"/>
                  <a:gd name="T66" fmla="*/ 27 w 294"/>
                  <a:gd name="T67" fmla="*/ 73 h 293"/>
                  <a:gd name="T68" fmla="*/ 11 w 294"/>
                  <a:gd name="T69" fmla="*/ 121 h 293"/>
                  <a:gd name="T70" fmla="*/ 13 w 294"/>
                  <a:gd name="T71" fmla="*/ 190 h 293"/>
                  <a:gd name="T72" fmla="*/ 155 w 294"/>
                  <a:gd name="T73" fmla="*/ 287 h 293"/>
                  <a:gd name="T74" fmla="*/ 198 w 294"/>
                  <a:gd name="T75" fmla="*/ 277 h 293"/>
                  <a:gd name="T76" fmla="*/ 245 w 294"/>
                  <a:gd name="T77" fmla="*/ 248 h 293"/>
                  <a:gd name="T78" fmla="*/ 286 w 294"/>
                  <a:gd name="T79" fmla="*/ 179 h 293"/>
                  <a:gd name="T80" fmla="*/ 277 w 294"/>
                  <a:gd name="T81" fmla="*/ 83 h 293"/>
                  <a:gd name="T82" fmla="*/ 214 w 294"/>
                  <a:gd name="T83" fmla="*/ 19 h 293"/>
                  <a:gd name="T84" fmla="*/ 201 w 294"/>
                  <a:gd name="T85" fmla="*/ 15 h 293"/>
                  <a:gd name="T86" fmla="*/ 196 w 294"/>
                  <a:gd name="T87" fmla="*/ 16 h 293"/>
                  <a:gd name="T88" fmla="*/ 173 w 294"/>
                  <a:gd name="T89" fmla="*/ 11 h 293"/>
                  <a:gd name="T90" fmla="*/ 161 w 294"/>
                  <a:gd name="T91" fmla="*/ 16 h 293"/>
                  <a:gd name="T92" fmla="*/ 160 w 294"/>
                  <a:gd name="T93" fmla="*/ 9 h 293"/>
                  <a:gd name="T94" fmla="*/ 155 w 294"/>
                  <a:gd name="T95" fmla="*/ 5 h 293"/>
                  <a:gd name="T96" fmla="*/ 125 w 294"/>
                  <a:gd name="T97" fmla="*/ 9 h 293"/>
                  <a:gd name="T98" fmla="*/ 121 w 294"/>
                  <a:gd name="T99" fmla="*/ 11 h 293"/>
                  <a:gd name="T100" fmla="*/ 99 w 294"/>
                  <a:gd name="T101" fmla="*/ 17 h 293"/>
                  <a:gd name="T102" fmla="*/ 82 w 294"/>
                  <a:gd name="T103" fmla="*/ 21 h 293"/>
                  <a:gd name="T104" fmla="*/ 161 w 294"/>
                  <a:gd name="T105" fmla="*/ 14 h 293"/>
                  <a:gd name="T106" fmla="*/ 161 w 294"/>
                  <a:gd name="T107" fmla="*/ 1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4" h="293">
                    <a:moveTo>
                      <a:pt x="138" y="293"/>
                    </a:moveTo>
                    <a:cubicBezTo>
                      <a:pt x="115" y="293"/>
                      <a:pt x="97" y="290"/>
                      <a:pt x="85" y="285"/>
                    </a:cubicBezTo>
                    <a:cubicBezTo>
                      <a:pt x="81" y="283"/>
                      <a:pt x="76" y="280"/>
                      <a:pt x="72" y="277"/>
                    </a:cubicBezTo>
                    <a:cubicBezTo>
                      <a:pt x="70" y="275"/>
                      <a:pt x="70" y="275"/>
                      <a:pt x="70" y="275"/>
                    </a:cubicBezTo>
                    <a:cubicBezTo>
                      <a:pt x="68" y="274"/>
                      <a:pt x="66" y="272"/>
                      <a:pt x="64" y="271"/>
                    </a:cubicBezTo>
                    <a:cubicBezTo>
                      <a:pt x="61" y="269"/>
                      <a:pt x="58" y="267"/>
                      <a:pt x="55" y="265"/>
                    </a:cubicBezTo>
                    <a:cubicBezTo>
                      <a:pt x="37" y="250"/>
                      <a:pt x="24" y="233"/>
                      <a:pt x="14" y="210"/>
                    </a:cubicBezTo>
                    <a:cubicBezTo>
                      <a:pt x="9" y="198"/>
                      <a:pt x="3" y="186"/>
                      <a:pt x="1" y="174"/>
                    </a:cubicBezTo>
                    <a:cubicBezTo>
                      <a:pt x="1" y="172"/>
                      <a:pt x="1" y="170"/>
                      <a:pt x="1" y="168"/>
                    </a:cubicBezTo>
                    <a:cubicBezTo>
                      <a:pt x="1" y="166"/>
                      <a:pt x="2" y="164"/>
                      <a:pt x="1" y="162"/>
                    </a:cubicBezTo>
                    <a:cubicBezTo>
                      <a:pt x="1" y="160"/>
                      <a:pt x="1" y="159"/>
                      <a:pt x="1" y="157"/>
                    </a:cubicBezTo>
                    <a:cubicBezTo>
                      <a:pt x="0" y="155"/>
                      <a:pt x="0" y="153"/>
                      <a:pt x="0" y="151"/>
                    </a:cubicBezTo>
                    <a:cubicBezTo>
                      <a:pt x="0" y="144"/>
                      <a:pt x="2" y="134"/>
                      <a:pt x="5" y="120"/>
                    </a:cubicBezTo>
                    <a:cubicBezTo>
                      <a:pt x="6" y="116"/>
                      <a:pt x="7" y="111"/>
                      <a:pt x="8" y="107"/>
                    </a:cubicBezTo>
                    <a:cubicBezTo>
                      <a:pt x="9" y="100"/>
                      <a:pt x="10" y="93"/>
                      <a:pt x="12" y="88"/>
                    </a:cubicBezTo>
                    <a:cubicBezTo>
                      <a:pt x="14" y="80"/>
                      <a:pt x="21" y="70"/>
                      <a:pt x="28" y="61"/>
                    </a:cubicBezTo>
                    <a:cubicBezTo>
                      <a:pt x="44" y="39"/>
                      <a:pt x="59" y="25"/>
                      <a:pt x="73" y="18"/>
                    </a:cubicBezTo>
                    <a:cubicBezTo>
                      <a:pt x="78" y="16"/>
                      <a:pt x="83" y="14"/>
                      <a:pt x="90" y="12"/>
                    </a:cubicBezTo>
                    <a:cubicBezTo>
                      <a:pt x="92" y="11"/>
                      <a:pt x="94" y="11"/>
                      <a:pt x="96" y="10"/>
                    </a:cubicBezTo>
                    <a:cubicBezTo>
                      <a:pt x="112" y="5"/>
                      <a:pt x="126" y="2"/>
                      <a:pt x="148" y="1"/>
                    </a:cubicBezTo>
                    <a:cubicBezTo>
                      <a:pt x="150" y="0"/>
                      <a:pt x="153" y="0"/>
                      <a:pt x="157" y="0"/>
                    </a:cubicBezTo>
                    <a:cubicBezTo>
                      <a:pt x="160" y="0"/>
                      <a:pt x="165" y="0"/>
                      <a:pt x="168" y="1"/>
                    </a:cubicBezTo>
                    <a:cubicBezTo>
                      <a:pt x="173" y="2"/>
                      <a:pt x="178" y="3"/>
                      <a:pt x="183" y="5"/>
                    </a:cubicBezTo>
                    <a:cubicBezTo>
                      <a:pt x="187" y="6"/>
                      <a:pt x="191" y="7"/>
                      <a:pt x="194" y="8"/>
                    </a:cubicBezTo>
                    <a:cubicBezTo>
                      <a:pt x="196" y="9"/>
                      <a:pt x="197" y="9"/>
                      <a:pt x="199" y="9"/>
                    </a:cubicBezTo>
                    <a:cubicBezTo>
                      <a:pt x="202" y="10"/>
                      <a:pt x="205" y="11"/>
                      <a:pt x="207" y="12"/>
                    </a:cubicBezTo>
                    <a:cubicBezTo>
                      <a:pt x="221" y="16"/>
                      <a:pt x="235" y="25"/>
                      <a:pt x="247" y="36"/>
                    </a:cubicBezTo>
                    <a:cubicBezTo>
                      <a:pt x="261" y="48"/>
                      <a:pt x="273" y="64"/>
                      <a:pt x="283" y="81"/>
                    </a:cubicBezTo>
                    <a:cubicBezTo>
                      <a:pt x="283" y="82"/>
                      <a:pt x="283" y="82"/>
                      <a:pt x="283" y="82"/>
                    </a:cubicBezTo>
                    <a:cubicBezTo>
                      <a:pt x="285" y="86"/>
                      <a:pt x="288" y="92"/>
                      <a:pt x="289" y="96"/>
                    </a:cubicBezTo>
                    <a:cubicBezTo>
                      <a:pt x="290" y="100"/>
                      <a:pt x="290" y="104"/>
                      <a:pt x="291" y="108"/>
                    </a:cubicBezTo>
                    <a:cubicBezTo>
                      <a:pt x="291" y="111"/>
                      <a:pt x="291" y="114"/>
                      <a:pt x="291" y="116"/>
                    </a:cubicBezTo>
                    <a:cubicBezTo>
                      <a:pt x="293" y="129"/>
                      <a:pt x="294" y="139"/>
                      <a:pt x="293" y="155"/>
                    </a:cubicBezTo>
                    <a:cubicBezTo>
                      <a:pt x="292" y="179"/>
                      <a:pt x="287" y="198"/>
                      <a:pt x="279" y="213"/>
                    </a:cubicBezTo>
                    <a:cubicBezTo>
                      <a:pt x="275" y="221"/>
                      <a:pt x="270" y="227"/>
                      <a:pt x="264" y="233"/>
                    </a:cubicBezTo>
                    <a:cubicBezTo>
                      <a:pt x="258" y="240"/>
                      <a:pt x="258" y="240"/>
                      <a:pt x="258" y="240"/>
                    </a:cubicBezTo>
                    <a:cubicBezTo>
                      <a:pt x="251" y="248"/>
                      <a:pt x="244" y="256"/>
                      <a:pt x="234" y="263"/>
                    </a:cubicBezTo>
                    <a:cubicBezTo>
                      <a:pt x="212" y="281"/>
                      <a:pt x="185" y="291"/>
                      <a:pt x="156" y="292"/>
                    </a:cubicBezTo>
                    <a:cubicBezTo>
                      <a:pt x="149" y="293"/>
                      <a:pt x="144" y="293"/>
                      <a:pt x="138" y="293"/>
                    </a:cubicBezTo>
                    <a:close/>
                    <a:moveTo>
                      <a:pt x="157" y="2"/>
                    </a:moveTo>
                    <a:cubicBezTo>
                      <a:pt x="153" y="2"/>
                      <a:pt x="150" y="2"/>
                      <a:pt x="148" y="3"/>
                    </a:cubicBezTo>
                    <a:cubicBezTo>
                      <a:pt x="127" y="4"/>
                      <a:pt x="113" y="7"/>
                      <a:pt x="96" y="12"/>
                    </a:cubicBezTo>
                    <a:cubicBezTo>
                      <a:pt x="94" y="13"/>
                      <a:pt x="92" y="13"/>
                      <a:pt x="90" y="14"/>
                    </a:cubicBezTo>
                    <a:cubicBezTo>
                      <a:pt x="84" y="16"/>
                      <a:pt x="78" y="18"/>
                      <a:pt x="74" y="20"/>
                    </a:cubicBezTo>
                    <a:cubicBezTo>
                      <a:pt x="60" y="26"/>
                      <a:pt x="45" y="40"/>
                      <a:pt x="30" y="62"/>
                    </a:cubicBezTo>
                    <a:cubicBezTo>
                      <a:pt x="23" y="71"/>
                      <a:pt x="16" y="81"/>
                      <a:pt x="14" y="89"/>
                    </a:cubicBezTo>
                    <a:cubicBezTo>
                      <a:pt x="12" y="94"/>
                      <a:pt x="11" y="100"/>
                      <a:pt x="10" y="107"/>
                    </a:cubicBezTo>
                    <a:cubicBezTo>
                      <a:pt x="9" y="112"/>
                      <a:pt x="8" y="116"/>
                      <a:pt x="7" y="120"/>
                    </a:cubicBezTo>
                    <a:cubicBezTo>
                      <a:pt x="4" y="134"/>
                      <a:pt x="2" y="144"/>
                      <a:pt x="2" y="151"/>
                    </a:cubicBezTo>
                    <a:cubicBezTo>
                      <a:pt x="2" y="153"/>
                      <a:pt x="2" y="155"/>
                      <a:pt x="2" y="157"/>
                    </a:cubicBezTo>
                    <a:cubicBezTo>
                      <a:pt x="3" y="158"/>
                      <a:pt x="3" y="160"/>
                      <a:pt x="3" y="162"/>
                    </a:cubicBezTo>
                    <a:cubicBezTo>
                      <a:pt x="4" y="164"/>
                      <a:pt x="3" y="166"/>
                      <a:pt x="3" y="168"/>
                    </a:cubicBezTo>
                    <a:cubicBezTo>
                      <a:pt x="3" y="170"/>
                      <a:pt x="3" y="172"/>
                      <a:pt x="3" y="174"/>
                    </a:cubicBezTo>
                    <a:cubicBezTo>
                      <a:pt x="5" y="185"/>
                      <a:pt x="11" y="198"/>
                      <a:pt x="16" y="209"/>
                    </a:cubicBezTo>
                    <a:cubicBezTo>
                      <a:pt x="26" y="232"/>
                      <a:pt x="39" y="249"/>
                      <a:pt x="56" y="264"/>
                    </a:cubicBezTo>
                    <a:cubicBezTo>
                      <a:pt x="59" y="266"/>
                      <a:pt x="62" y="268"/>
                      <a:pt x="65" y="269"/>
                    </a:cubicBezTo>
                    <a:cubicBezTo>
                      <a:pt x="67" y="271"/>
                      <a:pt x="69" y="272"/>
                      <a:pt x="71" y="274"/>
                    </a:cubicBezTo>
                    <a:cubicBezTo>
                      <a:pt x="73" y="275"/>
                      <a:pt x="73" y="275"/>
                      <a:pt x="73" y="275"/>
                    </a:cubicBezTo>
                    <a:cubicBezTo>
                      <a:pt x="78" y="278"/>
                      <a:pt x="82" y="281"/>
                      <a:pt x="86" y="283"/>
                    </a:cubicBezTo>
                    <a:cubicBezTo>
                      <a:pt x="98" y="288"/>
                      <a:pt x="115" y="291"/>
                      <a:pt x="138" y="291"/>
                    </a:cubicBezTo>
                    <a:cubicBezTo>
                      <a:pt x="144" y="291"/>
                      <a:pt x="149" y="291"/>
                      <a:pt x="155" y="290"/>
                    </a:cubicBezTo>
                    <a:cubicBezTo>
                      <a:pt x="184" y="289"/>
                      <a:pt x="211" y="279"/>
                      <a:pt x="233" y="262"/>
                    </a:cubicBezTo>
                    <a:cubicBezTo>
                      <a:pt x="242" y="254"/>
                      <a:pt x="249" y="247"/>
                      <a:pt x="257" y="238"/>
                    </a:cubicBezTo>
                    <a:cubicBezTo>
                      <a:pt x="263" y="232"/>
                      <a:pt x="263" y="232"/>
                      <a:pt x="263" y="232"/>
                    </a:cubicBezTo>
                    <a:cubicBezTo>
                      <a:pt x="269" y="225"/>
                      <a:pt x="273" y="220"/>
                      <a:pt x="278" y="212"/>
                    </a:cubicBezTo>
                    <a:cubicBezTo>
                      <a:pt x="285" y="198"/>
                      <a:pt x="290" y="178"/>
                      <a:pt x="291" y="155"/>
                    </a:cubicBezTo>
                    <a:cubicBezTo>
                      <a:pt x="292" y="139"/>
                      <a:pt x="291" y="130"/>
                      <a:pt x="289" y="116"/>
                    </a:cubicBezTo>
                    <a:cubicBezTo>
                      <a:pt x="289" y="114"/>
                      <a:pt x="289" y="111"/>
                      <a:pt x="289" y="109"/>
                    </a:cubicBezTo>
                    <a:cubicBezTo>
                      <a:pt x="288" y="104"/>
                      <a:pt x="288" y="100"/>
                      <a:pt x="287" y="96"/>
                    </a:cubicBezTo>
                    <a:cubicBezTo>
                      <a:pt x="286" y="92"/>
                      <a:pt x="284" y="87"/>
                      <a:pt x="281" y="83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71" y="65"/>
                      <a:pt x="259" y="50"/>
                      <a:pt x="245" y="37"/>
                    </a:cubicBezTo>
                    <a:cubicBezTo>
                      <a:pt x="236" y="29"/>
                      <a:pt x="225" y="21"/>
                      <a:pt x="214" y="17"/>
                    </a:cubicBezTo>
                    <a:cubicBezTo>
                      <a:pt x="215" y="17"/>
                      <a:pt x="214" y="17"/>
                      <a:pt x="214" y="17"/>
                    </a:cubicBezTo>
                    <a:cubicBezTo>
                      <a:pt x="219" y="19"/>
                      <a:pt x="223" y="22"/>
                      <a:pt x="227" y="24"/>
                    </a:cubicBezTo>
                    <a:cubicBezTo>
                      <a:pt x="228" y="25"/>
                      <a:pt x="229" y="26"/>
                      <a:pt x="230" y="27"/>
                    </a:cubicBezTo>
                    <a:cubicBezTo>
                      <a:pt x="247" y="38"/>
                      <a:pt x="260" y="51"/>
                      <a:pt x="269" y="66"/>
                    </a:cubicBezTo>
                    <a:cubicBezTo>
                      <a:pt x="271" y="69"/>
                      <a:pt x="273" y="72"/>
                      <a:pt x="275" y="76"/>
                    </a:cubicBezTo>
                    <a:cubicBezTo>
                      <a:pt x="276" y="78"/>
                      <a:pt x="277" y="80"/>
                      <a:pt x="279" y="82"/>
                    </a:cubicBezTo>
                    <a:cubicBezTo>
                      <a:pt x="279" y="83"/>
                      <a:pt x="279" y="83"/>
                      <a:pt x="279" y="83"/>
                    </a:cubicBezTo>
                    <a:cubicBezTo>
                      <a:pt x="282" y="88"/>
                      <a:pt x="285" y="94"/>
                      <a:pt x="286" y="100"/>
                    </a:cubicBezTo>
                    <a:cubicBezTo>
                      <a:pt x="289" y="121"/>
                      <a:pt x="291" y="139"/>
                      <a:pt x="289" y="163"/>
                    </a:cubicBezTo>
                    <a:cubicBezTo>
                      <a:pt x="289" y="165"/>
                      <a:pt x="289" y="167"/>
                      <a:pt x="289" y="169"/>
                    </a:cubicBezTo>
                    <a:cubicBezTo>
                      <a:pt x="289" y="172"/>
                      <a:pt x="289" y="176"/>
                      <a:pt x="288" y="180"/>
                    </a:cubicBezTo>
                    <a:cubicBezTo>
                      <a:pt x="283" y="197"/>
                      <a:pt x="277" y="215"/>
                      <a:pt x="266" y="227"/>
                    </a:cubicBezTo>
                    <a:cubicBezTo>
                      <a:pt x="265" y="228"/>
                      <a:pt x="264" y="229"/>
                      <a:pt x="263" y="230"/>
                    </a:cubicBezTo>
                    <a:cubicBezTo>
                      <a:pt x="262" y="231"/>
                      <a:pt x="261" y="232"/>
                      <a:pt x="260" y="233"/>
                    </a:cubicBezTo>
                    <a:cubicBezTo>
                      <a:pt x="258" y="236"/>
                      <a:pt x="256" y="238"/>
                      <a:pt x="254" y="240"/>
                    </a:cubicBezTo>
                    <a:cubicBezTo>
                      <a:pt x="252" y="244"/>
                      <a:pt x="249" y="247"/>
                      <a:pt x="246" y="249"/>
                    </a:cubicBezTo>
                    <a:cubicBezTo>
                      <a:pt x="244" y="251"/>
                      <a:pt x="242" y="253"/>
                      <a:pt x="239" y="255"/>
                    </a:cubicBezTo>
                    <a:cubicBezTo>
                      <a:pt x="237" y="256"/>
                      <a:pt x="236" y="257"/>
                      <a:pt x="234" y="258"/>
                    </a:cubicBezTo>
                    <a:cubicBezTo>
                      <a:pt x="232" y="260"/>
                      <a:pt x="232" y="260"/>
                      <a:pt x="232" y="260"/>
                    </a:cubicBezTo>
                    <a:cubicBezTo>
                      <a:pt x="223" y="267"/>
                      <a:pt x="214" y="274"/>
                      <a:pt x="202" y="279"/>
                    </a:cubicBezTo>
                    <a:cubicBezTo>
                      <a:pt x="200" y="279"/>
                      <a:pt x="199" y="279"/>
                      <a:pt x="198" y="279"/>
                    </a:cubicBezTo>
                    <a:cubicBezTo>
                      <a:pt x="197" y="280"/>
                      <a:pt x="196" y="280"/>
                      <a:pt x="195" y="280"/>
                    </a:cubicBezTo>
                    <a:cubicBezTo>
                      <a:pt x="193" y="281"/>
                      <a:pt x="192" y="282"/>
                      <a:pt x="190" y="282"/>
                    </a:cubicBezTo>
                    <a:cubicBezTo>
                      <a:pt x="189" y="283"/>
                      <a:pt x="187" y="284"/>
                      <a:pt x="186" y="285"/>
                    </a:cubicBezTo>
                    <a:cubicBezTo>
                      <a:pt x="176" y="288"/>
                      <a:pt x="166" y="288"/>
                      <a:pt x="157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38" y="290"/>
                      <a:pt x="120" y="289"/>
                      <a:pt x="106" y="287"/>
                    </a:cubicBezTo>
                    <a:cubicBezTo>
                      <a:pt x="89" y="284"/>
                      <a:pt x="77" y="276"/>
                      <a:pt x="64" y="267"/>
                    </a:cubicBezTo>
                    <a:cubicBezTo>
                      <a:pt x="42" y="251"/>
                      <a:pt x="26" y="230"/>
                      <a:pt x="13" y="200"/>
                    </a:cubicBezTo>
                    <a:cubicBezTo>
                      <a:pt x="12" y="198"/>
                      <a:pt x="12" y="196"/>
                      <a:pt x="12" y="194"/>
                    </a:cubicBezTo>
                    <a:cubicBezTo>
                      <a:pt x="11" y="193"/>
                      <a:pt x="11" y="191"/>
                      <a:pt x="11" y="190"/>
                    </a:cubicBezTo>
                    <a:cubicBezTo>
                      <a:pt x="10" y="188"/>
                      <a:pt x="9" y="185"/>
                      <a:pt x="8" y="183"/>
                    </a:cubicBezTo>
                    <a:cubicBezTo>
                      <a:pt x="7" y="179"/>
                      <a:pt x="5" y="175"/>
                      <a:pt x="5" y="171"/>
                    </a:cubicBezTo>
                    <a:cubicBezTo>
                      <a:pt x="5" y="169"/>
                      <a:pt x="5" y="167"/>
                      <a:pt x="5" y="165"/>
                    </a:cubicBezTo>
                    <a:cubicBezTo>
                      <a:pt x="5" y="163"/>
                      <a:pt x="5" y="162"/>
                      <a:pt x="5" y="160"/>
                    </a:cubicBezTo>
                    <a:cubicBezTo>
                      <a:pt x="3" y="148"/>
                      <a:pt x="7" y="133"/>
                      <a:pt x="9" y="120"/>
                    </a:cubicBezTo>
                    <a:cubicBezTo>
                      <a:pt x="10" y="117"/>
                      <a:pt x="11" y="114"/>
                      <a:pt x="11" y="111"/>
                    </a:cubicBezTo>
                    <a:cubicBezTo>
                      <a:pt x="12" y="108"/>
                      <a:pt x="12" y="105"/>
                      <a:pt x="13" y="102"/>
                    </a:cubicBezTo>
                    <a:cubicBezTo>
                      <a:pt x="13" y="97"/>
                      <a:pt x="14" y="93"/>
                      <a:pt x="16" y="88"/>
                    </a:cubicBezTo>
                    <a:cubicBezTo>
                      <a:pt x="17" y="83"/>
                      <a:pt x="21" y="78"/>
                      <a:pt x="24" y="73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70"/>
                      <a:pt x="27" y="69"/>
                      <a:pt x="28" y="68"/>
                    </a:cubicBezTo>
                    <a:cubicBezTo>
                      <a:pt x="30" y="64"/>
                      <a:pt x="33" y="60"/>
                      <a:pt x="35" y="57"/>
                    </a:cubicBezTo>
                    <a:cubicBezTo>
                      <a:pt x="45" y="45"/>
                      <a:pt x="56" y="32"/>
                      <a:pt x="72" y="22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5" y="22"/>
                      <a:pt x="76" y="22"/>
                      <a:pt x="77" y="22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7" y="21"/>
                      <a:pt x="77" y="21"/>
                    </a:cubicBezTo>
                    <a:cubicBezTo>
                      <a:pt x="77" y="20"/>
                      <a:pt x="79" y="19"/>
                      <a:pt x="80" y="19"/>
                    </a:cubicBezTo>
                    <a:cubicBezTo>
                      <a:pt x="80" y="19"/>
                      <a:pt x="80" y="19"/>
                      <a:pt x="81" y="19"/>
                    </a:cubicBezTo>
                    <a:cubicBezTo>
                      <a:pt x="81" y="19"/>
                      <a:pt x="81" y="19"/>
                      <a:pt x="82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8"/>
                      <a:pt x="86" y="18"/>
                      <a:pt x="88" y="18"/>
                    </a:cubicBezTo>
                    <a:cubicBezTo>
                      <a:pt x="91" y="17"/>
                      <a:pt x="92" y="16"/>
                      <a:pt x="94" y="16"/>
                    </a:cubicBezTo>
                    <a:cubicBezTo>
                      <a:pt x="95" y="16"/>
                      <a:pt x="96" y="16"/>
                      <a:pt x="98" y="15"/>
                    </a:cubicBezTo>
                    <a:cubicBezTo>
                      <a:pt x="100" y="14"/>
                      <a:pt x="102" y="13"/>
                      <a:pt x="105" y="12"/>
                    </a:cubicBezTo>
                    <a:cubicBezTo>
                      <a:pt x="107" y="11"/>
                      <a:pt x="108" y="10"/>
                      <a:pt x="110" y="9"/>
                    </a:cubicBezTo>
                    <a:cubicBezTo>
                      <a:pt x="110" y="9"/>
                      <a:pt x="111" y="9"/>
                      <a:pt x="111" y="9"/>
                    </a:cubicBezTo>
                    <a:cubicBezTo>
                      <a:pt x="112" y="10"/>
                      <a:pt x="113" y="10"/>
                      <a:pt x="115" y="9"/>
                    </a:cubicBezTo>
                    <a:cubicBezTo>
                      <a:pt x="116" y="9"/>
                      <a:pt x="117" y="9"/>
                      <a:pt x="119" y="9"/>
                    </a:cubicBezTo>
                    <a:cubicBezTo>
                      <a:pt x="119" y="8"/>
                      <a:pt x="120" y="7"/>
                      <a:pt x="122" y="7"/>
                    </a:cubicBezTo>
                    <a:cubicBezTo>
                      <a:pt x="122" y="7"/>
                      <a:pt x="122" y="7"/>
                      <a:pt x="123" y="7"/>
                    </a:cubicBezTo>
                    <a:cubicBezTo>
                      <a:pt x="124" y="7"/>
                      <a:pt x="124" y="7"/>
                      <a:pt x="125" y="7"/>
                    </a:cubicBezTo>
                    <a:cubicBezTo>
                      <a:pt x="129" y="6"/>
                      <a:pt x="138" y="5"/>
                      <a:pt x="143" y="4"/>
                    </a:cubicBezTo>
                    <a:cubicBezTo>
                      <a:pt x="143" y="4"/>
                      <a:pt x="144" y="4"/>
                      <a:pt x="144" y="4"/>
                    </a:cubicBezTo>
                    <a:cubicBezTo>
                      <a:pt x="144" y="5"/>
                      <a:pt x="144" y="5"/>
                      <a:pt x="144" y="5"/>
                    </a:cubicBezTo>
                    <a:cubicBezTo>
                      <a:pt x="147" y="4"/>
                      <a:pt x="150" y="3"/>
                      <a:pt x="155" y="3"/>
                    </a:cubicBezTo>
                    <a:cubicBezTo>
                      <a:pt x="160" y="3"/>
                      <a:pt x="166" y="4"/>
                      <a:pt x="171" y="5"/>
                    </a:cubicBezTo>
                    <a:cubicBezTo>
                      <a:pt x="172" y="5"/>
                      <a:pt x="173" y="5"/>
                      <a:pt x="174" y="5"/>
                    </a:cubicBezTo>
                    <a:cubicBezTo>
                      <a:pt x="174" y="5"/>
                      <a:pt x="174" y="5"/>
                      <a:pt x="175" y="6"/>
                    </a:cubicBezTo>
                    <a:cubicBezTo>
                      <a:pt x="175" y="6"/>
                      <a:pt x="175" y="7"/>
                      <a:pt x="174" y="7"/>
                    </a:cubicBezTo>
                    <a:cubicBezTo>
                      <a:pt x="173" y="8"/>
                      <a:pt x="173" y="8"/>
                      <a:pt x="172" y="9"/>
                    </a:cubicBezTo>
                    <a:cubicBezTo>
                      <a:pt x="172" y="9"/>
                      <a:pt x="172" y="9"/>
                      <a:pt x="172" y="10"/>
                    </a:cubicBezTo>
                    <a:cubicBezTo>
                      <a:pt x="172" y="9"/>
                      <a:pt x="173" y="8"/>
                      <a:pt x="175" y="9"/>
                    </a:cubicBezTo>
                    <a:cubicBezTo>
                      <a:pt x="178" y="10"/>
                      <a:pt x="180" y="10"/>
                      <a:pt x="183" y="9"/>
                    </a:cubicBezTo>
                    <a:cubicBezTo>
                      <a:pt x="184" y="9"/>
                      <a:pt x="185" y="9"/>
                      <a:pt x="186" y="9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9" y="11"/>
                      <a:pt x="193" y="13"/>
                      <a:pt x="197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3"/>
                    </a:cubicBezTo>
                    <a:cubicBezTo>
                      <a:pt x="198" y="13"/>
                      <a:pt x="199" y="12"/>
                      <a:pt x="199" y="12"/>
                    </a:cubicBezTo>
                    <a:cubicBezTo>
                      <a:pt x="200" y="12"/>
                      <a:pt x="201" y="13"/>
                      <a:pt x="203" y="13"/>
                    </a:cubicBezTo>
                    <a:cubicBezTo>
                      <a:pt x="204" y="14"/>
                      <a:pt x="204" y="14"/>
                      <a:pt x="205" y="14"/>
                    </a:cubicBezTo>
                    <a:cubicBezTo>
                      <a:pt x="206" y="14"/>
                      <a:pt x="208" y="15"/>
                      <a:pt x="209" y="15"/>
                    </a:cubicBezTo>
                    <a:cubicBezTo>
                      <a:pt x="210" y="15"/>
                      <a:pt x="211" y="15"/>
                      <a:pt x="211" y="15"/>
                    </a:cubicBezTo>
                    <a:cubicBezTo>
                      <a:pt x="210" y="15"/>
                      <a:pt x="208" y="14"/>
                      <a:pt x="207" y="14"/>
                    </a:cubicBezTo>
                    <a:cubicBezTo>
                      <a:pt x="204" y="13"/>
                      <a:pt x="201" y="12"/>
                      <a:pt x="198" y="11"/>
                    </a:cubicBezTo>
                    <a:cubicBezTo>
                      <a:pt x="197" y="11"/>
                      <a:pt x="195" y="11"/>
                      <a:pt x="194" y="10"/>
                    </a:cubicBezTo>
                    <a:cubicBezTo>
                      <a:pt x="190" y="9"/>
                      <a:pt x="186" y="8"/>
                      <a:pt x="183" y="7"/>
                    </a:cubicBezTo>
                    <a:cubicBezTo>
                      <a:pt x="178" y="5"/>
                      <a:pt x="173" y="4"/>
                      <a:pt x="168" y="3"/>
                    </a:cubicBezTo>
                    <a:cubicBezTo>
                      <a:pt x="166" y="3"/>
                      <a:pt x="162" y="2"/>
                      <a:pt x="157" y="2"/>
                    </a:cubicBezTo>
                    <a:close/>
                    <a:moveTo>
                      <a:pt x="73" y="24"/>
                    </a:moveTo>
                    <a:cubicBezTo>
                      <a:pt x="58" y="33"/>
                      <a:pt x="48" y="44"/>
                      <a:pt x="37" y="58"/>
                    </a:cubicBezTo>
                    <a:cubicBezTo>
                      <a:pt x="34" y="61"/>
                      <a:pt x="32" y="65"/>
                      <a:pt x="30" y="69"/>
                    </a:cubicBezTo>
                    <a:cubicBezTo>
                      <a:pt x="29" y="70"/>
                      <a:pt x="28" y="71"/>
                      <a:pt x="27" y="73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2" y="79"/>
                      <a:pt x="19" y="84"/>
                      <a:pt x="18" y="89"/>
                    </a:cubicBezTo>
                    <a:cubicBezTo>
                      <a:pt x="16" y="93"/>
                      <a:pt x="15" y="98"/>
                      <a:pt x="15" y="103"/>
                    </a:cubicBezTo>
                    <a:cubicBezTo>
                      <a:pt x="14" y="106"/>
                      <a:pt x="14" y="109"/>
                      <a:pt x="13" y="112"/>
                    </a:cubicBezTo>
                    <a:cubicBezTo>
                      <a:pt x="13" y="114"/>
                      <a:pt x="12" y="118"/>
                      <a:pt x="11" y="121"/>
                    </a:cubicBezTo>
                    <a:cubicBezTo>
                      <a:pt x="9" y="133"/>
                      <a:pt x="5" y="148"/>
                      <a:pt x="7" y="160"/>
                    </a:cubicBezTo>
                    <a:cubicBezTo>
                      <a:pt x="7" y="162"/>
                      <a:pt x="7" y="163"/>
                      <a:pt x="7" y="165"/>
                    </a:cubicBezTo>
                    <a:cubicBezTo>
                      <a:pt x="7" y="167"/>
                      <a:pt x="7" y="168"/>
                      <a:pt x="7" y="170"/>
                    </a:cubicBezTo>
                    <a:cubicBezTo>
                      <a:pt x="7" y="174"/>
                      <a:pt x="9" y="178"/>
                      <a:pt x="10" y="182"/>
                    </a:cubicBezTo>
                    <a:cubicBezTo>
                      <a:pt x="11" y="184"/>
                      <a:pt x="12" y="187"/>
                      <a:pt x="13" y="190"/>
                    </a:cubicBezTo>
                    <a:cubicBezTo>
                      <a:pt x="13" y="191"/>
                      <a:pt x="13" y="192"/>
                      <a:pt x="14" y="194"/>
                    </a:cubicBezTo>
                    <a:cubicBezTo>
                      <a:pt x="14" y="196"/>
                      <a:pt x="14" y="197"/>
                      <a:pt x="15" y="199"/>
                    </a:cubicBezTo>
                    <a:cubicBezTo>
                      <a:pt x="28" y="229"/>
                      <a:pt x="44" y="250"/>
                      <a:pt x="65" y="265"/>
                    </a:cubicBezTo>
                    <a:cubicBezTo>
                      <a:pt x="78" y="275"/>
                      <a:pt x="90" y="282"/>
                      <a:pt x="106" y="285"/>
                    </a:cubicBezTo>
                    <a:cubicBezTo>
                      <a:pt x="120" y="287"/>
                      <a:pt x="138" y="288"/>
                      <a:pt x="155" y="287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66" y="286"/>
                      <a:pt x="176" y="286"/>
                      <a:pt x="185" y="283"/>
                    </a:cubicBezTo>
                    <a:cubicBezTo>
                      <a:pt x="187" y="282"/>
                      <a:pt x="188" y="281"/>
                      <a:pt x="189" y="281"/>
                    </a:cubicBezTo>
                    <a:cubicBezTo>
                      <a:pt x="191" y="280"/>
                      <a:pt x="192" y="279"/>
                      <a:pt x="194" y="278"/>
                    </a:cubicBezTo>
                    <a:cubicBezTo>
                      <a:pt x="195" y="278"/>
                      <a:pt x="196" y="278"/>
                      <a:pt x="198" y="277"/>
                    </a:cubicBezTo>
                    <a:cubicBezTo>
                      <a:pt x="199" y="277"/>
                      <a:pt x="200" y="277"/>
                      <a:pt x="201" y="277"/>
                    </a:cubicBezTo>
                    <a:cubicBezTo>
                      <a:pt x="213" y="272"/>
                      <a:pt x="222" y="265"/>
                      <a:pt x="231" y="258"/>
                    </a:cubicBezTo>
                    <a:cubicBezTo>
                      <a:pt x="233" y="257"/>
                      <a:pt x="233" y="257"/>
                      <a:pt x="233" y="257"/>
                    </a:cubicBezTo>
                    <a:cubicBezTo>
                      <a:pt x="234" y="256"/>
                      <a:pt x="236" y="254"/>
                      <a:pt x="238" y="253"/>
                    </a:cubicBezTo>
                    <a:cubicBezTo>
                      <a:pt x="241" y="252"/>
                      <a:pt x="243" y="250"/>
                      <a:pt x="245" y="248"/>
                    </a:cubicBezTo>
                    <a:cubicBezTo>
                      <a:pt x="248" y="245"/>
                      <a:pt x="250" y="242"/>
                      <a:pt x="252" y="239"/>
                    </a:cubicBezTo>
                    <a:cubicBezTo>
                      <a:pt x="254" y="237"/>
                      <a:pt x="256" y="234"/>
                      <a:pt x="258" y="232"/>
                    </a:cubicBezTo>
                    <a:cubicBezTo>
                      <a:pt x="259" y="231"/>
                      <a:pt x="260" y="230"/>
                      <a:pt x="261" y="229"/>
                    </a:cubicBezTo>
                    <a:cubicBezTo>
                      <a:pt x="262" y="228"/>
                      <a:pt x="263" y="227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7" y="176"/>
                      <a:pt x="287" y="172"/>
                      <a:pt x="287" y="169"/>
                    </a:cubicBezTo>
                    <a:cubicBezTo>
                      <a:pt x="287" y="167"/>
                      <a:pt x="287" y="165"/>
                      <a:pt x="287" y="163"/>
                    </a:cubicBezTo>
                    <a:cubicBezTo>
                      <a:pt x="289" y="139"/>
                      <a:pt x="287" y="122"/>
                      <a:pt x="284" y="101"/>
                    </a:cubicBezTo>
                    <a:cubicBezTo>
                      <a:pt x="283" y="94"/>
                      <a:pt x="281" y="90"/>
                      <a:pt x="277" y="84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1"/>
                      <a:pt x="275" y="79"/>
                      <a:pt x="273" y="77"/>
                    </a:cubicBezTo>
                    <a:cubicBezTo>
                      <a:pt x="272" y="73"/>
                      <a:pt x="270" y="70"/>
                      <a:pt x="268" y="67"/>
                    </a:cubicBezTo>
                    <a:cubicBezTo>
                      <a:pt x="258" y="52"/>
                      <a:pt x="245" y="39"/>
                      <a:pt x="229" y="28"/>
                    </a:cubicBezTo>
                    <a:cubicBezTo>
                      <a:pt x="228" y="27"/>
                      <a:pt x="227" y="27"/>
                      <a:pt x="226" y="26"/>
                    </a:cubicBezTo>
                    <a:cubicBezTo>
                      <a:pt x="222" y="23"/>
                      <a:pt x="218" y="20"/>
                      <a:pt x="214" y="19"/>
                    </a:cubicBezTo>
                    <a:cubicBezTo>
                      <a:pt x="213" y="19"/>
                      <a:pt x="213" y="19"/>
                      <a:pt x="212" y="18"/>
                    </a:cubicBezTo>
                    <a:cubicBezTo>
                      <a:pt x="212" y="17"/>
                      <a:pt x="210" y="17"/>
                      <a:pt x="209" y="17"/>
                    </a:cubicBezTo>
                    <a:cubicBezTo>
                      <a:pt x="207" y="16"/>
                      <a:pt x="206" y="16"/>
                      <a:pt x="204" y="16"/>
                    </a:cubicBezTo>
                    <a:cubicBezTo>
                      <a:pt x="204" y="16"/>
                      <a:pt x="203" y="16"/>
                      <a:pt x="203" y="15"/>
                    </a:cubicBezTo>
                    <a:cubicBezTo>
                      <a:pt x="202" y="15"/>
                      <a:pt x="202" y="15"/>
                      <a:pt x="201" y="15"/>
                    </a:cubicBezTo>
                    <a:cubicBezTo>
                      <a:pt x="201" y="15"/>
                      <a:pt x="201" y="16"/>
                      <a:pt x="200" y="16"/>
                    </a:cubicBezTo>
                    <a:cubicBezTo>
                      <a:pt x="200" y="16"/>
                      <a:pt x="200" y="17"/>
                      <a:pt x="199" y="17"/>
                    </a:cubicBezTo>
                    <a:cubicBezTo>
                      <a:pt x="199" y="17"/>
                      <a:pt x="199" y="17"/>
                      <a:pt x="199" y="17"/>
                    </a:cubicBezTo>
                    <a:cubicBezTo>
                      <a:pt x="199" y="17"/>
                      <a:pt x="198" y="16"/>
                      <a:pt x="198" y="16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2" y="14"/>
                      <a:pt x="188" y="13"/>
                      <a:pt x="185" y="11"/>
                    </a:cubicBezTo>
                    <a:cubicBezTo>
                      <a:pt x="185" y="11"/>
                      <a:pt x="184" y="11"/>
                      <a:pt x="183" y="11"/>
                    </a:cubicBezTo>
                    <a:cubicBezTo>
                      <a:pt x="180" y="12"/>
                      <a:pt x="177" y="12"/>
                      <a:pt x="174" y="11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4" y="11"/>
                      <a:pt x="174" y="11"/>
                      <a:pt x="173" y="11"/>
                    </a:cubicBezTo>
                    <a:cubicBezTo>
                      <a:pt x="173" y="12"/>
                      <a:pt x="173" y="13"/>
                      <a:pt x="172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0" y="13"/>
                      <a:pt x="170" y="12"/>
                      <a:pt x="170" y="12"/>
                    </a:cubicBezTo>
                    <a:cubicBezTo>
                      <a:pt x="168" y="15"/>
                      <a:pt x="166" y="16"/>
                      <a:pt x="162" y="17"/>
                    </a:cubicBezTo>
                    <a:cubicBezTo>
                      <a:pt x="162" y="17"/>
                      <a:pt x="161" y="17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59" y="15"/>
                      <a:pt x="159" y="15"/>
                      <a:pt x="159" y="13"/>
                    </a:cubicBezTo>
                    <a:cubicBezTo>
                      <a:pt x="159" y="12"/>
                      <a:pt x="159" y="11"/>
                      <a:pt x="160" y="11"/>
                    </a:cubicBezTo>
                    <a:cubicBezTo>
                      <a:pt x="160" y="10"/>
                      <a:pt x="160" y="10"/>
                      <a:pt x="160" y="9"/>
                    </a:cubicBezTo>
                    <a:cubicBezTo>
                      <a:pt x="160" y="9"/>
                      <a:pt x="161" y="8"/>
                      <a:pt x="161" y="8"/>
                    </a:cubicBezTo>
                    <a:cubicBezTo>
                      <a:pt x="163" y="8"/>
                      <a:pt x="165" y="8"/>
                      <a:pt x="166" y="8"/>
                    </a:cubicBezTo>
                    <a:cubicBezTo>
                      <a:pt x="168" y="8"/>
                      <a:pt x="170" y="7"/>
                      <a:pt x="171" y="7"/>
                    </a:cubicBezTo>
                    <a:cubicBezTo>
                      <a:pt x="171" y="7"/>
                      <a:pt x="171" y="7"/>
                      <a:pt x="170" y="7"/>
                    </a:cubicBezTo>
                    <a:cubicBezTo>
                      <a:pt x="166" y="6"/>
                      <a:pt x="160" y="5"/>
                      <a:pt x="155" y="5"/>
                    </a:cubicBezTo>
                    <a:cubicBezTo>
                      <a:pt x="149" y="5"/>
                      <a:pt x="145" y="6"/>
                      <a:pt x="143" y="8"/>
                    </a:cubicBezTo>
                    <a:cubicBezTo>
                      <a:pt x="142" y="8"/>
                      <a:pt x="142" y="9"/>
                      <a:pt x="142" y="8"/>
                    </a:cubicBezTo>
                    <a:cubicBezTo>
                      <a:pt x="141" y="8"/>
                      <a:pt x="141" y="8"/>
                      <a:pt x="141" y="7"/>
                    </a:cubicBezTo>
                    <a:cubicBezTo>
                      <a:pt x="141" y="7"/>
                      <a:pt x="141" y="7"/>
                      <a:pt x="141" y="6"/>
                    </a:cubicBezTo>
                    <a:cubicBezTo>
                      <a:pt x="136" y="7"/>
                      <a:pt x="129" y="8"/>
                      <a:pt x="125" y="9"/>
                    </a:cubicBezTo>
                    <a:cubicBezTo>
                      <a:pt x="124" y="9"/>
                      <a:pt x="124" y="9"/>
                      <a:pt x="123" y="9"/>
                    </a:cubicBezTo>
                    <a:cubicBezTo>
                      <a:pt x="123" y="9"/>
                      <a:pt x="122" y="9"/>
                      <a:pt x="122" y="9"/>
                    </a:cubicBezTo>
                    <a:cubicBezTo>
                      <a:pt x="122" y="9"/>
                      <a:pt x="123" y="9"/>
                      <a:pt x="123" y="10"/>
                    </a:cubicBezTo>
                    <a:cubicBezTo>
                      <a:pt x="123" y="10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1" y="11"/>
                    </a:cubicBezTo>
                    <a:cubicBezTo>
                      <a:pt x="119" y="10"/>
                      <a:pt x="117" y="11"/>
                      <a:pt x="115" y="11"/>
                    </a:cubicBezTo>
                    <a:cubicBezTo>
                      <a:pt x="114" y="12"/>
                      <a:pt x="112" y="12"/>
                      <a:pt x="110" y="11"/>
                    </a:cubicBezTo>
                    <a:cubicBezTo>
                      <a:pt x="109" y="12"/>
                      <a:pt x="107" y="13"/>
                      <a:pt x="106" y="13"/>
                    </a:cubicBezTo>
                    <a:cubicBezTo>
                      <a:pt x="103" y="14"/>
                      <a:pt x="101" y="15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7" y="18"/>
                      <a:pt x="96" y="18"/>
                      <a:pt x="94" y="18"/>
                    </a:cubicBezTo>
                    <a:cubicBezTo>
                      <a:pt x="93" y="18"/>
                      <a:pt x="91" y="18"/>
                      <a:pt x="88" y="20"/>
                    </a:cubicBezTo>
                    <a:cubicBezTo>
                      <a:pt x="86" y="20"/>
                      <a:pt x="86" y="20"/>
                      <a:pt x="85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2"/>
                      <a:pt x="82" y="23"/>
                      <a:pt x="81" y="23"/>
                    </a:cubicBezTo>
                    <a:cubicBezTo>
                      <a:pt x="80" y="23"/>
                      <a:pt x="79" y="24"/>
                      <a:pt x="79" y="24"/>
                    </a:cubicBezTo>
                    <a:cubicBezTo>
                      <a:pt x="77" y="24"/>
                      <a:pt x="76" y="24"/>
                      <a:pt x="73" y="24"/>
                    </a:cubicBezTo>
                    <a:close/>
                    <a:moveTo>
                      <a:pt x="161" y="14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62" y="14"/>
                      <a:pt x="162" y="14"/>
                      <a:pt x="163" y="15"/>
                    </a:cubicBezTo>
                    <a:cubicBezTo>
                      <a:pt x="166" y="14"/>
                      <a:pt x="168" y="12"/>
                      <a:pt x="169" y="9"/>
                    </a:cubicBezTo>
                    <a:cubicBezTo>
                      <a:pt x="168" y="10"/>
                      <a:pt x="167" y="10"/>
                      <a:pt x="166" y="10"/>
                    </a:cubicBezTo>
                    <a:cubicBezTo>
                      <a:pt x="165" y="10"/>
                      <a:pt x="164" y="10"/>
                      <a:pt x="162" y="10"/>
                    </a:cubicBezTo>
                    <a:cubicBezTo>
                      <a:pt x="162" y="11"/>
                      <a:pt x="162" y="12"/>
                      <a:pt x="161" y="12"/>
                    </a:cubicBezTo>
                    <a:cubicBezTo>
                      <a:pt x="161" y="12"/>
                      <a:pt x="161" y="13"/>
                      <a:pt x="161" y="13"/>
                    </a:cubicBezTo>
                    <a:cubicBezTo>
                      <a:pt x="161" y="13"/>
                      <a:pt x="161" y="14"/>
                      <a:pt x="161" y="14"/>
                    </a:cubicBezTo>
                    <a:cubicBezTo>
                      <a:pt x="161" y="14"/>
                      <a:pt x="161" y="14"/>
                      <a:pt x="161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39" name="组合 217">
              <a:extLst>
                <a:ext uri="{FF2B5EF4-FFF2-40B4-BE49-F238E27FC236}">
                  <a16:creationId xmlns:a16="http://schemas.microsoft.com/office/drawing/2014/main" id="{443506D7-CB32-40C2-B6F5-64A906F290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57290" y="5224259"/>
              <a:ext cx="229317" cy="228296"/>
              <a:chOff x="7707313" y="2466976"/>
              <a:chExt cx="712788" cy="709613"/>
            </a:xfrm>
            <a:solidFill>
              <a:srgbClr val="FF0000"/>
            </a:solidFill>
          </p:grpSpPr>
          <p:sp>
            <p:nvSpPr>
              <p:cNvPr id="95" name="Freeform 145">
                <a:extLst>
                  <a:ext uri="{FF2B5EF4-FFF2-40B4-BE49-F238E27FC236}">
                    <a16:creationId xmlns:a16="http://schemas.microsoft.com/office/drawing/2014/main" id="{65207792-1F05-438F-AFFA-76C04460EA1C}"/>
                  </a:ext>
                </a:extLst>
              </p:cNvPr>
              <p:cNvSpPr/>
              <p:nvPr/>
            </p:nvSpPr>
            <p:spPr bwMode="auto">
              <a:xfrm>
                <a:off x="8056563" y="2481263"/>
                <a:ext cx="9525" cy="3175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1"/>
                      <a:pt x="2" y="1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6" name="Freeform 146">
                <a:extLst>
                  <a:ext uri="{FF2B5EF4-FFF2-40B4-BE49-F238E27FC236}">
                    <a16:creationId xmlns:a16="http://schemas.microsoft.com/office/drawing/2014/main" id="{B2FC39BE-F60A-4E51-9375-662A590A3800}"/>
                  </a:ext>
                </a:extLst>
              </p:cNvPr>
              <p:cNvSpPr/>
              <p:nvPr/>
            </p:nvSpPr>
            <p:spPr bwMode="auto">
              <a:xfrm>
                <a:off x="8053388" y="2479676"/>
                <a:ext cx="15875" cy="6350"/>
              </a:xfrm>
              <a:custGeom>
                <a:avLst/>
                <a:gdLst>
                  <a:gd name="T0" fmla="*/ 2 w 6"/>
                  <a:gd name="T1" fmla="*/ 3 h 3"/>
                  <a:gd name="T2" fmla="*/ 1 w 6"/>
                  <a:gd name="T3" fmla="*/ 3 h 3"/>
                  <a:gd name="T4" fmla="*/ 0 w 6"/>
                  <a:gd name="T5" fmla="*/ 3 h 3"/>
                  <a:gd name="T6" fmla="*/ 1 w 6"/>
                  <a:gd name="T7" fmla="*/ 2 h 3"/>
                  <a:gd name="T8" fmla="*/ 5 w 6"/>
                  <a:gd name="T9" fmla="*/ 0 h 3"/>
                  <a:gd name="T10" fmla="*/ 6 w 6"/>
                  <a:gd name="T11" fmla="*/ 0 h 3"/>
                  <a:gd name="T12" fmla="*/ 6 w 6"/>
                  <a:gd name="T13" fmla="*/ 1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3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7" name="Freeform 147">
                <a:extLst>
                  <a:ext uri="{FF2B5EF4-FFF2-40B4-BE49-F238E27FC236}">
                    <a16:creationId xmlns:a16="http://schemas.microsoft.com/office/drawing/2014/main" id="{FEE134FE-1F45-4740-A8F2-D25179B7E6E2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9525" cy="7938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1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3" y="0"/>
                      <a:pt x="3" y="1"/>
                    </a:cubicBezTo>
                    <a:cubicBezTo>
                      <a:pt x="4" y="1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8" name="Freeform 148">
                <a:extLst>
                  <a:ext uri="{FF2B5EF4-FFF2-40B4-BE49-F238E27FC236}">
                    <a16:creationId xmlns:a16="http://schemas.microsoft.com/office/drawing/2014/main" id="{C74DCBCC-6A53-4D76-BF58-4E243CECFABE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11113" cy="7938"/>
              </a:xfrm>
              <a:custGeom>
                <a:avLst/>
                <a:gdLst>
                  <a:gd name="T0" fmla="*/ 1 w 5"/>
                  <a:gd name="T1" fmla="*/ 3 h 3"/>
                  <a:gd name="T2" fmla="*/ 0 w 5"/>
                  <a:gd name="T3" fmla="*/ 2 h 3"/>
                  <a:gd name="T4" fmla="*/ 0 w 5"/>
                  <a:gd name="T5" fmla="*/ 1 h 3"/>
                  <a:gd name="T6" fmla="*/ 3 w 5"/>
                  <a:gd name="T7" fmla="*/ 0 h 3"/>
                  <a:gd name="T8" fmla="*/ 4 w 5"/>
                  <a:gd name="T9" fmla="*/ 0 h 3"/>
                  <a:gd name="T10" fmla="*/ 4 w 5"/>
                  <a:gd name="T11" fmla="*/ 1 h 3"/>
                  <a:gd name="T12" fmla="*/ 1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4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9" name="Freeform 149">
                <a:extLst>
                  <a:ext uri="{FF2B5EF4-FFF2-40B4-BE49-F238E27FC236}">
                    <a16:creationId xmlns:a16="http://schemas.microsoft.com/office/drawing/2014/main" id="{6BA148D2-3A53-4426-917B-2BC4E9FF4502}"/>
                  </a:ext>
                </a:extLst>
              </p:cNvPr>
              <p:cNvSpPr/>
              <p:nvPr/>
            </p:nvSpPr>
            <p:spPr bwMode="auto">
              <a:xfrm>
                <a:off x="8193088" y="2503488"/>
                <a:ext cx="6350" cy="6350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1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3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0" name="Freeform 150">
                <a:extLst>
                  <a:ext uri="{FF2B5EF4-FFF2-40B4-BE49-F238E27FC236}">
                    <a16:creationId xmlns:a16="http://schemas.microsoft.com/office/drawing/2014/main" id="{41A344B1-55E0-40DD-93F5-F5720E63D166}"/>
                  </a:ext>
                </a:extLst>
              </p:cNvPr>
              <p:cNvSpPr/>
              <p:nvPr/>
            </p:nvSpPr>
            <p:spPr bwMode="auto">
              <a:xfrm>
                <a:off x="8189913" y="2500313"/>
                <a:ext cx="12700" cy="9525"/>
              </a:xfrm>
              <a:custGeom>
                <a:avLst/>
                <a:gdLst>
                  <a:gd name="T0" fmla="*/ 3 w 5"/>
                  <a:gd name="T1" fmla="*/ 4 h 4"/>
                  <a:gd name="T2" fmla="*/ 1 w 5"/>
                  <a:gd name="T3" fmla="*/ 3 h 4"/>
                  <a:gd name="T4" fmla="*/ 0 w 5"/>
                  <a:gd name="T5" fmla="*/ 1 h 4"/>
                  <a:gd name="T6" fmla="*/ 1 w 5"/>
                  <a:gd name="T7" fmla="*/ 0 h 4"/>
                  <a:gd name="T8" fmla="*/ 3 w 5"/>
                  <a:gd name="T9" fmla="*/ 0 h 4"/>
                  <a:gd name="T10" fmla="*/ 4 w 5"/>
                  <a:gd name="T11" fmla="*/ 1 h 4"/>
                  <a:gd name="T12" fmla="*/ 5 w 5"/>
                  <a:gd name="T13" fmla="*/ 1 h 4"/>
                  <a:gd name="T14" fmla="*/ 5 w 5"/>
                  <a:gd name="T15" fmla="*/ 2 h 4"/>
                  <a:gd name="T16" fmla="*/ 3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1" name="Freeform 151">
                <a:extLst>
                  <a:ext uri="{FF2B5EF4-FFF2-40B4-BE49-F238E27FC236}">
                    <a16:creationId xmlns:a16="http://schemas.microsoft.com/office/drawing/2014/main" id="{F306016C-577E-4EB7-8268-93AF5B2536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8450" y="2647951"/>
                <a:ext cx="314325" cy="331788"/>
              </a:xfrm>
              <a:custGeom>
                <a:avLst/>
                <a:gdLst>
                  <a:gd name="T0" fmla="*/ 57 w 130"/>
                  <a:gd name="T1" fmla="*/ 6 h 137"/>
                  <a:gd name="T2" fmla="*/ 84 w 130"/>
                  <a:gd name="T3" fmla="*/ 8 h 137"/>
                  <a:gd name="T4" fmla="*/ 105 w 130"/>
                  <a:gd name="T5" fmla="*/ 19 h 137"/>
                  <a:gd name="T6" fmla="*/ 112 w 130"/>
                  <a:gd name="T7" fmla="*/ 25 h 137"/>
                  <a:gd name="T8" fmla="*/ 129 w 130"/>
                  <a:gd name="T9" fmla="*/ 72 h 137"/>
                  <a:gd name="T10" fmla="*/ 124 w 130"/>
                  <a:gd name="T11" fmla="*/ 93 h 137"/>
                  <a:gd name="T12" fmla="*/ 113 w 130"/>
                  <a:gd name="T13" fmla="*/ 114 h 137"/>
                  <a:gd name="T14" fmla="*/ 76 w 130"/>
                  <a:gd name="T15" fmla="*/ 133 h 137"/>
                  <a:gd name="T16" fmla="*/ 32 w 130"/>
                  <a:gd name="T17" fmla="*/ 123 h 137"/>
                  <a:gd name="T18" fmla="*/ 16 w 130"/>
                  <a:gd name="T19" fmla="*/ 109 h 137"/>
                  <a:gd name="T20" fmla="*/ 2 w 130"/>
                  <a:gd name="T21" fmla="*/ 69 h 137"/>
                  <a:gd name="T22" fmla="*/ 24 w 130"/>
                  <a:gd name="T23" fmla="*/ 16 h 137"/>
                  <a:gd name="T24" fmla="*/ 42 w 130"/>
                  <a:gd name="T25" fmla="*/ 5 h 137"/>
                  <a:gd name="T26" fmla="*/ 45 w 130"/>
                  <a:gd name="T27" fmla="*/ 5 h 137"/>
                  <a:gd name="T28" fmla="*/ 57 w 130"/>
                  <a:gd name="T29" fmla="*/ 6 h 137"/>
                  <a:gd name="T30" fmla="*/ 57 w 130"/>
                  <a:gd name="T31" fmla="*/ 9 h 137"/>
                  <a:gd name="T32" fmla="*/ 38 w 130"/>
                  <a:gd name="T33" fmla="*/ 10 h 137"/>
                  <a:gd name="T34" fmla="*/ 5 w 130"/>
                  <a:gd name="T35" fmla="*/ 66 h 137"/>
                  <a:gd name="T36" fmla="*/ 8 w 130"/>
                  <a:gd name="T37" fmla="*/ 77 h 137"/>
                  <a:gd name="T38" fmla="*/ 15 w 130"/>
                  <a:gd name="T39" fmla="*/ 99 h 137"/>
                  <a:gd name="T40" fmla="*/ 33 w 130"/>
                  <a:gd name="T41" fmla="*/ 119 h 137"/>
                  <a:gd name="T42" fmla="*/ 75 w 130"/>
                  <a:gd name="T43" fmla="*/ 129 h 137"/>
                  <a:gd name="T44" fmla="*/ 109 w 130"/>
                  <a:gd name="T45" fmla="*/ 113 h 137"/>
                  <a:gd name="T46" fmla="*/ 123 w 130"/>
                  <a:gd name="T47" fmla="*/ 83 h 137"/>
                  <a:gd name="T48" fmla="*/ 98 w 130"/>
                  <a:gd name="T49" fmla="*/ 18 h 137"/>
                  <a:gd name="T50" fmla="*/ 92 w 130"/>
                  <a:gd name="T51" fmla="*/ 17 h 137"/>
                  <a:gd name="T52" fmla="*/ 83 w 130"/>
                  <a:gd name="T53" fmla="*/ 10 h 137"/>
                  <a:gd name="T54" fmla="*/ 75 w 130"/>
                  <a:gd name="T55" fmla="*/ 7 h 137"/>
                  <a:gd name="T56" fmla="*/ 63 w 130"/>
                  <a:gd name="T57" fmla="*/ 6 h 137"/>
                  <a:gd name="T58" fmla="*/ 62 w 130"/>
                  <a:gd name="T59" fmla="*/ 8 h 137"/>
                  <a:gd name="T60" fmla="*/ 74 w 130"/>
                  <a:gd name="T61" fmla="*/ 12 h 137"/>
                  <a:gd name="T62" fmla="*/ 57 w 130"/>
                  <a:gd name="T63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0" h="137">
                    <a:moveTo>
                      <a:pt x="57" y="6"/>
                    </a:moveTo>
                    <a:cubicBezTo>
                      <a:pt x="67" y="0"/>
                      <a:pt x="75" y="5"/>
                      <a:pt x="84" y="8"/>
                    </a:cubicBezTo>
                    <a:cubicBezTo>
                      <a:pt x="93" y="11"/>
                      <a:pt x="99" y="14"/>
                      <a:pt x="105" y="19"/>
                    </a:cubicBezTo>
                    <a:cubicBezTo>
                      <a:pt x="107" y="21"/>
                      <a:pt x="108" y="24"/>
                      <a:pt x="112" y="25"/>
                    </a:cubicBezTo>
                    <a:cubicBezTo>
                      <a:pt x="121" y="38"/>
                      <a:pt x="129" y="53"/>
                      <a:pt x="129" y="72"/>
                    </a:cubicBezTo>
                    <a:cubicBezTo>
                      <a:pt x="128" y="78"/>
                      <a:pt x="126" y="86"/>
                      <a:pt x="124" y="93"/>
                    </a:cubicBezTo>
                    <a:cubicBezTo>
                      <a:pt x="121" y="100"/>
                      <a:pt x="117" y="110"/>
                      <a:pt x="113" y="114"/>
                    </a:cubicBezTo>
                    <a:cubicBezTo>
                      <a:pt x="106" y="121"/>
                      <a:pt x="90" y="130"/>
                      <a:pt x="76" y="133"/>
                    </a:cubicBezTo>
                    <a:cubicBezTo>
                      <a:pt x="57" y="137"/>
                      <a:pt x="43" y="132"/>
                      <a:pt x="32" y="123"/>
                    </a:cubicBezTo>
                    <a:cubicBezTo>
                      <a:pt x="26" y="118"/>
                      <a:pt x="20" y="114"/>
                      <a:pt x="16" y="109"/>
                    </a:cubicBezTo>
                    <a:cubicBezTo>
                      <a:pt x="9" y="100"/>
                      <a:pt x="4" y="83"/>
                      <a:pt x="2" y="69"/>
                    </a:cubicBezTo>
                    <a:cubicBezTo>
                      <a:pt x="0" y="50"/>
                      <a:pt x="11" y="28"/>
                      <a:pt x="24" y="16"/>
                    </a:cubicBezTo>
                    <a:cubicBezTo>
                      <a:pt x="30" y="10"/>
                      <a:pt x="35" y="6"/>
                      <a:pt x="42" y="5"/>
                    </a:cubicBezTo>
                    <a:cubicBezTo>
                      <a:pt x="44" y="4"/>
                      <a:pt x="46" y="4"/>
                      <a:pt x="45" y="5"/>
                    </a:cubicBezTo>
                    <a:cubicBezTo>
                      <a:pt x="46" y="4"/>
                      <a:pt x="53" y="4"/>
                      <a:pt x="57" y="6"/>
                    </a:cubicBezTo>
                    <a:close/>
                    <a:moveTo>
                      <a:pt x="57" y="9"/>
                    </a:moveTo>
                    <a:cubicBezTo>
                      <a:pt x="50" y="9"/>
                      <a:pt x="44" y="13"/>
                      <a:pt x="38" y="10"/>
                    </a:cubicBezTo>
                    <a:cubicBezTo>
                      <a:pt x="20" y="22"/>
                      <a:pt x="4" y="41"/>
                      <a:pt x="5" y="66"/>
                    </a:cubicBezTo>
                    <a:cubicBezTo>
                      <a:pt x="5" y="69"/>
                      <a:pt x="7" y="73"/>
                      <a:pt x="8" y="77"/>
                    </a:cubicBezTo>
                    <a:cubicBezTo>
                      <a:pt x="10" y="86"/>
                      <a:pt x="11" y="92"/>
                      <a:pt x="15" y="99"/>
                    </a:cubicBezTo>
                    <a:cubicBezTo>
                      <a:pt x="20" y="109"/>
                      <a:pt x="25" y="112"/>
                      <a:pt x="33" y="119"/>
                    </a:cubicBezTo>
                    <a:cubicBezTo>
                      <a:pt x="43" y="127"/>
                      <a:pt x="55" y="133"/>
                      <a:pt x="75" y="129"/>
                    </a:cubicBezTo>
                    <a:cubicBezTo>
                      <a:pt x="85" y="127"/>
                      <a:pt x="101" y="120"/>
                      <a:pt x="109" y="113"/>
                    </a:cubicBezTo>
                    <a:cubicBezTo>
                      <a:pt x="115" y="108"/>
                      <a:pt x="122" y="91"/>
                      <a:pt x="123" y="83"/>
                    </a:cubicBezTo>
                    <a:cubicBezTo>
                      <a:pt x="130" y="50"/>
                      <a:pt x="114" y="31"/>
                      <a:pt x="98" y="18"/>
                    </a:cubicBezTo>
                    <a:cubicBezTo>
                      <a:pt x="96" y="18"/>
                      <a:pt x="95" y="16"/>
                      <a:pt x="92" y="17"/>
                    </a:cubicBezTo>
                    <a:cubicBezTo>
                      <a:pt x="93" y="13"/>
                      <a:pt x="85" y="13"/>
                      <a:pt x="83" y="10"/>
                    </a:cubicBezTo>
                    <a:cubicBezTo>
                      <a:pt x="79" y="10"/>
                      <a:pt x="76" y="9"/>
                      <a:pt x="75" y="7"/>
                    </a:cubicBezTo>
                    <a:cubicBezTo>
                      <a:pt x="71" y="7"/>
                      <a:pt x="66" y="5"/>
                      <a:pt x="63" y="6"/>
                    </a:cubicBezTo>
                    <a:cubicBezTo>
                      <a:pt x="63" y="7"/>
                      <a:pt x="62" y="7"/>
                      <a:pt x="62" y="8"/>
                    </a:cubicBezTo>
                    <a:cubicBezTo>
                      <a:pt x="66" y="9"/>
                      <a:pt x="71" y="8"/>
                      <a:pt x="74" y="12"/>
                    </a:cubicBezTo>
                    <a:cubicBezTo>
                      <a:pt x="68" y="12"/>
                      <a:pt x="63" y="9"/>
                      <a:pt x="57" y="9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2" name="Freeform 152">
                <a:extLst>
                  <a:ext uri="{FF2B5EF4-FFF2-40B4-BE49-F238E27FC236}">
                    <a16:creationId xmlns:a16="http://schemas.microsoft.com/office/drawing/2014/main" id="{28E8F300-5E83-4201-8985-40905D0A59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5275" y="2652713"/>
                <a:ext cx="320675" cy="322263"/>
              </a:xfrm>
              <a:custGeom>
                <a:avLst/>
                <a:gdLst>
                  <a:gd name="T0" fmla="*/ 32 w 132"/>
                  <a:gd name="T1" fmla="*/ 122 h 133"/>
                  <a:gd name="T2" fmla="*/ 17 w 132"/>
                  <a:gd name="T3" fmla="*/ 108 h 133"/>
                  <a:gd name="T4" fmla="*/ 24 w 132"/>
                  <a:gd name="T5" fmla="*/ 13 h 133"/>
                  <a:gd name="T6" fmla="*/ 46 w 132"/>
                  <a:gd name="T7" fmla="*/ 1 h 133"/>
                  <a:gd name="T8" fmla="*/ 49 w 132"/>
                  <a:gd name="T9" fmla="*/ 1 h 133"/>
                  <a:gd name="T10" fmla="*/ 68 w 132"/>
                  <a:gd name="T11" fmla="*/ 0 h 133"/>
                  <a:gd name="T12" fmla="*/ 85 w 132"/>
                  <a:gd name="T13" fmla="*/ 5 h 133"/>
                  <a:gd name="T14" fmla="*/ 108 w 132"/>
                  <a:gd name="T15" fmla="*/ 18 h 133"/>
                  <a:gd name="T16" fmla="*/ 114 w 132"/>
                  <a:gd name="T17" fmla="*/ 22 h 133"/>
                  <a:gd name="T18" fmla="*/ 126 w 132"/>
                  <a:gd name="T19" fmla="*/ 91 h 133"/>
                  <a:gd name="T20" fmla="*/ 78 w 132"/>
                  <a:gd name="T21" fmla="*/ 132 h 133"/>
                  <a:gd name="T22" fmla="*/ 45 w 132"/>
                  <a:gd name="T23" fmla="*/ 3 h 133"/>
                  <a:gd name="T24" fmla="*/ 26 w 132"/>
                  <a:gd name="T25" fmla="*/ 14 h 133"/>
                  <a:gd name="T26" fmla="*/ 18 w 132"/>
                  <a:gd name="T27" fmla="*/ 107 h 133"/>
                  <a:gd name="T28" fmla="*/ 34 w 132"/>
                  <a:gd name="T29" fmla="*/ 120 h 133"/>
                  <a:gd name="T30" fmla="*/ 113 w 132"/>
                  <a:gd name="T31" fmla="*/ 111 h 133"/>
                  <a:gd name="T32" fmla="*/ 129 w 132"/>
                  <a:gd name="T33" fmla="*/ 70 h 133"/>
                  <a:gd name="T34" fmla="*/ 107 w 132"/>
                  <a:gd name="T35" fmla="*/ 20 h 133"/>
                  <a:gd name="T36" fmla="*/ 85 w 132"/>
                  <a:gd name="T37" fmla="*/ 7 h 133"/>
                  <a:gd name="T38" fmla="*/ 94 w 132"/>
                  <a:gd name="T39" fmla="*/ 13 h 133"/>
                  <a:gd name="T40" fmla="*/ 100 w 132"/>
                  <a:gd name="T41" fmla="*/ 15 h 133"/>
                  <a:gd name="T42" fmla="*/ 125 w 132"/>
                  <a:gd name="T43" fmla="*/ 81 h 133"/>
                  <a:gd name="T44" fmla="*/ 76 w 132"/>
                  <a:gd name="T45" fmla="*/ 128 h 133"/>
                  <a:gd name="T46" fmla="*/ 33 w 132"/>
                  <a:gd name="T47" fmla="*/ 117 h 133"/>
                  <a:gd name="T48" fmla="*/ 15 w 132"/>
                  <a:gd name="T49" fmla="*/ 97 h 133"/>
                  <a:gd name="T50" fmla="*/ 8 w 132"/>
                  <a:gd name="T51" fmla="*/ 75 h 133"/>
                  <a:gd name="T52" fmla="*/ 5 w 132"/>
                  <a:gd name="T53" fmla="*/ 65 h 133"/>
                  <a:gd name="T54" fmla="*/ 40 w 132"/>
                  <a:gd name="T55" fmla="*/ 7 h 133"/>
                  <a:gd name="T56" fmla="*/ 58 w 132"/>
                  <a:gd name="T57" fmla="*/ 6 h 133"/>
                  <a:gd name="T58" fmla="*/ 72 w 132"/>
                  <a:gd name="T59" fmla="*/ 9 h 133"/>
                  <a:gd name="T60" fmla="*/ 63 w 132"/>
                  <a:gd name="T61" fmla="*/ 7 h 133"/>
                  <a:gd name="T62" fmla="*/ 64 w 132"/>
                  <a:gd name="T63" fmla="*/ 3 h 133"/>
                  <a:gd name="T64" fmla="*/ 76 w 132"/>
                  <a:gd name="T65" fmla="*/ 4 h 133"/>
                  <a:gd name="T66" fmla="*/ 58 w 132"/>
                  <a:gd name="T67" fmla="*/ 5 h 133"/>
                  <a:gd name="T68" fmla="*/ 49 w 132"/>
                  <a:gd name="T69" fmla="*/ 3 h 133"/>
                  <a:gd name="T70" fmla="*/ 46 w 132"/>
                  <a:gd name="T71" fmla="*/ 4 h 133"/>
                  <a:gd name="T72" fmla="*/ 45 w 132"/>
                  <a:gd name="T73" fmla="*/ 3 h 133"/>
                  <a:gd name="T74" fmla="*/ 7 w 132"/>
                  <a:gd name="T75" fmla="*/ 64 h 133"/>
                  <a:gd name="T76" fmla="*/ 10 w 132"/>
                  <a:gd name="T77" fmla="*/ 74 h 133"/>
                  <a:gd name="T78" fmla="*/ 17 w 132"/>
                  <a:gd name="T79" fmla="*/ 96 h 133"/>
                  <a:gd name="T80" fmla="*/ 34 w 132"/>
                  <a:gd name="T81" fmla="*/ 116 h 133"/>
                  <a:gd name="T82" fmla="*/ 110 w 132"/>
                  <a:gd name="T83" fmla="*/ 110 h 133"/>
                  <a:gd name="T84" fmla="*/ 99 w 132"/>
                  <a:gd name="T85" fmla="*/ 17 h 133"/>
                  <a:gd name="T86" fmla="*/ 93 w 132"/>
                  <a:gd name="T87" fmla="*/ 16 h 133"/>
                  <a:gd name="T88" fmla="*/ 92 w 132"/>
                  <a:gd name="T89" fmla="*/ 14 h 133"/>
                  <a:gd name="T90" fmla="*/ 84 w 132"/>
                  <a:gd name="T91" fmla="*/ 9 h 133"/>
                  <a:gd name="T92" fmla="*/ 70 w 132"/>
                  <a:gd name="T93" fmla="*/ 5 h 133"/>
                  <a:gd name="T94" fmla="*/ 67 w 132"/>
                  <a:gd name="T95" fmla="*/ 5 h 133"/>
                  <a:gd name="T96" fmla="*/ 76 w 132"/>
                  <a:gd name="T97" fmla="*/ 10 h 133"/>
                  <a:gd name="T98" fmla="*/ 75 w 132"/>
                  <a:gd name="T99" fmla="*/ 11 h 133"/>
                  <a:gd name="T100" fmla="*/ 58 w 132"/>
                  <a:gd name="T101" fmla="*/ 8 h 133"/>
                  <a:gd name="T102" fmla="*/ 51 w 132"/>
                  <a:gd name="T103" fmla="*/ 9 h 133"/>
                  <a:gd name="T104" fmla="*/ 77 w 132"/>
                  <a:gd name="T105" fmla="*/ 4 h 133"/>
                  <a:gd name="T106" fmla="*/ 84 w 132"/>
                  <a:gd name="T107" fmla="*/ 7 h 133"/>
                  <a:gd name="T108" fmla="*/ 77 w 132"/>
                  <a:gd name="T109" fmla="*/ 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2" h="133">
                    <a:moveTo>
                      <a:pt x="65" y="133"/>
                    </a:moveTo>
                    <a:cubicBezTo>
                      <a:pt x="53" y="133"/>
                      <a:pt x="42" y="129"/>
                      <a:pt x="32" y="122"/>
                    </a:cubicBezTo>
                    <a:cubicBezTo>
                      <a:pt x="31" y="121"/>
                      <a:pt x="30" y="120"/>
                      <a:pt x="29" y="119"/>
                    </a:cubicBezTo>
                    <a:cubicBezTo>
                      <a:pt x="25" y="116"/>
                      <a:pt x="20" y="112"/>
                      <a:pt x="17" y="108"/>
                    </a:cubicBezTo>
                    <a:cubicBezTo>
                      <a:pt x="10" y="99"/>
                      <a:pt x="4" y="83"/>
                      <a:pt x="2" y="67"/>
                    </a:cubicBezTo>
                    <a:cubicBezTo>
                      <a:pt x="0" y="46"/>
                      <a:pt x="12" y="25"/>
                      <a:pt x="24" y="13"/>
                    </a:cubicBezTo>
                    <a:cubicBezTo>
                      <a:pt x="30" y="8"/>
                      <a:pt x="36" y="3"/>
                      <a:pt x="43" y="2"/>
                    </a:cubicBezTo>
                    <a:cubicBezTo>
                      <a:pt x="44" y="1"/>
                      <a:pt x="45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7" y="1"/>
                      <a:pt x="48" y="1"/>
                      <a:pt x="49" y="1"/>
                    </a:cubicBezTo>
                    <a:cubicBezTo>
                      <a:pt x="50" y="1"/>
                      <a:pt x="55" y="1"/>
                      <a:pt x="58" y="3"/>
                    </a:cubicBezTo>
                    <a:cubicBezTo>
                      <a:pt x="61" y="1"/>
                      <a:pt x="64" y="0"/>
                      <a:pt x="68" y="0"/>
                    </a:cubicBezTo>
                    <a:cubicBezTo>
                      <a:pt x="73" y="0"/>
                      <a:pt x="77" y="2"/>
                      <a:pt x="82" y="4"/>
                    </a:cubicBezTo>
                    <a:cubicBezTo>
                      <a:pt x="83" y="4"/>
                      <a:pt x="84" y="5"/>
                      <a:pt x="85" y="5"/>
                    </a:cubicBezTo>
                    <a:cubicBezTo>
                      <a:pt x="95" y="9"/>
                      <a:pt x="100" y="11"/>
                      <a:pt x="107" y="16"/>
                    </a:cubicBezTo>
                    <a:cubicBezTo>
                      <a:pt x="107" y="17"/>
                      <a:pt x="108" y="18"/>
                      <a:pt x="108" y="18"/>
                    </a:cubicBezTo>
                    <a:cubicBezTo>
                      <a:pt x="110" y="20"/>
                      <a:pt x="111" y="21"/>
                      <a:pt x="113" y="22"/>
                    </a:cubicBezTo>
                    <a:cubicBezTo>
                      <a:pt x="113" y="22"/>
                      <a:pt x="114" y="22"/>
                      <a:pt x="114" y="22"/>
                    </a:cubicBezTo>
                    <a:cubicBezTo>
                      <a:pt x="123" y="36"/>
                      <a:pt x="131" y="51"/>
                      <a:pt x="131" y="70"/>
                    </a:cubicBezTo>
                    <a:cubicBezTo>
                      <a:pt x="130" y="76"/>
                      <a:pt x="128" y="85"/>
                      <a:pt x="126" y="91"/>
                    </a:cubicBezTo>
                    <a:cubicBezTo>
                      <a:pt x="123" y="99"/>
                      <a:pt x="119" y="108"/>
                      <a:pt x="115" y="113"/>
                    </a:cubicBezTo>
                    <a:cubicBezTo>
                      <a:pt x="108" y="120"/>
                      <a:pt x="91" y="129"/>
                      <a:pt x="78" y="132"/>
                    </a:cubicBezTo>
                    <a:cubicBezTo>
                      <a:pt x="73" y="133"/>
                      <a:pt x="69" y="133"/>
                      <a:pt x="65" y="133"/>
                    </a:cubicBezTo>
                    <a:close/>
                    <a:moveTo>
                      <a:pt x="45" y="3"/>
                    </a:moveTo>
                    <a:cubicBezTo>
                      <a:pt x="45" y="3"/>
                      <a:pt x="44" y="3"/>
                      <a:pt x="43" y="4"/>
                    </a:cubicBezTo>
                    <a:cubicBezTo>
                      <a:pt x="36" y="5"/>
                      <a:pt x="32" y="9"/>
                      <a:pt x="26" y="14"/>
                    </a:cubicBezTo>
                    <a:cubicBezTo>
                      <a:pt x="13" y="26"/>
                      <a:pt x="2" y="47"/>
                      <a:pt x="4" y="67"/>
                    </a:cubicBezTo>
                    <a:cubicBezTo>
                      <a:pt x="6" y="82"/>
                      <a:pt x="11" y="98"/>
                      <a:pt x="18" y="107"/>
                    </a:cubicBezTo>
                    <a:cubicBezTo>
                      <a:pt x="21" y="111"/>
                      <a:pt x="26" y="114"/>
                      <a:pt x="30" y="118"/>
                    </a:cubicBezTo>
                    <a:cubicBezTo>
                      <a:pt x="31" y="118"/>
                      <a:pt x="33" y="119"/>
                      <a:pt x="34" y="120"/>
                    </a:cubicBezTo>
                    <a:cubicBezTo>
                      <a:pt x="47" y="130"/>
                      <a:pt x="60" y="133"/>
                      <a:pt x="77" y="130"/>
                    </a:cubicBezTo>
                    <a:cubicBezTo>
                      <a:pt x="90" y="127"/>
                      <a:pt x="107" y="118"/>
                      <a:pt x="113" y="111"/>
                    </a:cubicBezTo>
                    <a:cubicBezTo>
                      <a:pt x="118" y="107"/>
                      <a:pt x="121" y="98"/>
                      <a:pt x="124" y="91"/>
                    </a:cubicBezTo>
                    <a:cubicBezTo>
                      <a:pt x="126" y="85"/>
                      <a:pt x="128" y="76"/>
                      <a:pt x="129" y="70"/>
                    </a:cubicBezTo>
                    <a:cubicBezTo>
                      <a:pt x="129" y="52"/>
                      <a:pt x="121" y="37"/>
                      <a:pt x="112" y="24"/>
                    </a:cubicBezTo>
                    <a:cubicBezTo>
                      <a:pt x="110" y="23"/>
                      <a:pt x="108" y="21"/>
                      <a:pt x="107" y="20"/>
                    </a:cubicBezTo>
                    <a:cubicBezTo>
                      <a:pt x="106" y="19"/>
                      <a:pt x="106" y="18"/>
                      <a:pt x="105" y="18"/>
                    </a:cubicBezTo>
                    <a:cubicBezTo>
                      <a:pt x="99" y="13"/>
                      <a:pt x="94" y="11"/>
                      <a:pt x="85" y="7"/>
                    </a:cubicBezTo>
                    <a:cubicBezTo>
                      <a:pt x="86" y="8"/>
                      <a:pt x="87" y="9"/>
                      <a:pt x="89" y="10"/>
                    </a:cubicBezTo>
                    <a:cubicBezTo>
                      <a:pt x="91" y="10"/>
                      <a:pt x="94" y="11"/>
                      <a:pt x="94" y="13"/>
                    </a:cubicBezTo>
                    <a:cubicBezTo>
                      <a:pt x="96" y="13"/>
                      <a:pt x="97" y="14"/>
                      <a:pt x="98" y="14"/>
                    </a:cubicBezTo>
                    <a:cubicBezTo>
                      <a:pt x="98" y="15"/>
                      <a:pt x="99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14" y="27"/>
                      <a:pt x="132" y="47"/>
                      <a:pt x="125" y="81"/>
                    </a:cubicBezTo>
                    <a:cubicBezTo>
                      <a:pt x="124" y="89"/>
                      <a:pt x="117" y="106"/>
                      <a:pt x="111" y="111"/>
                    </a:cubicBezTo>
                    <a:cubicBezTo>
                      <a:pt x="103" y="119"/>
                      <a:pt x="87" y="126"/>
                      <a:pt x="76" y="128"/>
                    </a:cubicBezTo>
                    <a:cubicBezTo>
                      <a:pt x="72" y="129"/>
                      <a:pt x="68" y="129"/>
                      <a:pt x="64" y="129"/>
                    </a:cubicBezTo>
                    <a:cubicBezTo>
                      <a:pt x="52" y="129"/>
                      <a:pt x="43" y="126"/>
                      <a:pt x="33" y="117"/>
                    </a:cubicBezTo>
                    <a:cubicBezTo>
                      <a:pt x="32" y="116"/>
                      <a:pt x="31" y="115"/>
                      <a:pt x="30" y="115"/>
                    </a:cubicBezTo>
                    <a:cubicBezTo>
                      <a:pt x="24" y="110"/>
                      <a:pt x="19" y="106"/>
                      <a:pt x="15" y="97"/>
                    </a:cubicBezTo>
                    <a:cubicBezTo>
                      <a:pt x="12" y="91"/>
                      <a:pt x="10" y="85"/>
                      <a:pt x="8" y="77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3"/>
                      <a:pt x="7" y="72"/>
                      <a:pt x="7" y="71"/>
                    </a:cubicBezTo>
                    <a:cubicBezTo>
                      <a:pt x="6" y="69"/>
                      <a:pt x="5" y="66"/>
                      <a:pt x="5" y="65"/>
                    </a:cubicBezTo>
                    <a:cubicBezTo>
                      <a:pt x="4" y="35"/>
                      <a:pt x="25" y="16"/>
                      <a:pt x="39" y="7"/>
                    </a:cubicBezTo>
                    <a:cubicBezTo>
                      <a:pt x="39" y="7"/>
                      <a:pt x="39" y="7"/>
                      <a:pt x="40" y="7"/>
                    </a:cubicBezTo>
                    <a:cubicBezTo>
                      <a:pt x="42" y="8"/>
                      <a:pt x="46" y="8"/>
                      <a:pt x="51" y="7"/>
                    </a:cubicBezTo>
                    <a:cubicBezTo>
                      <a:pt x="53" y="7"/>
                      <a:pt x="55" y="6"/>
                      <a:pt x="58" y="6"/>
                    </a:cubicBezTo>
                    <a:cubicBezTo>
                      <a:pt x="61" y="6"/>
                      <a:pt x="64" y="7"/>
                      <a:pt x="67" y="8"/>
                    </a:cubicBezTo>
                    <a:cubicBezTo>
                      <a:pt x="68" y="8"/>
                      <a:pt x="70" y="9"/>
                      <a:pt x="72" y="9"/>
                    </a:cubicBezTo>
                    <a:cubicBezTo>
                      <a:pt x="70" y="8"/>
                      <a:pt x="68" y="8"/>
                      <a:pt x="66" y="7"/>
                    </a:cubicBezTo>
                    <a:cubicBezTo>
                      <a:pt x="65" y="7"/>
                      <a:pt x="64" y="7"/>
                      <a:pt x="63" y="7"/>
                    </a:cubicBezTo>
                    <a:cubicBezTo>
                      <a:pt x="63" y="7"/>
                      <a:pt x="62" y="6"/>
                      <a:pt x="62" y="6"/>
                    </a:cubicBezTo>
                    <a:cubicBezTo>
                      <a:pt x="62" y="5"/>
                      <a:pt x="63" y="4"/>
                      <a:pt x="64" y="3"/>
                    </a:cubicBezTo>
                    <a:cubicBezTo>
                      <a:pt x="65" y="3"/>
                      <a:pt x="68" y="3"/>
                      <a:pt x="70" y="3"/>
                    </a:cubicBezTo>
                    <a:cubicBezTo>
                      <a:pt x="72" y="4"/>
                      <a:pt x="74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0" y="2"/>
                      <a:pt x="64" y="1"/>
                      <a:pt x="58" y="5"/>
                    </a:cubicBezTo>
                    <a:cubicBezTo>
                      <a:pt x="58" y="5"/>
                      <a:pt x="57" y="5"/>
                      <a:pt x="57" y="5"/>
                    </a:cubicBezTo>
                    <a:cubicBezTo>
                      <a:pt x="55" y="4"/>
                      <a:pt x="52" y="3"/>
                      <a:pt x="49" y="3"/>
                    </a:cubicBezTo>
                    <a:cubicBezTo>
                      <a:pt x="48" y="3"/>
                      <a:pt x="47" y="3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3"/>
                    </a:cubicBezTo>
                    <a:close/>
                    <a:moveTo>
                      <a:pt x="39" y="9"/>
                    </a:moveTo>
                    <a:cubicBezTo>
                      <a:pt x="26" y="18"/>
                      <a:pt x="6" y="36"/>
                      <a:pt x="7" y="64"/>
                    </a:cubicBezTo>
                    <a:cubicBezTo>
                      <a:pt x="7" y="66"/>
                      <a:pt x="8" y="68"/>
                      <a:pt x="9" y="70"/>
                    </a:cubicBezTo>
                    <a:cubicBezTo>
                      <a:pt x="9" y="72"/>
                      <a:pt x="9" y="73"/>
                      <a:pt x="10" y="74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85"/>
                      <a:pt x="13" y="90"/>
                      <a:pt x="17" y="96"/>
                    </a:cubicBezTo>
                    <a:cubicBezTo>
                      <a:pt x="21" y="105"/>
                      <a:pt x="25" y="108"/>
                      <a:pt x="31" y="113"/>
                    </a:cubicBezTo>
                    <a:cubicBezTo>
                      <a:pt x="32" y="114"/>
                      <a:pt x="33" y="115"/>
                      <a:pt x="34" y="116"/>
                    </a:cubicBezTo>
                    <a:cubicBezTo>
                      <a:pt x="46" y="126"/>
                      <a:pt x="59" y="129"/>
                      <a:pt x="75" y="126"/>
                    </a:cubicBezTo>
                    <a:cubicBezTo>
                      <a:pt x="86" y="124"/>
                      <a:pt x="102" y="117"/>
                      <a:pt x="110" y="110"/>
                    </a:cubicBezTo>
                    <a:cubicBezTo>
                      <a:pt x="116" y="105"/>
                      <a:pt x="122" y="88"/>
                      <a:pt x="123" y="81"/>
                    </a:cubicBezTo>
                    <a:cubicBezTo>
                      <a:pt x="130" y="47"/>
                      <a:pt x="113" y="28"/>
                      <a:pt x="99" y="17"/>
                    </a:cubicBezTo>
                    <a:cubicBezTo>
                      <a:pt x="98" y="17"/>
                      <a:pt x="97" y="16"/>
                      <a:pt x="97" y="16"/>
                    </a:cubicBezTo>
                    <a:cubicBezTo>
                      <a:pt x="96" y="16"/>
                      <a:pt x="95" y="15"/>
                      <a:pt x="93" y="16"/>
                    </a:cubicBezTo>
                    <a:cubicBezTo>
                      <a:pt x="93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2" y="13"/>
                      <a:pt x="91" y="13"/>
                      <a:pt x="88" y="12"/>
                    </a:cubicBezTo>
                    <a:cubicBezTo>
                      <a:pt x="87" y="11"/>
                      <a:pt x="85" y="10"/>
                      <a:pt x="84" y="9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4" y="6"/>
                      <a:pt x="72" y="6"/>
                      <a:pt x="70" y="5"/>
                    </a:cubicBezTo>
                    <a:cubicBezTo>
                      <a:pt x="68" y="5"/>
                      <a:pt x="66" y="5"/>
                      <a:pt x="65" y="5"/>
                    </a:cubicBezTo>
                    <a:cubicBezTo>
                      <a:pt x="66" y="5"/>
                      <a:pt x="66" y="5"/>
                      <a:pt x="67" y="5"/>
                    </a:cubicBezTo>
                    <a:cubicBezTo>
                      <a:pt x="70" y="6"/>
                      <a:pt x="73" y="6"/>
                      <a:pt x="76" y="9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11"/>
                      <a:pt x="69" y="10"/>
                      <a:pt x="66" y="10"/>
                    </a:cubicBezTo>
                    <a:cubicBezTo>
                      <a:pt x="64" y="9"/>
                      <a:pt x="61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6" y="8"/>
                      <a:pt x="53" y="9"/>
                      <a:pt x="51" y="9"/>
                    </a:cubicBezTo>
                    <a:cubicBezTo>
                      <a:pt x="47" y="10"/>
                      <a:pt x="42" y="10"/>
                      <a:pt x="39" y="9"/>
                    </a:cubicBezTo>
                    <a:close/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78" y="6"/>
                      <a:pt x="80" y="7"/>
                      <a:pt x="84" y="7"/>
                    </a:cubicBezTo>
                    <a:cubicBezTo>
                      <a:pt x="83" y="6"/>
                      <a:pt x="82" y="6"/>
                      <a:pt x="81" y="6"/>
                    </a:cubicBezTo>
                    <a:cubicBezTo>
                      <a:pt x="80" y="5"/>
                      <a:pt x="78" y="5"/>
                      <a:pt x="77" y="4"/>
                    </a:cubicBezTo>
                    <a:close/>
                  </a:path>
                </a:pathLst>
              </a:custGeom>
              <a:ln w="19050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3" name="Freeform 153">
                <a:extLst>
                  <a:ext uri="{FF2B5EF4-FFF2-40B4-BE49-F238E27FC236}">
                    <a16:creationId xmlns:a16="http://schemas.microsoft.com/office/drawing/2014/main" id="{AC7B7456-2422-477D-AB93-5BC34FA67D79}"/>
                  </a:ext>
                </a:extLst>
              </p:cNvPr>
              <p:cNvSpPr/>
              <p:nvPr/>
            </p:nvSpPr>
            <p:spPr bwMode="auto">
              <a:xfrm>
                <a:off x="8320088" y="3033713"/>
                <a:ext cx="7938" cy="4763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3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4" name="Freeform 154">
                <a:extLst>
                  <a:ext uri="{FF2B5EF4-FFF2-40B4-BE49-F238E27FC236}">
                    <a16:creationId xmlns:a16="http://schemas.microsoft.com/office/drawing/2014/main" id="{C71964F1-431E-4031-A898-ED4AAB8C2E85}"/>
                  </a:ext>
                </a:extLst>
              </p:cNvPr>
              <p:cNvSpPr/>
              <p:nvPr/>
            </p:nvSpPr>
            <p:spPr bwMode="auto">
              <a:xfrm>
                <a:off x="8318500" y="3030538"/>
                <a:ext cx="9525" cy="9525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1 w 4"/>
                  <a:gd name="T7" fmla="*/ 1 h 4"/>
                  <a:gd name="T8" fmla="*/ 1 w 4"/>
                  <a:gd name="T9" fmla="*/ 1 h 4"/>
                  <a:gd name="T10" fmla="*/ 2 w 4"/>
                  <a:gd name="T11" fmla="*/ 0 h 4"/>
                  <a:gd name="T12" fmla="*/ 3 w 4"/>
                  <a:gd name="T13" fmla="*/ 0 h 4"/>
                  <a:gd name="T14" fmla="*/ 4 w 4"/>
                  <a:gd name="T15" fmla="*/ 1 h 4"/>
                  <a:gd name="T16" fmla="*/ 3 w 4"/>
                  <a:gd name="T17" fmla="*/ 3 h 4"/>
                  <a:gd name="T18" fmla="*/ 3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5" name="Freeform 155">
                <a:extLst>
                  <a:ext uri="{FF2B5EF4-FFF2-40B4-BE49-F238E27FC236}">
                    <a16:creationId xmlns:a16="http://schemas.microsoft.com/office/drawing/2014/main" id="{73C78463-CAB1-4D52-985A-B19DD1EF2C10}"/>
                  </a:ext>
                </a:extLst>
              </p:cNvPr>
              <p:cNvSpPr/>
              <p:nvPr/>
            </p:nvSpPr>
            <p:spPr bwMode="auto">
              <a:xfrm>
                <a:off x="7853363" y="2527301"/>
                <a:ext cx="31750" cy="22225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13 w 1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10" y="4"/>
                      <a:pt x="4" y="6"/>
                      <a:pt x="0" y="9"/>
                    </a:cubicBezTo>
                    <a:cubicBezTo>
                      <a:pt x="3" y="5"/>
                      <a:pt x="8" y="2"/>
                      <a:pt x="13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6" name="Freeform 156">
                <a:extLst>
                  <a:ext uri="{FF2B5EF4-FFF2-40B4-BE49-F238E27FC236}">
                    <a16:creationId xmlns:a16="http://schemas.microsoft.com/office/drawing/2014/main" id="{41105049-F543-4698-A504-B49898E390D7}"/>
                  </a:ext>
                </a:extLst>
              </p:cNvPr>
              <p:cNvSpPr/>
              <p:nvPr/>
            </p:nvSpPr>
            <p:spPr bwMode="auto">
              <a:xfrm>
                <a:off x="7850188" y="2525713"/>
                <a:ext cx="39688" cy="25400"/>
              </a:xfrm>
              <a:custGeom>
                <a:avLst/>
                <a:gdLst>
                  <a:gd name="T0" fmla="*/ 1 w 16"/>
                  <a:gd name="T1" fmla="*/ 11 h 11"/>
                  <a:gd name="T2" fmla="*/ 1 w 16"/>
                  <a:gd name="T3" fmla="*/ 11 h 11"/>
                  <a:gd name="T4" fmla="*/ 1 w 16"/>
                  <a:gd name="T5" fmla="*/ 10 h 11"/>
                  <a:gd name="T6" fmla="*/ 14 w 16"/>
                  <a:gd name="T7" fmla="*/ 0 h 11"/>
                  <a:gd name="T8" fmla="*/ 15 w 16"/>
                  <a:gd name="T9" fmla="*/ 1 h 11"/>
                  <a:gd name="T10" fmla="*/ 15 w 16"/>
                  <a:gd name="T11" fmla="*/ 2 h 11"/>
                  <a:gd name="T12" fmla="*/ 8 w 16"/>
                  <a:gd name="T13" fmla="*/ 7 h 11"/>
                  <a:gd name="T14" fmla="*/ 2 w 16"/>
                  <a:gd name="T15" fmla="*/ 11 h 11"/>
                  <a:gd name="T16" fmla="*/ 1 w 16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4" y="5"/>
                      <a:pt x="9" y="2"/>
                      <a:pt x="14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13" y="4"/>
                      <a:pt x="11" y="6"/>
                      <a:pt x="8" y="7"/>
                    </a:cubicBezTo>
                    <a:cubicBezTo>
                      <a:pt x="6" y="8"/>
                      <a:pt x="4" y="9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7" name="Freeform 157">
                <a:extLst>
                  <a:ext uri="{FF2B5EF4-FFF2-40B4-BE49-F238E27FC236}">
                    <a16:creationId xmlns:a16="http://schemas.microsoft.com/office/drawing/2014/main" id="{B2F7BD66-C8B3-4BA4-AA76-D7BE849956A4}"/>
                  </a:ext>
                </a:extLst>
              </p:cNvPr>
              <p:cNvSpPr/>
              <p:nvPr/>
            </p:nvSpPr>
            <p:spPr bwMode="auto">
              <a:xfrm>
                <a:off x="7839075" y="2554288"/>
                <a:ext cx="11113" cy="6350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5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3" y="1"/>
                      <a:pt x="3" y="3"/>
                      <a:pt x="0" y="3"/>
                    </a:cubicBezTo>
                    <a:cubicBezTo>
                      <a:pt x="1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8" name="Freeform 158">
                <a:extLst>
                  <a:ext uri="{FF2B5EF4-FFF2-40B4-BE49-F238E27FC236}">
                    <a16:creationId xmlns:a16="http://schemas.microsoft.com/office/drawing/2014/main" id="{321EB064-BBDC-403E-BDA7-625EE4206396}"/>
                  </a:ext>
                </a:extLst>
              </p:cNvPr>
              <p:cNvSpPr/>
              <p:nvPr/>
            </p:nvSpPr>
            <p:spPr bwMode="auto">
              <a:xfrm>
                <a:off x="7835900" y="2551113"/>
                <a:ext cx="17463" cy="12700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5 h 5"/>
                  <a:gd name="T4" fmla="*/ 0 w 7"/>
                  <a:gd name="T5" fmla="*/ 4 h 5"/>
                  <a:gd name="T6" fmla="*/ 1 w 7"/>
                  <a:gd name="T7" fmla="*/ 3 h 5"/>
                  <a:gd name="T8" fmla="*/ 6 w 7"/>
                  <a:gd name="T9" fmla="*/ 0 h 5"/>
                  <a:gd name="T10" fmla="*/ 7 w 7"/>
                  <a:gd name="T11" fmla="*/ 0 h 5"/>
                  <a:gd name="T12" fmla="*/ 6 w 7"/>
                  <a:gd name="T13" fmla="*/ 2 h 5"/>
                  <a:gd name="T14" fmla="*/ 5 w 7"/>
                  <a:gd name="T15" fmla="*/ 3 h 5"/>
                  <a:gd name="T16" fmla="*/ 1 w 7"/>
                  <a:gd name="T17" fmla="*/ 5 h 5"/>
                  <a:gd name="T18" fmla="*/ 1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1"/>
                      <a:pt x="3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4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" name="Freeform 159">
                <a:extLst>
                  <a:ext uri="{FF2B5EF4-FFF2-40B4-BE49-F238E27FC236}">
                    <a16:creationId xmlns:a16="http://schemas.microsoft.com/office/drawing/2014/main" id="{177C9FAA-8B83-4543-803F-19FC0D3AEA92}"/>
                  </a:ext>
                </a:extLst>
              </p:cNvPr>
              <p:cNvSpPr/>
              <p:nvPr/>
            </p:nvSpPr>
            <p:spPr bwMode="auto">
              <a:xfrm>
                <a:off x="8094663" y="2673351"/>
                <a:ext cx="15875" cy="4763"/>
              </a:xfrm>
              <a:custGeom>
                <a:avLst/>
                <a:gdLst>
                  <a:gd name="T0" fmla="*/ 2 w 6"/>
                  <a:gd name="T1" fmla="*/ 1 h 2"/>
                  <a:gd name="T2" fmla="*/ 2 w 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2">
                    <a:moveTo>
                      <a:pt x="2" y="1"/>
                    </a:moveTo>
                    <a:cubicBezTo>
                      <a:pt x="6" y="0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" name="Freeform 160">
                <a:extLst>
                  <a:ext uri="{FF2B5EF4-FFF2-40B4-BE49-F238E27FC236}">
                    <a16:creationId xmlns:a16="http://schemas.microsoft.com/office/drawing/2014/main" id="{C8BF39D0-F77E-4778-8942-AB61F9BE9F9D}"/>
                  </a:ext>
                </a:extLst>
              </p:cNvPr>
              <p:cNvSpPr/>
              <p:nvPr/>
            </p:nvSpPr>
            <p:spPr bwMode="auto">
              <a:xfrm>
                <a:off x="8097838" y="2673351"/>
                <a:ext cx="9525" cy="4763"/>
              </a:xfrm>
              <a:custGeom>
                <a:avLst/>
                <a:gdLst>
                  <a:gd name="T0" fmla="*/ 1 w 4"/>
                  <a:gd name="T1" fmla="*/ 2 h 2"/>
                  <a:gd name="T2" fmla="*/ 0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1 h 2"/>
                  <a:gd name="T10" fmla="*/ 4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" name="Freeform 161">
                <a:extLst>
                  <a:ext uri="{FF2B5EF4-FFF2-40B4-BE49-F238E27FC236}">
                    <a16:creationId xmlns:a16="http://schemas.microsoft.com/office/drawing/2014/main" id="{7903B2BB-D3EE-4638-AE33-207494DF20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3225" y="2728913"/>
                <a:ext cx="128588" cy="144463"/>
              </a:xfrm>
              <a:custGeom>
                <a:avLst/>
                <a:gdLst>
                  <a:gd name="T0" fmla="*/ 38 w 53"/>
                  <a:gd name="T1" fmla="*/ 60 h 60"/>
                  <a:gd name="T2" fmla="*/ 37 w 53"/>
                  <a:gd name="T3" fmla="*/ 54 h 60"/>
                  <a:gd name="T4" fmla="*/ 26 w 53"/>
                  <a:gd name="T5" fmla="*/ 57 h 60"/>
                  <a:gd name="T6" fmla="*/ 1 w 53"/>
                  <a:gd name="T7" fmla="*/ 31 h 60"/>
                  <a:gd name="T8" fmla="*/ 14 w 53"/>
                  <a:gd name="T9" fmla="*/ 7 h 60"/>
                  <a:gd name="T10" fmla="*/ 47 w 53"/>
                  <a:gd name="T11" fmla="*/ 17 h 60"/>
                  <a:gd name="T12" fmla="*/ 40 w 53"/>
                  <a:gd name="T13" fmla="*/ 52 h 60"/>
                  <a:gd name="T14" fmla="*/ 38 w 53"/>
                  <a:gd name="T15" fmla="*/ 60 h 60"/>
                  <a:gd name="T16" fmla="*/ 8 w 53"/>
                  <a:gd name="T17" fmla="*/ 23 h 60"/>
                  <a:gd name="T18" fmla="*/ 5 w 53"/>
                  <a:gd name="T19" fmla="*/ 27 h 60"/>
                  <a:gd name="T20" fmla="*/ 26 w 53"/>
                  <a:gd name="T21" fmla="*/ 53 h 60"/>
                  <a:gd name="T22" fmla="*/ 41 w 53"/>
                  <a:gd name="T23" fmla="*/ 46 h 60"/>
                  <a:gd name="T24" fmla="*/ 43 w 53"/>
                  <a:gd name="T25" fmla="*/ 41 h 60"/>
                  <a:gd name="T26" fmla="*/ 44 w 53"/>
                  <a:gd name="T27" fmla="*/ 39 h 60"/>
                  <a:gd name="T28" fmla="*/ 42 w 53"/>
                  <a:gd name="T29" fmla="*/ 22 h 60"/>
                  <a:gd name="T30" fmla="*/ 37 w 53"/>
                  <a:gd name="T31" fmla="*/ 20 h 60"/>
                  <a:gd name="T32" fmla="*/ 39 w 53"/>
                  <a:gd name="T33" fmla="*/ 18 h 60"/>
                  <a:gd name="T34" fmla="*/ 26 w 53"/>
                  <a:gd name="T35" fmla="*/ 11 h 60"/>
                  <a:gd name="T36" fmla="*/ 17 w 53"/>
                  <a:gd name="T37" fmla="*/ 9 h 60"/>
                  <a:gd name="T38" fmla="*/ 8 w 53"/>
                  <a:gd name="T39" fmla="*/ 23 h 60"/>
                  <a:gd name="T40" fmla="*/ 34 w 53"/>
                  <a:gd name="T41" fmla="*/ 14 h 60"/>
                  <a:gd name="T42" fmla="*/ 33 w 53"/>
                  <a:gd name="T43" fmla="*/ 14 h 60"/>
                  <a:gd name="T44" fmla="*/ 34 w 53"/>
                  <a:gd name="T45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60">
                    <a:moveTo>
                      <a:pt x="38" y="60"/>
                    </a:moveTo>
                    <a:cubicBezTo>
                      <a:pt x="37" y="59"/>
                      <a:pt x="37" y="57"/>
                      <a:pt x="37" y="54"/>
                    </a:cubicBezTo>
                    <a:cubicBezTo>
                      <a:pt x="33" y="55"/>
                      <a:pt x="29" y="57"/>
                      <a:pt x="26" y="57"/>
                    </a:cubicBezTo>
                    <a:cubicBezTo>
                      <a:pt x="14" y="57"/>
                      <a:pt x="1" y="43"/>
                      <a:pt x="1" y="31"/>
                    </a:cubicBezTo>
                    <a:cubicBezTo>
                      <a:pt x="0" y="22"/>
                      <a:pt x="8" y="14"/>
                      <a:pt x="14" y="7"/>
                    </a:cubicBezTo>
                    <a:cubicBezTo>
                      <a:pt x="30" y="0"/>
                      <a:pt x="40" y="6"/>
                      <a:pt x="47" y="17"/>
                    </a:cubicBezTo>
                    <a:cubicBezTo>
                      <a:pt x="53" y="26"/>
                      <a:pt x="53" y="43"/>
                      <a:pt x="40" y="52"/>
                    </a:cubicBezTo>
                    <a:cubicBezTo>
                      <a:pt x="40" y="56"/>
                      <a:pt x="38" y="57"/>
                      <a:pt x="38" y="60"/>
                    </a:cubicBezTo>
                    <a:close/>
                    <a:moveTo>
                      <a:pt x="8" y="23"/>
                    </a:moveTo>
                    <a:cubicBezTo>
                      <a:pt x="7" y="25"/>
                      <a:pt x="5" y="25"/>
                      <a:pt x="5" y="27"/>
                    </a:cubicBezTo>
                    <a:cubicBezTo>
                      <a:pt x="2" y="38"/>
                      <a:pt x="14" y="53"/>
                      <a:pt x="26" y="53"/>
                    </a:cubicBezTo>
                    <a:cubicBezTo>
                      <a:pt x="30" y="53"/>
                      <a:pt x="39" y="48"/>
                      <a:pt x="41" y="46"/>
                    </a:cubicBezTo>
                    <a:cubicBezTo>
                      <a:pt x="43" y="43"/>
                      <a:pt x="42" y="43"/>
                      <a:pt x="43" y="41"/>
                    </a:cubicBezTo>
                    <a:cubicBezTo>
                      <a:pt x="43" y="41"/>
                      <a:pt x="44" y="40"/>
                      <a:pt x="44" y="39"/>
                    </a:cubicBezTo>
                    <a:cubicBezTo>
                      <a:pt x="46" y="34"/>
                      <a:pt x="45" y="26"/>
                      <a:pt x="42" y="22"/>
                    </a:cubicBezTo>
                    <a:cubicBezTo>
                      <a:pt x="40" y="21"/>
                      <a:pt x="39" y="23"/>
                      <a:pt x="37" y="20"/>
                    </a:cubicBezTo>
                    <a:cubicBezTo>
                      <a:pt x="38" y="20"/>
                      <a:pt x="40" y="20"/>
                      <a:pt x="39" y="18"/>
                    </a:cubicBezTo>
                    <a:cubicBezTo>
                      <a:pt x="34" y="16"/>
                      <a:pt x="30" y="15"/>
                      <a:pt x="26" y="11"/>
                    </a:cubicBezTo>
                    <a:cubicBezTo>
                      <a:pt x="22" y="13"/>
                      <a:pt x="20" y="10"/>
                      <a:pt x="17" y="9"/>
                    </a:cubicBezTo>
                    <a:cubicBezTo>
                      <a:pt x="12" y="13"/>
                      <a:pt x="10" y="19"/>
                      <a:pt x="8" y="23"/>
                    </a:cubicBezTo>
                    <a:close/>
                    <a:moveTo>
                      <a:pt x="34" y="14"/>
                    </a:moveTo>
                    <a:cubicBezTo>
                      <a:pt x="35" y="12"/>
                      <a:pt x="30" y="14"/>
                      <a:pt x="33" y="14"/>
                    </a:cubicBezTo>
                    <a:cubicBezTo>
                      <a:pt x="34" y="14"/>
                      <a:pt x="36" y="15"/>
                      <a:pt x="34" y="1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" name="Freeform 162">
                <a:extLst>
                  <a:ext uri="{FF2B5EF4-FFF2-40B4-BE49-F238E27FC236}">
                    <a16:creationId xmlns:a16="http://schemas.microsoft.com/office/drawing/2014/main" id="{931769C9-68B5-416A-9EB8-7DE37A9D8B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0050" y="2728913"/>
                <a:ext cx="136525" cy="147638"/>
              </a:xfrm>
              <a:custGeom>
                <a:avLst/>
                <a:gdLst>
                  <a:gd name="T0" fmla="*/ 38 w 56"/>
                  <a:gd name="T1" fmla="*/ 61 h 61"/>
                  <a:gd name="T2" fmla="*/ 27 w 56"/>
                  <a:gd name="T3" fmla="*/ 58 h 61"/>
                  <a:gd name="T4" fmla="*/ 12 w 56"/>
                  <a:gd name="T5" fmla="*/ 9 h 61"/>
                  <a:gd name="T6" fmla="*/ 15 w 56"/>
                  <a:gd name="T7" fmla="*/ 6 h 61"/>
                  <a:gd name="T8" fmla="*/ 42 w 56"/>
                  <a:gd name="T9" fmla="*/ 53 h 61"/>
                  <a:gd name="T10" fmla="*/ 40 w 56"/>
                  <a:gd name="T11" fmla="*/ 60 h 61"/>
                  <a:gd name="T12" fmla="*/ 39 w 56"/>
                  <a:gd name="T13" fmla="*/ 61 h 61"/>
                  <a:gd name="T14" fmla="*/ 38 w 56"/>
                  <a:gd name="T15" fmla="*/ 54 h 61"/>
                  <a:gd name="T16" fmla="*/ 39 w 56"/>
                  <a:gd name="T17" fmla="*/ 57 h 61"/>
                  <a:gd name="T18" fmla="*/ 40 w 56"/>
                  <a:gd name="T19" fmla="*/ 52 h 61"/>
                  <a:gd name="T20" fmla="*/ 47 w 56"/>
                  <a:gd name="T21" fmla="*/ 17 h 61"/>
                  <a:gd name="T22" fmla="*/ 14 w 56"/>
                  <a:gd name="T23" fmla="*/ 10 h 61"/>
                  <a:gd name="T24" fmla="*/ 27 w 56"/>
                  <a:gd name="T25" fmla="*/ 56 h 61"/>
                  <a:gd name="T26" fmla="*/ 36 w 56"/>
                  <a:gd name="T27" fmla="*/ 54 h 61"/>
                  <a:gd name="T28" fmla="*/ 38 w 56"/>
                  <a:gd name="T29" fmla="*/ 53 h 61"/>
                  <a:gd name="T30" fmla="*/ 10 w 56"/>
                  <a:gd name="T31" fmla="*/ 45 h 61"/>
                  <a:gd name="T32" fmla="*/ 7 w 56"/>
                  <a:gd name="T33" fmla="*/ 24 h 61"/>
                  <a:gd name="T34" fmla="*/ 9 w 56"/>
                  <a:gd name="T35" fmla="*/ 19 h 61"/>
                  <a:gd name="T36" fmla="*/ 19 w 56"/>
                  <a:gd name="T37" fmla="*/ 8 h 61"/>
                  <a:gd name="T38" fmla="*/ 27 w 56"/>
                  <a:gd name="T39" fmla="*/ 10 h 61"/>
                  <a:gd name="T40" fmla="*/ 32 w 56"/>
                  <a:gd name="T41" fmla="*/ 13 h 61"/>
                  <a:gd name="T42" fmla="*/ 36 w 56"/>
                  <a:gd name="T43" fmla="*/ 13 h 61"/>
                  <a:gd name="T44" fmla="*/ 37 w 56"/>
                  <a:gd name="T45" fmla="*/ 15 h 61"/>
                  <a:gd name="T46" fmla="*/ 41 w 56"/>
                  <a:gd name="T47" fmla="*/ 17 h 61"/>
                  <a:gd name="T48" fmla="*/ 41 w 56"/>
                  <a:gd name="T49" fmla="*/ 20 h 61"/>
                  <a:gd name="T50" fmla="*/ 41 w 56"/>
                  <a:gd name="T51" fmla="*/ 21 h 61"/>
                  <a:gd name="T52" fmla="*/ 43 w 56"/>
                  <a:gd name="T53" fmla="*/ 21 h 61"/>
                  <a:gd name="T54" fmla="*/ 46 w 56"/>
                  <a:gd name="T55" fmla="*/ 39 h 61"/>
                  <a:gd name="T56" fmla="*/ 45 w 56"/>
                  <a:gd name="T57" fmla="*/ 43 h 61"/>
                  <a:gd name="T58" fmla="*/ 27 w 56"/>
                  <a:gd name="T59" fmla="*/ 54 h 61"/>
                  <a:gd name="T60" fmla="*/ 11 w 56"/>
                  <a:gd name="T61" fmla="*/ 20 h 61"/>
                  <a:gd name="T62" fmla="*/ 8 w 56"/>
                  <a:gd name="T63" fmla="*/ 25 h 61"/>
                  <a:gd name="T64" fmla="*/ 12 w 56"/>
                  <a:gd name="T65" fmla="*/ 44 h 61"/>
                  <a:gd name="T66" fmla="*/ 42 w 56"/>
                  <a:gd name="T67" fmla="*/ 45 h 61"/>
                  <a:gd name="T68" fmla="*/ 43 w 56"/>
                  <a:gd name="T69" fmla="*/ 41 h 61"/>
                  <a:gd name="T70" fmla="*/ 44 w 56"/>
                  <a:gd name="T71" fmla="*/ 39 h 61"/>
                  <a:gd name="T72" fmla="*/ 41 w 56"/>
                  <a:gd name="T73" fmla="*/ 23 h 61"/>
                  <a:gd name="T74" fmla="*/ 41 w 56"/>
                  <a:gd name="T75" fmla="*/ 23 h 61"/>
                  <a:gd name="T76" fmla="*/ 37 w 56"/>
                  <a:gd name="T77" fmla="*/ 19 h 61"/>
                  <a:gd name="T78" fmla="*/ 38 w 56"/>
                  <a:gd name="T79" fmla="*/ 19 h 61"/>
                  <a:gd name="T80" fmla="*/ 36 w 56"/>
                  <a:gd name="T81" fmla="*/ 17 h 61"/>
                  <a:gd name="T82" fmla="*/ 21 w 56"/>
                  <a:gd name="T83" fmla="*/ 1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" h="61">
                    <a:moveTo>
                      <a:pt x="39" y="61"/>
                    </a:moveTo>
                    <a:cubicBezTo>
                      <a:pt x="39" y="61"/>
                      <a:pt x="39" y="61"/>
                      <a:pt x="38" y="61"/>
                    </a:cubicBezTo>
                    <a:cubicBezTo>
                      <a:pt x="37" y="60"/>
                      <a:pt x="37" y="58"/>
                      <a:pt x="37" y="56"/>
                    </a:cubicBezTo>
                    <a:cubicBezTo>
                      <a:pt x="33" y="57"/>
                      <a:pt x="30" y="58"/>
                      <a:pt x="27" y="58"/>
                    </a:cubicBezTo>
                    <a:cubicBezTo>
                      <a:pt x="15" y="58"/>
                      <a:pt x="1" y="44"/>
                      <a:pt x="1" y="31"/>
                    </a:cubicBezTo>
                    <a:cubicBezTo>
                      <a:pt x="0" y="22"/>
                      <a:pt x="6" y="15"/>
                      <a:pt x="12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29" y="0"/>
                      <a:pt x="41" y="4"/>
                      <a:pt x="49" y="16"/>
                    </a:cubicBezTo>
                    <a:cubicBezTo>
                      <a:pt x="56" y="26"/>
                      <a:pt x="55" y="43"/>
                      <a:pt x="42" y="53"/>
                    </a:cubicBezTo>
                    <a:cubicBezTo>
                      <a:pt x="42" y="55"/>
                      <a:pt x="41" y="56"/>
                      <a:pt x="41" y="57"/>
                    </a:cubicBezTo>
                    <a:cubicBezTo>
                      <a:pt x="41" y="58"/>
                      <a:pt x="40" y="59"/>
                      <a:pt x="40" y="60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39" y="61"/>
                      <a:pt x="39" y="61"/>
                      <a:pt x="39" y="61"/>
                    </a:cubicBezTo>
                    <a:close/>
                    <a:moveTo>
                      <a:pt x="38" y="53"/>
                    </a:moveTo>
                    <a:cubicBezTo>
                      <a:pt x="38" y="53"/>
                      <a:pt x="38" y="53"/>
                      <a:pt x="38" y="54"/>
                    </a:cubicBezTo>
                    <a:cubicBezTo>
                      <a:pt x="38" y="54"/>
                      <a:pt x="39" y="54"/>
                      <a:pt x="39" y="54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39" y="57"/>
                      <a:pt x="39" y="57"/>
                      <a:pt x="39" y="56"/>
                    </a:cubicBezTo>
                    <a:cubicBezTo>
                      <a:pt x="40" y="55"/>
                      <a:pt x="40" y="54"/>
                      <a:pt x="40" y="52"/>
                    </a:cubicBezTo>
                    <a:cubicBezTo>
                      <a:pt x="40" y="52"/>
                      <a:pt x="40" y="52"/>
                      <a:pt x="40" y="51"/>
                    </a:cubicBezTo>
                    <a:cubicBezTo>
                      <a:pt x="52" y="42"/>
                      <a:pt x="53" y="27"/>
                      <a:pt x="47" y="17"/>
                    </a:cubicBezTo>
                    <a:cubicBezTo>
                      <a:pt x="40" y="6"/>
                      <a:pt x="29" y="2"/>
                      <a:pt x="16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8" y="17"/>
                      <a:pt x="2" y="23"/>
                      <a:pt x="3" y="31"/>
                    </a:cubicBezTo>
                    <a:cubicBezTo>
                      <a:pt x="3" y="43"/>
                      <a:pt x="16" y="56"/>
                      <a:pt x="27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30" y="56"/>
                      <a:pt x="33" y="55"/>
                      <a:pt x="36" y="54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lose/>
                    <a:moveTo>
                      <a:pt x="27" y="54"/>
                    </a:moveTo>
                    <a:cubicBezTo>
                      <a:pt x="21" y="54"/>
                      <a:pt x="15" y="51"/>
                      <a:pt x="10" y="45"/>
                    </a:cubicBezTo>
                    <a:cubicBezTo>
                      <a:pt x="6" y="39"/>
                      <a:pt x="4" y="32"/>
                      <a:pt x="5" y="27"/>
                    </a:cubicBezTo>
                    <a:cubicBezTo>
                      <a:pt x="5" y="25"/>
                      <a:pt x="6" y="25"/>
                      <a:pt x="7" y="24"/>
                    </a:cubicBezTo>
                    <a:cubicBezTo>
                      <a:pt x="7" y="24"/>
                      <a:pt x="7" y="23"/>
                      <a:pt x="8" y="23"/>
                    </a:cubicBezTo>
                    <a:cubicBezTo>
                      <a:pt x="8" y="22"/>
                      <a:pt x="9" y="21"/>
                      <a:pt x="9" y="19"/>
                    </a:cubicBezTo>
                    <a:cubicBezTo>
                      <a:pt x="11" y="16"/>
                      <a:pt x="13" y="11"/>
                      <a:pt x="18" y="9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20" y="9"/>
                      <a:pt x="21" y="9"/>
                      <a:pt x="21" y="10"/>
                    </a:cubicBezTo>
                    <a:cubicBezTo>
                      <a:pt x="23" y="10"/>
                      <a:pt x="25" y="11"/>
                      <a:pt x="27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29" y="12"/>
                      <a:pt x="30" y="13"/>
                      <a:pt x="32" y="13"/>
                    </a:cubicBezTo>
                    <a:cubicBezTo>
                      <a:pt x="32" y="12"/>
                      <a:pt x="34" y="12"/>
                      <a:pt x="34" y="12"/>
                    </a:cubicBezTo>
                    <a:cubicBezTo>
                      <a:pt x="35" y="12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5"/>
                      <a:pt x="36" y="15"/>
                      <a:pt x="36" y="15"/>
                    </a:cubicBezTo>
                    <a:cubicBezTo>
                      <a:pt x="38" y="16"/>
                      <a:pt x="39" y="17"/>
                      <a:pt x="41" y="1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9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0" y="21"/>
                    </a:cubicBezTo>
                    <a:cubicBezTo>
                      <a:pt x="40" y="21"/>
                      <a:pt x="41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1"/>
                      <a:pt x="43" y="21"/>
                      <a:pt x="43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26"/>
                      <a:pt x="48" y="34"/>
                      <a:pt x="46" y="39"/>
                    </a:cubicBezTo>
                    <a:cubicBezTo>
                      <a:pt x="46" y="41"/>
                      <a:pt x="45" y="41"/>
                      <a:pt x="45" y="42"/>
                    </a:cubicBezTo>
                    <a:cubicBezTo>
                      <a:pt x="45" y="42"/>
                      <a:pt x="45" y="42"/>
                      <a:pt x="45" y="43"/>
                    </a:cubicBezTo>
                    <a:cubicBezTo>
                      <a:pt x="45" y="43"/>
                      <a:pt x="45" y="45"/>
                      <a:pt x="43" y="46"/>
                    </a:cubicBezTo>
                    <a:cubicBezTo>
                      <a:pt x="41" y="49"/>
                      <a:pt x="31" y="54"/>
                      <a:pt x="27" y="54"/>
                    </a:cubicBezTo>
                    <a:close/>
                    <a:moveTo>
                      <a:pt x="19" y="10"/>
                    </a:moveTo>
                    <a:cubicBezTo>
                      <a:pt x="15" y="13"/>
                      <a:pt x="13" y="17"/>
                      <a:pt x="11" y="20"/>
                    </a:cubicBezTo>
                    <a:cubicBezTo>
                      <a:pt x="11" y="21"/>
                      <a:pt x="10" y="23"/>
                      <a:pt x="9" y="24"/>
                    </a:cubicBezTo>
                    <a:cubicBezTo>
                      <a:pt x="9" y="24"/>
                      <a:pt x="9" y="25"/>
                      <a:pt x="8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32"/>
                      <a:pt x="8" y="38"/>
                      <a:pt x="12" y="44"/>
                    </a:cubicBezTo>
                    <a:cubicBezTo>
                      <a:pt x="16" y="49"/>
                      <a:pt x="22" y="52"/>
                      <a:pt x="27" y="52"/>
                    </a:cubicBezTo>
                    <a:cubicBezTo>
                      <a:pt x="31" y="52"/>
                      <a:pt x="40" y="48"/>
                      <a:pt x="42" y="45"/>
                    </a:cubicBezTo>
                    <a:cubicBezTo>
                      <a:pt x="43" y="44"/>
                      <a:pt x="43" y="43"/>
                      <a:pt x="43" y="43"/>
                    </a:cubicBezTo>
                    <a:cubicBezTo>
                      <a:pt x="43" y="42"/>
                      <a:pt x="43" y="42"/>
                      <a:pt x="43" y="41"/>
                    </a:cubicBezTo>
                    <a:cubicBezTo>
                      <a:pt x="43" y="41"/>
                      <a:pt x="43" y="40"/>
                      <a:pt x="44" y="40"/>
                    </a:cubicBezTo>
                    <a:cubicBezTo>
                      <a:pt x="44" y="40"/>
                      <a:pt x="44" y="39"/>
                      <a:pt x="44" y="39"/>
                    </a:cubicBezTo>
                    <a:cubicBezTo>
                      <a:pt x="46" y="34"/>
                      <a:pt x="45" y="26"/>
                      <a:pt x="42" y="23"/>
                    </a:cubicBezTo>
                    <a:cubicBezTo>
                      <a:pt x="42" y="23"/>
                      <a:pt x="42" y="23"/>
                      <a:pt x="41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9" y="23"/>
                      <a:pt x="38" y="22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7" y="18"/>
                      <a:pt x="36" y="17"/>
                    </a:cubicBezTo>
                    <a:cubicBezTo>
                      <a:pt x="32" y="16"/>
                      <a:pt x="30" y="15"/>
                      <a:pt x="27" y="12"/>
                    </a:cubicBezTo>
                    <a:cubicBezTo>
                      <a:pt x="25" y="13"/>
                      <a:pt x="22" y="12"/>
                      <a:pt x="21" y="11"/>
                    </a:cubicBezTo>
                    <a:cubicBezTo>
                      <a:pt x="20" y="11"/>
                      <a:pt x="19" y="11"/>
                      <a:pt x="19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" name="Freeform 163">
                <a:extLst>
                  <a:ext uri="{FF2B5EF4-FFF2-40B4-BE49-F238E27FC236}">
                    <a16:creationId xmlns:a16="http://schemas.microsoft.com/office/drawing/2014/main" id="{0E5BAED7-DED0-4833-BDF4-D10F125379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0488" y="2470151"/>
                <a:ext cx="708025" cy="703263"/>
              </a:xfrm>
              <a:custGeom>
                <a:avLst/>
                <a:gdLst>
                  <a:gd name="T0" fmla="*/ 167 w 292"/>
                  <a:gd name="T1" fmla="*/ 1 h 291"/>
                  <a:gd name="T2" fmla="*/ 206 w 292"/>
                  <a:gd name="T3" fmla="*/ 12 h 291"/>
                  <a:gd name="T4" fmla="*/ 281 w 292"/>
                  <a:gd name="T5" fmla="*/ 81 h 291"/>
                  <a:gd name="T6" fmla="*/ 289 w 292"/>
                  <a:gd name="T7" fmla="*/ 115 h 291"/>
                  <a:gd name="T8" fmla="*/ 277 w 292"/>
                  <a:gd name="T9" fmla="*/ 212 h 291"/>
                  <a:gd name="T10" fmla="*/ 233 w 292"/>
                  <a:gd name="T11" fmla="*/ 262 h 291"/>
                  <a:gd name="T12" fmla="*/ 84 w 292"/>
                  <a:gd name="T13" fmla="*/ 283 h 291"/>
                  <a:gd name="T14" fmla="*/ 55 w 292"/>
                  <a:gd name="T15" fmla="*/ 264 h 291"/>
                  <a:gd name="T16" fmla="*/ 1 w 292"/>
                  <a:gd name="T17" fmla="*/ 173 h 291"/>
                  <a:gd name="T18" fmla="*/ 0 w 292"/>
                  <a:gd name="T19" fmla="*/ 150 h 291"/>
                  <a:gd name="T20" fmla="*/ 12 w 292"/>
                  <a:gd name="T21" fmla="*/ 87 h 291"/>
                  <a:gd name="T22" fmla="*/ 73 w 292"/>
                  <a:gd name="T23" fmla="*/ 18 h 291"/>
                  <a:gd name="T24" fmla="*/ 147 w 292"/>
                  <a:gd name="T25" fmla="*/ 1 h 291"/>
                  <a:gd name="T26" fmla="*/ 72 w 292"/>
                  <a:gd name="T27" fmla="*/ 22 h 291"/>
                  <a:gd name="T28" fmla="*/ 25 w 292"/>
                  <a:gd name="T29" fmla="*/ 71 h 291"/>
                  <a:gd name="T30" fmla="*/ 11 w 292"/>
                  <a:gd name="T31" fmla="*/ 110 h 291"/>
                  <a:gd name="T32" fmla="*/ 5 w 292"/>
                  <a:gd name="T33" fmla="*/ 169 h 291"/>
                  <a:gd name="T34" fmla="*/ 13 w 292"/>
                  <a:gd name="T35" fmla="*/ 199 h 291"/>
                  <a:gd name="T36" fmla="*/ 105 w 292"/>
                  <a:gd name="T37" fmla="*/ 285 h 291"/>
                  <a:gd name="T38" fmla="*/ 185 w 292"/>
                  <a:gd name="T39" fmla="*/ 283 h 291"/>
                  <a:gd name="T40" fmla="*/ 200 w 292"/>
                  <a:gd name="T41" fmla="*/ 277 h 291"/>
                  <a:gd name="T42" fmla="*/ 245 w 292"/>
                  <a:gd name="T43" fmla="*/ 248 h 291"/>
                  <a:gd name="T44" fmla="*/ 264 w 292"/>
                  <a:gd name="T45" fmla="*/ 226 h 291"/>
                  <a:gd name="T46" fmla="*/ 287 w 292"/>
                  <a:gd name="T47" fmla="*/ 162 h 291"/>
                  <a:gd name="T48" fmla="*/ 277 w 292"/>
                  <a:gd name="T49" fmla="*/ 82 h 291"/>
                  <a:gd name="T50" fmla="*/ 228 w 292"/>
                  <a:gd name="T51" fmla="*/ 26 h 291"/>
                  <a:gd name="T52" fmla="*/ 212 w 292"/>
                  <a:gd name="T53" fmla="*/ 16 h 291"/>
                  <a:gd name="T54" fmla="*/ 199 w 292"/>
                  <a:gd name="T55" fmla="*/ 13 h 291"/>
                  <a:gd name="T56" fmla="*/ 197 w 292"/>
                  <a:gd name="T57" fmla="*/ 14 h 291"/>
                  <a:gd name="T58" fmla="*/ 174 w 292"/>
                  <a:gd name="T59" fmla="*/ 9 h 291"/>
                  <a:gd name="T60" fmla="*/ 169 w 292"/>
                  <a:gd name="T61" fmla="*/ 8 h 291"/>
                  <a:gd name="T62" fmla="*/ 159 w 292"/>
                  <a:gd name="T63" fmla="*/ 13 h 291"/>
                  <a:gd name="T64" fmla="*/ 173 w 292"/>
                  <a:gd name="T65" fmla="*/ 5 h 291"/>
                  <a:gd name="T66" fmla="*/ 142 w 292"/>
                  <a:gd name="T67" fmla="*/ 4 h 291"/>
                  <a:gd name="T68" fmla="*/ 118 w 292"/>
                  <a:gd name="T69" fmla="*/ 8 h 291"/>
                  <a:gd name="T70" fmla="*/ 109 w 292"/>
                  <a:gd name="T71" fmla="*/ 9 h 291"/>
                  <a:gd name="T72" fmla="*/ 87 w 292"/>
                  <a:gd name="T73" fmla="*/ 18 h 291"/>
                  <a:gd name="T74" fmla="*/ 80 w 292"/>
                  <a:gd name="T75" fmla="*/ 21 h 291"/>
                  <a:gd name="T76" fmla="*/ 79 w 292"/>
                  <a:gd name="T77" fmla="*/ 1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291">
                    <a:moveTo>
                      <a:pt x="147" y="1"/>
                    </a:moveTo>
                    <a:cubicBezTo>
                      <a:pt x="151" y="0"/>
                      <a:pt x="163" y="0"/>
                      <a:pt x="167" y="1"/>
                    </a:cubicBezTo>
                    <a:cubicBezTo>
                      <a:pt x="176" y="2"/>
                      <a:pt x="184" y="6"/>
                      <a:pt x="193" y="8"/>
                    </a:cubicBezTo>
                    <a:cubicBezTo>
                      <a:pt x="198" y="9"/>
                      <a:pt x="202" y="10"/>
                      <a:pt x="206" y="12"/>
                    </a:cubicBezTo>
                    <a:cubicBezTo>
                      <a:pt x="220" y="17"/>
                      <a:pt x="234" y="25"/>
                      <a:pt x="245" y="35"/>
                    </a:cubicBezTo>
                    <a:cubicBezTo>
                      <a:pt x="259" y="48"/>
                      <a:pt x="271" y="63"/>
                      <a:pt x="281" y="81"/>
                    </a:cubicBezTo>
                    <a:cubicBezTo>
                      <a:pt x="283" y="85"/>
                      <a:pt x="286" y="91"/>
                      <a:pt x="287" y="95"/>
                    </a:cubicBezTo>
                    <a:cubicBezTo>
                      <a:pt x="289" y="102"/>
                      <a:pt x="288" y="109"/>
                      <a:pt x="289" y="115"/>
                    </a:cubicBezTo>
                    <a:cubicBezTo>
                      <a:pt x="291" y="128"/>
                      <a:pt x="292" y="138"/>
                      <a:pt x="291" y="154"/>
                    </a:cubicBezTo>
                    <a:cubicBezTo>
                      <a:pt x="290" y="174"/>
                      <a:pt x="287" y="195"/>
                      <a:pt x="277" y="212"/>
                    </a:cubicBezTo>
                    <a:cubicBezTo>
                      <a:pt x="273" y="221"/>
                      <a:pt x="267" y="226"/>
                      <a:pt x="260" y="234"/>
                    </a:cubicBezTo>
                    <a:cubicBezTo>
                      <a:pt x="251" y="244"/>
                      <a:pt x="243" y="253"/>
                      <a:pt x="233" y="262"/>
                    </a:cubicBezTo>
                    <a:cubicBezTo>
                      <a:pt x="212" y="278"/>
                      <a:pt x="186" y="289"/>
                      <a:pt x="154" y="290"/>
                    </a:cubicBezTo>
                    <a:cubicBezTo>
                      <a:pt x="131" y="291"/>
                      <a:pt x="103" y="291"/>
                      <a:pt x="84" y="283"/>
                    </a:cubicBezTo>
                    <a:cubicBezTo>
                      <a:pt x="79" y="281"/>
                      <a:pt x="74" y="277"/>
                      <a:pt x="69" y="273"/>
                    </a:cubicBezTo>
                    <a:cubicBezTo>
                      <a:pt x="64" y="270"/>
                      <a:pt x="59" y="267"/>
                      <a:pt x="55" y="264"/>
                    </a:cubicBezTo>
                    <a:cubicBezTo>
                      <a:pt x="37" y="249"/>
                      <a:pt x="24" y="231"/>
                      <a:pt x="14" y="208"/>
                    </a:cubicBezTo>
                    <a:cubicBezTo>
                      <a:pt x="9" y="197"/>
                      <a:pt x="3" y="184"/>
                      <a:pt x="1" y="173"/>
                    </a:cubicBezTo>
                    <a:cubicBezTo>
                      <a:pt x="1" y="170"/>
                      <a:pt x="2" y="165"/>
                      <a:pt x="1" y="161"/>
                    </a:cubicBezTo>
                    <a:cubicBezTo>
                      <a:pt x="1" y="157"/>
                      <a:pt x="0" y="154"/>
                      <a:pt x="0" y="150"/>
                    </a:cubicBezTo>
                    <a:cubicBezTo>
                      <a:pt x="0" y="143"/>
                      <a:pt x="2" y="131"/>
                      <a:pt x="5" y="119"/>
                    </a:cubicBezTo>
                    <a:cubicBezTo>
                      <a:pt x="8" y="108"/>
                      <a:pt x="9" y="96"/>
                      <a:pt x="12" y="87"/>
                    </a:cubicBezTo>
                    <a:cubicBezTo>
                      <a:pt x="14" y="79"/>
                      <a:pt x="22" y="69"/>
                      <a:pt x="28" y="60"/>
                    </a:cubicBezTo>
                    <a:cubicBezTo>
                      <a:pt x="39" y="45"/>
                      <a:pt x="55" y="26"/>
                      <a:pt x="73" y="18"/>
                    </a:cubicBezTo>
                    <a:cubicBezTo>
                      <a:pt x="79" y="15"/>
                      <a:pt x="87" y="13"/>
                      <a:pt x="95" y="10"/>
                    </a:cubicBezTo>
                    <a:cubicBezTo>
                      <a:pt x="112" y="5"/>
                      <a:pt x="126" y="2"/>
                      <a:pt x="147" y="1"/>
                    </a:cubicBezTo>
                    <a:close/>
                    <a:moveTo>
                      <a:pt x="80" y="21"/>
                    </a:moveTo>
                    <a:cubicBezTo>
                      <a:pt x="76" y="22"/>
                      <a:pt x="76" y="23"/>
                      <a:pt x="72" y="22"/>
                    </a:cubicBezTo>
                    <a:cubicBezTo>
                      <a:pt x="57" y="31"/>
                      <a:pt x="46" y="42"/>
                      <a:pt x="35" y="57"/>
                    </a:cubicBezTo>
                    <a:cubicBezTo>
                      <a:pt x="32" y="61"/>
                      <a:pt x="28" y="66"/>
                      <a:pt x="25" y="71"/>
                    </a:cubicBezTo>
                    <a:cubicBezTo>
                      <a:pt x="21" y="77"/>
                      <a:pt x="17" y="82"/>
                      <a:pt x="16" y="87"/>
                    </a:cubicBezTo>
                    <a:cubicBezTo>
                      <a:pt x="13" y="94"/>
                      <a:pt x="13" y="102"/>
                      <a:pt x="11" y="110"/>
                    </a:cubicBezTo>
                    <a:cubicBezTo>
                      <a:pt x="8" y="126"/>
                      <a:pt x="3" y="144"/>
                      <a:pt x="5" y="159"/>
                    </a:cubicBezTo>
                    <a:cubicBezTo>
                      <a:pt x="5" y="162"/>
                      <a:pt x="4" y="166"/>
                      <a:pt x="5" y="169"/>
                    </a:cubicBezTo>
                    <a:cubicBezTo>
                      <a:pt x="6" y="176"/>
                      <a:pt x="9" y="182"/>
                      <a:pt x="11" y="189"/>
                    </a:cubicBezTo>
                    <a:cubicBezTo>
                      <a:pt x="12" y="192"/>
                      <a:pt x="12" y="195"/>
                      <a:pt x="13" y="199"/>
                    </a:cubicBezTo>
                    <a:cubicBezTo>
                      <a:pt x="25" y="226"/>
                      <a:pt x="41" y="248"/>
                      <a:pt x="64" y="265"/>
                    </a:cubicBezTo>
                    <a:cubicBezTo>
                      <a:pt x="76" y="274"/>
                      <a:pt x="88" y="282"/>
                      <a:pt x="105" y="285"/>
                    </a:cubicBezTo>
                    <a:cubicBezTo>
                      <a:pt x="120" y="287"/>
                      <a:pt x="138" y="288"/>
                      <a:pt x="154" y="287"/>
                    </a:cubicBezTo>
                    <a:cubicBezTo>
                      <a:pt x="164" y="286"/>
                      <a:pt x="175" y="286"/>
                      <a:pt x="185" y="283"/>
                    </a:cubicBezTo>
                    <a:cubicBezTo>
                      <a:pt x="187" y="282"/>
                      <a:pt x="190" y="279"/>
                      <a:pt x="193" y="278"/>
                    </a:cubicBezTo>
                    <a:cubicBezTo>
                      <a:pt x="196" y="277"/>
                      <a:pt x="198" y="277"/>
                      <a:pt x="200" y="277"/>
                    </a:cubicBezTo>
                    <a:cubicBezTo>
                      <a:pt x="214" y="272"/>
                      <a:pt x="222" y="264"/>
                      <a:pt x="232" y="257"/>
                    </a:cubicBezTo>
                    <a:cubicBezTo>
                      <a:pt x="236" y="253"/>
                      <a:pt x="241" y="251"/>
                      <a:pt x="245" y="248"/>
                    </a:cubicBezTo>
                    <a:cubicBezTo>
                      <a:pt x="250" y="243"/>
                      <a:pt x="253" y="237"/>
                      <a:pt x="258" y="232"/>
                    </a:cubicBezTo>
                    <a:cubicBezTo>
                      <a:pt x="260" y="230"/>
                      <a:pt x="262" y="228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8" y="173"/>
                      <a:pt x="287" y="168"/>
                      <a:pt x="287" y="162"/>
                    </a:cubicBezTo>
                    <a:cubicBezTo>
                      <a:pt x="289" y="137"/>
                      <a:pt x="287" y="120"/>
                      <a:pt x="284" y="99"/>
                    </a:cubicBezTo>
                    <a:cubicBezTo>
                      <a:pt x="283" y="93"/>
                      <a:pt x="280" y="87"/>
                      <a:pt x="277" y="82"/>
                    </a:cubicBezTo>
                    <a:cubicBezTo>
                      <a:pt x="274" y="76"/>
                      <a:pt x="271" y="70"/>
                      <a:pt x="268" y="65"/>
                    </a:cubicBezTo>
                    <a:cubicBezTo>
                      <a:pt x="257" y="50"/>
                      <a:pt x="244" y="37"/>
                      <a:pt x="228" y="26"/>
                    </a:cubicBezTo>
                    <a:cubicBezTo>
                      <a:pt x="224" y="23"/>
                      <a:pt x="218" y="19"/>
                      <a:pt x="213" y="17"/>
                    </a:cubicBezTo>
                    <a:cubicBezTo>
                      <a:pt x="212" y="17"/>
                      <a:pt x="213" y="16"/>
                      <a:pt x="212" y="16"/>
                    </a:cubicBezTo>
                    <a:cubicBezTo>
                      <a:pt x="211" y="15"/>
                      <a:pt x="206" y="15"/>
                      <a:pt x="204" y="14"/>
                    </a:cubicBezTo>
                    <a:cubicBezTo>
                      <a:pt x="201" y="13"/>
                      <a:pt x="196" y="12"/>
                      <a:pt x="199" y="13"/>
                    </a:cubicBezTo>
                    <a:cubicBezTo>
                      <a:pt x="199" y="14"/>
                      <a:pt x="199" y="14"/>
                      <a:pt x="198" y="15"/>
                    </a:cubicBezTo>
                    <a:cubicBezTo>
                      <a:pt x="198" y="15"/>
                      <a:pt x="197" y="14"/>
                      <a:pt x="197" y="14"/>
                    </a:cubicBezTo>
                    <a:cubicBezTo>
                      <a:pt x="192" y="13"/>
                      <a:pt x="188" y="12"/>
                      <a:pt x="185" y="9"/>
                    </a:cubicBezTo>
                    <a:cubicBezTo>
                      <a:pt x="181" y="9"/>
                      <a:pt x="178" y="10"/>
                      <a:pt x="174" y="9"/>
                    </a:cubicBezTo>
                    <a:cubicBezTo>
                      <a:pt x="171" y="8"/>
                      <a:pt x="172" y="11"/>
                      <a:pt x="170" y="11"/>
                    </a:cubicBezTo>
                    <a:cubicBezTo>
                      <a:pt x="169" y="10"/>
                      <a:pt x="171" y="8"/>
                      <a:pt x="169" y="8"/>
                    </a:cubicBezTo>
                    <a:cubicBezTo>
                      <a:pt x="168" y="12"/>
                      <a:pt x="166" y="14"/>
                      <a:pt x="161" y="15"/>
                    </a:cubicBezTo>
                    <a:cubicBezTo>
                      <a:pt x="161" y="13"/>
                      <a:pt x="159" y="14"/>
                      <a:pt x="159" y="13"/>
                    </a:cubicBezTo>
                    <a:cubicBezTo>
                      <a:pt x="159" y="10"/>
                      <a:pt x="161" y="10"/>
                      <a:pt x="160" y="8"/>
                    </a:cubicBezTo>
                    <a:cubicBezTo>
                      <a:pt x="166" y="7"/>
                      <a:pt x="169" y="9"/>
                      <a:pt x="173" y="5"/>
                    </a:cubicBezTo>
                    <a:cubicBezTo>
                      <a:pt x="164" y="4"/>
                      <a:pt x="147" y="0"/>
                      <a:pt x="141" y="6"/>
                    </a:cubicBezTo>
                    <a:cubicBezTo>
                      <a:pt x="141" y="5"/>
                      <a:pt x="142" y="5"/>
                      <a:pt x="142" y="4"/>
                    </a:cubicBezTo>
                    <a:cubicBezTo>
                      <a:pt x="137" y="5"/>
                      <a:pt x="129" y="6"/>
                      <a:pt x="124" y="7"/>
                    </a:cubicBezTo>
                    <a:cubicBezTo>
                      <a:pt x="122" y="7"/>
                      <a:pt x="119" y="6"/>
                      <a:pt x="118" y="8"/>
                    </a:cubicBezTo>
                    <a:cubicBezTo>
                      <a:pt x="119" y="8"/>
                      <a:pt x="121" y="8"/>
                      <a:pt x="121" y="9"/>
                    </a:cubicBezTo>
                    <a:cubicBezTo>
                      <a:pt x="114" y="8"/>
                      <a:pt x="114" y="11"/>
                      <a:pt x="109" y="9"/>
                    </a:cubicBezTo>
                    <a:cubicBezTo>
                      <a:pt x="106" y="11"/>
                      <a:pt x="101" y="12"/>
                      <a:pt x="97" y="15"/>
                    </a:cubicBezTo>
                    <a:cubicBezTo>
                      <a:pt x="93" y="17"/>
                      <a:pt x="92" y="15"/>
                      <a:pt x="87" y="18"/>
                    </a:cubicBezTo>
                    <a:cubicBezTo>
                      <a:pt x="84" y="18"/>
                      <a:pt x="84" y="18"/>
                      <a:pt x="81" y="18"/>
                    </a:cubicBezTo>
                    <a:cubicBezTo>
                      <a:pt x="79" y="19"/>
                      <a:pt x="81" y="21"/>
                      <a:pt x="80" y="21"/>
                    </a:cubicBezTo>
                    <a:close/>
                    <a:moveTo>
                      <a:pt x="77" y="21"/>
                    </a:moveTo>
                    <a:cubicBezTo>
                      <a:pt x="78" y="21"/>
                      <a:pt x="79" y="20"/>
                      <a:pt x="79" y="19"/>
                    </a:cubicBezTo>
                    <a:cubicBezTo>
                      <a:pt x="78" y="19"/>
                      <a:pt x="77" y="20"/>
                      <a:pt x="77" y="2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4" name="Freeform 164">
                <a:extLst>
                  <a:ext uri="{FF2B5EF4-FFF2-40B4-BE49-F238E27FC236}">
                    <a16:creationId xmlns:a16="http://schemas.microsoft.com/office/drawing/2014/main" id="{AE7EA23B-1F09-47C7-8201-09118A1455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7313" y="2466976"/>
                <a:ext cx="712788" cy="709613"/>
              </a:xfrm>
              <a:custGeom>
                <a:avLst/>
                <a:gdLst>
                  <a:gd name="T0" fmla="*/ 64 w 294"/>
                  <a:gd name="T1" fmla="*/ 271 h 293"/>
                  <a:gd name="T2" fmla="*/ 1 w 294"/>
                  <a:gd name="T3" fmla="*/ 162 h 293"/>
                  <a:gd name="T4" fmla="*/ 12 w 294"/>
                  <a:gd name="T5" fmla="*/ 88 h 293"/>
                  <a:gd name="T6" fmla="*/ 148 w 294"/>
                  <a:gd name="T7" fmla="*/ 1 h 293"/>
                  <a:gd name="T8" fmla="*/ 199 w 294"/>
                  <a:gd name="T9" fmla="*/ 9 h 293"/>
                  <a:gd name="T10" fmla="*/ 289 w 294"/>
                  <a:gd name="T11" fmla="*/ 96 h 293"/>
                  <a:gd name="T12" fmla="*/ 264 w 294"/>
                  <a:gd name="T13" fmla="*/ 233 h 293"/>
                  <a:gd name="T14" fmla="*/ 157 w 294"/>
                  <a:gd name="T15" fmla="*/ 2 h 293"/>
                  <a:gd name="T16" fmla="*/ 30 w 294"/>
                  <a:gd name="T17" fmla="*/ 62 h 293"/>
                  <a:gd name="T18" fmla="*/ 2 w 294"/>
                  <a:gd name="T19" fmla="*/ 157 h 293"/>
                  <a:gd name="T20" fmla="*/ 56 w 294"/>
                  <a:gd name="T21" fmla="*/ 264 h 293"/>
                  <a:gd name="T22" fmla="*/ 138 w 294"/>
                  <a:gd name="T23" fmla="*/ 291 h 293"/>
                  <a:gd name="T24" fmla="*/ 278 w 294"/>
                  <a:gd name="T25" fmla="*/ 212 h 293"/>
                  <a:gd name="T26" fmla="*/ 281 w 294"/>
                  <a:gd name="T27" fmla="*/ 83 h 293"/>
                  <a:gd name="T28" fmla="*/ 227 w 294"/>
                  <a:gd name="T29" fmla="*/ 24 h 293"/>
                  <a:gd name="T30" fmla="*/ 279 w 294"/>
                  <a:gd name="T31" fmla="*/ 83 h 293"/>
                  <a:gd name="T32" fmla="*/ 266 w 294"/>
                  <a:gd name="T33" fmla="*/ 227 h 293"/>
                  <a:gd name="T34" fmla="*/ 239 w 294"/>
                  <a:gd name="T35" fmla="*/ 255 h 293"/>
                  <a:gd name="T36" fmla="*/ 195 w 294"/>
                  <a:gd name="T37" fmla="*/ 280 h 293"/>
                  <a:gd name="T38" fmla="*/ 106 w 294"/>
                  <a:gd name="T39" fmla="*/ 287 h 293"/>
                  <a:gd name="T40" fmla="*/ 8 w 294"/>
                  <a:gd name="T41" fmla="*/ 183 h 293"/>
                  <a:gd name="T42" fmla="*/ 11 w 294"/>
                  <a:gd name="T43" fmla="*/ 111 h 293"/>
                  <a:gd name="T44" fmla="*/ 28 w 294"/>
                  <a:gd name="T45" fmla="*/ 68 h 293"/>
                  <a:gd name="T46" fmla="*/ 77 w 294"/>
                  <a:gd name="T47" fmla="*/ 22 h 293"/>
                  <a:gd name="T48" fmla="*/ 84 w 294"/>
                  <a:gd name="T49" fmla="*/ 18 h 293"/>
                  <a:gd name="T50" fmla="*/ 105 w 294"/>
                  <a:gd name="T51" fmla="*/ 12 h 293"/>
                  <a:gd name="T52" fmla="*/ 122 w 294"/>
                  <a:gd name="T53" fmla="*/ 7 h 293"/>
                  <a:gd name="T54" fmla="*/ 144 w 294"/>
                  <a:gd name="T55" fmla="*/ 5 h 293"/>
                  <a:gd name="T56" fmla="*/ 174 w 294"/>
                  <a:gd name="T57" fmla="*/ 7 h 293"/>
                  <a:gd name="T58" fmla="*/ 186 w 294"/>
                  <a:gd name="T59" fmla="*/ 9 h 293"/>
                  <a:gd name="T60" fmla="*/ 198 w 294"/>
                  <a:gd name="T61" fmla="*/ 13 h 293"/>
                  <a:gd name="T62" fmla="*/ 211 w 294"/>
                  <a:gd name="T63" fmla="*/ 15 h 293"/>
                  <a:gd name="T64" fmla="*/ 168 w 294"/>
                  <a:gd name="T65" fmla="*/ 3 h 293"/>
                  <a:gd name="T66" fmla="*/ 27 w 294"/>
                  <a:gd name="T67" fmla="*/ 73 h 293"/>
                  <a:gd name="T68" fmla="*/ 11 w 294"/>
                  <a:gd name="T69" fmla="*/ 121 h 293"/>
                  <a:gd name="T70" fmla="*/ 13 w 294"/>
                  <a:gd name="T71" fmla="*/ 190 h 293"/>
                  <a:gd name="T72" fmla="*/ 155 w 294"/>
                  <a:gd name="T73" fmla="*/ 287 h 293"/>
                  <a:gd name="T74" fmla="*/ 198 w 294"/>
                  <a:gd name="T75" fmla="*/ 277 h 293"/>
                  <a:gd name="T76" fmla="*/ 245 w 294"/>
                  <a:gd name="T77" fmla="*/ 248 h 293"/>
                  <a:gd name="T78" fmla="*/ 286 w 294"/>
                  <a:gd name="T79" fmla="*/ 179 h 293"/>
                  <a:gd name="T80" fmla="*/ 277 w 294"/>
                  <a:gd name="T81" fmla="*/ 83 h 293"/>
                  <a:gd name="T82" fmla="*/ 214 w 294"/>
                  <a:gd name="T83" fmla="*/ 19 h 293"/>
                  <a:gd name="T84" fmla="*/ 201 w 294"/>
                  <a:gd name="T85" fmla="*/ 15 h 293"/>
                  <a:gd name="T86" fmla="*/ 196 w 294"/>
                  <a:gd name="T87" fmla="*/ 16 h 293"/>
                  <a:gd name="T88" fmla="*/ 173 w 294"/>
                  <a:gd name="T89" fmla="*/ 11 h 293"/>
                  <a:gd name="T90" fmla="*/ 161 w 294"/>
                  <a:gd name="T91" fmla="*/ 16 h 293"/>
                  <a:gd name="T92" fmla="*/ 160 w 294"/>
                  <a:gd name="T93" fmla="*/ 9 h 293"/>
                  <a:gd name="T94" fmla="*/ 155 w 294"/>
                  <a:gd name="T95" fmla="*/ 5 h 293"/>
                  <a:gd name="T96" fmla="*/ 125 w 294"/>
                  <a:gd name="T97" fmla="*/ 9 h 293"/>
                  <a:gd name="T98" fmla="*/ 121 w 294"/>
                  <a:gd name="T99" fmla="*/ 11 h 293"/>
                  <a:gd name="T100" fmla="*/ 99 w 294"/>
                  <a:gd name="T101" fmla="*/ 17 h 293"/>
                  <a:gd name="T102" fmla="*/ 82 w 294"/>
                  <a:gd name="T103" fmla="*/ 21 h 293"/>
                  <a:gd name="T104" fmla="*/ 161 w 294"/>
                  <a:gd name="T105" fmla="*/ 14 h 293"/>
                  <a:gd name="T106" fmla="*/ 161 w 294"/>
                  <a:gd name="T107" fmla="*/ 1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4" h="293">
                    <a:moveTo>
                      <a:pt x="138" y="293"/>
                    </a:moveTo>
                    <a:cubicBezTo>
                      <a:pt x="115" y="293"/>
                      <a:pt x="97" y="290"/>
                      <a:pt x="85" y="285"/>
                    </a:cubicBezTo>
                    <a:cubicBezTo>
                      <a:pt x="81" y="283"/>
                      <a:pt x="76" y="280"/>
                      <a:pt x="72" y="277"/>
                    </a:cubicBezTo>
                    <a:cubicBezTo>
                      <a:pt x="70" y="275"/>
                      <a:pt x="70" y="275"/>
                      <a:pt x="70" y="275"/>
                    </a:cubicBezTo>
                    <a:cubicBezTo>
                      <a:pt x="68" y="274"/>
                      <a:pt x="66" y="272"/>
                      <a:pt x="64" y="271"/>
                    </a:cubicBezTo>
                    <a:cubicBezTo>
                      <a:pt x="61" y="269"/>
                      <a:pt x="58" y="267"/>
                      <a:pt x="55" y="265"/>
                    </a:cubicBezTo>
                    <a:cubicBezTo>
                      <a:pt x="37" y="250"/>
                      <a:pt x="24" y="233"/>
                      <a:pt x="14" y="210"/>
                    </a:cubicBezTo>
                    <a:cubicBezTo>
                      <a:pt x="9" y="198"/>
                      <a:pt x="3" y="186"/>
                      <a:pt x="1" y="174"/>
                    </a:cubicBezTo>
                    <a:cubicBezTo>
                      <a:pt x="1" y="172"/>
                      <a:pt x="1" y="170"/>
                      <a:pt x="1" y="168"/>
                    </a:cubicBezTo>
                    <a:cubicBezTo>
                      <a:pt x="1" y="166"/>
                      <a:pt x="2" y="164"/>
                      <a:pt x="1" y="162"/>
                    </a:cubicBezTo>
                    <a:cubicBezTo>
                      <a:pt x="1" y="160"/>
                      <a:pt x="1" y="159"/>
                      <a:pt x="1" y="157"/>
                    </a:cubicBezTo>
                    <a:cubicBezTo>
                      <a:pt x="0" y="155"/>
                      <a:pt x="0" y="153"/>
                      <a:pt x="0" y="151"/>
                    </a:cubicBezTo>
                    <a:cubicBezTo>
                      <a:pt x="0" y="144"/>
                      <a:pt x="2" y="134"/>
                      <a:pt x="5" y="120"/>
                    </a:cubicBezTo>
                    <a:cubicBezTo>
                      <a:pt x="6" y="116"/>
                      <a:pt x="7" y="111"/>
                      <a:pt x="8" y="107"/>
                    </a:cubicBezTo>
                    <a:cubicBezTo>
                      <a:pt x="9" y="100"/>
                      <a:pt x="10" y="93"/>
                      <a:pt x="12" y="88"/>
                    </a:cubicBezTo>
                    <a:cubicBezTo>
                      <a:pt x="14" y="80"/>
                      <a:pt x="21" y="70"/>
                      <a:pt x="28" y="61"/>
                    </a:cubicBezTo>
                    <a:cubicBezTo>
                      <a:pt x="44" y="39"/>
                      <a:pt x="59" y="25"/>
                      <a:pt x="73" y="18"/>
                    </a:cubicBezTo>
                    <a:cubicBezTo>
                      <a:pt x="78" y="16"/>
                      <a:pt x="83" y="14"/>
                      <a:pt x="90" y="12"/>
                    </a:cubicBezTo>
                    <a:cubicBezTo>
                      <a:pt x="92" y="11"/>
                      <a:pt x="94" y="11"/>
                      <a:pt x="96" y="10"/>
                    </a:cubicBezTo>
                    <a:cubicBezTo>
                      <a:pt x="112" y="5"/>
                      <a:pt x="126" y="2"/>
                      <a:pt x="148" y="1"/>
                    </a:cubicBezTo>
                    <a:cubicBezTo>
                      <a:pt x="150" y="0"/>
                      <a:pt x="153" y="0"/>
                      <a:pt x="157" y="0"/>
                    </a:cubicBezTo>
                    <a:cubicBezTo>
                      <a:pt x="160" y="0"/>
                      <a:pt x="165" y="0"/>
                      <a:pt x="168" y="1"/>
                    </a:cubicBezTo>
                    <a:cubicBezTo>
                      <a:pt x="173" y="2"/>
                      <a:pt x="178" y="3"/>
                      <a:pt x="183" y="5"/>
                    </a:cubicBezTo>
                    <a:cubicBezTo>
                      <a:pt x="187" y="6"/>
                      <a:pt x="191" y="7"/>
                      <a:pt x="194" y="8"/>
                    </a:cubicBezTo>
                    <a:cubicBezTo>
                      <a:pt x="196" y="9"/>
                      <a:pt x="197" y="9"/>
                      <a:pt x="199" y="9"/>
                    </a:cubicBezTo>
                    <a:cubicBezTo>
                      <a:pt x="202" y="10"/>
                      <a:pt x="205" y="11"/>
                      <a:pt x="207" y="12"/>
                    </a:cubicBezTo>
                    <a:cubicBezTo>
                      <a:pt x="221" y="16"/>
                      <a:pt x="235" y="25"/>
                      <a:pt x="247" y="36"/>
                    </a:cubicBezTo>
                    <a:cubicBezTo>
                      <a:pt x="261" y="48"/>
                      <a:pt x="273" y="64"/>
                      <a:pt x="283" y="81"/>
                    </a:cubicBezTo>
                    <a:cubicBezTo>
                      <a:pt x="283" y="82"/>
                      <a:pt x="283" y="82"/>
                      <a:pt x="283" y="82"/>
                    </a:cubicBezTo>
                    <a:cubicBezTo>
                      <a:pt x="285" y="86"/>
                      <a:pt x="288" y="92"/>
                      <a:pt x="289" y="96"/>
                    </a:cubicBezTo>
                    <a:cubicBezTo>
                      <a:pt x="290" y="100"/>
                      <a:pt x="290" y="104"/>
                      <a:pt x="291" y="108"/>
                    </a:cubicBezTo>
                    <a:cubicBezTo>
                      <a:pt x="291" y="111"/>
                      <a:pt x="291" y="114"/>
                      <a:pt x="291" y="116"/>
                    </a:cubicBezTo>
                    <a:cubicBezTo>
                      <a:pt x="293" y="129"/>
                      <a:pt x="294" y="139"/>
                      <a:pt x="293" y="155"/>
                    </a:cubicBezTo>
                    <a:cubicBezTo>
                      <a:pt x="292" y="179"/>
                      <a:pt x="287" y="198"/>
                      <a:pt x="279" y="213"/>
                    </a:cubicBezTo>
                    <a:cubicBezTo>
                      <a:pt x="275" y="221"/>
                      <a:pt x="270" y="227"/>
                      <a:pt x="264" y="233"/>
                    </a:cubicBezTo>
                    <a:cubicBezTo>
                      <a:pt x="258" y="240"/>
                      <a:pt x="258" y="240"/>
                      <a:pt x="258" y="240"/>
                    </a:cubicBezTo>
                    <a:cubicBezTo>
                      <a:pt x="251" y="248"/>
                      <a:pt x="244" y="256"/>
                      <a:pt x="234" y="263"/>
                    </a:cubicBezTo>
                    <a:cubicBezTo>
                      <a:pt x="212" y="281"/>
                      <a:pt x="185" y="291"/>
                      <a:pt x="156" y="292"/>
                    </a:cubicBezTo>
                    <a:cubicBezTo>
                      <a:pt x="149" y="293"/>
                      <a:pt x="144" y="293"/>
                      <a:pt x="138" y="293"/>
                    </a:cubicBezTo>
                    <a:close/>
                    <a:moveTo>
                      <a:pt x="157" y="2"/>
                    </a:moveTo>
                    <a:cubicBezTo>
                      <a:pt x="153" y="2"/>
                      <a:pt x="150" y="2"/>
                      <a:pt x="148" y="3"/>
                    </a:cubicBezTo>
                    <a:cubicBezTo>
                      <a:pt x="127" y="4"/>
                      <a:pt x="113" y="7"/>
                      <a:pt x="96" y="12"/>
                    </a:cubicBezTo>
                    <a:cubicBezTo>
                      <a:pt x="94" y="13"/>
                      <a:pt x="92" y="13"/>
                      <a:pt x="90" y="14"/>
                    </a:cubicBezTo>
                    <a:cubicBezTo>
                      <a:pt x="84" y="16"/>
                      <a:pt x="78" y="18"/>
                      <a:pt x="74" y="20"/>
                    </a:cubicBezTo>
                    <a:cubicBezTo>
                      <a:pt x="60" y="26"/>
                      <a:pt x="45" y="40"/>
                      <a:pt x="30" y="62"/>
                    </a:cubicBezTo>
                    <a:cubicBezTo>
                      <a:pt x="23" y="71"/>
                      <a:pt x="16" y="81"/>
                      <a:pt x="14" y="89"/>
                    </a:cubicBezTo>
                    <a:cubicBezTo>
                      <a:pt x="12" y="94"/>
                      <a:pt x="11" y="100"/>
                      <a:pt x="10" y="107"/>
                    </a:cubicBezTo>
                    <a:cubicBezTo>
                      <a:pt x="9" y="112"/>
                      <a:pt x="8" y="116"/>
                      <a:pt x="7" y="120"/>
                    </a:cubicBezTo>
                    <a:cubicBezTo>
                      <a:pt x="4" y="134"/>
                      <a:pt x="2" y="144"/>
                      <a:pt x="2" y="151"/>
                    </a:cubicBezTo>
                    <a:cubicBezTo>
                      <a:pt x="2" y="153"/>
                      <a:pt x="2" y="155"/>
                      <a:pt x="2" y="157"/>
                    </a:cubicBezTo>
                    <a:cubicBezTo>
                      <a:pt x="3" y="158"/>
                      <a:pt x="3" y="160"/>
                      <a:pt x="3" y="162"/>
                    </a:cubicBezTo>
                    <a:cubicBezTo>
                      <a:pt x="4" y="164"/>
                      <a:pt x="3" y="166"/>
                      <a:pt x="3" y="168"/>
                    </a:cubicBezTo>
                    <a:cubicBezTo>
                      <a:pt x="3" y="170"/>
                      <a:pt x="3" y="172"/>
                      <a:pt x="3" y="174"/>
                    </a:cubicBezTo>
                    <a:cubicBezTo>
                      <a:pt x="5" y="185"/>
                      <a:pt x="11" y="198"/>
                      <a:pt x="16" y="209"/>
                    </a:cubicBezTo>
                    <a:cubicBezTo>
                      <a:pt x="26" y="232"/>
                      <a:pt x="39" y="249"/>
                      <a:pt x="56" y="264"/>
                    </a:cubicBezTo>
                    <a:cubicBezTo>
                      <a:pt x="59" y="266"/>
                      <a:pt x="62" y="268"/>
                      <a:pt x="65" y="269"/>
                    </a:cubicBezTo>
                    <a:cubicBezTo>
                      <a:pt x="67" y="271"/>
                      <a:pt x="69" y="272"/>
                      <a:pt x="71" y="274"/>
                    </a:cubicBezTo>
                    <a:cubicBezTo>
                      <a:pt x="73" y="275"/>
                      <a:pt x="73" y="275"/>
                      <a:pt x="73" y="275"/>
                    </a:cubicBezTo>
                    <a:cubicBezTo>
                      <a:pt x="78" y="278"/>
                      <a:pt x="82" y="281"/>
                      <a:pt x="86" y="283"/>
                    </a:cubicBezTo>
                    <a:cubicBezTo>
                      <a:pt x="98" y="288"/>
                      <a:pt x="115" y="291"/>
                      <a:pt x="138" y="291"/>
                    </a:cubicBezTo>
                    <a:cubicBezTo>
                      <a:pt x="144" y="291"/>
                      <a:pt x="149" y="291"/>
                      <a:pt x="155" y="290"/>
                    </a:cubicBezTo>
                    <a:cubicBezTo>
                      <a:pt x="184" y="289"/>
                      <a:pt x="211" y="279"/>
                      <a:pt x="233" y="262"/>
                    </a:cubicBezTo>
                    <a:cubicBezTo>
                      <a:pt x="242" y="254"/>
                      <a:pt x="249" y="247"/>
                      <a:pt x="257" y="238"/>
                    </a:cubicBezTo>
                    <a:cubicBezTo>
                      <a:pt x="263" y="232"/>
                      <a:pt x="263" y="232"/>
                      <a:pt x="263" y="232"/>
                    </a:cubicBezTo>
                    <a:cubicBezTo>
                      <a:pt x="269" y="225"/>
                      <a:pt x="273" y="220"/>
                      <a:pt x="278" y="212"/>
                    </a:cubicBezTo>
                    <a:cubicBezTo>
                      <a:pt x="285" y="198"/>
                      <a:pt x="290" y="178"/>
                      <a:pt x="291" y="155"/>
                    </a:cubicBezTo>
                    <a:cubicBezTo>
                      <a:pt x="292" y="139"/>
                      <a:pt x="291" y="130"/>
                      <a:pt x="289" y="116"/>
                    </a:cubicBezTo>
                    <a:cubicBezTo>
                      <a:pt x="289" y="114"/>
                      <a:pt x="289" y="111"/>
                      <a:pt x="289" y="109"/>
                    </a:cubicBezTo>
                    <a:cubicBezTo>
                      <a:pt x="288" y="104"/>
                      <a:pt x="288" y="100"/>
                      <a:pt x="287" y="96"/>
                    </a:cubicBezTo>
                    <a:cubicBezTo>
                      <a:pt x="286" y="92"/>
                      <a:pt x="284" y="87"/>
                      <a:pt x="281" y="83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71" y="65"/>
                      <a:pt x="259" y="50"/>
                      <a:pt x="245" y="37"/>
                    </a:cubicBezTo>
                    <a:cubicBezTo>
                      <a:pt x="236" y="29"/>
                      <a:pt x="225" y="21"/>
                      <a:pt x="214" y="17"/>
                    </a:cubicBezTo>
                    <a:cubicBezTo>
                      <a:pt x="215" y="17"/>
                      <a:pt x="214" y="17"/>
                      <a:pt x="214" y="17"/>
                    </a:cubicBezTo>
                    <a:cubicBezTo>
                      <a:pt x="219" y="19"/>
                      <a:pt x="223" y="22"/>
                      <a:pt x="227" y="24"/>
                    </a:cubicBezTo>
                    <a:cubicBezTo>
                      <a:pt x="228" y="25"/>
                      <a:pt x="229" y="26"/>
                      <a:pt x="230" y="27"/>
                    </a:cubicBezTo>
                    <a:cubicBezTo>
                      <a:pt x="247" y="38"/>
                      <a:pt x="260" y="51"/>
                      <a:pt x="269" y="66"/>
                    </a:cubicBezTo>
                    <a:cubicBezTo>
                      <a:pt x="271" y="69"/>
                      <a:pt x="273" y="72"/>
                      <a:pt x="275" y="76"/>
                    </a:cubicBezTo>
                    <a:cubicBezTo>
                      <a:pt x="276" y="78"/>
                      <a:pt x="277" y="80"/>
                      <a:pt x="279" y="82"/>
                    </a:cubicBezTo>
                    <a:cubicBezTo>
                      <a:pt x="279" y="83"/>
                      <a:pt x="279" y="83"/>
                      <a:pt x="279" y="83"/>
                    </a:cubicBezTo>
                    <a:cubicBezTo>
                      <a:pt x="282" y="88"/>
                      <a:pt x="285" y="94"/>
                      <a:pt x="286" y="100"/>
                    </a:cubicBezTo>
                    <a:cubicBezTo>
                      <a:pt x="289" y="121"/>
                      <a:pt x="291" y="139"/>
                      <a:pt x="289" y="163"/>
                    </a:cubicBezTo>
                    <a:cubicBezTo>
                      <a:pt x="289" y="165"/>
                      <a:pt x="289" y="167"/>
                      <a:pt x="289" y="169"/>
                    </a:cubicBezTo>
                    <a:cubicBezTo>
                      <a:pt x="289" y="172"/>
                      <a:pt x="289" y="176"/>
                      <a:pt x="288" y="180"/>
                    </a:cubicBezTo>
                    <a:cubicBezTo>
                      <a:pt x="283" y="197"/>
                      <a:pt x="277" y="215"/>
                      <a:pt x="266" y="227"/>
                    </a:cubicBezTo>
                    <a:cubicBezTo>
                      <a:pt x="265" y="228"/>
                      <a:pt x="264" y="229"/>
                      <a:pt x="263" y="230"/>
                    </a:cubicBezTo>
                    <a:cubicBezTo>
                      <a:pt x="262" y="231"/>
                      <a:pt x="261" y="232"/>
                      <a:pt x="260" y="233"/>
                    </a:cubicBezTo>
                    <a:cubicBezTo>
                      <a:pt x="258" y="236"/>
                      <a:pt x="256" y="238"/>
                      <a:pt x="254" y="240"/>
                    </a:cubicBezTo>
                    <a:cubicBezTo>
                      <a:pt x="252" y="244"/>
                      <a:pt x="249" y="247"/>
                      <a:pt x="246" y="249"/>
                    </a:cubicBezTo>
                    <a:cubicBezTo>
                      <a:pt x="244" y="251"/>
                      <a:pt x="242" y="253"/>
                      <a:pt x="239" y="255"/>
                    </a:cubicBezTo>
                    <a:cubicBezTo>
                      <a:pt x="237" y="256"/>
                      <a:pt x="236" y="257"/>
                      <a:pt x="234" y="258"/>
                    </a:cubicBezTo>
                    <a:cubicBezTo>
                      <a:pt x="232" y="260"/>
                      <a:pt x="232" y="260"/>
                      <a:pt x="232" y="260"/>
                    </a:cubicBezTo>
                    <a:cubicBezTo>
                      <a:pt x="223" y="267"/>
                      <a:pt x="214" y="274"/>
                      <a:pt x="202" y="279"/>
                    </a:cubicBezTo>
                    <a:cubicBezTo>
                      <a:pt x="200" y="279"/>
                      <a:pt x="199" y="279"/>
                      <a:pt x="198" y="279"/>
                    </a:cubicBezTo>
                    <a:cubicBezTo>
                      <a:pt x="197" y="280"/>
                      <a:pt x="196" y="280"/>
                      <a:pt x="195" y="280"/>
                    </a:cubicBezTo>
                    <a:cubicBezTo>
                      <a:pt x="193" y="281"/>
                      <a:pt x="192" y="282"/>
                      <a:pt x="190" y="282"/>
                    </a:cubicBezTo>
                    <a:cubicBezTo>
                      <a:pt x="189" y="283"/>
                      <a:pt x="187" y="284"/>
                      <a:pt x="186" y="285"/>
                    </a:cubicBezTo>
                    <a:cubicBezTo>
                      <a:pt x="176" y="288"/>
                      <a:pt x="166" y="288"/>
                      <a:pt x="157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38" y="290"/>
                      <a:pt x="120" y="289"/>
                      <a:pt x="106" y="287"/>
                    </a:cubicBezTo>
                    <a:cubicBezTo>
                      <a:pt x="89" y="284"/>
                      <a:pt x="77" y="276"/>
                      <a:pt x="64" y="267"/>
                    </a:cubicBezTo>
                    <a:cubicBezTo>
                      <a:pt x="42" y="251"/>
                      <a:pt x="26" y="230"/>
                      <a:pt x="13" y="200"/>
                    </a:cubicBezTo>
                    <a:cubicBezTo>
                      <a:pt x="12" y="198"/>
                      <a:pt x="12" y="196"/>
                      <a:pt x="12" y="194"/>
                    </a:cubicBezTo>
                    <a:cubicBezTo>
                      <a:pt x="11" y="193"/>
                      <a:pt x="11" y="191"/>
                      <a:pt x="11" y="190"/>
                    </a:cubicBezTo>
                    <a:cubicBezTo>
                      <a:pt x="10" y="188"/>
                      <a:pt x="9" y="185"/>
                      <a:pt x="8" y="183"/>
                    </a:cubicBezTo>
                    <a:cubicBezTo>
                      <a:pt x="7" y="179"/>
                      <a:pt x="5" y="175"/>
                      <a:pt x="5" y="171"/>
                    </a:cubicBezTo>
                    <a:cubicBezTo>
                      <a:pt x="5" y="169"/>
                      <a:pt x="5" y="167"/>
                      <a:pt x="5" y="165"/>
                    </a:cubicBezTo>
                    <a:cubicBezTo>
                      <a:pt x="5" y="163"/>
                      <a:pt x="5" y="162"/>
                      <a:pt x="5" y="160"/>
                    </a:cubicBezTo>
                    <a:cubicBezTo>
                      <a:pt x="3" y="148"/>
                      <a:pt x="7" y="133"/>
                      <a:pt x="9" y="120"/>
                    </a:cubicBezTo>
                    <a:cubicBezTo>
                      <a:pt x="10" y="117"/>
                      <a:pt x="11" y="114"/>
                      <a:pt x="11" y="111"/>
                    </a:cubicBezTo>
                    <a:cubicBezTo>
                      <a:pt x="12" y="108"/>
                      <a:pt x="12" y="105"/>
                      <a:pt x="13" y="102"/>
                    </a:cubicBezTo>
                    <a:cubicBezTo>
                      <a:pt x="13" y="97"/>
                      <a:pt x="14" y="93"/>
                      <a:pt x="16" y="88"/>
                    </a:cubicBezTo>
                    <a:cubicBezTo>
                      <a:pt x="17" y="83"/>
                      <a:pt x="21" y="78"/>
                      <a:pt x="24" y="73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70"/>
                      <a:pt x="27" y="69"/>
                      <a:pt x="28" y="68"/>
                    </a:cubicBezTo>
                    <a:cubicBezTo>
                      <a:pt x="30" y="64"/>
                      <a:pt x="33" y="60"/>
                      <a:pt x="35" y="57"/>
                    </a:cubicBezTo>
                    <a:cubicBezTo>
                      <a:pt x="45" y="45"/>
                      <a:pt x="56" y="32"/>
                      <a:pt x="72" y="22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5" y="22"/>
                      <a:pt x="76" y="22"/>
                      <a:pt x="77" y="22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7" y="21"/>
                      <a:pt x="77" y="21"/>
                    </a:cubicBezTo>
                    <a:cubicBezTo>
                      <a:pt x="77" y="20"/>
                      <a:pt x="79" y="19"/>
                      <a:pt x="80" y="19"/>
                    </a:cubicBezTo>
                    <a:cubicBezTo>
                      <a:pt x="80" y="19"/>
                      <a:pt x="80" y="19"/>
                      <a:pt x="81" y="19"/>
                    </a:cubicBezTo>
                    <a:cubicBezTo>
                      <a:pt x="81" y="19"/>
                      <a:pt x="81" y="19"/>
                      <a:pt x="82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8"/>
                      <a:pt x="86" y="18"/>
                      <a:pt x="88" y="18"/>
                    </a:cubicBezTo>
                    <a:cubicBezTo>
                      <a:pt x="91" y="17"/>
                      <a:pt x="92" y="16"/>
                      <a:pt x="94" y="16"/>
                    </a:cubicBezTo>
                    <a:cubicBezTo>
                      <a:pt x="95" y="16"/>
                      <a:pt x="96" y="16"/>
                      <a:pt x="98" y="15"/>
                    </a:cubicBezTo>
                    <a:cubicBezTo>
                      <a:pt x="100" y="14"/>
                      <a:pt x="102" y="13"/>
                      <a:pt x="105" y="12"/>
                    </a:cubicBezTo>
                    <a:cubicBezTo>
                      <a:pt x="107" y="11"/>
                      <a:pt x="108" y="10"/>
                      <a:pt x="110" y="9"/>
                    </a:cubicBezTo>
                    <a:cubicBezTo>
                      <a:pt x="110" y="9"/>
                      <a:pt x="111" y="9"/>
                      <a:pt x="111" y="9"/>
                    </a:cubicBezTo>
                    <a:cubicBezTo>
                      <a:pt x="112" y="10"/>
                      <a:pt x="113" y="10"/>
                      <a:pt x="115" y="9"/>
                    </a:cubicBezTo>
                    <a:cubicBezTo>
                      <a:pt x="116" y="9"/>
                      <a:pt x="117" y="9"/>
                      <a:pt x="119" y="9"/>
                    </a:cubicBezTo>
                    <a:cubicBezTo>
                      <a:pt x="119" y="8"/>
                      <a:pt x="120" y="7"/>
                      <a:pt x="122" y="7"/>
                    </a:cubicBezTo>
                    <a:cubicBezTo>
                      <a:pt x="122" y="7"/>
                      <a:pt x="122" y="7"/>
                      <a:pt x="123" y="7"/>
                    </a:cubicBezTo>
                    <a:cubicBezTo>
                      <a:pt x="124" y="7"/>
                      <a:pt x="124" y="7"/>
                      <a:pt x="125" y="7"/>
                    </a:cubicBezTo>
                    <a:cubicBezTo>
                      <a:pt x="129" y="6"/>
                      <a:pt x="138" y="5"/>
                      <a:pt x="143" y="4"/>
                    </a:cubicBezTo>
                    <a:cubicBezTo>
                      <a:pt x="143" y="4"/>
                      <a:pt x="144" y="4"/>
                      <a:pt x="144" y="4"/>
                    </a:cubicBezTo>
                    <a:cubicBezTo>
                      <a:pt x="144" y="5"/>
                      <a:pt x="144" y="5"/>
                      <a:pt x="144" y="5"/>
                    </a:cubicBezTo>
                    <a:cubicBezTo>
                      <a:pt x="147" y="4"/>
                      <a:pt x="150" y="3"/>
                      <a:pt x="155" y="3"/>
                    </a:cubicBezTo>
                    <a:cubicBezTo>
                      <a:pt x="160" y="3"/>
                      <a:pt x="166" y="4"/>
                      <a:pt x="171" y="5"/>
                    </a:cubicBezTo>
                    <a:cubicBezTo>
                      <a:pt x="172" y="5"/>
                      <a:pt x="173" y="5"/>
                      <a:pt x="174" y="5"/>
                    </a:cubicBezTo>
                    <a:cubicBezTo>
                      <a:pt x="174" y="5"/>
                      <a:pt x="174" y="5"/>
                      <a:pt x="175" y="6"/>
                    </a:cubicBezTo>
                    <a:cubicBezTo>
                      <a:pt x="175" y="6"/>
                      <a:pt x="175" y="7"/>
                      <a:pt x="174" y="7"/>
                    </a:cubicBezTo>
                    <a:cubicBezTo>
                      <a:pt x="173" y="8"/>
                      <a:pt x="173" y="8"/>
                      <a:pt x="172" y="9"/>
                    </a:cubicBezTo>
                    <a:cubicBezTo>
                      <a:pt x="172" y="9"/>
                      <a:pt x="172" y="9"/>
                      <a:pt x="172" y="10"/>
                    </a:cubicBezTo>
                    <a:cubicBezTo>
                      <a:pt x="172" y="9"/>
                      <a:pt x="173" y="8"/>
                      <a:pt x="175" y="9"/>
                    </a:cubicBezTo>
                    <a:cubicBezTo>
                      <a:pt x="178" y="10"/>
                      <a:pt x="180" y="10"/>
                      <a:pt x="183" y="9"/>
                    </a:cubicBezTo>
                    <a:cubicBezTo>
                      <a:pt x="184" y="9"/>
                      <a:pt x="185" y="9"/>
                      <a:pt x="186" y="9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9" y="11"/>
                      <a:pt x="193" y="13"/>
                      <a:pt x="197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3"/>
                    </a:cubicBezTo>
                    <a:cubicBezTo>
                      <a:pt x="198" y="13"/>
                      <a:pt x="199" y="12"/>
                      <a:pt x="199" y="12"/>
                    </a:cubicBezTo>
                    <a:cubicBezTo>
                      <a:pt x="200" y="12"/>
                      <a:pt x="201" y="13"/>
                      <a:pt x="203" y="13"/>
                    </a:cubicBezTo>
                    <a:cubicBezTo>
                      <a:pt x="204" y="14"/>
                      <a:pt x="204" y="14"/>
                      <a:pt x="205" y="14"/>
                    </a:cubicBezTo>
                    <a:cubicBezTo>
                      <a:pt x="206" y="14"/>
                      <a:pt x="208" y="15"/>
                      <a:pt x="209" y="15"/>
                    </a:cubicBezTo>
                    <a:cubicBezTo>
                      <a:pt x="210" y="15"/>
                      <a:pt x="211" y="15"/>
                      <a:pt x="211" y="15"/>
                    </a:cubicBezTo>
                    <a:cubicBezTo>
                      <a:pt x="210" y="15"/>
                      <a:pt x="208" y="14"/>
                      <a:pt x="207" y="14"/>
                    </a:cubicBezTo>
                    <a:cubicBezTo>
                      <a:pt x="204" y="13"/>
                      <a:pt x="201" y="12"/>
                      <a:pt x="198" y="11"/>
                    </a:cubicBezTo>
                    <a:cubicBezTo>
                      <a:pt x="197" y="11"/>
                      <a:pt x="195" y="11"/>
                      <a:pt x="194" y="10"/>
                    </a:cubicBezTo>
                    <a:cubicBezTo>
                      <a:pt x="190" y="9"/>
                      <a:pt x="186" y="8"/>
                      <a:pt x="183" y="7"/>
                    </a:cubicBezTo>
                    <a:cubicBezTo>
                      <a:pt x="178" y="5"/>
                      <a:pt x="173" y="4"/>
                      <a:pt x="168" y="3"/>
                    </a:cubicBezTo>
                    <a:cubicBezTo>
                      <a:pt x="166" y="3"/>
                      <a:pt x="162" y="2"/>
                      <a:pt x="157" y="2"/>
                    </a:cubicBezTo>
                    <a:close/>
                    <a:moveTo>
                      <a:pt x="73" y="24"/>
                    </a:moveTo>
                    <a:cubicBezTo>
                      <a:pt x="58" y="33"/>
                      <a:pt x="48" y="44"/>
                      <a:pt x="37" y="58"/>
                    </a:cubicBezTo>
                    <a:cubicBezTo>
                      <a:pt x="34" y="61"/>
                      <a:pt x="32" y="65"/>
                      <a:pt x="30" y="69"/>
                    </a:cubicBezTo>
                    <a:cubicBezTo>
                      <a:pt x="29" y="70"/>
                      <a:pt x="28" y="71"/>
                      <a:pt x="27" y="73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2" y="79"/>
                      <a:pt x="19" y="84"/>
                      <a:pt x="18" y="89"/>
                    </a:cubicBezTo>
                    <a:cubicBezTo>
                      <a:pt x="16" y="93"/>
                      <a:pt x="15" y="98"/>
                      <a:pt x="15" y="103"/>
                    </a:cubicBezTo>
                    <a:cubicBezTo>
                      <a:pt x="14" y="106"/>
                      <a:pt x="14" y="109"/>
                      <a:pt x="13" y="112"/>
                    </a:cubicBezTo>
                    <a:cubicBezTo>
                      <a:pt x="13" y="114"/>
                      <a:pt x="12" y="118"/>
                      <a:pt x="11" y="121"/>
                    </a:cubicBezTo>
                    <a:cubicBezTo>
                      <a:pt x="9" y="133"/>
                      <a:pt x="5" y="148"/>
                      <a:pt x="7" y="160"/>
                    </a:cubicBezTo>
                    <a:cubicBezTo>
                      <a:pt x="7" y="162"/>
                      <a:pt x="7" y="163"/>
                      <a:pt x="7" y="165"/>
                    </a:cubicBezTo>
                    <a:cubicBezTo>
                      <a:pt x="7" y="167"/>
                      <a:pt x="7" y="168"/>
                      <a:pt x="7" y="170"/>
                    </a:cubicBezTo>
                    <a:cubicBezTo>
                      <a:pt x="7" y="174"/>
                      <a:pt x="9" y="178"/>
                      <a:pt x="10" y="182"/>
                    </a:cubicBezTo>
                    <a:cubicBezTo>
                      <a:pt x="11" y="184"/>
                      <a:pt x="12" y="187"/>
                      <a:pt x="13" y="190"/>
                    </a:cubicBezTo>
                    <a:cubicBezTo>
                      <a:pt x="13" y="191"/>
                      <a:pt x="13" y="192"/>
                      <a:pt x="14" y="194"/>
                    </a:cubicBezTo>
                    <a:cubicBezTo>
                      <a:pt x="14" y="196"/>
                      <a:pt x="14" y="197"/>
                      <a:pt x="15" y="199"/>
                    </a:cubicBezTo>
                    <a:cubicBezTo>
                      <a:pt x="28" y="229"/>
                      <a:pt x="44" y="250"/>
                      <a:pt x="65" y="265"/>
                    </a:cubicBezTo>
                    <a:cubicBezTo>
                      <a:pt x="78" y="275"/>
                      <a:pt x="90" y="282"/>
                      <a:pt x="106" y="285"/>
                    </a:cubicBezTo>
                    <a:cubicBezTo>
                      <a:pt x="120" y="287"/>
                      <a:pt x="138" y="288"/>
                      <a:pt x="155" y="287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66" y="286"/>
                      <a:pt x="176" y="286"/>
                      <a:pt x="185" y="283"/>
                    </a:cubicBezTo>
                    <a:cubicBezTo>
                      <a:pt x="187" y="282"/>
                      <a:pt x="188" y="281"/>
                      <a:pt x="189" y="281"/>
                    </a:cubicBezTo>
                    <a:cubicBezTo>
                      <a:pt x="191" y="280"/>
                      <a:pt x="192" y="279"/>
                      <a:pt x="194" y="278"/>
                    </a:cubicBezTo>
                    <a:cubicBezTo>
                      <a:pt x="195" y="278"/>
                      <a:pt x="196" y="278"/>
                      <a:pt x="198" y="277"/>
                    </a:cubicBezTo>
                    <a:cubicBezTo>
                      <a:pt x="199" y="277"/>
                      <a:pt x="200" y="277"/>
                      <a:pt x="201" y="277"/>
                    </a:cubicBezTo>
                    <a:cubicBezTo>
                      <a:pt x="213" y="272"/>
                      <a:pt x="222" y="265"/>
                      <a:pt x="231" y="258"/>
                    </a:cubicBezTo>
                    <a:cubicBezTo>
                      <a:pt x="233" y="257"/>
                      <a:pt x="233" y="257"/>
                      <a:pt x="233" y="257"/>
                    </a:cubicBezTo>
                    <a:cubicBezTo>
                      <a:pt x="234" y="256"/>
                      <a:pt x="236" y="254"/>
                      <a:pt x="238" y="253"/>
                    </a:cubicBezTo>
                    <a:cubicBezTo>
                      <a:pt x="241" y="252"/>
                      <a:pt x="243" y="250"/>
                      <a:pt x="245" y="248"/>
                    </a:cubicBezTo>
                    <a:cubicBezTo>
                      <a:pt x="248" y="245"/>
                      <a:pt x="250" y="242"/>
                      <a:pt x="252" y="239"/>
                    </a:cubicBezTo>
                    <a:cubicBezTo>
                      <a:pt x="254" y="237"/>
                      <a:pt x="256" y="234"/>
                      <a:pt x="258" y="232"/>
                    </a:cubicBezTo>
                    <a:cubicBezTo>
                      <a:pt x="259" y="231"/>
                      <a:pt x="260" y="230"/>
                      <a:pt x="261" y="229"/>
                    </a:cubicBezTo>
                    <a:cubicBezTo>
                      <a:pt x="262" y="228"/>
                      <a:pt x="263" y="227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7" y="176"/>
                      <a:pt x="287" y="172"/>
                      <a:pt x="287" y="169"/>
                    </a:cubicBezTo>
                    <a:cubicBezTo>
                      <a:pt x="287" y="167"/>
                      <a:pt x="287" y="165"/>
                      <a:pt x="287" y="163"/>
                    </a:cubicBezTo>
                    <a:cubicBezTo>
                      <a:pt x="289" y="139"/>
                      <a:pt x="287" y="122"/>
                      <a:pt x="284" y="101"/>
                    </a:cubicBezTo>
                    <a:cubicBezTo>
                      <a:pt x="283" y="94"/>
                      <a:pt x="281" y="90"/>
                      <a:pt x="277" y="84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1"/>
                      <a:pt x="275" y="79"/>
                      <a:pt x="273" y="77"/>
                    </a:cubicBezTo>
                    <a:cubicBezTo>
                      <a:pt x="272" y="73"/>
                      <a:pt x="270" y="70"/>
                      <a:pt x="268" y="67"/>
                    </a:cubicBezTo>
                    <a:cubicBezTo>
                      <a:pt x="258" y="52"/>
                      <a:pt x="245" y="39"/>
                      <a:pt x="229" y="28"/>
                    </a:cubicBezTo>
                    <a:cubicBezTo>
                      <a:pt x="228" y="27"/>
                      <a:pt x="227" y="27"/>
                      <a:pt x="226" y="26"/>
                    </a:cubicBezTo>
                    <a:cubicBezTo>
                      <a:pt x="222" y="23"/>
                      <a:pt x="218" y="20"/>
                      <a:pt x="214" y="19"/>
                    </a:cubicBezTo>
                    <a:cubicBezTo>
                      <a:pt x="213" y="19"/>
                      <a:pt x="213" y="19"/>
                      <a:pt x="212" y="18"/>
                    </a:cubicBezTo>
                    <a:cubicBezTo>
                      <a:pt x="212" y="17"/>
                      <a:pt x="210" y="17"/>
                      <a:pt x="209" y="17"/>
                    </a:cubicBezTo>
                    <a:cubicBezTo>
                      <a:pt x="207" y="16"/>
                      <a:pt x="206" y="16"/>
                      <a:pt x="204" y="16"/>
                    </a:cubicBezTo>
                    <a:cubicBezTo>
                      <a:pt x="204" y="16"/>
                      <a:pt x="203" y="16"/>
                      <a:pt x="203" y="15"/>
                    </a:cubicBezTo>
                    <a:cubicBezTo>
                      <a:pt x="202" y="15"/>
                      <a:pt x="202" y="15"/>
                      <a:pt x="201" y="15"/>
                    </a:cubicBezTo>
                    <a:cubicBezTo>
                      <a:pt x="201" y="15"/>
                      <a:pt x="201" y="16"/>
                      <a:pt x="200" y="16"/>
                    </a:cubicBezTo>
                    <a:cubicBezTo>
                      <a:pt x="200" y="16"/>
                      <a:pt x="200" y="17"/>
                      <a:pt x="199" y="17"/>
                    </a:cubicBezTo>
                    <a:cubicBezTo>
                      <a:pt x="199" y="17"/>
                      <a:pt x="199" y="17"/>
                      <a:pt x="199" y="17"/>
                    </a:cubicBezTo>
                    <a:cubicBezTo>
                      <a:pt x="199" y="17"/>
                      <a:pt x="198" y="16"/>
                      <a:pt x="198" y="16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2" y="14"/>
                      <a:pt x="188" y="13"/>
                      <a:pt x="185" y="11"/>
                    </a:cubicBezTo>
                    <a:cubicBezTo>
                      <a:pt x="185" y="11"/>
                      <a:pt x="184" y="11"/>
                      <a:pt x="183" y="11"/>
                    </a:cubicBezTo>
                    <a:cubicBezTo>
                      <a:pt x="180" y="12"/>
                      <a:pt x="177" y="12"/>
                      <a:pt x="174" y="11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4" y="11"/>
                      <a:pt x="174" y="11"/>
                      <a:pt x="173" y="11"/>
                    </a:cubicBezTo>
                    <a:cubicBezTo>
                      <a:pt x="173" y="12"/>
                      <a:pt x="173" y="13"/>
                      <a:pt x="172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0" y="13"/>
                      <a:pt x="170" y="12"/>
                      <a:pt x="170" y="12"/>
                    </a:cubicBezTo>
                    <a:cubicBezTo>
                      <a:pt x="168" y="15"/>
                      <a:pt x="166" y="16"/>
                      <a:pt x="162" y="17"/>
                    </a:cubicBezTo>
                    <a:cubicBezTo>
                      <a:pt x="162" y="17"/>
                      <a:pt x="161" y="17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59" y="15"/>
                      <a:pt x="159" y="15"/>
                      <a:pt x="159" y="13"/>
                    </a:cubicBezTo>
                    <a:cubicBezTo>
                      <a:pt x="159" y="12"/>
                      <a:pt x="159" y="11"/>
                      <a:pt x="160" y="11"/>
                    </a:cubicBezTo>
                    <a:cubicBezTo>
                      <a:pt x="160" y="10"/>
                      <a:pt x="160" y="10"/>
                      <a:pt x="160" y="9"/>
                    </a:cubicBezTo>
                    <a:cubicBezTo>
                      <a:pt x="160" y="9"/>
                      <a:pt x="161" y="8"/>
                      <a:pt x="161" y="8"/>
                    </a:cubicBezTo>
                    <a:cubicBezTo>
                      <a:pt x="163" y="8"/>
                      <a:pt x="165" y="8"/>
                      <a:pt x="166" y="8"/>
                    </a:cubicBezTo>
                    <a:cubicBezTo>
                      <a:pt x="168" y="8"/>
                      <a:pt x="170" y="7"/>
                      <a:pt x="171" y="7"/>
                    </a:cubicBezTo>
                    <a:cubicBezTo>
                      <a:pt x="171" y="7"/>
                      <a:pt x="171" y="7"/>
                      <a:pt x="170" y="7"/>
                    </a:cubicBezTo>
                    <a:cubicBezTo>
                      <a:pt x="166" y="6"/>
                      <a:pt x="160" y="5"/>
                      <a:pt x="155" y="5"/>
                    </a:cubicBezTo>
                    <a:cubicBezTo>
                      <a:pt x="149" y="5"/>
                      <a:pt x="145" y="6"/>
                      <a:pt x="143" y="8"/>
                    </a:cubicBezTo>
                    <a:cubicBezTo>
                      <a:pt x="142" y="8"/>
                      <a:pt x="142" y="9"/>
                      <a:pt x="142" y="8"/>
                    </a:cubicBezTo>
                    <a:cubicBezTo>
                      <a:pt x="141" y="8"/>
                      <a:pt x="141" y="8"/>
                      <a:pt x="141" y="7"/>
                    </a:cubicBezTo>
                    <a:cubicBezTo>
                      <a:pt x="141" y="7"/>
                      <a:pt x="141" y="7"/>
                      <a:pt x="141" y="6"/>
                    </a:cubicBezTo>
                    <a:cubicBezTo>
                      <a:pt x="136" y="7"/>
                      <a:pt x="129" y="8"/>
                      <a:pt x="125" y="9"/>
                    </a:cubicBezTo>
                    <a:cubicBezTo>
                      <a:pt x="124" y="9"/>
                      <a:pt x="124" y="9"/>
                      <a:pt x="123" y="9"/>
                    </a:cubicBezTo>
                    <a:cubicBezTo>
                      <a:pt x="123" y="9"/>
                      <a:pt x="122" y="9"/>
                      <a:pt x="122" y="9"/>
                    </a:cubicBezTo>
                    <a:cubicBezTo>
                      <a:pt x="122" y="9"/>
                      <a:pt x="123" y="9"/>
                      <a:pt x="123" y="10"/>
                    </a:cubicBezTo>
                    <a:cubicBezTo>
                      <a:pt x="123" y="10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1" y="11"/>
                    </a:cubicBezTo>
                    <a:cubicBezTo>
                      <a:pt x="119" y="10"/>
                      <a:pt x="117" y="11"/>
                      <a:pt x="115" y="11"/>
                    </a:cubicBezTo>
                    <a:cubicBezTo>
                      <a:pt x="114" y="12"/>
                      <a:pt x="112" y="12"/>
                      <a:pt x="110" y="11"/>
                    </a:cubicBezTo>
                    <a:cubicBezTo>
                      <a:pt x="109" y="12"/>
                      <a:pt x="107" y="13"/>
                      <a:pt x="106" y="13"/>
                    </a:cubicBezTo>
                    <a:cubicBezTo>
                      <a:pt x="103" y="14"/>
                      <a:pt x="101" y="15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7" y="18"/>
                      <a:pt x="96" y="18"/>
                      <a:pt x="94" y="18"/>
                    </a:cubicBezTo>
                    <a:cubicBezTo>
                      <a:pt x="93" y="18"/>
                      <a:pt x="91" y="18"/>
                      <a:pt x="88" y="20"/>
                    </a:cubicBezTo>
                    <a:cubicBezTo>
                      <a:pt x="86" y="20"/>
                      <a:pt x="86" y="20"/>
                      <a:pt x="85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2"/>
                      <a:pt x="82" y="23"/>
                      <a:pt x="81" y="23"/>
                    </a:cubicBezTo>
                    <a:cubicBezTo>
                      <a:pt x="80" y="23"/>
                      <a:pt x="79" y="24"/>
                      <a:pt x="79" y="24"/>
                    </a:cubicBezTo>
                    <a:cubicBezTo>
                      <a:pt x="77" y="24"/>
                      <a:pt x="76" y="24"/>
                      <a:pt x="73" y="24"/>
                    </a:cubicBezTo>
                    <a:close/>
                    <a:moveTo>
                      <a:pt x="161" y="14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62" y="14"/>
                      <a:pt x="162" y="14"/>
                      <a:pt x="163" y="15"/>
                    </a:cubicBezTo>
                    <a:cubicBezTo>
                      <a:pt x="166" y="14"/>
                      <a:pt x="168" y="12"/>
                      <a:pt x="169" y="9"/>
                    </a:cubicBezTo>
                    <a:cubicBezTo>
                      <a:pt x="168" y="10"/>
                      <a:pt x="167" y="10"/>
                      <a:pt x="166" y="10"/>
                    </a:cubicBezTo>
                    <a:cubicBezTo>
                      <a:pt x="165" y="10"/>
                      <a:pt x="164" y="10"/>
                      <a:pt x="162" y="10"/>
                    </a:cubicBezTo>
                    <a:cubicBezTo>
                      <a:pt x="162" y="11"/>
                      <a:pt x="162" y="12"/>
                      <a:pt x="161" y="12"/>
                    </a:cubicBezTo>
                    <a:cubicBezTo>
                      <a:pt x="161" y="12"/>
                      <a:pt x="161" y="13"/>
                      <a:pt x="161" y="13"/>
                    </a:cubicBezTo>
                    <a:cubicBezTo>
                      <a:pt x="161" y="13"/>
                      <a:pt x="161" y="14"/>
                      <a:pt x="161" y="14"/>
                    </a:cubicBezTo>
                    <a:cubicBezTo>
                      <a:pt x="161" y="14"/>
                      <a:pt x="161" y="14"/>
                      <a:pt x="161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0" name="组合 217">
              <a:extLst>
                <a:ext uri="{FF2B5EF4-FFF2-40B4-BE49-F238E27FC236}">
                  <a16:creationId xmlns:a16="http://schemas.microsoft.com/office/drawing/2014/main" id="{490E0F3A-3DDD-4B38-A71F-076DC7138F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72880" y="5115820"/>
              <a:ext cx="229317" cy="228296"/>
              <a:chOff x="7707313" y="2466976"/>
              <a:chExt cx="712788" cy="709613"/>
            </a:xfrm>
            <a:solidFill>
              <a:srgbClr val="FF0000"/>
            </a:solidFill>
          </p:grpSpPr>
          <p:sp>
            <p:nvSpPr>
              <p:cNvPr id="75" name="Freeform 145">
                <a:extLst>
                  <a:ext uri="{FF2B5EF4-FFF2-40B4-BE49-F238E27FC236}">
                    <a16:creationId xmlns:a16="http://schemas.microsoft.com/office/drawing/2014/main" id="{7407E84E-30C0-4D35-97AB-F8BF7CC5180A}"/>
                  </a:ext>
                </a:extLst>
              </p:cNvPr>
              <p:cNvSpPr/>
              <p:nvPr/>
            </p:nvSpPr>
            <p:spPr bwMode="auto">
              <a:xfrm>
                <a:off x="8056563" y="2481263"/>
                <a:ext cx="9525" cy="3175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1"/>
                      <a:pt x="2" y="1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6" name="Freeform 146">
                <a:extLst>
                  <a:ext uri="{FF2B5EF4-FFF2-40B4-BE49-F238E27FC236}">
                    <a16:creationId xmlns:a16="http://schemas.microsoft.com/office/drawing/2014/main" id="{90FC522C-B9FB-4ADE-B7ED-4B30A78A533D}"/>
                  </a:ext>
                </a:extLst>
              </p:cNvPr>
              <p:cNvSpPr/>
              <p:nvPr/>
            </p:nvSpPr>
            <p:spPr bwMode="auto">
              <a:xfrm>
                <a:off x="8053388" y="2479676"/>
                <a:ext cx="15875" cy="6350"/>
              </a:xfrm>
              <a:custGeom>
                <a:avLst/>
                <a:gdLst>
                  <a:gd name="T0" fmla="*/ 2 w 6"/>
                  <a:gd name="T1" fmla="*/ 3 h 3"/>
                  <a:gd name="T2" fmla="*/ 1 w 6"/>
                  <a:gd name="T3" fmla="*/ 3 h 3"/>
                  <a:gd name="T4" fmla="*/ 0 w 6"/>
                  <a:gd name="T5" fmla="*/ 3 h 3"/>
                  <a:gd name="T6" fmla="*/ 1 w 6"/>
                  <a:gd name="T7" fmla="*/ 2 h 3"/>
                  <a:gd name="T8" fmla="*/ 5 w 6"/>
                  <a:gd name="T9" fmla="*/ 0 h 3"/>
                  <a:gd name="T10" fmla="*/ 6 w 6"/>
                  <a:gd name="T11" fmla="*/ 0 h 3"/>
                  <a:gd name="T12" fmla="*/ 6 w 6"/>
                  <a:gd name="T13" fmla="*/ 1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3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7" name="Freeform 147">
                <a:extLst>
                  <a:ext uri="{FF2B5EF4-FFF2-40B4-BE49-F238E27FC236}">
                    <a16:creationId xmlns:a16="http://schemas.microsoft.com/office/drawing/2014/main" id="{B6366069-33A8-468A-982D-6D309FC6E948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9525" cy="7938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1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3" y="0"/>
                      <a:pt x="3" y="1"/>
                    </a:cubicBezTo>
                    <a:cubicBezTo>
                      <a:pt x="4" y="1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8" name="Freeform 148">
                <a:extLst>
                  <a:ext uri="{FF2B5EF4-FFF2-40B4-BE49-F238E27FC236}">
                    <a16:creationId xmlns:a16="http://schemas.microsoft.com/office/drawing/2014/main" id="{C19812BB-9189-43DD-BEA4-49CDCA0103E6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11113" cy="7938"/>
              </a:xfrm>
              <a:custGeom>
                <a:avLst/>
                <a:gdLst>
                  <a:gd name="T0" fmla="*/ 1 w 5"/>
                  <a:gd name="T1" fmla="*/ 3 h 3"/>
                  <a:gd name="T2" fmla="*/ 0 w 5"/>
                  <a:gd name="T3" fmla="*/ 2 h 3"/>
                  <a:gd name="T4" fmla="*/ 0 w 5"/>
                  <a:gd name="T5" fmla="*/ 1 h 3"/>
                  <a:gd name="T6" fmla="*/ 3 w 5"/>
                  <a:gd name="T7" fmla="*/ 0 h 3"/>
                  <a:gd name="T8" fmla="*/ 4 w 5"/>
                  <a:gd name="T9" fmla="*/ 0 h 3"/>
                  <a:gd name="T10" fmla="*/ 4 w 5"/>
                  <a:gd name="T11" fmla="*/ 1 h 3"/>
                  <a:gd name="T12" fmla="*/ 1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4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9" name="Freeform 149">
                <a:extLst>
                  <a:ext uri="{FF2B5EF4-FFF2-40B4-BE49-F238E27FC236}">
                    <a16:creationId xmlns:a16="http://schemas.microsoft.com/office/drawing/2014/main" id="{834496E6-2182-433A-BFAA-0D2847FA65A6}"/>
                  </a:ext>
                </a:extLst>
              </p:cNvPr>
              <p:cNvSpPr/>
              <p:nvPr/>
            </p:nvSpPr>
            <p:spPr bwMode="auto">
              <a:xfrm>
                <a:off x="8193088" y="2503488"/>
                <a:ext cx="6350" cy="6350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1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3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150">
                <a:extLst>
                  <a:ext uri="{FF2B5EF4-FFF2-40B4-BE49-F238E27FC236}">
                    <a16:creationId xmlns:a16="http://schemas.microsoft.com/office/drawing/2014/main" id="{E3BD7D9F-771D-4ACA-8D73-418BB1C079C5}"/>
                  </a:ext>
                </a:extLst>
              </p:cNvPr>
              <p:cNvSpPr/>
              <p:nvPr/>
            </p:nvSpPr>
            <p:spPr bwMode="auto">
              <a:xfrm>
                <a:off x="8189913" y="2500313"/>
                <a:ext cx="12700" cy="9525"/>
              </a:xfrm>
              <a:custGeom>
                <a:avLst/>
                <a:gdLst>
                  <a:gd name="T0" fmla="*/ 3 w 5"/>
                  <a:gd name="T1" fmla="*/ 4 h 4"/>
                  <a:gd name="T2" fmla="*/ 1 w 5"/>
                  <a:gd name="T3" fmla="*/ 3 h 4"/>
                  <a:gd name="T4" fmla="*/ 0 w 5"/>
                  <a:gd name="T5" fmla="*/ 1 h 4"/>
                  <a:gd name="T6" fmla="*/ 1 w 5"/>
                  <a:gd name="T7" fmla="*/ 0 h 4"/>
                  <a:gd name="T8" fmla="*/ 3 w 5"/>
                  <a:gd name="T9" fmla="*/ 0 h 4"/>
                  <a:gd name="T10" fmla="*/ 4 w 5"/>
                  <a:gd name="T11" fmla="*/ 1 h 4"/>
                  <a:gd name="T12" fmla="*/ 5 w 5"/>
                  <a:gd name="T13" fmla="*/ 1 h 4"/>
                  <a:gd name="T14" fmla="*/ 5 w 5"/>
                  <a:gd name="T15" fmla="*/ 2 h 4"/>
                  <a:gd name="T16" fmla="*/ 3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151">
                <a:extLst>
                  <a:ext uri="{FF2B5EF4-FFF2-40B4-BE49-F238E27FC236}">
                    <a16:creationId xmlns:a16="http://schemas.microsoft.com/office/drawing/2014/main" id="{69FFBB5B-C155-4F70-B64A-2E782BC67D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8450" y="2647951"/>
                <a:ext cx="314325" cy="331788"/>
              </a:xfrm>
              <a:custGeom>
                <a:avLst/>
                <a:gdLst>
                  <a:gd name="T0" fmla="*/ 57 w 130"/>
                  <a:gd name="T1" fmla="*/ 6 h 137"/>
                  <a:gd name="T2" fmla="*/ 84 w 130"/>
                  <a:gd name="T3" fmla="*/ 8 h 137"/>
                  <a:gd name="T4" fmla="*/ 105 w 130"/>
                  <a:gd name="T5" fmla="*/ 19 h 137"/>
                  <a:gd name="T6" fmla="*/ 112 w 130"/>
                  <a:gd name="T7" fmla="*/ 25 h 137"/>
                  <a:gd name="T8" fmla="*/ 129 w 130"/>
                  <a:gd name="T9" fmla="*/ 72 h 137"/>
                  <a:gd name="T10" fmla="*/ 124 w 130"/>
                  <a:gd name="T11" fmla="*/ 93 h 137"/>
                  <a:gd name="T12" fmla="*/ 113 w 130"/>
                  <a:gd name="T13" fmla="*/ 114 h 137"/>
                  <a:gd name="T14" fmla="*/ 76 w 130"/>
                  <a:gd name="T15" fmla="*/ 133 h 137"/>
                  <a:gd name="T16" fmla="*/ 32 w 130"/>
                  <a:gd name="T17" fmla="*/ 123 h 137"/>
                  <a:gd name="T18" fmla="*/ 16 w 130"/>
                  <a:gd name="T19" fmla="*/ 109 h 137"/>
                  <a:gd name="T20" fmla="*/ 2 w 130"/>
                  <a:gd name="T21" fmla="*/ 69 h 137"/>
                  <a:gd name="T22" fmla="*/ 24 w 130"/>
                  <a:gd name="T23" fmla="*/ 16 h 137"/>
                  <a:gd name="T24" fmla="*/ 42 w 130"/>
                  <a:gd name="T25" fmla="*/ 5 h 137"/>
                  <a:gd name="T26" fmla="*/ 45 w 130"/>
                  <a:gd name="T27" fmla="*/ 5 h 137"/>
                  <a:gd name="T28" fmla="*/ 57 w 130"/>
                  <a:gd name="T29" fmla="*/ 6 h 137"/>
                  <a:gd name="T30" fmla="*/ 57 w 130"/>
                  <a:gd name="T31" fmla="*/ 9 h 137"/>
                  <a:gd name="T32" fmla="*/ 38 w 130"/>
                  <a:gd name="T33" fmla="*/ 10 h 137"/>
                  <a:gd name="T34" fmla="*/ 5 w 130"/>
                  <a:gd name="T35" fmla="*/ 66 h 137"/>
                  <a:gd name="T36" fmla="*/ 8 w 130"/>
                  <a:gd name="T37" fmla="*/ 77 h 137"/>
                  <a:gd name="T38" fmla="*/ 15 w 130"/>
                  <a:gd name="T39" fmla="*/ 99 h 137"/>
                  <a:gd name="T40" fmla="*/ 33 w 130"/>
                  <a:gd name="T41" fmla="*/ 119 h 137"/>
                  <a:gd name="T42" fmla="*/ 75 w 130"/>
                  <a:gd name="T43" fmla="*/ 129 h 137"/>
                  <a:gd name="T44" fmla="*/ 109 w 130"/>
                  <a:gd name="T45" fmla="*/ 113 h 137"/>
                  <a:gd name="T46" fmla="*/ 123 w 130"/>
                  <a:gd name="T47" fmla="*/ 83 h 137"/>
                  <a:gd name="T48" fmla="*/ 98 w 130"/>
                  <a:gd name="T49" fmla="*/ 18 h 137"/>
                  <a:gd name="T50" fmla="*/ 92 w 130"/>
                  <a:gd name="T51" fmla="*/ 17 h 137"/>
                  <a:gd name="T52" fmla="*/ 83 w 130"/>
                  <a:gd name="T53" fmla="*/ 10 h 137"/>
                  <a:gd name="T54" fmla="*/ 75 w 130"/>
                  <a:gd name="T55" fmla="*/ 7 h 137"/>
                  <a:gd name="T56" fmla="*/ 63 w 130"/>
                  <a:gd name="T57" fmla="*/ 6 h 137"/>
                  <a:gd name="T58" fmla="*/ 62 w 130"/>
                  <a:gd name="T59" fmla="*/ 8 h 137"/>
                  <a:gd name="T60" fmla="*/ 74 w 130"/>
                  <a:gd name="T61" fmla="*/ 12 h 137"/>
                  <a:gd name="T62" fmla="*/ 57 w 130"/>
                  <a:gd name="T63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0" h="137">
                    <a:moveTo>
                      <a:pt x="57" y="6"/>
                    </a:moveTo>
                    <a:cubicBezTo>
                      <a:pt x="67" y="0"/>
                      <a:pt x="75" y="5"/>
                      <a:pt x="84" y="8"/>
                    </a:cubicBezTo>
                    <a:cubicBezTo>
                      <a:pt x="93" y="11"/>
                      <a:pt x="99" y="14"/>
                      <a:pt x="105" y="19"/>
                    </a:cubicBezTo>
                    <a:cubicBezTo>
                      <a:pt x="107" y="21"/>
                      <a:pt x="108" y="24"/>
                      <a:pt x="112" y="25"/>
                    </a:cubicBezTo>
                    <a:cubicBezTo>
                      <a:pt x="121" y="38"/>
                      <a:pt x="129" y="53"/>
                      <a:pt x="129" y="72"/>
                    </a:cubicBezTo>
                    <a:cubicBezTo>
                      <a:pt x="128" y="78"/>
                      <a:pt x="126" y="86"/>
                      <a:pt x="124" y="93"/>
                    </a:cubicBezTo>
                    <a:cubicBezTo>
                      <a:pt x="121" y="100"/>
                      <a:pt x="117" y="110"/>
                      <a:pt x="113" y="114"/>
                    </a:cubicBezTo>
                    <a:cubicBezTo>
                      <a:pt x="106" y="121"/>
                      <a:pt x="90" y="130"/>
                      <a:pt x="76" y="133"/>
                    </a:cubicBezTo>
                    <a:cubicBezTo>
                      <a:pt x="57" y="137"/>
                      <a:pt x="43" y="132"/>
                      <a:pt x="32" y="123"/>
                    </a:cubicBezTo>
                    <a:cubicBezTo>
                      <a:pt x="26" y="118"/>
                      <a:pt x="20" y="114"/>
                      <a:pt x="16" y="109"/>
                    </a:cubicBezTo>
                    <a:cubicBezTo>
                      <a:pt x="9" y="100"/>
                      <a:pt x="4" y="83"/>
                      <a:pt x="2" y="69"/>
                    </a:cubicBezTo>
                    <a:cubicBezTo>
                      <a:pt x="0" y="50"/>
                      <a:pt x="11" y="28"/>
                      <a:pt x="24" y="16"/>
                    </a:cubicBezTo>
                    <a:cubicBezTo>
                      <a:pt x="30" y="10"/>
                      <a:pt x="35" y="6"/>
                      <a:pt x="42" y="5"/>
                    </a:cubicBezTo>
                    <a:cubicBezTo>
                      <a:pt x="44" y="4"/>
                      <a:pt x="46" y="4"/>
                      <a:pt x="45" y="5"/>
                    </a:cubicBezTo>
                    <a:cubicBezTo>
                      <a:pt x="46" y="4"/>
                      <a:pt x="53" y="4"/>
                      <a:pt x="57" y="6"/>
                    </a:cubicBezTo>
                    <a:close/>
                    <a:moveTo>
                      <a:pt x="57" y="9"/>
                    </a:moveTo>
                    <a:cubicBezTo>
                      <a:pt x="50" y="9"/>
                      <a:pt x="44" y="13"/>
                      <a:pt x="38" y="10"/>
                    </a:cubicBezTo>
                    <a:cubicBezTo>
                      <a:pt x="20" y="22"/>
                      <a:pt x="4" y="41"/>
                      <a:pt x="5" y="66"/>
                    </a:cubicBezTo>
                    <a:cubicBezTo>
                      <a:pt x="5" y="69"/>
                      <a:pt x="7" y="73"/>
                      <a:pt x="8" y="77"/>
                    </a:cubicBezTo>
                    <a:cubicBezTo>
                      <a:pt x="10" y="86"/>
                      <a:pt x="11" y="92"/>
                      <a:pt x="15" y="99"/>
                    </a:cubicBezTo>
                    <a:cubicBezTo>
                      <a:pt x="20" y="109"/>
                      <a:pt x="25" y="112"/>
                      <a:pt x="33" y="119"/>
                    </a:cubicBezTo>
                    <a:cubicBezTo>
                      <a:pt x="43" y="127"/>
                      <a:pt x="55" y="133"/>
                      <a:pt x="75" y="129"/>
                    </a:cubicBezTo>
                    <a:cubicBezTo>
                      <a:pt x="85" y="127"/>
                      <a:pt x="101" y="120"/>
                      <a:pt x="109" y="113"/>
                    </a:cubicBezTo>
                    <a:cubicBezTo>
                      <a:pt x="115" y="108"/>
                      <a:pt x="122" y="91"/>
                      <a:pt x="123" y="83"/>
                    </a:cubicBezTo>
                    <a:cubicBezTo>
                      <a:pt x="130" y="50"/>
                      <a:pt x="114" y="31"/>
                      <a:pt x="98" y="18"/>
                    </a:cubicBezTo>
                    <a:cubicBezTo>
                      <a:pt x="96" y="18"/>
                      <a:pt x="95" y="16"/>
                      <a:pt x="92" y="17"/>
                    </a:cubicBezTo>
                    <a:cubicBezTo>
                      <a:pt x="93" y="13"/>
                      <a:pt x="85" y="13"/>
                      <a:pt x="83" y="10"/>
                    </a:cubicBezTo>
                    <a:cubicBezTo>
                      <a:pt x="79" y="10"/>
                      <a:pt x="76" y="9"/>
                      <a:pt x="75" y="7"/>
                    </a:cubicBezTo>
                    <a:cubicBezTo>
                      <a:pt x="71" y="7"/>
                      <a:pt x="66" y="5"/>
                      <a:pt x="63" y="6"/>
                    </a:cubicBezTo>
                    <a:cubicBezTo>
                      <a:pt x="63" y="7"/>
                      <a:pt x="62" y="7"/>
                      <a:pt x="62" y="8"/>
                    </a:cubicBezTo>
                    <a:cubicBezTo>
                      <a:pt x="66" y="9"/>
                      <a:pt x="71" y="8"/>
                      <a:pt x="74" y="12"/>
                    </a:cubicBezTo>
                    <a:cubicBezTo>
                      <a:pt x="68" y="12"/>
                      <a:pt x="63" y="9"/>
                      <a:pt x="57" y="9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152">
                <a:extLst>
                  <a:ext uri="{FF2B5EF4-FFF2-40B4-BE49-F238E27FC236}">
                    <a16:creationId xmlns:a16="http://schemas.microsoft.com/office/drawing/2014/main" id="{37770D23-5AC7-41EF-9B34-09540F453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5275" y="2652713"/>
                <a:ext cx="320675" cy="322263"/>
              </a:xfrm>
              <a:custGeom>
                <a:avLst/>
                <a:gdLst>
                  <a:gd name="T0" fmla="*/ 32 w 132"/>
                  <a:gd name="T1" fmla="*/ 122 h 133"/>
                  <a:gd name="T2" fmla="*/ 17 w 132"/>
                  <a:gd name="T3" fmla="*/ 108 h 133"/>
                  <a:gd name="T4" fmla="*/ 24 w 132"/>
                  <a:gd name="T5" fmla="*/ 13 h 133"/>
                  <a:gd name="T6" fmla="*/ 46 w 132"/>
                  <a:gd name="T7" fmla="*/ 1 h 133"/>
                  <a:gd name="T8" fmla="*/ 49 w 132"/>
                  <a:gd name="T9" fmla="*/ 1 h 133"/>
                  <a:gd name="T10" fmla="*/ 68 w 132"/>
                  <a:gd name="T11" fmla="*/ 0 h 133"/>
                  <a:gd name="T12" fmla="*/ 85 w 132"/>
                  <a:gd name="T13" fmla="*/ 5 h 133"/>
                  <a:gd name="T14" fmla="*/ 108 w 132"/>
                  <a:gd name="T15" fmla="*/ 18 h 133"/>
                  <a:gd name="T16" fmla="*/ 114 w 132"/>
                  <a:gd name="T17" fmla="*/ 22 h 133"/>
                  <a:gd name="T18" fmla="*/ 126 w 132"/>
                  <a:gd name="T19" fmla="*/ 91 h 133"/>
                  <a:gd name="T20" fmla="*/ 78 w 132"/>
                  <a:gd name="T21" fmla="*/ 132 h 133"/>
                  <a:gd name="T22" fmla="*/ 45 w 132"/>
                  <a:gd name="T23" fmla="*/ 3 h 133"/>
                  <a:gd name="T24" fmla="*/ 26 w 132"/>
                  <a:gd name="T25" fmla="*/ 14 h 133"/>
                  <a:gd name="T26" fmla="*/ 18 w 132"/>
                  <a:gd name="T27" fmla="*/ 107 h 133"/>
                  <a:gd name="T28" fmla="*/ 34 w 132"/>
                  <a:gd name="T29" fmla="*/ 120 h 133"/>
                  <a:gd name="T30" fmla="*/ 113 w 132"/>
                  <a:gd name="T31" fmla="*/ 111 h 133"/>
                  <a:gd name="T32" fmla="*/ 129 w 132"/>
                  <a:gd name="T33" fmla="*/ 70 h 133"/>
                  <a:gd name="T34" fmla="*/ 107 w 132"/>
                  <a:gd name="T35" fmla="*/ 20 h 133"/>
                  <a:gd name="T36" fmla="*/ 85 w 132"/>
                  <a:gd name="T37" fmla="*/ 7 h 133"/>
                  <a:gd name="T38" fmla="*/ 94 w 132"/>
                  <a:gd name="T39" fmla="*/ 13 h 133"/>
                  <a:gd name="T40" fmla="*/ 100 w 132"/>
                  <a:gd name="T41" fmla="*/ 15 h 133"/>
                  <a:gd name="T42" fmla="*/ 125 w 132"/>
                  <a:gd name="T43" fmla="*/ 81 h 133"/>
                  <a:gd name="T44" fmla="*/ 76 w 132"/>
                  <a:gd name="T45" fmla="*/ 128 h 133"/>
                  <a:gd name="T46" fmla="*/ 33 w 132"/>
                  <a:gd name="T47" fmla="*/ 117 h 133"/>
                  <a:gd name="T48" fmla="*/ 15 w 132"/>
                  <a:gd name="T49" fmla="*/ 97 h 133"/>
                  <a:gd name="T50" fmla="*/ 8 w 132"/>
                  <a:gd name="T51" fmla="*/ 75 h 133"/>
                  <a:gd name="T52" fmla="*/ 5 w 132"/>
                  <a:gd name="T53" fmla="*/ 65 h 133"/>
                  <a:gd name="T54" fmla="*/ 40 w 132"/>
                  <a:gd name="T55" fmla="*/ 7 h 133"/>
                  <a:gd name="T56" fmla="*/ 58 w 132"/>
                  <a:gd name="T57" fmla="*/ 6 h 133"/>
                  <a:gd name="T58" fmla="*/ 72 w 132"/>
                  <a:gd name="T59" fmla="*/ 9 h 133"/>
                  <a:gd name="T60" fmla="*/ 63 w 132"/>
                  <a:gd name="T61" fmla="*/ 7 h 133"/>
                  <a:gd name="T62" fmla="*/ 64 w 132"/>
                  <a:gd name="T63" fmla="*/ 3 h 133"/>
                  <a:gd name="T64" fmla="*/ 76 w 132"/>
                  <a:gd name="T65" fmla="*/ 4 h 133"/>
                  <a:gd name="T66" fmla="*/ 58 w 132"/>
                  <a:gd name="T67" fmla="*/ 5 h 133"/>
                  <a:gd name="T68" fmla="*/ 49 w 132"/>
                  <a:gd name="T69" fmla="*/ 3 h 133"/>
                  <a:gd name="T70" fmla="*/ 46 w 132"/>
                  <a:gd name="T71" fmla="*/ 4 h 133"/>
                  <a:gd name="T72" fmla="*/ 45 w 132"/>
                  <a:gd name="T73" fmla="*/ 3 h 133"/>
                  <a:gd name="T74" fmla="*/ 7 w 132"/>
                  <a:gd name="T75" fmla="*/ 64 h 133"/>
                  <a:gd name="T76" fmla="*/ 10 w 132"/>
                  <a:gd name="T77" fmla="*/ 74 h 133"/>
                  <a:gd name="T78" fmla="*/ 17 w 132"/>
                  <a:gd name="T79" fmla="*/ 96 h 133"/>
                  <a:gd name="T80" fmla="*/ 34 w 132"/>
                  <a:gd name="T81" fmla="*/ 116 h 133"/>
                  <a:gd name="T82" fmla="*/ 110 w 132"/>
                  <a:gd name="T83" fmla="*/ 110 h 133"/>
                  <a:gd name="T84" fmla="*/ 99 w 132"/>
                  <a:gd name="T85" fmla="*/ 17 h 133"/>
                  <a:gd name="T86" fmla="*/ 93 w 132"/>
                  <a:gd name="T87" fmla="*/ 16 h 133"/>
                  <a:gd name="T88" fmla="*/ 92 w 132"/>
                  <a:gd name="T89" fmla="*/ 14 h 133"/>
                  <a:gd name="T90" fmla="*/ 84 w 132"/>
                  <a:gd name="T91" fmla="*/ 9 h 133"/>
                  <a:gd name="T92" fmla="*/ 70 w 132"/>
                  <a:gd name="T93" fmla="*/ 5 h 133"/>
                  <a:gd name="T94" fmla="*/ 67 w 132"/>
                  <a:gd name="T95" fmla="*/ 5 h 133"/>
                  <a:gd name="T96" fmla="*/ 76 w 132"/>
                  <a:gd name="T97" fmla="*/ 10 h 133"/>
                  <a:gd name="T98" fmla="*/ 75 w 132"/>
                  <a:gd name="T99" fmla="*/ 11 h 133"/>
                  <a:gd name="T100" fmla="*/ 58 w 132"/>
                  <a:gd name="T101" fmla="*/ 8 h 133"/>
                  <a:gd name="T102" fmla="*/ 51 w 132"/>
                  <a:gd name="T103" fmla="*/ 9 h 133"/>
                  <a:gd name="T104" fmla="*/ 77 w 132"/>
                  <a:gd name="T105" fmla="*/ 4 h 133"/>
                  <a:gd name="T106" fmla="*/ 84 w 132"/>
                  <a:gd name="T107" fmla="*/ 7 h 133"/>
                  <a:gd name="T108" fmla="*/ 77 w 132"/>
                  <a:gd name="T109" fmla="*/ 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2" h="133">
                    <a:moveTo>
                      <a:pt x="65" y="133"/>
                    </a:moveTo>
                    <a:cubicBezTo>
                      <a:pt x="53" y="133"/>
                      <a:pt x="42" y="129"/>
                      <a:pt x="32" y="122"/>
                    </a:cubicBezTo>
                    <a:cubicBezTo>
                      <a:pt x="31" y="121"/>
                      <a:pt x="30" y="120"/>
                      <a:pt x="29" y="119"/>
                    </a:cubicBezTo>
                    <a:cubicBezTo>
                      <a:pt x="25" y="116"/>
                      <a:pt x="20" y="112"/>
                      <a:pt x="17" y="108"/>
                    </a:cubicBezTo>
                    <a:cubicBezTo>
                      <a:pt x="10" y="99"/>
                      <a:pt x="4" y="83"/>
                      <a:pt x="2" y="67"/>
                    </a:cubicBezTo>
                    <a:cubicBezTo>
                      <a:pt x="0" y="46"/>
                      <a:pt x="12" y="25"/>
                      <a:pt x="24" y="13"/>
                    </a:cubicBezTo>
                    <a:cubicBezTo>
                      <a:pt x="30" y="8"/>
                      <a:pt x="36" y="3"/>
                      <a:pt x="43" y="2"/>
                    </a:cubicBezTo>
                    <a:cubicBezTo>
                      <a:pt x="44" y="1"/>
                      <a:pt x="45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7" y="1"/>
                      <a:pt x="48" y="1"/>
                      <a:pt x="49" y="1"/>
                    </a:cubicBezTo>
                    <a:cubicBezTo>
                      <a:pt x="50" y="1"/>
                      <a:pt x="55" y="1"/>
                      <a:pt x="58" y="3"/>
                    </a:cubicBezTo>
                    <a:cubicBezTo>
                      <a:pt x="61" y="1"/>
                      <a:pt x="64" y="0"/>
                      <a:pt x="68" y="0"/>
                    </a:cubicBezTo>
                    <a:cubicBezTo>
                      <a:pt x="73" y="0"/>
                      <a:pt x="77" y="2"/>
                      <a:pt x="82" y="4"/>
                    </a:cubicBezTo>
                    <a:cubicBezTo>
                      <a:pt x="83" y="4"/>
                      <a:pt x="84" y="5"/>
                      <a:pt x="85" y="5"/>
                    </a:cubicBezTo>
                    <a:cubicBezTo>
                      <a:pt x="95" y="9"/>
                      <a:pt x="100" y="11"/>
                      <a:pt x="107" y="16"/>
                    </a:cubicBezTo>
                    <a:cubicBezTo>
                      <a:pt x="107" y="17"/>
                      <a:pt x="108" y="18"/>
                      <a:pt x="108" y="18"/>
                    </a:cubicBezTo>
                    <a:cubicBezTo>
                      <a:pt x="110" y="20"/>
                      <a:pt x="111" y="21"/>
                      <a:pt x="113" y="22"/>
                    </a:cubicBezTo>
                    <a:cubicBezTo>
                      <a:pt x="113" y="22"/>
                      <a:pt x="114" y="22"/>
                      <a:pt x="114" y="22"/>
                    </a:cubicBezTo>
                    <a:cubicBezTo>
                      <a:pt x="123" y="36"/>
                      <a:pt x="131" y="51"/>
                      <a:pt x="131" y="70"/>
                    </a:cubicBezTo>
                    <a:cubicBezTo>
                      <a:pt x="130" y="76"/>
                      <a:pt x="128" y="85"/>
                      <a:pt x="126" y="91"/>
                    </a:cubicBezTo>
                    <a:cubicBezTo>
                      <a:pt x="123" y="99"/>
                      <a:pt x="119" y="108"/>
                      <a:pt x="115" y="113"/>
                    </a:cubicBezTo>
                    <a:cubicBezTo>
                      <a:pt x="108" y="120"/>
                      <a:pt x="91" y="129"/>
                      <a:pt x="78" y="132"/>
                    </a:cubicBezTo>
                    <a:cubicBezTo>
                      <a:pt x="73" y="133"/>
                      <a:pt x="69" y="133"/>
                      <a:pt x="65" y="133"/>
                    </a:cubicBezTo>
                    <a:close/>
                    <a:moveTo>
                      <a:pt x="45" y="3"/>
                    </a:moveTo>
                    <a:cubicBezTo>
                      <a:pt x="45" y="3"/>
                      <a:pt x="44" y="3"/>
                      <a:pt x="43" y="4"/>
                    </a:cubicBezTo>
                    <a:cubicBezTo>
                      <a:pt x="36" y="5"/>
                      <a:pt x="32" y="9"/>
                      <a:pt x="26" y="14"/>
                    </a:cubicBezTo>
                    <a:cubicBezTo>
                      <a:pt x="13" y="26"/>
                      <a:pt x="2" y="47"/>
                      <a:pt x="4" y="67"/>
                    </a:cubicBezTo>
                    <a:cubicBezTo>
                      <a:pt x="6" y="82"/>
                      <a:pt x="11" y="98"/>
                      <a:pt x="18" y="107"/>
                    </a:cubicBezTo>
                    <a:cubicBezTo>
                      <a:pt x="21" y="111"/>
                      <a:pt x="26" y="114"/>
                      <a:pt x="30" y="118"/>
                    </a:cubicBezTo>
                    <a:cubicBezTo>
                      <a:pt x="31" y="118"/>
                      <a:pt x="33" y="119"/>
                      <a:pt x="34" y="120"/>
                    </a:cubicBezTo>
                    <a:cubicBezTo>
                      <a:pt x="47" y="130"/>
                      <a:pt x="60" y="133"/>
                      <a:pt x="77" y="130"/>
                    </a:cubicBezTo>
                    <a:cubicBezTo>
                      <a:pt x="90" y="127"/>
                      <a:pt x="107" y="118"/>
                      <a:pt x="113" y="111"/>
                    </a:cubicBezTo>
                    <a:cubicBezTo>
                      <a:pt x="118" y="107"/>
                      <a:pt x="121" y="98"/>
                      <a:pt x="124" y="91"/>
                    </a:cubicBezTo>
                    <a:cubicBezTo>
                      <a:pt x="126" y="85"/>
                      <a:pt x="128" y="76"/>
                      <a:pt x="129" y="70"/>
                    </a:cubicBezTo>
                    <a:cubicBezTo>
                      <a:pt x="129" y="52"/>
                      <a:pt x="121" y="37"/>
                      <a:pt x="112" y="24"/>
                    </a:cubicBezTo>
                    <a:cubicBezTo>
                      <a:pt x="110" y="23"/>
                      <a:pt x="108" y="21"/>
                      <a:pt x="107" y="20"/>
                    </a:cubicBezTo>
                    <a:cubicBezTo>
                      <a:pt x="106" y="19"/>
                      <a:pt x="106" y="18"/>
                      <a:pt x="105" y="18"/>
                    </a:cubicBezTo>
                    <a:cubicBezTo>
                      <a:pt x="99" y="13"/>
                      <a:pt x="94" y="11"/>
                      <a:pt x="85" y="7"/>
                    </a:cubicBezTo>
                    <a:cubicBezTo>
                      <a:pt x="86" y="8"/>
                      <a:pt x="87" y="9"/>
                      <a:pt x="89" y="10"/>
                    </a:cubicBezTo>
                    <a:cubicBezTo>
                      <a:pt x="91" y="10"/>
                      <a:pt x="94" y="11"/>
                      <a:pt x="94" y="13"/>
                    </a:cubicBezTo>
                    <a:cubicBezTo>
                      <a:pt x="96" y="13"/>
                      <a:pt x="97" y="14"/>
                      <a:pt x="98" y="14"/>
                    </a:cubicBezTo>
                    <a:cubicBezTo>
                      <a:pt x="98" y="15"/>
                      <a:pt x="99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14" y="27"/>
                      <a:pt x="132" y="47"/>
                      <a:pt x="125" y="81"/>
                    </a:cubicBezTo>
                    <a:cubicBezTo>
                      <a:pt x="124" y="89"/>
                      <a:pt x="117" y="106"/>
                      <a:pt x="111" y="111"/>
                    </a:cubicBezTo>
                    <a:cubicBezTo>
                      <a:pt x="103" y="119"/>
                      <a:pt x="87" y="126"/>
                      <a:pt x="76" y="128"/>
                    </a:cubicBezTo>
                    <a:cubicBezTo>
                      <a:pt x="72" y="129"/>
                      <a:pt x="68" y="129"/>
                      <a:pt x="64" y="129"/>
                    </a:cubicBezTo>
                    <a:cubicBezTo>
                      <a:pt x="52" y="129"/>
                      <a:pt x="43" y="126"/>
                      <a:pt x="33" y="117"/>
                    </a:cubicBezTo>
                    <a:cubicBezTo>
                      <a:pt x="32" y="116"/>
                      <a:pt x="31" y="115"/>
                      <a:pt x="30" y="115"/>
                    </a:cubicBezTo>
                    <a:cubicBezTo>
                      <a:pt x="24" y="110"/>
                      <a:pt x="19" y="106"/>
                      <a:pt x="15" y="97"/>
                    </a:cubicBezTo>
                    <a:cubicBezTo>
                      <a:pt x="12" y="91"/>
                      <a:pt x="10" y="85"/>
                      <a:pt x="8" y="77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3"/>
                      <a:pt x="7" y="72"/>
                      <a:pt x="7" y="71"/>
                    </a:cubicBezTo>
                    <a:cubicBezTo>
                      <a:pt x="6" y="69"/>
                      <a:pt x="5" y="66"/>
                      <a:pt x="5" y="65"/>
                    </a:cubicBezTo>
                    <a:cubicBezTo>
                      <a:pt x="4" y="35"/>
                      <a:pt x="25" y="16"/>
                      <a:pt x="39" y="7"/>
                    </a:cubicBezTo>
                    <a:cubicBezTo>
                      <a:pt x="39" y="7"/>
                      <a:pt x="39" y="7"/>
                      <a:pt x="40" y="7"/>
                    </a:cubicBezTo>
                    <a:cubicBezTo>
                      <a:pt x="42" y="8"/>
                      <a:pt x="46" y="8"/>
                      <a:pt x="51" y="7"/>
                    </a:cubicBezTo>
                    <a:cubicBezTo>
                      <a:pt x="53" y="7"/>
                      <a:pt x="55" y="6"/>
                      <a:pt x="58" y="6"/>
                    </a:cubicBezTo>
                    <a:cubicBezTo>
                      <a:pt x="61" y="6"/>
                      <a:pt x="64" y="7"/>
                      <a:pt x="67" y="8"/>
                    </a:cubicBezTo>
                    <a:cubicBezTo>
                      <a:pt x="68" y="8"/>
                      <a:pt x="70" y="9"/>
                      <a:pt x="72" y="9"/>
                    </a:cubicBezTo>
                    <a:cubicBezTo>
                      <a:pt x="70" y="8"/>
                      <a:pt x="68" y="8"/>
                      <a:pt x="66" y="7"/>
                    </a:cubicBezTo>
                    <a:cubicBezTo>
                      <a:pt x="65" y="7"/>
                      <a:pt x="64" y="7"/>
                      <a:pt x="63" y="7"/>
                    </a:cubicBezTo>
                    <a:cubicBezTo>
                      <a:pt x="63" y="7"/>
                      <a:pt x="62" y="6"/>
                      <a:pt x="62" y="6"/>
                    </a:cubicBezTo>
                    <a:cubicBezTo>
                      <a:pt x="62" y="5"/>
                      <a:pt x="63" y="4"/>
                      <a:pt x="64" y="3"/>
                    </a:cubicBezTo>
                    <a:cubicBezTo>
                      <a:pt x="65" y="3"/>
                      <a:pt x="68" y="3"/>
                      <a:pt x="70" y="3"/>
                    </a:cubicBezTo>
                    <a:cubicBezTo>
                      <a:pt x="72" y="4"/>
                      <a:pt x="74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0" y="2"/>
                      <a:pt x="64" y="1"/>
                      <a:pt x="58" y="5"/>
                    </a:cubicBezTo>
                    <a:cubicBezTo>
                      <a:pt x="58" y="5"/>
                      <a:pt x="57" y="5"/>
                      <a:pt x="57" y="5"/>
                    </a:cubicBezTo>
                    <a:cubicBezTo>
                      <a:pt x="55" y="4"/>
                      <a:pt x="52" y="3"/>
                      <a:pt x="49" y="3"/>
                    </a:cubicBezTo>
                    <a:cubicBezTo>
                      <a:pt x="48" y="3"/>
                      <a:pt x="47" y="3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3"/>
                    </a:cubicBezTo>
                    <a:close/>
                    <a:moveTo>
                      <a:pt x="39" y="9"/>
                    </a:moveTo>
                    <a:cubicBezTo>
                      <a:pt x="26" y="18"/>
                      <a:pt x="6" y="36"/>
                      <a:pt x="7" y="64"/>
                    </a:cubicBezTo>
                    <a:cubicBezTo>
                      <a:pt x="7" y="66"/>
                      <a:pt x="8" y="68"/>
                      <a:pt x="9" y="70"/>
                    </a:cubicBezTo>
                    <a:cubicBezTo>
                      <a:pt x="9" y="72"/>
                      <a:pt x="9" y="73"/>
                      <a:pt x="10" y="74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85"/>
                      <a:pt x="13" y="90"/>
                      <a:pt x="17" y="96"/>
                    </a:cubicBezTo>
                    <a:cubicBezTo>
                      <a:pt x="21" y="105"/>
                      <a:pt x="25" y="108"/>
                      <a:pt x="31" y="113"/>
                    </a:cubicBezTo>
                    <a:cubicBezTo>
                      <a:pt x="32" y="114"/>
                      <a:pt x="33" y="115"/>
                      <a:pt x="34" y="116"/>
                    </a:cubicBezTo>
                    <a:cubicBezTo>
                      <a:pt x="46" y="126"/>
                      <a:pt x="59" y="129"/>
                      <a:pt x="75" y="126"/>
                    </a:cubicBezTo>
                    <a:cubicBezTo>
                      <a:pt x="86" y="124"/>
                      <a:pt x="102" y="117"/>
                      <a:pt x="110" y="110"/>
                    </a:cubicBezTo>
                    <a:cubicBezTo>
                      <a:pt x="116" y="105"/>
                      <a:pt x="122" y="88"/>
                      <a:pt x="123" y="81"/>
                    </a:cubicBezTo>
                    <a:cubicBezTo>
                      <a:pt x="130" y="47"/>
                      <a:pt x="113" y="28"/>
                      <a:pt x="99" y="17"/>
                    </a:cubicBezTo>
                    <a:cubicBezTo>
                      <a:pt x="98" y="17"/>
                      <a:pt x="97" y="16"/>
                      <a:pt x="97" y="16"/>
                    </a:cubicBezTo>
                    <a:cubicBezTo>
                      <a:pt x="96" y="16"/>
                      <a:pt x="95" y="15"/>
                      <a:pt x="93" y="16"/>
                    </a:cubicBezTo>
                    <a:cubicBezTo>
                      <a:pt x="93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2" y="13"/>
                      <a:pt x="91" y="13"/>
                      <a:pt x="88" y="12"/>
                    </a:cubicBezTo>
                    <a:cubicBezTo>
                      <a:pt x="87" y="11"/>
                      <a:pt x="85" y="10"/>
                      <a:pt x="84" y="9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4" y="6"/>
                      <a:pt x="72" y="6"/>
                      <a:pt x="70" y="5"/>
                    </a:cubicBezTo>
                    <a:cubicBezTo>
                      <a:pt x="68" y="5"/>
                      <a:pt x="66" y="5"/>
                      <a:pt x="65" y="5"/>
                    </a:cubicBezTo>
                    <a:cubicBezTo>
                      <a:pt x="66" y="5"/>
                      <a:pt x="66" y="5"/>
                      <a:pt x="67" y="5"/>
                    </a:cubicBezTo>
                    <a:cubicBezTo>
                      <a:pt x="70" y="6"/>
                      <a:pt x="73" y="6"/>
                      <a:pt x="76" y="9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11"/>
                      <a:pt x="69" y="10"/>
                      <a:pt x="66" y="10"/>
                    </a:cubicBezTo>
                    <a:cubicBezTo>
                      <a:pt x="64" y="9"/>
                      <a:pt x="61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6" y="8"/>
                      <a:pt x="53" y="9"/>
                      <a:pt x="51" y="9"/>
                    </a:cubicBezTo>
                    <a:cubicBezTo>
                      <a:pt x="47" y="10"/>
                      <a:pt x="42" y="10"/>
                      <a:pt x="39" y="9"/>
                    </a:cubicBezTo>
                    <a:close/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78" y="6"/>
                      <a:pt x="80" y="7"/>
                      <a:pt x="84" y="7"/>
                    </a:cubicBezTo>
                    <a:cubicBezTo>
                      <a:pt x="83" y="6"/>
                      <a:pt x="82" y="6"/>
                      <a:pt x="81" y="6"/>
                    </a:cubicBezTo>
                    <a:cubicBezTo>
                      <a:pt x="80" y="5"/>
                      <a:pt x="78" y="5"/>
                      <a:pt x="77" y="4"/>
                    </a:cubicBezTo>
                    <a:close/>
                  </a:path>
                </a:pathLst>
              </a:custGeom>
              <a:ln w="19050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153">
                <a:extLst>
                  <a:ext uri="{FF2B5EF4-FFF2-40B4-BE49-F238E27FC236}">
                    <a16:creationId xmlns:a16="http://schemas.microsoft.com/office/drawing/2014/main" id="{BDBB42C0-ED1F-41A7-8C40-4B15869AEC11}"/>
                  </a:ext>
                </a:extLst>
              </p:cNvPr>
              <p:cNvSpPr/>
              <p:nvPr/>
            </p:nvSpPr>
            <p:spPr bwMode="auto">
              <a:xfrm>
                <a:off x="8320088" y="3033713"/>
                <a:ext cx="7938" cy="4763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3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154">
                <a:extLst>
                  <a:ext uri="{FF2B5EF4-FFF2-40B4-BE49-F238E27FC236}">
                    <a16:creationId xmlns:a16="http://schemas.microsoft.com/office/drawing/2014/main" id="{779B4936-895E-4DCD-80BA-743367F660E9}"/>
                  </a:ext>
                </a:extLst>
              </p:cNvPr>
              <p:cNvSpPr/>
              <p:nvPr/>
            </p:nvSpPr>
            <p:spPr bwMode="auto">
              <a:xfrm>
                <a:off x="8318500" y="3030538"/>
                <a:ext cx="9525" cy="9525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1 w 4"/>
                  <a:gd name="T7" fmla="*/ 1 h 4"/>
                  <a:gd name="T8" fmla="*/ 1 w 4"/>
                  <a:gd name="T9" fmla="*/ 1 h 4"/>
                  <a:gd name="T10" fmla="*/ 2 w 4"/>
                  <a:gd name="T11" fmla="*/ 0 h 4"/>
                  <a:gd name="T12" fmla="*/ 3 w 4"/>
                  <a:gd name="T13" fmla="*/ 0 h 4"/>
                  <a:gd name="T14" fmla="*/ 4 w 4"/>
                  <a:gd name="T15" fmla="*/ 1 h 4"/>
                  <a:gd name="T16" fmla="*/ 3 w 4"/>
                  <a:gd name="T17" fmla="*/ 3 h 4"/>
                  <a:gd name="T18" fmla="*/ 3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155">
                <a:extLst>
                  <a:ext uri="{FF2B5EF4-FFF2-40B4-BE49-F238E27FC236}">
                    <a16:creationId xmlns:a16="http://schemas.microsoft.com/office/drawing/2014/main" id="{29C4AC70-6CCC-4CCA-B10F-C55DDED8A0AA}"/>
                  </a:ext>
                </a:extLst>
              </p:cNvPr>
              <p:cNvSpPr/>
              <p:nvPr/>
            </p:nvSpPr>
            <p:spPr bwMode="auto">
              <a:xfrm>
                <a:off x="7853363" y="2527301"/>
                <a:ext cx="31750" cy="22225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13 w 1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10" y="4"/>
                      <a:pt x="4" y="6"/>
                      <a:pt x="0" y="9"/>
                    </a:cubicBezTo>
                    <a:cubicBezTo>
                      <a:pt x="3" y="5"/>
                      <a:pt x="8" y="2"/>
                      <a:pt x="13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156">
                <a:extLst>
                  <a:ext uri="{FF2B5EF4-FFF2-40B4-BE49-F238E27FC236}">
                    <a16:creationId xmlns:a16="http://schemas.microsoft.com/office/drawing/2014/main" id="{F1B8983A-4BB2-4FD9-ABBD-39BB7ED648F6}"/>
                  </a:ext>
                </a:extLst>
              </p:cNvPr>
              <p:cNvSpPr/>
              <p:nvPr/>
            </p:nvSpPr>
            <p:spPr bwMode="auto">
              <a:xfrm>
                <a:off x="7850188" y="2525713"/>
                <a:ext cx="39688" cy="25400"/>
              </a:xfrm>
              <a:custGeom>
                <a:avLst/>
                <a:gdLst>
                  <a:gd name="T0" fmla="*/ 1 w 16"/>
                  <a:gd name="T1" fmla="*/ 11 h 11"/>
                  <a:gd name="T2" fmla="*/ 1 w 16"/>
                  <a:gd name="T3" fmla="*/ 11 h 11"/>
                  <a:gd name="T4" fmla="*/ 1 w 16"/>
                  <a:gd name="T5" fmla="*/ 10 h 11"/>
                  <a:gd name="T6" fmla="*/ 14 w 16"/>
                  <a:gd name="T7" fmla="*/ 0 h 11"/>
                  <a:gd name="T8" fmla="*/ 15 w 16"/>
                  <a:gd name="T9" fmla="*/ 1 h 11"/>
                  <a:gd name="T10" fmla="*/ 15 w 16"/>
                  <a:gd name="T11" fmla="*/ 2 h 11"/>
                  <a:gd name="T12" fmla="*/ 8 w 16"/>
                  <a:gd name="T13" fmla="*/ 7 h 11"/>
                  <a:gd name="T14" fmla="*/ 2 w 16"/>
                  <a:gd name="T15" fmla="*/ 11 h 11"/>
                  <a:gd name="T16" fmla="*/ 1 w 16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4" y="5"/>
                      <a:pt x="9" y="2"/>
                      <a:pt x="14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13" y="4"/>
                      <a:pt x="11" y="6"/>
                      <a:pt x="8" y="7"/>
                    </a:cubicBezTo>
                    <a:cubicBezTo>
                      <a:pt x="6" y="8"/>
                      <a:pt x="4" y="9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57">
                <a:extLst>
                  <a:ext uri="{FF2B5EF4-FFF2-40B4-BE49-F238E27FC236}">
                    <a16:creationId xmlns:a16="http://schemas.microsoft.com/office/drawing/2014/main" id="{CFFD1E93-B00E-44D5-B8D3-0FF07FAA565C}"/>
                  </a:ext>
                </a:extLst>
              </p:cNvPr>
              <p:cNvSpPr/>
              <p:nvPr/>
            </p:nvSpPr>
            <p:spPr bwMode="auto">
              <a:xfrm>
                <a:off x="7839075" y="2554288"/>
                <a:ext cx="11113" cy="6350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5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3" y="1"/>
                      <a:pt x="3" y="3"/>
                      <a:pt x="0" y="3"/>
                    </a:cubicBezTo>
                    <a:cubicBezTo>
                      <a:pt x="1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58">
                <a:extLst>
                  <a:ext uri="{FF2B5EF4-FFF2-40B4-BE49-F238E27FC236}">
                    <a16:creationId xmlns:a16="http://schemas.microsoft.com/office/drawing/2014/main" id="{4469C40B-F671-46E4-8026-39975074FD60}"/>
                  </a:ext>
                </a:extLst>
              </p:cNvPr>
              <p:cNvSpPr/>
              <p:nvPr/>
            </p:nvSpPr>
            <p:spPr bwMode="auto">
              <a:xfrm>
                <a:off x="7835900" y="2551113"/>
                <a:ext cx="17463" cy="12700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5 h 5"/>
                  <a:gd name="T4" fmla="*/ 0 w 7"/>
                  <a:gd name="T5" fmla="*/ 4 h 5"/>
                  <a:gd name="T6" fmla="*/ 1 w 7"/>
                  <a:gd name="T7" fmla="*/ 3 h 5"/>
                  <a:gd name="T8" fmla="*/ 6 w 7"/>
                  <a:gd name="T9" fmla="*/ 0 h 5"/>
                  <a:gd name="T10" fmla="*/ 7 w 7"/>
                  <a:gd name="T11" fmla="*/ 0 h 5"/>
                  <a:gd name="T12" fmla="*/ 6 w 7"/>
                  <a:gd name="T13" fmla="*/ 2 h 5"/>
                  <a:gd name="T14" fmla="*/ 5 w 7"/>
                  <a:gd name="T15" fmla="*/ 3 h 5"/>
                  <a:gd name="T16" fmla="*/ 1 w 7"/>
                  <a:gd name="T17" fmla="*/ 5 h 5"/>
                  <a:gd name="T18" fmla="*/ 1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1"/>
                      <a:pt x="3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4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59">
                <a:extLst>
                  <a:ext uri="{FF2B5EF4-FFF2-40B4-BE49-F238E27FC236}">
                    <a16:creationId xmlns:a16="http://schemas.microsoft.com/office/drawing/2014/main" id="{32623A59-A597-44CE-A2F9-5FCA288D360B}"/>
                  </a:ext>
                </a:extLst>
              </p:cNvPr>
              <p:cNvSpPr/>
              <p:nvPr/>
            </p:nvSpPr>
            <p:spPr bwMode="auto">
              <a:xfrm>
                <a:off x="8094663" y="2673351"/>
                <a:ext cx="15875" cy="4763"/>
              </a:xfrm>
              <a:custGeom>
                <a:avLst/>
                <a:gdLst>
                  <a:gd name="T0" fmla="*/ 2 w 6"/>
                  <a:gd name="T1" fmla="*/ 1 h 2"/>
                  <a:gd name="T2" fmla="*/ 2 w 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2">
                    <a:moveTo>
                      <a:pt x="2" y="1"/>
                    </a:moveTo>
                    <a:cubicBezTo>
                      <a:pt x="6" y="0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60">
                <a:extLst>
                  <a:ext uri="{FF2B5EF4-FFF2-40B4-BE49-F238E27FC236}">
                    <a16:creationId xmlns:a16="http://schemas.microsoft.com/office/drawing/2014/main" id="{C85667A7-41F9-48D2-9F2C-EAB4F8B2AFF0}"/>
                  </a:ext>
                </a:extLst>
              </p:cNvPr>
              <p:cNvSpPr/>
              <p:nvPr/>
            </p:nvSpPr>
            <p:spPr bwMode="auto">
              <a:xfrm>
                <a:off x="8097838" y="2673351"/>
                <a:ext cx="9525" cy="4763"/>
              </a:xfrm>
              <a:custGeom>
                <a:avLst/>
                <a:gdLst>
                  <a:gd name="T0" fmla="*/ 1 w 4"/>
                  <a:gd name="T1" fmla="*/ 2 h 2"/>
                  <a:gd name="T2" fmla="*/ 0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1 h 2"/>
                  <a:gd name="T10" fmla="*/ 4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61">
                <a:extLst>
                  <a:ext uri="{FF2B5EF4-FFF2-40B4-BE49-F238E27FC236}">
                    <a16:creationId xmlns:a16="http://schemas.microsoft.com/office/drawing/2014/main" id="{C2E65606-9419-4132-BB17-C9BA2AD510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3225" y="2728913"/>
                <a:ext cx="128588" cy="144463"/>
              </a:xfrm>
              <a:custGeom>
                <a:avLst/>
                <a:gdLst>
                  <a:gd name="T0" fmla="*/ 38 w 53"/>
                  <a:gd name="T1" fmla="*/ 60 h 60"/>
                  <a:gd name="T2" fmla="*/ 37 w 53"/>
                  <a:gd name="T3" fmla="*/ 54 h 60"/>
                  <a:gd name="T4" fmla="*/ 26 w 53"/>
                  <a:gd name="T5" fmla="*/ 57 h 60"/>
                  <a:gd name="T6" fmla="*/ 1 w 53"/>
                  <a:gd name="T7" fmla="*/ 31 h 60"/>
                  <a:gd name="T8" fmla="*/ 14 w 53"/>
                  <a:gd name="T9" fmla="*/ 7 h 60"/>
                  <a:gd name="T10" fmla="*/ 47 w 53"/>
                  <a:gd name="T11" fmla="*/ 17 h 60"/>
                  <a:gd name="T12" fmla="*/ 40 w 53"/>
                  <a:gd name="T13" fmla="*/ 52 h 60"/>
                  <a:gd name="T14" fmla="*/ 38 w 53"/>
                  <a:gd name="T15" fmla="*/ 60 h 60"/>
                  <a:gd name="T16" fmla="*/ 8 w 53"/>
                  <a:gd name="T17" fmla="*/ 23 h 60"/>
                  <a:gd name="T18" fmla="*/ 5 w 53"/>
                  <a:gd name="T19" fmla="*/ 27 h 60"/>
                  <a:gd name="T20" fmla="*/ 26 w 53"/>
                  <a:gd name="T21" fmla="*/ 53 h 60"/>
                  <a:gd name="T22" fmla="*/ 41 w 53"/>
                  <a:gd name="T23" fmla="*/ 46 h 60"/>
                  <a:gd name="T24" fmla="*/ 43 w 53"/>
                  <a:gd name="T25" fmla="*/ 41 h 60"/>
                  <a:gd name="T26" fmla="*/ 44 w 53"/>
                  <a:gd name="T27" fmla="*/ 39 h 60"/>
                  <a:gd name="T28" fmla="*/ 42 w 53"/>
                  <a:gd name="T29" fmla="*/ 22 h 60"/>
                  <a:gd name="T30" fmla="*/ 37 w 53"/>
                  <a:gd name="T31" fmla="*/ 20 h 60"/>
                  <a:gd name="T32" fmla="*/ 39 w 53"/>
                  <a:gd name="T33" fmla="*/ 18 h 60"/>
                  <a:gd name="T34" fmla="*/ 26 w 53"/>
                  <a:gd name="T35" fmla="*/ 11 h 60"/>
                  <a:gd name="T36" fmla="*/ 17 w 53"/>
                  <a:gd name="T37" fmla="*/ 9 h 60"/>
                  <a:gd name="T38" fmla="*/ 8 w 53"/>
                  <a:gd name="T39" fmla="*/ 23 h 60"/>
                  <a:gd name="T40" fmla="*/ 34 w 53"/>
                  <a:gd name="T41" fmla="*/ 14 h 60"/>
                  <a:gd name="T42" fmla="*/ 33 w 53"/>
                  <a:gd name="T43" fmla="*/ 14 h 60"/>
                  <a:gd name="T44" fmla="*/ 34 w 53"/>
                  <a:gd name="T45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60">
                    <a:moveTo>
                      <a:pt x="38" y="60"/>
                    </a:moveTo>
                    <a:cubicBezTo>
                      <a:pt x="37" y="59"/>
                      <a:pt x="37" y="57"/>
                      <a:pt x="37" y="54"/>
                    </a:cubicBezTo>
                    <a:cubicBezTo>
                      <a:pt x="33" y="55"/>
                      <a:pt x="29" y="57"/>
                      <a:pt x="26" y="57"/>
                    </a:cubicBezTo>
                    <a:cubicBezTo>
                      <a:pt x="14" y="57"/>
                      <a:pt x="1" y="43"/>
                      <a:pt x="1" y="31"/>
                    </a:cubicBezTo>
                    <a:cubicBezTo>
                      <a:pt x="0" y="22"/>
                      <a:pt x="8" y="14"/>
                      <a:pt x="14" y="7"/>
                    </a:cubicBezTo>
                    <a:cubicBezTo>
                      <a:pt x="30" y="0"/>
                      <a:pt x="40" y="6"/>
                      <a:pt x="47" y="17"/>
                    </a:cubicBezTo>
                    <a:cubicBezTo>
                      <a:pt x="53" y="26"/>
                      <a:pt x="53" y="43"/>
                      <a:pt x="40" y="52"/>
                    </a:cubicBezTo>
                    <a:cubicBezTo>
                      <a:pt x="40" y="56"/>
                      <a:pt x="38" y="57"/>
                      <a:pt x="38" y="60"/>
                    </a:cubicBezTo>
                    <a:close/>
                    <a:moveTo>
                      <a:pt x="8" y="23"/>
                    </a:moveTo>
                    <a:cubicBezTo>
                      <a:pt x="7" y="25"/>
                      <a:pt x="5" y="25"/>
                      <a:pt x="5" y="27"/>
                    </a:cubicBezTo>
                    <a:cubicBezTo>
                      <a:pt x="2" y="38"/>
                      <a:pt x="14" y="53"/>
                      <a:pt x="26" y="53"/>
                    </a:cubicBezTo>
                    <a:cubicBezTo>
                      <a:pt x="30" y="53"/>
                      <a:pt x="39" y="48"/>
                      <a:pt x="41" y="46"/>
                    </a:cubicBezTo>
                    <a:cubicBezTo>
                      <a:pt x="43" y="43"/>
                      <a:pt x="42" y="43"/>
                      <a:pt x="43" y="41"/>
                    </a:cubicBezTo>
                    <a:cubicBezTo>
                      <a:pt x="43" y="41"/>
                      <a:pt x="44" y="40"/>
                      <a:pt x="44" y="39"/>
                    </a:cubicBezTo>
                    <a:cubicBezTo>
                      <a:pt x="46" y="34"/>
                      <a:pt x="45" y="26"/>
                      <a:pt x="42" y="22"/>
                    </a:cubicBezTo>
                    <a:cubicBezTo>
                      <a:pt x="40" y="21"/>
                      <a:pt x="39" y="23"/>
                      <a:pt x="37" y="20"/>
                    </a:cubicBezTo>
                    <a:cubicBezTo>
                      <a:pt x="38" y="20"/>
                      <a:pt x="40" y="20"/>
                      <a:pt x="39" y="18"/>
                    </a:cubicBezTo>
                    <a:cubicBezTo>
                      <a:pt x="34" y="16"/>
                      <a:pt x="30" y="15"/>
                      <a:pt x="26" y="11"/>
                    </a:cubicBezTo>
                    <a:cubicBezTo>
                      <a:pt x="22" y="13"/>
                      <a:pt x="20" y="10"/>
                      <a:pt x="17" y="9"/>
                    </a:cubicBezTo>
                    <a:cubicBezTo>
                      <a:pt x="12" y="13"/>
                      <a:pt x="10" y="19"/>
                      <a:pt x="8" y="23"/>
                    </a:cubicBezTo>
                    <a:close/>
                    <a:moveTo>
                      <a:pt x="34" y="14"/>
                    </a:moveTo>
                    <a:cubicBezTo>
                      <a:pt x="35" y="12"/>
                      <a:pt x="30" y="14"/>
                      <a:pt x="33" y="14"/>
                    </a:cubicBezTo>
                    <a:cubicBezTo>
                      <a:pt x="34" y="14"/>
                      <a:pt x="36" y="15"/>
                      <a:pt x="34" y="1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62">
                <a:extLst>
                  <a:ext uri="{FF2B5EF4-FFF2-40B4-BE49-F238E27FC236}">
                    <a16:creationId xmlns:a16="http://schemas.microsoft.com/office/drawing/2014/main" id="{A975CD1C-0B60-4FDA-B629-773481D91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0050" y="2728913"/>
                <a:ext cx="136525" cy="147638"/>
              </a:xfrm>
              <a:custGeom>
                <a:avLst/>
                <a:gdLst>
                  <a:gd name="T0" fmla="*/ 38 w 56"/>
                  <a:gd name="T1" fmla="*/ 61 h 61"/>
                  <a:gd name="T2" fmla="*/ 27 w 56"/>
                  <a:gd name="T3" fmla="*/ 58 h 61"/>
                  <a:gd name="T4" fmla="*/ 12 w 56"/>
                  <a:gd name="T5" fmla="*/ 9 h 61"/>
                  <a:gd name="T6" fmla="*/ 15 w 56"/>
                  <a:gd name="T7" fmla="*/ 6 h 61"/>
                  <a:gd name="T8" fmla="*/ 42 w 56"/>
                  <a:gd name="T9" fmla="*/ 53 h 61"/>
                  <a:gd name="T10" fmla="*/ 40 w 56"/>
                  <a:gd name="T11" fmla="*/ 60 h 61"/>
                  <a:gd name="T12" fmla="*/ 39 w 56"/>
                  <a:gd name="T13" fmla="*/ 61 h 61"/>
                  <a:gd name="T14" fmla="*/ 38 w 56"/>
                  <a:gd name="T15" fmla="*/ 54 h 61"/>
                  <a:gd name="T16" fmla="*/ 39 w 56"/>
                  <a:gd name="T17" fmla="*/ 57 h 61"/>
                  <a:gd name="T18" fmla="*/ 40 w 56"/>
                  <a:gd name="T19" fmla="*/ 52 h 61"/>
                  <a:gd name="T20" fmla="*/ 47 w 56"/>
                  <a:gd name="T21" fmla="*/ 17 h 61"/>
                  <a:gd name="T22" fmla="*/ 14 w 56"/>
                  <a:gd name="T23" fmla="*/ 10 h 61"/>
                  <a:gd name="T24" fmla="*/ 27 w 56"/>
                  <a:gd name="T25" fmla="*/ 56 h 61"/>
                  <a:gd name="T26" fmla="*/ 36 w 56"/>
                  <a:gd name="T27" fmla="*/ 54 h 61"/>
                  <a:gd name="T28" fmla="*/ 38 w 56"/>
                  <a:gd name="T29" fmla="*/ 53 h 61"/>
                  <a:gd name="T30" fmla="*/ 10 w 56"/>
                  <a:gd name="T31" fmla="*/ 45 h 61"/>
                  <a:gd name="T32" fmla="*/ 7 w 56"/>
                  <a:gd name="T33" fmla="*/ 24 h 61"/>
                  <a:gd name="T34" fmla="*/ 9 w 56"/>
                  <a:gd name="T35" fmla="*/ 19 h 61"/>
                  <a:gd name="T36" fmla="*/ 19 w 56"/>
                  <a:gd name="T37" fmla="*/ 8 h 61"/>
                  <a:gd name="T38" fmla="*/ 27 w 56"/>
                  <a:gd name="T39" fmla="*/ 10 h 61"/>
                  <a:gd name="T40" fmla="*/ 32 w 56"/>
                  <a:gd name="T41" fmla="*/ 13 h 61"/>
                  <a:gd name="T42" fmla="*/ 36 w 56"/>
                  <a:gd name="T43" fmla="*/ 13 h 61"/>
                  <a:gd name="T44" fmla="*/ 37 w 56"/>
                  <a:gd name="T45" fmla="*/ 15 h 61"/>
                  <a:gd name="T46" fmla="*/ 41 w 56"/>
                  <a:gd name="T47" fmla="*/ 17 h 61"/>
                  <a:gd name="T48" fmla="*/ 41 w 56"/>
                  <a:gd name="T49" fmla="*/ 20 h 61"/>
                  <a:gd name="T50" fmla="*/ 41 w 56"/>
                  <a:gd name="T51" fmla="*/ 21 h 61"/>
                  <a:gd name="T52" fmla="*/ 43 w 56"/>
                  <a:gd name="T53" fmla="*/ 21 h 61"/>
                  <a:gd name="T54" fmla="*/ 46 w 56"/>
                  <a:gd name="T55" fmla="*/ 39 h 61"/>
                  <a:gd name="T56" fmla="*/ 45 w 56"/>
                  <a:gd name="T57" fmla="*/ 43 h 61"/>
                  <a:gd name="T58" fmla="*/ 27 w 56"/>
                  <a:gd name="T59" fmla="*/ 54 h 61"/>
                  <a:gd name="T60" fmla="*/ 11 w 56"/>
                  <a:gd name="T61" fmla="*/ 20 h 61"/>
                  <a:gd name="T62" fmla="*/ 8 w 56"/>
                  <a:gd name="T63" fmla="*/ 25 h 61"/>
                  <a:gd name="T64" fmla="*/ 12 w 56"/>
                  <a:gd name="T65" fmla="*/ 44 h 61"/>
                  <a:gd name="T66" fmla="*/ 42 w 56"/>
                  <a:gd name="T67" fmla="*/ 45 h 61"/>
                  <a:gd name="T68" fmla="*/ 43 w 56"/>
                  <a:gd name="T69" fmla="*/ 41 h 61"/>
                  <a:gd name="T70" fmla="*/ 44 w 56"/>
                  <a:gd name="T71" fmla="*/ 39 h 61"/>
                  <a:gd name="T72" fmla="*/ 41 w 56"/>
                  <a:gd name="T73" fmla="*/ 23 h 61"/>
                  <a:gd name="T74" fmla="*/ 41 w 56"/>
                  <a:gd name="T75" fmla="*/ 23 h 61"/>
                  <a:gd name="T76" fmla="*/ 37 w 56"/>
                  <a:gd name="T77" fmla="*/ 19 h 61"/>
                  <a:gd name="T78" fmla="*/ 38 w 56"/>
                  <a:gd name="T79" fmla="*/ 19 h 61"/>
                  <a:gd name="T80" fmla="*/ 36 w 56"/>
                  <a:gd name="T81" fmla="*/ 17 h 61"/>
                  <a:gd name="T82" fmla="*/ 21 w 56"/>
                  <a:gd name="T83" fmla="*/ 1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" h="61">
                    <a:moveTo>
                      <a:pt x="39" y="61"/>
                    </a:moveTo>
                    <a:cubicBezTo>
                      <a:pt x="39" y="61"/>
                      <a:pt x="39" y="61"/>
                      <a:pt x="38" y="61"/>
                    </a:cubicBezTo>
                    <a:cubicBezTo>
                      <a:pt x="37" y="60"/>
                      <a:pt x="37" y="58"/>
                      <a:pt x="37" y="56"/>
                    </a:cubicBezTo>
                    <a:cubicBezTo>
                      <a:pt x="33" y="57"/>
                      <a:pt x="30" y="58"/>
                      <a:pt x="27" y="58"/>
                    </a:cubicBezTo>
                    <a:cubicBezTo>
                      <a:pt x="15" y="58"/>
                      <a:pt x="1" y="44"/>
                      <a:pt x="1" y="31"/>
                    </a:cubicBezTo>
                    <a:cubicBezTo>
                      <a:pt x="0" y="22"/>
                      <a:pt x="6" y="15"/>
                      <a:pt x="12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29" y="0"/>
                      <a:pt x="41" y="4"/>
                      <a:pt x="49" y="16"/>
                    </a:cubicBezTo>
                    <a:cubicBezTo>
                      <a:pt x="56" y="26"/>
                      <a:pt x="55" y="43"/>
                      <a:pt x="42" y="53"/>
                    </a:cubicBezTo>
                    <a:cubicBezTo>
                      <a:pt x="42" y="55"/>
                      <a:pt x="41" y="56"/>
                      <a:pt x="41" y="57"/>
                    </a:cubicBezTo>
                    <a:cubicBezTo>
                      <a:pt x="41" y="58"/>
                      <a:pt x="40" y="59"/>
                      <a:pt x="40" y="60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39" y="61"/>
                      <a:pt x="39" y="61"/>
                      <a:pt x="39" y="61"/>
                    </a:cubicBezTo>
                    <a:close/>
                    <a:moveTo>
                      <a:pt x="38" y="53"/>
                    </a:moveTo>
                    <a:cubicBezTo>
                      <a:pt x="38" y="53"/>
                      <a:pt x="38" y="53"/>
                      <a:pt x="38" y="54"/>
                    </a:cubicBezTo>
                    <a:cubicBezTo>
                      <a:pt x="38" y="54"/>
                      <a:pt x="39" y="54"/>
                      <a:pt x="39" y="54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39" y="57"/>
                      <a:pt x="39" y="57"/>
                      <a:pt x="39" y="56"/>
                    </a:cubicBezTo>
                    <a:cubicBezTo>
                      <a:pt x="40" y="55"/>
                      <a:pt x="40" y="54"/>
                      <a:pt x="40" y="52"/>
                    </a:cubicBezTo>
                    <a:cubicBezTo>
                      <a:pt x="40" y="52"/>
                      <a:pt x="40" y="52"/>
                      <a:pt x="40" y="51"/>
                    </a:cubicBezTo>
                    <a:cubicBezTo>
                      <a:pt x="52" y="42"/>
                      <a:pt x="53" y="27"/>
                      <a:pt x="47" y="17"/>
                    </a:cubicBezTo>
                    <a:cubicBezTo>
                      <a:pt x="40" y="6"/>
                      <a:pt x="29" y="2"/>
                      <a:pt x="16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8" y="17"/>
                      <a:pt x="2" y="23"/>
                      <a:pt x="3" y="31"/>
                    </a:cubicBezTo>
                    <a:cubicBezTo>
                      <a:pt x="3" y="43"/>
                      <a:pt x="16" y="56"/>
                      <a:pt x="27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30" y="56"/>
                      <a:pt x="33" y="55"/>
                      <a:pt x="36" y="54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lose/>
                    <a:moveTo>
                      <a:pt x="27" y="54"/>
                    </a:moveTo>
                    <a:cubicBezTo>
                      <a:pt x="21" y="54"/>
                      <a:pt x="15" y="51"/>
                      <a:pt x="10" y="45"/>
                    </a:cubicBezTo>
                    <a:cubicBezTo>
                      <a:pt x="6" y="39"/>
                      <a:pt x="4" y="32"/>
                      <a:pt x="5" y="27"/>
                    </a:cubicBezTo>
                    <a:cubicBezTo>
                      <a:pt x="5" y="25"/>
                      <a:pt x="6" y="25"/>
                      <a:pt x="7" y="24"/>
                    </a:cubicBezTo>
                    <a:cubicBezTo>
                      <a:pt x="7" y="24"/>
                      <a:pt x="7" y="23"/>
                      <a:pt x="8" y="23"/>
                    </a:cubicBezTo>
                    <a:cubicBezTo>
                      <a:pt x="8" y="22"/>
                      <a:pt x="9" y="21"/>
                      <a:pt x="9" y="19"/>
                    </a:cubicBezTo>
                    <a:cubicBezTo>
                      <a:pt x="11" y="16"/>
                      <a:pt x="13" y="11"/>
                      <a:pt x="18" y="9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20" y="9"/>
                      <a:pt x="21" y="9"/>
                      <a:pt x="21" y="10"/>
                    </a:cubicBezTo>
                    <a:cubicBezTo>
                      <a:pt x="23" y="10"/>
                      <a:pt x="25" y="11"/>
                      <a:pt x="27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29" y="12"/>
                      <a:pt x="30" y="13"/>
                      <a:pt x="32" y="13"/>
                    </a:cubicBezTo>
                    <a:cubicBezTo>
                      <a:pt x="32" y="12"/>
                      <a:pt x="34" y="12"/>
                      <a:pt x="34" y="12"/>
                    </a:cubicBezTo>
                    <a:cubicBezTo>
                      <a:pt x="35" y="12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5"/>
                      <a:pt x="36" y="15"/>
                      <a:pt x="36" y="15"/>
                    </a:cubicBezTo>
                    <a:cubicBezTo>
                      <a:pt x="38" y="16"/>
                      <a:pt x="39" y="17"/>
                      <a:pt x="41" y="1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9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0" y="21"/>
                    </a:cubicBezTo>
                    <a:cubicBezTo>
                      <a:pt x="40" y="21"/>
                      <a:pt x="41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1"/>
                      <a:pt x="43" y="21"/>
                      <a:pt x="43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26"/>
                      <a:pt x="48" y="34"/>
                      <a:pt x="46" y="39"/>
                    </a:cubicBezTo>
                    <a:cubicBezTo>
                      <a:pt x="46" y="41"/>
                      <a:pt x="45" y="41"/>
                      <a:pt x="45" y="42"/>
                    </a:cubicBezTo>
                    <a:cubicBezTo>
                      <a:pt x="45" y="42"/>
                      <a:pt x="45" y="42"/>
                      <a:pt x="45" y="43"/>
                    </a:cubicBezTo>
                    <a:cubicBezTo>
                      <a:pt x="45" y="43"/>
                      <a:pt x="45" y="45"/>
                      <a:pt x="43" y="46"/>
                    </a:cubicBezTo>
                    <a:cubicBezTo>
                      <a:pt x="41" y="49"/>
                      <a:pt x="31" y="54"/>
                      <a:pt x="27" y="54"/>
                    </a:cubicBezTo>
                    <a:close/>
                    <a:moveTo>
                      <a:pt x="19" y="10"/>
                    </a:moveTo>
                    <a:cubicBezTo>
                      <a:pt x="15" y="13"/>
                      <a:pt x="13" y="17"/>
                      <a:pt x="11" y="20"/>
                    </a:cubicBezTo>
                    <a:cubicBezTo>
                      <a:pt x="11" y="21"/>
                      <a:pt x="10" y="23"/>
                      <a:pt x="9" y="24"/>
                    </a:cubicBezTo>
                    <a:cubicBezTo>
                      <a:pt x="9" y="24"/>
                      <a:pt x="9" y="25"/>
                      <a:pt x="8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32"/>
                      <a:pt x="8" y="38"/>
                      <a:pt x="12" y="44"/>
                    </a:cubicBezTo>
                    <a:cubicBezTo>
                      <a:pt x="16" y="49"/>
                      <a:pt x="22" y="52"/>
                      <a:pt x="27" y="52"/>
                    </a:cubicBezTo>
                    <a:cubicBezTo>
                      <a:pt x="31" y="52"/>
                      <a:pt x="40" y="48"/>
                      <a:pt x="42" y="45"/>
                    </a:cubicBezTo>
                    <a:cubicBezTo>
                      <a:pt x="43" y="44"/>
                      <a:pt x="43" y="43"/>
                      <a:pt x="43" y="43"/>
                    </a:cubicBezTo>
                    <a:cubicBezTo>
                      <a:pt x="43" y="42"/>
                      <a:pt x="43" y="42"/>
                      <a:pt x="43" y="41"/>
                    </a:cubicBezTo>
                    <a:cubicBezTo>
                      <a:pt x="43" y="41"/>
                      <a:pt x="43" y="40"/>
                      <a:pt x="44" y="40"/>
                    </a:cubicBezTo>
                    <a:cubicBezTo>
                      <a:pt x="44" y="40"/>
                      <a:pt x="44" y="39"/>
                      <a:pt x="44" y="39"/>
                    </a:cubicBezTo>
                    <a:cubicBezTo>
                      <a:pt x="46" y="34"/>
                      <a:pt x="45" y="26"/>
                      <a:pt x="42" y="23"/>
                    </a:cubicBezTo>
                    <a:cubicBezTo>
                      <a:pt x="42" y="23"/>
                      <a:pt x="42" y="23"/>
                      <a:pt x="41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9" y="23"/>
                      <a:pt x="38" y="22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7" y="18"/>
                      <a:pt x="36" y="17"/>
                    </a:cubicBezTo>
                    <a:cubicBezTo>
                      <a:pt x="32" y="16"/>
                      <a:pt x="30" y="15"/>
                      <a:pt x="27" y="12"/>
                    </a:cubicBezTo>
                    <a:cubicBezTo>
                      <a:pt x="25" y="13"/>
                      <a:pt x="22" y="12"/>
                      <a:pt x="21" y="11"/>
                    </a:cubicBezTo>
                    <a:cubicBezTo>
                      <a:pt x="20" y="11"/>
                      <a:pt x="19" y="11"/>
                      <a:pt x="19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63">
                <a:extLst>
                  <a:ext uri="{FF2B5EF4-FFF2-40B4-BE49-F238E27FC236}">
                    <a16:creationId xmlns:a16="http://schemas.microsoft.com/office/drawing/2014/main" id="{DA331D56-DBED-4F46-B7F3-446F0E1B57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0488" y="2470151"/>
                <a:ext cx="708025" cy="703263"/>
              </a:xfrm>
              <a:custGeom>
                <a:avLst/>
                <a:gdLst>
                  <a:gd name="T0" fmla="*/ 167 w 292"/>
                  <a:gd name="T1" fmla="*/ 1 h 291"/>
                  <a:gd name="T2" fmla="*/ 206 w 292"/>
                  <a:gd name="T3" fmla="*/ 12 h 291"/>
                  <a:gd name="T4" fmla="*/ 281 w 292"/>
                  <a:gd name="T5" fmla="*/ 81 h 291"/>
                  <a:gd name="T6" fmla="*/ 289 w 292"/>
                  <a:gd name="T7" fmla="*/ 115 h 291"/>
                  <a:gd name="T8" fmla="*/ 277 w 292"/>
                  <a:gd name="T9" fmla="*/ 212 h 291"/>
                  <a:gd name="T10" fmla="*/ 233 w 292"/>
                  <a:gd name="T11" fmla="*/ 262 h 291"/>
                  <a:gd name="T12" fmla="*/ 84 w 292"/>
                  <a:gd name="T13" fmla="*/ 283 h 291"/>
                  <a:gd name="T14" fmla="*/ 55 w 292"/>
                  <a:gd name="T15" fmla="*/ 264 h 291"/>
                  <a:gd name="T16" fmla="*/ 1 w 292"/>
                  <a:gd name="T17" fmla="*/ 173 h 291"/>
                  <a:gd name="T18" fmla="*/ 0 w 292"/>
                  <a:gd name="T19" fmla="*/ 150 h 291"/>
                  <a:gd name="T20" fmla="*/ 12 w 292"/>
                  <a:gd name="T21" fmla="*/ 87 h 291"/>
                  <a:gd name="T22" fmla="*/ 73 w 292"/>
                  <a:gd name="T23" fmla="*/ 18 h 291"/>
                  <a:gd name="T24" fmla="*/ 147 w 292"/>
                  <a:gd name="T25" fmla="*/ 1 h 291"/>
                  <a:gd name="T26" fmla="*/ 72 w 292"/>
                  <a:gd name="T27" fmla="*/ 22 h 291"/>
                  <a:gd name="T28" fmla="*/ 25 w 292"/>
                  <a:gd name="T29" fmla="*/ 71 h 291"/>
                  <a:gd name="T30" fmla="*/ 11 w 292"/>
                  <a:gd name="T31" fmla="*/ 110 h 291"/>
                  <a:gd name="T32" fmla="*/ 5 w 292"/>
                  <a:gd name="T33" fmla="*/ 169 h 291"/>
                  <a:gd name="T34" fmla="*/ 13 w 292"/>
                  <a:gd name="T35" fmla="*/ 199 h 291"/>
                  <a:gd name="T36" fmla="*/ 105 w 292"/>
                  <a:gd name="T37" fmla="*/ 285 h 291"/>
                  <a:gd name="T38" fmla="*/ 185 w 292"/>
                  <a:gd name="T39" fmla="*/ 283 h 291"/>
                  <a:gd name="T40" fmla="*/ 200 w 292"/>
                  <a:gd name="T41" fmla="*/ 277 h 291"/>
                  <a:gd name="T42" fmla="*/ 245 w 292"/>
                  <a:gd name="T43" fmla="*/ 248 h 291"/>
                  <a:gd name="T44" fmla="*/ 264 w 292"/>
                  <a:gd name="T45" fmla="*/ 226 h 291"/>
                  <a:gd name="T46" fmla="*/ 287 w 292"/>
                  <a:gd name="T47" fmla="*/ 162 h 291"/>
                  <a:gd name="T48" fmla="*/ 277 w 292"/>
                  <a:gd name="T49" fmla="*/ 82 h 291"/>
                  <a:gd name="T50" fmla="*/ 228 w 292"/>
                  <a:gd name="T51" fmla="*/ 26 h 291"/>
                  <a:gd name="T52" fmla="*/ 212 w 292"/>
                  <a:gd name="T53" fmla="*/ 16 h 291"/>
                  <a:gd name="T54" fmla="*/ 199 w 292"/>
                  <a:gd name="T55" fmla="*/ 13 h 291"/>
                  <a:gd name="T56" fmla="*/ 197 w 292"/>
                  <a:gd name="T57" fmla="*/ 14 h 291"/>
                  <a:gd name="T58" fmla="*/ 174 w 292"/>
                  <a:gd name="T59" fmla="*/ 9 h 291"/>
                  <a:gd name="T60" fmla="*/ 169 w 292"/>
                  <a:gd name="T61" fmla="*/ 8 h 291"/>
                  <a:gd name="T62" fmla="*/ 159 w 292"/>
                  <a:gd name="T63" fmla="*/ 13 h 291"/>
                  <a:gd name="T64" fmla="*/ 173 w 292"/>
                  <a:gd name="T65" fmla="*/ 5 h 291"/>
                  <a:gd name="T66" fmla="*/ 142 w 292"/>
                  <a:gd name="T67" fmla="*/ 4 h 291"/>
                  <a:gd name="T68" fmla="*/ 118 w 292"/>
                  <a:gd name="T69" fmla="*/ 8 h 291"/>
                  <a:gd name="T70" fmla="*/ 109 w 292"/>
                  <a:gd name="T71" fmla="*/ 9 h 291"/>
                  <a:gd name="T72" fmla="*/ 87 w 292"/>
                  <a:gd name="T73" fmla="*/ 18 h 291"/>
                  <a:gd name="T74" fmla="*/ 80 w 292"/>
                  <a:gd name="T75" fmla="*/ 21 h 291"/>
                  <a:gd name="T76" fmla="*/ 79 w 292"/>
                  <a:gd name="T77" fmla="*/ 1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291">
                    <a:moveTo>
                      <a:pt x="147" y="1"/>
                    </a:moveTo>
                    <a:cubicBezTo>
                      <a:pt x="151" y="0"/>
                      <a:pt x="163" y="0"/>
                      <a:pt x="167" y="1"/>
                    </a:cubicBezTo>
                    <a:cubicBezTo>
                      <a:pt x="176" y="2"/>
                      <a:pt x="184" y="6"/>
                      <a:pt x="193" y="8"/>
                    </a:cubicBezTo>
                    <a:cubicBezTo>
                      <a:pt x="198" y="9"/>
                      <a:pt x="202" y="10"/>
                      <a:pt x="206" y="12"/>
                    </a:cubicBezTo>
                    <a:cubicBezTo>
                      <a:pt x="220" y="17"/>
                      <a:pt x="234" y="25"/>
                      <a:pt x="245" y="35"/>
                    </a:cubicBezTo>
                    <a:cubicBezTo>
                      <a:pt x="259" y="48"/>
                      <a:pt x="271" y="63"/>
                      <a:pt x="281" y="81"/>
                    </a:cubicBezTo>
                    <a:cubicBezTo>
                      <a:pt x="283" y="85"/>
                      <a:pt x="286" y="91"/>
                      <a:pt x="287" y="95"/>
                    </a:cubicBezTo>
                    <a:cubicBezTo>
                      <a:pt x="289" y="102"/>
                      <a:pt x="288" y="109"/>
                      <a:pt x="289" y="115"/>
                    </a:cubicBezTo>
                    <a:cubicBezTo>
                      <a:pt x="291" y="128"/>
                      <a:pt x="292" y="138"/>
                      <a:pt x="291" y="154"/>
                    </a:cubicBezTo>
                    <a:cubicBezTo>
                      <a:pt x="290" y="174"/>
                      <a:pt x="287" y="195"/>
                      <a:pt x="277" y="212"/>
                    </a:cubicBezTo>
                    <a:cubicBezTo>
                      <a:pt x="273" y="221"/>
                      <a:pt x="267" y="226"/>
                      <a:pt x="260" y="234"/>
                    </a:cubicBezTo>
                    <a:cubicBezTo>
                      <a:pt x="251" y="244"/>
                      <a:pt x="243" y="253"/>
                      <a:pt x="233" y="262"/>
                    </a:cubicBezTo>
                    <a:cubicBezTo>
                      <a:pt x="212" y="278"/>
                      <a:pt x="186" y="289"/>
                      <a:pt x="154" y="290"/>
                    </a:cubicBezTo>
                    <a:cubicBezTo>
                      <a:pt x="131" y="291"/>
                      <a:pt x="103" y="291"/>
                      <a:pt x="84" y="283"/>
                    </a:cubicBezTo>
                    <a:cubicBezTo>
                      <a:pt x="79" y="281"/>
                      <a:pt x="74" y="277"/>
                      <a:pt x="69" y="273"/>
                    </a:cubicBezTo>
                    <a:cubicBezTo>
                      <a:pt x="64" y="270"/>
                      <a:pt x="59" y="267"/>
                      <a:pt x="55" y="264"/>
                    </a:cubicBezTo>
                    <a:cubicBezTo>
                      <a:pt x="37" y="249"/>
                      <a:pt x="24" y="231"/>
                      <a:pt x="14" y="208"/>
                    </a:cubicBezTo>
                    <a:cubicBezTo>
                      <a:pt x="9" y="197"/>
                      <a:pt x="3" y="184"/>
                      <a:pt x="1" y="173"/>
                    </a:cubicBezTo>
                    <a:cubicBezTo>
                      <a:pt x="1" y="170"/>
                      <a:pt x="2" y="165"/>
                      <a:pt x="1" y="161"/>
                    </a:cubicBezTo>
                    <a:cubicBezTo>
                      <a:pt x="1" y="157"/>
                      <a:pt x="0" y="154"/>
                      <a:pt x="0" y="150"/>
                    </a:cubicBezTo>
                    <a:cubicBezTo>
                      <a:pt x="0" y="143"/>
                      <a:pt x="2" y="131"/>
                      <a:pt x="5" y="119"/>
                    </a:cubicBezTo>
                    <a:cubicBezTo>
                      <a:pt x="8" y="108"/>
                      <a:pt x="9" y="96"/>
                      <a:pt x="12" y="87"/>
                    </a:cubicBezTo>
                    <a:cubicBezTo>
                      <a:pt x="14" y="79"/>
                      <a:pt x="22" y="69"/>
                      <a:pt x="28" y="60"/>
                    </a:cubicBezTo>
                    <a:cubicBezTo>
                      <a:pt x="39" y="45"/>
                      <a:pt x="55" y="26"/>
                      <a:pt x="73" y="18"/>
                    </a:cubicBezTo>
                    <a:cubicBezTo>
                      <a:pt x="79" y="15"/>
                      <a:pt x="87" y="13"/>
                      <a:pt x="95" y="10"/>
                    </a:cubicBezTo>
                    <a:cubicBezTo>
                      <a:pt x="112" y="5"/>
                      <a:pt x="126" y="2"/>
                      <a:pt x="147" y="1"/>
                    </a:cubicBezTo>
                    <a:close/>
                    <a:moveTo>
                      <a:pt x="80" y="21"/>
                    </a:moveTo>
                    <a:cubicBezTo>
                      <a:pt x="76" y="22"/>
                      <a:pt x="76" y="23"/>
                      <a:pt x="72" y="22"/>
                    </a:cubicBezTo>
                    <a:cubicBezTo>
                      <a:pt x="57" y="31"/>
                      <a:pt x="46" y="42"/>
                      <a:pt x="35" y="57"/>
                    </a:cubicBezTo>
                    <a:cubicBezTo>
                      <a:pt x="32" y="61"/>
                      <a:pt x="28" y="66"/>
                      <a:pt x="25" y="71"/>
                    </a:cubicBezTo>
                    <a:cubicBezTo>
                      <a:pt x="21" y="77"/>
                      <a:pt x="17" y="82"/>
                      <a:pt x="16" y="87"/>
                    </a:cubicBezTo>
                    <a:cubicBezTo>
                      <a:pt x="13" y="94"/>
                      <a:pt x="13" y="102"/>
                      <a:pt x="11" y="110"/>
                    </a:cubicBezTo>
                    <a:cubicBezTo>
                      <a:pt x="8" y="126"/>
                      <a:pt x="3" y="144"/>
                      <a:pt x="5" y="159"/>
                    </a:cubicBezTo>
                    <a:cubicBezTo>
                      <a:pt x="5" y="162"/>
                      <a:pt x="4" y="166"/>
                      <a:pt x="5" y="169"/>
                    </a:cubicBezTo>
                    <a:cubicBezTo>
                      <a:pt x="6" y="176"/>
                      <a:pt x="9" y="182"/>
                      <a:pt x="11" y="189"/>
                    </a:cubicBezTo>
                    <a:cubicBezTo>
                      <a:pt x="12" y="192"/>
                      <a:pt x="12" y="195"/>
                      <a:pt x="13" y="199"/>
                    </a:cubicBezTo>
                    <a:cubicBezTo>
                      <a:pt x="25" y="226"/>
                      <a:pt x="41" y="248"/>
                      <a:pt x="64" y="265"/>
                    </a:cubicBezTo>
                    <a:cubicBezTo>
                      <a:pt x="76" y="274"/>
                      <a:pt x="88" y="282"/>
                      <a:pt x="105" y="285"/>
                    </a:cubicBezTo>
                    <a:cubicBezTo>
                      <a:pt x="120" y="287"/>
                      <a:pt x="138" y="288"/>
                      <a:pt x="154" y="287"/>
                    </a:cubicBezTo>
                    <a:cubicBezTo>
                      <a:pt x="164" y="286"/>
                      <a:pt x="175" y="286"/>
                      <a:pt x="185" y="283"/>
                    </a:cubicBezTo>
                    <a:cubicBezTo>
                      <a:pt x="187" y="282"/>
                      <a:pt x="190" y="279"/>
                      <a:pt x="193" y="278"/>
                    </a:cubicBezTo>
                    <a:cubicBezTo>
                      <a:pt x="196" y="277"/>
                      <a:pt x="198" y="277"/>
                      <a:pt x="200" y="277"/>
                    </a:cubicBezTo>
                    <a:cubicBezTo>
                      <a:pt x="214" y="272"/>
                      <a:pt x="222" y="264"/>
                      <a:pt x="232" y="257"/>
                    </a:cubicBezTo>
                    <a:cubicBezTo>
                      <a:pt x="236" y="253"/>
                      <a:pt x="241" y="251"/>
                      <a:pt x="245" y="248"/>
                    </a:cubicBezTo>
                    <a:cubicBezTo>
                      <a:pt x="250" y="243"/>
                      <a:pt x="253" y="237"/>
                      <a:pt x="258" y="232"/>
                    </a:cubicBezTo>
                    <a:cubicBezTo>
                      <a:pt x="260" y="230"/>
                      <a:pt x="262" y="228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8" y="173"/>
                      <a:pt x="287" y="168"/>
                      <a:pt x="287" y="162"/>
                    </a:cubicBezTo>
                    <a:cubicBezTo>
                      <a:pt x="289" y="137"/>
                      <a:pt x="287" y="120"/>
                      <a:pt x="284" y="99"/>
                    </a:cubicBezTo>
                    <a:cubicBezTo>
                      <a:pt x="283" y="93"/>
                      <a:pt x="280" y="87"/>
                      <a:pt x="277" y="82"/>
                    </a:cubicBezTo>
                    <a:cubicBezTo>
                      <a:pt x="274" y="76"/>
                      <a:pt x="271" y="70"/>
                      <a:pt x="268" y="65"/>
                    </a:cubicBezTo>
                    <a:cubicBezTo>
                      <a:pt x="257" y="50"/>
                      <a:pt x="244" y="37"/>
                      <a:pt x="228" y="26"/>
                    </a:cubicBezTo>
                    <a:cubicBezTo>
                      <a:pt x="224" y="23"/>
                      <a:pt x="218" y="19"/>
                      <a:pt x="213" y="17"/>
                    </a:cubicBezTo>
                    <a:cubicBezTo>
                      <a:pt x="212" y="17"/>
                      <a:pt x="213" y="16"/>
                      <a:pt x="212" y="16"/>
                    </a:cubicBezTo>
                    <a:cubicBezTo>
                      <a:pt x="211" y="15"/>
                      <a:pt x="206" y="15"/>
                      <a:pt x="204" y="14"/>
                    </a:cubicBezTo>
                    <a:cubicBezTo>
                      <a:pt x="201" y="13"/>
                      <a:pt x="196" y="12"/>
                      <a:pt x="199" y="13"/>
                    </a:cubicBezTo>
                    <a:cubicBezTo>
                      <a:pt x="199" y="14"/>
                      <a:pt x="199" y="14"/>
                      <a:pt x="198" y="15"/>
                    </a:cubicBezTo>
                    <a:cubicBezTo>
                      <a:pt x="198" y="15"/>
                      <a:pt x="197" y="14"/>
                      <a:pt x="197" y="14"/>
                    </a:cubicBezTo>
                    <a:cubicBezTo>
                      <a:pt x="192" y="13"/>
                      <a:pt x="188" y="12"/>
                      <a:pt x="185" y="9"/>
                    </a:cubicBezTo>
                    <a:cubicBezTo>
                      <a:pt x="181" y="9"/>
                      <a:pt x="178" y="10"/>
                      <a:pt x="174" y="9"/>
                    </a:cubicBezTo>
                    <a:cubicBezTo>
                      <a:pt x="171" y="8"/>
                      <a:pt x="172" y="11"/>
                      <a:pt x="170" y="11"/>
                    </a:cubicBezTo>
                    <a:cubicBezTo>
                      <a:pt x="169" y="10"/>
                      <a:pt x="171" y="8"/>
                      <a:pt x="169" y="8"/>
                    </a:cubicBezTo>
                    <a:cubicBezTo>
                      <a:pt x="168" y="12"/>
                      <a:pt x="166" y="14"/>
                      <a:pt x="161" y="15"/>
                    </a:cubicBezTo>
                    <a:cubicBezTo>
                      <a:pt x="161" y="13"/>
                      <a:pt x="159" y="14"/>
                      <a:pt x="159" y="13"/>
                    </a:cubicBezTo>
                    <a:cubicBezTo>
                      <a:pt x="159" y="10"/>
                      <a:pt x="161" y="10"/>
                      <a:pt x="160" y="8"/>
                    </a:cubicBezTo>
                    <a:cubicBezTo>
                      <a:pt x="166" y="7"/>
                      <a:pt x="169" y="9"/>
                      <a:pt x="173" y="5"/>
                    </a:cubicBezTo>
                    <a:cubicBezTo>
                      <a:pt x="164" y="4"/>
                      <a:pt x="147" y="0"/>
                      <a:pt x="141" y="6"/>
                    </a:cubicBezTo>
                    <a:cubicBezTo>
                      <a:pt x="141" y="5"/>
                      <a:pt x="142" y="5"/>
                      <a:pt x="142" y="4"/>
                    </a:cubicBezTo>
                    <a:cubicBezTo>
                      <a:pt x="137" y="5"/>
                      <a:pt x="129" y="6"/>
                      <a:pt x="124" y="7"/>
                    </a:cubicBezTo>
                    <a:cubicBezTo>
                      <a:pt x="122" y="7"/>
                      <a:pt x="119" y="6"/>
                      <a:pt x="118" y="8"/>
                    </a:cubicBezTo>
                    <a:cubicBezTo>
                      <a:pt x="119" y="8"/>
                      <a:pt x="121" y="8"/>
                      <a:pt x="121" y="9"/>
                    </a:cubicBezTo>
                    <a:cubicBezTo>
                      <a:pt x="114" y="8"/>
                      <a:pt x="114" y="11"/>
                      <a:pt x="109" y="9"/>
                    </a:cubicBezTo>
                    <a:cubicBezTo>
                      <a:pt x="106" y="11"/>
                      <a:pt x="101" y="12"/>
                      <a:pt x="97" y="15"/>
                    </a:cubicBezTo>
                    <a:cubicBezTo>
                      <a:pt x="93" y="17"/>
                      <a:pt x="92" y="15"/>
                      <a:pt x="87" y="18"/>
                    </a:cubicBezTo>
                    <a:cubicBezTo>
                      <a:pt x="84" y="18"/>
                      <a:pt x="84" y="18"/>
                      <a:pt x="81" y="18"/>
                    </a:cubicBezTo>
                    <a:cubicBezTo>
                      <a:pt x="79" y="19"/>
                      <a:pt x="81" y="21"/>
                      <a:pt x="80" y="21"/>
                    </a:cubicBezTo>
                    <a:close/>
                    <a:moveTo>
                      <a:pt x="77" y="21"/>
                    </a:moveTo>
                    <a:cubicBezTo>
                      <a:pt x="78" y="21"/>
                      <a:pt x="79" y="20"/>
                      <a:pt x="79" y="19"/>
                    </a:cubicBezTo>
                    <a:cubicBezTo>
                      <a:pt x="78" y="19"/>
                      <a:pt x="77" y="20"/>
                      <a:pt x="77" y="2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64">
                <a:extLst>
                  <a:ext uri="{FF2B5EF4-FFF2-40B4-BE49-F238E27FC236}">
                    <a16:creationId xmlns:a16="http://schemas.microsoft.com/office/drawing/2014/main" id="{25202C0B-88D0-43CC-B084-A3EF205C57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7313" y="2466976"/>
                <a:ext cx="712788" cy="709613"/>
              </a:xfrm>
              <a:custGeom>
                <a:avLst/>
                <a:gdLst>
                  <a:gd name="T0" fmla="*/ 64 w 294"/>
                  <a:gd name="T1" fmla="*/ 271 h 293"/>
                  <a:gd name="T2" fmla="*/ 1 w 294"/>
                  <a:gd name="T3" fmla="*/ 162 h 293"/>
                  <a:gd name="T4" fmla="*/ 12 w 294"/>
                  <a:gd name="T5" fmla="*/ 88 h 293"/>
                  <a:gd name="T6" fmla="*/ 148 w 294"/>
                  <a:gd name="T7" fmla="*/ 1 h 293"/>
                  <a:gd name="T8" fmla="*/ 199 w 294"/>
                  <a:gd name="T9" fmla="*/ 9 h 293"/>
                  <a:gd name="T10" fmla="*/ 289 w 294"/>
                  <a:gd name="T11" fmla="*/ 96 h 293"/>
                  <a:gd name="T12" fmla="*/ 264 w 294"/>
                  <a:gd name="T13" fmla="*/ 233 h 293"/>
                  <a:gd name="T14" fmla="*/ 157 w 294"/>
                  <a:gd name="T15" fmla="*/ 2 h 293"/>
                  <a:gd name="T16" fmla="*/ 30 w 294"/>
                  <a:gd name="T17" fmla="*/ 62 h 293"/>
                  <a:gd name="T18" fmla="*/ 2 w 294"/>
                  <a:gd name="T19" fmla="*/ 157 h 293"/>
                  <a:gd name="T20" fmla="*/ 56 w 294"/>
                  <a:gd name="T21" fmla="*/ 264 h 293"/>
                  <a:gd name="T22" fmla="*/ 138 w 294"/>
                  <a:gd name="T23" fmla="*/ 291 h 293"/>
                  <a:gd name="T24" fmla="*/ 278 w 294"/>
                  <a:gd name="T25" fmla="*/ 212 h 293"/>
                  <a:gd name="T26" fmla="*/ 281 w 294"/>
                  <a:gd name="T27" fmla="*/ 83 h 293"/>
                  <a:gd name="T28" fmla="*/ 227 w 294"/>
                  <a:gd name="T29" fmla="*/ 24 h 293"/>
                  <a:gd name="T30" fmla="*/ 279 w 294"/>
                  <a:gd name="T31" fmla="*/ 83 h 293"/>
                  <a:gd name="T32" fmla="*/ 266 w 294"/>
                  <a:gd name="T33" fmla="*/ 227 h 293"/>
                  <a:gd name="T34" fmla="*/ 239 w 294"/>
                  <a:gd name="T35" fmla="*/ 255 h 293"/>
                  <a:gd name="T36" fmla="*/ 195 w 294"/>
                  <a:gd name="T37" fmla="*/ 280 h 293"/>
                  <a:gd name="T38" fmla="*/ 106 w 294"/>
                  <a:gd name="T39" fmla="*/ 287 h 293"/>
                  <a:gd name="T40" fmla="*/ 8 w 294"/>
                  <a:gd name="T41" fmla="*/ 183 h 293"/>
                  <a:gd name="T42" fmla="*/ 11 w 294"/>
                  <a:gd name="T43" fmla="*/ 111 h 293"/>
                  <a:gd name="T44" fmla="*/ 28 w 294"/>
                  <a:gd name="T45" fmla="*/ 68 h 293"/>
                  <a:gd name="T46" fmla="*/ 77 w 294"/>
                  <a:gd name="T47" fmla="*/ 22 h 293"/>
                  <a:gd name="T48" fmla="*/ 84 w 294"/>
                  <a:gd name="T49" fmla="*/ 18 h 293"/>
                  <a:gd name="T50" fmla="*/ 105 w 294"/>
                  <a:gd name="T51" fmla="*/ 12 h 293"/>
                  <a:gd name="T52" fmla="*/ 122 w 294"/>
                  <a:gd name="T53" fmla="*/ 7 h 293"/>
                  <a:gd name="T54" fmla="*/ 144 w 294"/>
                  <a:gd name="T55" fmla="*/ 5 h 293"/>
                  <a:gd name="T56" fmla="*/ 174 w 294"/>
                  <a:gd name="T57" fmla="*/ 7 h 293"/>
                  <a:gd name="T58" fmla="*/ 186 w 294"/>
                  <a:gd name="T59" fmla="*/ 9 h 293"/>
                  <a:gd name="T60" fmla="*/ 198 w 294"/>
                  <a:gd name="T61" fmla="*/ 13 h 293"/>
                  <a:gd name="T62" fmla="*/ 211 w 294"/>
                  <a:gd name="T63" fmla="*/ 15 h 293"/>
                  <a:gd name="T64" fmla="*/ 168 w 294"/>
                  <a:gd name="T65" fmla="*/ 3 h 293"/>
                  <a:gd name="T66" fmla="*/ 27 w 294"/>
                  <a:gd name="T67" fmla="*/ 73 h 293"/>
                  <a:gd name="T68" fmla="*/ 11 w 294"/>
                  <a:gd name="T69" fmla="*/ 121 h 293"/>
                  <a:gd name="T70" fmla="*/ 13 w 294"/>
                  <a:gd name="T71" fmla="*/ 190 h 293"/>
                  <a:gd name="T72" fmla="*/ 155 w 294"/>
                  <a:gd name="T73" fmla="*/ 287 h 293"/>
                  <a:gd name="T74" fmla="*/ 198 w 294"/>
                  <a:gd name="T75" fmla="*/ 277 h 293"/>
                  <a:gd name="T76" fmla="*/ 245 w 294"/>
                  <a:gd name="T77" fmla="*/ 248 h 293"/>
                  <a:gd name="T78" fmla="*/ 286 w 294"/>
                  <a:gd name="T79" fmla="*/ 179 h 293"/>
                  <a:gd name="T80" fmla="*/ 277 w 294"/>
                  <a:gd name="T81" fmla="*/ 83 h 293"/>
                  <a:gd name="T82" fmla="*/ 214 w 294"/>
                  <a:gd name="T83" fmla="*/ 19 h 293"/>
                  <a:gd name="T84" fmla="*/ 201 w 294"/>
                  <a:gd name="T85" fmla="*/ 15 h 293"/>
                  <a:gd name="T86" fmla="*/ 196 w 294"/>
                  <a:gd name="T87" fmla="*/ 16 h 293"/>
                  <a:gd name="T88" fmla="*/ 173 w 294"/>
                  <a:gd name="T89" fmla="*/ 11 h 293"/>
                  <a:gd name="T90" fmla="*/ 161 w 294"/>
                  <a:gd name="T91" fmla="*/ 16 h 293"/>
                  <a:gd name="T92" fmla="*/ 160 w 294"/>
                  <a:gd name="T93" fmla="*/ 9 h 293"/>
                  <a:gd name="T94" fmla="*/ 155 w 294"/>
                  <a:gd name="T95" fmla="*/ 5 h 293"/>
                  <a:gd name="T96" fmla="*/ 125 w 294"/>
                  <a:gd name="T97" fmla="*/ 9 h 293"/>
                  <a:gd name="T98" fmla="*/ 121 w 294"/>
                  <a:gd name="T99" fmla="*/ 11 h 293"/>
                  <a:gd name="T100" fmla="*/ 99 w 294"/>
                  <a:gd name="T101" fmla="*/ 17 h 293"/>
                  <a:gd name="T102" fmla="*/ 82 w 294"/>
                  <a:gd name="T103" fmla="*/ 21 h 293"/>
                  <a:gd name="T104" fmla="*/ 161 w 294"/>
                  <a:gd name="T105" fmla="*/ 14 h 293"/>
                  <a:gd name="T106" fmla="*/ 161 w 294"/>
                  <a:gd name="T107" fmla="*/ 1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4" h="293">
                    <a:moveTo>
                      <a:pt x="138" y="293"/>
                    </a:moveTo>
                    <a:cubicBezTo>
                      <a:pt x="115" y="293"/>
                      <a:pt x="97" y="290"/>
                      <a:pt x="85" y="285"/>
                    </a:cubicBezTo>
                    <a:cubicBezTo>
                      <a:pt x="81" y="283"/>
                      <a:pt x="76" y="280"/>
                      <a:pt x="72" y="277"/>
                    </a:cubicBezTo>
                    <a:cubicBezTo>
                      <a:pt x="70" y="275"/>
                      <a:pt x="70" y="275"/>
                      <a:pt x="70" y="275"/>
                    </a:cubicBezTo>
                    <a:cubicBezTo>
                      <a:pt x="68" y="274"/>
                      <a:pt x="66" y="272"/>
                      <a:pt x="64" y="271"/>
                    </a:cubicBezTo>
                    <a:cubicBezTo>
                      <a:pt x="61" y="269"/>
                      <a:pt x="58" y="267"/>
                      <a:pt x="55" y="265"/>
                    </a:cubicBezTo>
                    <a:cubicBezTo>
                      <a:pt x="37" y="250"/>
                      <a:pt x="24" y="233"/>
                      <a:pt x="14" y="210"/>
                    </a:cubicBezTo>
                    <a:cubicBezTo>
                      <a:pt x="9" y="198"/>
                      <a:pt x="3" y="186"/>
                      <a:pt x="1" y="174"/>
                    </a:cubicBezTo>
                    <a:cubicBezTo>
                      <a:pt x="1" y="172"/>
                      <a:pt x="1" y="170"/>
                      <a:pt x="1" y="168"/>
                    </a:cubicBezTo>
                    <a:cubicBezTo>
                      <a:pt x="1" y="166"/>
                      <a:pt x="2" y="164"/>
                      <a:pt x="1" y="162"/>
                    </a:cubicBezTo>
                    <a:cubicBezTo>
                      <a:pt x="1" y="160"/>
                      <a:pt x="1" y="159"/>
                      <a:pt x="1" y="157"/>
                    </a:cubicBezTo>
                    <a:cubicBezTo>
                      <a:pt x="0" y="155"/>
                      <a:pt x="0" y="153"/>
                      <a:pt x="0" y="151"/>
                    </a:cubicBezTo>
                    <a:cubicBezTo>
                      <a:pt x="0" y="144"/>
                      <a:pt x="2" y="134"/>
                      <a:pt x="5" y="120"/>
                    </a:cubicBezTo>
                    <a:cubicBezTo>
                      <a:pt x="6" y="116"/>
                      <a:pt x="7" y="111"/>
                      <a:pt x="8" y="107"/>
                    </a:cubicBezTo>
                    <a:cubicBezTo>
                      <a:pt x="9" y="100"/>
                      <a:pt x="10" y="93"/>
                      <a:pt x="12" y="88"/>
                    </a:cubicBezTo>
                    <a:cubicBezTo>
                      <a:pt x="14" y="80"/>
                      <a:pt x="21" y="70"/>
                      <a:pt x="28" y="61"/>
                    </a:cubicBezTo>
                    <a:cubicBezTo>
                      <a:pt x="44" y="39"/>
                      <a:pt x="59" y="25"/>
                      <a:pt x="73" y="18"/>
                    </a:cubicBezTo>
                    <a:cubicBezTo>
                      <a:pt x="78" y="16"/>
                      <a:pt x="83" y="14"/>
                      <a:pt x="90" y="12"/>
                    </a:cubicBezTo>
                    <a:cubicBezTo>
                      <a:pt x="92" y="11"/>
                      <a:pt x="94" y="11"/>
                      <a:pt x="96" y="10"/>
                    </a:cubicBezTo>
                    <a:cubicBezTo>
                      <a:pt x="112" y="5"/>
                      <a:pt x="126" y="2"/>
                      <a:pt x="148" y="1"/>
                    </a:cubicBezTo>
                    <a:cubicBezTo>
                      <a:pt x="150" y="0"/>
                      <a:pt x="153" y="0"/>
                      <a:pt x="157" y="0"/>
                    </a:cubicBezTo>
                    <a:cubicBezTo>
                      <a:pt x="160" y="0"/>
                      <a:pt x="165" y="0"/>
                      <a:pt x="168" y="1"/>
                    </a:cubicBezTo>
                    <a:cubicBezTo>
                      <a:pt x="173" y="2"/>
                      <a:pt x="178" y="3"/>
                      <a:pt x="183" y="5"/>
                    </a:cubicBezTo>
                    <a:cubicBezTo>
                      <a:pt x="187" y="6"/>
                      <a:pt x="191" y="7"/>
                      <a:pt x="194" y="8"/>
                    </a:cubicBezTo>
                    <a:cubicBezTo>
                      <a:pt x="196" y="9"/>
                      <a:pt x="197" y="9"/>
                      <a:pt x="199" y="9"/>
                    </a:cubicBezTo>
                    <a:cubicBezTo>
                      <a:pt x="202" y="10"/>
                      <a:pt x="205" y="11"/>
                      <a:pt x="207" y="12"/>
                    </a:cubicBezTo>
                    <a:cubicBezTo>
                      <a:pt x="221" y="16"/>
                      <a:pt x="235" y="25"/>
                      <a:pt x="247" y="36"/>
                    </a:cubicBezTo>
                    <a:cubicBezTo>
                      <a:pt x="261" y="48"/>
                      <a:pt x="273" y="64"/>
                      <a:pt x="283" y="81"/>
                    </a:cubicBezTo>
                    <a:cubicBezTo>
                      <a:pt x="283" y="82"/>
                      <a:pt x="283" y="82"/>
                      <a:pt x="283" y="82"/>
                    </a:cubicBezTo>
                    <a:cubicBezTo>
                      <a:pt x="285" y="86"/>
                      <a:pt x="288" y="92"/>
                      <a:pt x="289" y="96"/>
                    </a:cubicBezTo>
                    <a:cubicBezTo>
                      <a:pt x="290" y="100"/>
                      <a:pt x="290" y="104"/>
                      <a:pt x="291" y="108"/>
                    </a:cubicBezTo>
                    <a:cubicBezTo>
                      <a:pt x="291" y="111"/>
                      <a:pt x="291" y="114"/>
                      <a:pt x="291" y="116"/>
                    </a:cubicBezTo>
                    <a:cubicBezTo>
                      <a:pt x="293" y="129"/>
                      <a:pt x="294" y="139"/>
                      <a:pt x="293" y="155"/>
                    </a:cubicBezTo>
                    <a:cubicBezTo>
                      <a:pt x="292" y="179"/>
                      <a:pt x="287" y="198"/>
                      <a:pt x="279" y="213"/>
                    </a:cubicBezTo>
                    <a:cubicBezTo>
                      <a:pt x="275" y="221"/>
                      <a:pt x="270" y="227"/>
                      <a:pt x="264" y="233"/>
                    </a:cubicBezTo>
                    <a:cubicBezTo>
                      <a:pt x="258" y="240"/>
                      <a:pt x="258" y="240"/>
                      <a:pt x="258" y="240"/>
                    </a:cubicBezTo>
                    <a:cubicBezTo>
                      <a:pt x="251" y="248"/>
                      <a:pt x="244" y="256"/>
                      <a:pt x="234" y="263"/>
                    </a:cubicBezTo>
                    <a:cubicBezTo>
                      <a:pt x="212" y="281"/>
                      <a:pt x="185" y="291"/>
                      <a:pt x="156" y="292"/>
                    </a:cubicBezTo>
                    <a:cubicBezTo>
                      <a:pt x="149" y="293"/>
                      <a:pt x="144" y="293"/>
                      <a:pt x="138" y="293"/>
                    </a:cubicBezTo>
                    <a:close/>
                    <a:moveTo>
                      <a:pt x="157" y="2"/>
                    </a:moveTo>
                    <a:cubicBezTo>
                      <a:pt x="153" y="2"/>
                      <a:pt x="150" y="2"/>
                      <a:pt x="148" y="3"/>
                    </a:cubicBezTo>
                    <a:cubicBezTo>
                      <a:pt x="127" y="4"/>
                      <a:pt x="113" y="7"/>
                      <a:pt x="96" y="12"/>
                    </a:cubicBezTo>
                    <a:cubicBezTo>
                      <a:pt x="94" y="13"/>
                      <a:pt x="92" y="13"/>
                      <a:pt x="90" y="14"/>
                    </a:cubicBezTo>
                    <a:cubicBezTo>
                      <a:pt x="84" y="16"/>
                      <a:pt x="78" y="18"/>
                      <a:pt x="74" y="20"/>
                    </a:cubicBezTo>
                    <a:cubicBezTo>
                      <a:pt x="60" y="26"/>
                      <a:pt x="45" y="40"/>
                      <a:pt x="30" y="62"/>
                    </a:cubicBezTo>
                    <a:cubicBezTo>
                      <a:pt x="23" y="71"/>
                      <a:pt x="16" y="81"/>
                      <a:pt x="14" y="89"/>
                    </a:cubicBezTo>
                    <a:cubicBezTo>
                      <a:pt x="12" y="94"/>
                      <a:pt x="11" y="100"/>
                      <a:pt x="10" y="107"/>
                    </a:cubicBezTo>
                    <a:cubicBezTo>
                      <a:pt x="9" y="112"/>
                      <a:pt x="8" y="116"/>
                      <a:pt x="7" y="120"/>
                    </a:cubicBezTo>
                    <a:cubicBezTo>
                      <a:pt x="4" y="134"/>
                      <a:pt x="2" y="144"/>
                      <a:pt x="2" y="151"/>
                    </a:cubicBezTo>
                    <a:cubicBezTo>
                      <a:pt x="2" y="153"/>
                      <a:pt x="2" y="155"/>
                      <a:pt x="2" y="157"/>
                    </a:cubicBezTo>
                    <a:cubicBezTo>
                      <a:pt x="3" y="158"/>
                      <a:pt x="3" y="160"/>
                      <a:pt x="3" y="162"/>
                    </a:cubicBezTo>
                    <a:cubicBezTo>
                      <a:pt x="4" y="164"/>
                      <a:pt x="3" y="166"/>
                      <a:pt x="3" y="168"/>
                    </a:cubicBezTo>
                    <a:cubicBezTo>
                      <a:pt x="3" y="170"/>
                      <a:pt x="3" y="172"/>
                      <a:pt x="3" y="174"/>
                    </a:cubicBezTo>
                    <a:cubicBezTo>
                      <a:pt x="5" y="185"/>
                      <a:pt x="11" y="198"/>
                      <a:pt x="16" y="209"/>
                    </a:cubicBezTo>
                    <a:cubicBezTo>
                      <a:pt x="26" y="232"/>
                      <a:pt x="39" y="249"/>
                      <a:pt x="56" y="264"/>
                    </a:cubicBezTo>
                    <a:cubicBezTo>
                      <a:pt x="59" y="266"/>
                      <a:pt x="62" y="268"/>
                      <a:pt x="65" y="269"/>
                    </a:cubicBezTo>
                    <a:cubicBezTo>
                      <a:pt x="67" y="271"/>
                      <a:pt x="69" y="272"/>
                      <a:pt x="71" y="274"/>
                    </a:cubicBezTo>
                    <a:cubicBezTo>
                      <a:pt x="73" y="275"/>
                      <a:pt x="73" y="275"/>
                      <a:pt x="73" y="275"/>
                    </a:cubicBezTo>
                    <a:cubicBezTo>
                      <a:pt x="78" y="278"/>
                      <a:pt x="82" y="281"/>
                      <a:pt x="86" y="283"/>
                    </a:cubicBezTo>
                    <a:cubicBezTo>
                      <a:pt x="98" y="288"/>
                      <a:pt x="115" y="291"/>
                      <a:pt x="138" y="291"/>
                    </a:cubicBezTo>
                    <a:cubicBezTo>
                      <a:pt x="144" y="291"/>
                      <a:pt x="149" y="291"/>
                      <a:pt x="155" y="290"/>
                    </a:cubicBezTo>
                    <a:cubicBezTo>
                      <a:pt x="184" y="289"/>
                      <a:pt x="211" y="279"/>
                      <a:pt x="233" y="262"/>
                    </a:cubicBezTo>
                    <a:cubicBezTo>
                      <a:pt x="242" y="254"/>
                      <a:pt x="249" y="247"/>
                      <a:pt x="257" y="238"/>
                    </a:cubicBezTo>
                    <a:cubicBezTo>
                      <a:pt x="263" y="232"/>
                      <a:pt x="263" y="232"/>
                      <a:pt x="263" y="232"/>
                    </a:cubicBezTo>
                    <a:cubicBezTo>
                      <a:pt x="269" y="225"/>
                      <a:pt x="273" y="220"/>
                      <a:pt x="278" y="212"/>
                    </a:cubicBezTo>
                    <a:cubicBezTo>
                      <a:pt x="285" y="198"/>
                      <a:pt x="290" y="178"/>
                      <a:pt x="291" y="155"/>
                    </a:cubicBezTo>
                    <a:cubicBezTo>
                      <a:pt x="292" y="139"/>
                      <a:pt x="291" y="130"/>
                      <a:pt x="289" y="116"/>
                    </a:cubicBezTo>
                    <a:cubicBezTo>
                      <a:pt x="289" y="114"/>
                      <a:pt x="289" y="111"/>
                      <a:pt x="289" y="109"/>
                    </a:cubicBezTo>
                    <a:cubicBezTo>
                      <a:pt x="288" y="104"/>
                      <a:pt x="288" y="100"/>
                      <a:pt x="287" y="96"/>
                    </a:cubicBezTo>
                    <a:cubicBezTo>
                      <a:pt x="286" y="92"/>
                      <a:pt x="284" y="87"/>
                      <a:pt x="281" y="83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71" y="65"/>
                      <a:pt x="259" y="50"/>
                      <a:pt x="245" y="37"/>
                    </a:cubicBezTo>
                    <a:cubicBezTo>
                      <a:pt x="236" y="29"/>
                      <a:pt x="225" y="21"/>
                      <a:pt x="214" y="17"/>
                    </a:cubicBezTo>
                    <a:cubicBezTo>
                      <a:pt x="215" y="17"/>
                      <a:pt x="214" y="17"/>
                      <a:pt x="214" y="17"/>
                    </a:cubicBezTo>
                    <a:cubicBezTo>
                      <a:pt x="219" y="19"/>
                      <a:pt x="223" y="22"/>
                      <a:pt x="227" y="24"/>
                    </a:cubicBezTo>
                    <a:cubicBezTo>
                      <a:pt x="228" y="25"/>
                      <a:pt x="229" y="26"/>
                      <a:pt x="230" y="27"/>
                    </a:cubicBezTo>
                    <a:cubicBezTo>
                      <a:pt x="247" y="38"/>
                      <a:pt x="260" y="51"/>
                      <a:pt x="269" y="66"/>
                    </a:cubicBezTo>
                    <a:cubicBezTo>
                      <a:pt x="271" y="69"/>
                      <a:pt x="273" y="72"/>
                      <a:pt x="275" y="76"/>
                    </a:cubicBezTo>
                    <a:cubicBezTo>
                      <a:pt x="276" y="78"/>
                      <a:pt x="277" y="80"/>
                      <a:pt x="279" y="82"/>
                    </a:cubicBezTo>
                    <a:cubicBezTo>
                      <a:pt x="279" y="83"/>
                      <a:pt x="279" y="83"/>
                      <a:pt x="279" y="83"/>
                    </a:cubicBezTo>
                    <a:cubicBezTo>
                      <a:pt x="282" y="88"/>
                      <a:pt x="285" y="94"/>
                      <a:pt x="286" y="100"/>
                    </a:cubicBezTo>
                    <a:cubicBezTo>
                      <a:pt x="289" y="121"/>
                      <a:pt x="291" y="139"/>
                      <a:pt x="289" y="163"/>
                    </a:cubicBezTo>
                    <a:cubicBezTo>
                      <a:pt x="289" y="165"/>
                      <a:pt x="289" y="167"/>
                      <a:pt x="289" y="169"/>
                    </a:cubicBezTo>
                    <a:cubicBezTo>
                      <a:pt x="289" y="172"/>
                      <a:pt x="289" y="176"/>
                      <a:pt x="288" y="180"/>
                    </a:cubicBezTo>
                    <a:cubicBezTo>
                      <a:pt x="283" y="197"/>
                      <a:pt x="277" y="215"/>
                      <a:pt x="266" y="227"/>
                    </a:cubicBezTo>
                    <a:cubicBezTo>
                      <a:pt x="265" y="228"/>
                      <a:pt x="264" y="229"/>
                      <a:pt x="263" y="230"/>
                    </a:cubicBezTo>
                    <a:cubicBezTo>
                      <a:pt x="262" y="231"/>
                      <a:pt x="261" y="232"/>
                      <a:pt x="260" y="233"/>
                    </a:cubicBezTo>
                    <a:cubicBezTo>
                      <a:pt x="258" y="236"/>
                      <a:pt x="256" y="238"/>
                      <a:pt x="254" y="240"/>
                    </a:cubicBezTo>
                    <a:cubicBezTo>
                      <a:pt x="252" y="244"/>
                      <a:pt x="249" y="247"/>
                      <a:pt x="246" y="249"/>
                    </a:cubicBezTo>
                    <a:cubicBezTo>
                      <a:pt x="244" y="251"/>
                      <a:pt x="242" y="253"/>
                      <a:pt x="239" y="255"/>
                    </a:cubicBezTo>
                    <a:cubicBezTo>
                      <a:pt x="237" y="256"/>
                      <a:pt x="236" y="257"/>
                      <a:pt x="234" y="258"/>
                    </a:cubicBezTo>
                    <a:cubicBezTo>
                      <a:pt x="232" y="260"/>
                      <a:pt x="232" y="260"/>
                      <a:pt x="232" y="260"/>
                    </a:cubicBezTo>
                    <a:cubicBezTo>
                      <a:pt x="223" y="267"/>
                      <a:pt x="214" y="274"/>
                      <a:pt x="202" y="279"/>
                    </a:cubicBezTo>
                    <a:cubicBezTo>
                      <a:pt x="200" y="279"/>
                      <a:pt x="199" y="279"/>
                      <a:pt x="198" y="279"/>
                    </a:cubicBezTo>
                    <a:cubicBezTo>
                      <a:pt x="197" y="280"/>
                      <a:pt x="196" y="280"/>
                      <a:pt x="195" y="280"/>
                    </a:cubicBezTo>
                    <a:cubicBezTo>
                      <a:pt x="193" y="281"/>
                      <a:pt x="192" y="282"/>
                      <a:pt x="190" y="282"/>
                    </a:cubicBezTo>
                    <a:cubicBezTo>
                      <a:pt x="189" y="283"/>
                      <a:pt x="187" y="284"/>
                      <a:pt x="186" y="285"/>
                    </a:cubicBezTo>
                    <a:cubicBezTo>
                      <a:pt x="176" y="288"/>
                      <a:pt x="166" y="288"/>
                      <a:pt x="157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38" y="290"/>
                      <a:pt x="120" y="289"/>
                      <a:pt x="106" y="287"/>
                    </a:cubicBezTo>
                    <a:cubicBezTo>
                      <a:pt x="89" y="284"/>
                      <a:pt x="77" y="276"/>
                      <a:pt x="64" y="267"/>
                    </a:cubicBezTo>
                    <a:cubicBezTo>
                      <a:pt x="42" y="251"/>
                      <a:pt x="26" y="230"/>
                      <a:pt x="13" y="200"/>
                    </a:cubicBezTo>
                    <a:cubicBezTo>
                      <a:pt x="12" y="198"/>
                      <a:pt x="12" y="196"/>
                      <a:pt x="12" y="194"/>
                    </a:cubicBezTo>
                    <a:cubicBezTo>
                      <a:pt x="11" y="193"/>
                      <a:pt x="11" y="191"/>
                      <a:pt x="11" y="190"/>
                    </a:cubicBezTo>
                    <a:cubicBezTo>
                      <a:pt x="10" y="188"/>
                      <a:pt x="9" y="185"/>
                      <a:pt x="8" y="183"/>
                    </a:cubicBezTo>
                    <a:cubicBezTo>
                      <a:pt x="7" y="179"/>
                      <a:pt x="5" y="175"/>
                      <a:pt x="5" y="171"/>
                    </a:cubicBezTo>
                    <a:cubicBezTo>
                      <a:pt x="5" y="169"/>
                      <a:pt x="5" y="167"/>
                      <a:pt x="5" y="165"/>
                    </a:cubicBezTo>
                    <a:cubicBezTo>
                      <a:pt x="5" y="163"/>
                      <a:pt x="5" y="162"/>
                      <a:pt x="5" y="160"/>
                    </a:cubicBezTo>
                    <a:cubicBezTo>
                      <a:pt x="3" y="148"/>
                      <a:pt x="7" y="133"/>
                      <a:pt x="9" y="120"/>
                    </a:cubicBezTo>
                    <a:cubicBezTo>
                      <a:pt x="10" y="117"/>
                      <a:pt x="11" y="114"/>
                      <a:pt x="11" y="111"/>
                    </a:cubicBezTo>
                    <a:cubicBezTo>
                      <a:pt x="12" y="108"/>
                      <a:pt x="12" y="105"/>
                      <a:pt x="13" y="102"/>
                    </a:cubicBezTo>
                    <a:cubicBezTo>
                      <a:pt x="13" y="97"/>
                      <a:pt x="14" y="93"/>
                      <a:pt x="16" y="88"/>
                    </a:cubicBezTo>
                    <a:cubicBezTo>
                      <a:pt x="17" y="83"/>
                      <a:pt x="21" y="78"/>
                      <a:pt x="24" y="73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70"/>
                      <a:pt x="27" y="69"/>
                      <a:pt x="28" y="68"/>
                    </a:cubicBezTo>
                    <a:cubicBezTo>
                      <a:pt x="30" y="64"/>
                      <a:pt x="33" y="60"/>
                      <a:pt x="35" y="57"/>
                    </a:cubicBezTo>
                    <a:cubicBezTo>
                      <a:pt x="45" y="45"/>
                      <a:pt x="56" y="32"/>
                      <a:pt x="72" y="22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5" y="22"/>
                      <a:pt x="76" y="22"/>
                      <a:pt x="77" y="22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7" y="21"/>
                      <a:pt x="77" y="21"/>
                    </a:cubicBezTo>
                    <a:cubicBezTo>
                      <a:pt x="77" y="20"/>
                      <a:pt x="79" y="19"/>
                      <a:pt x="80" y="19"/>
                    </a:cubicBezTo>
                    <a:cubicBezTo>
                      <a:pt x="80" y="19"/>
                      <a:pt x="80" y="19"/>
                      <a:pt x="81" y="19"/>
                    </a:cubicBezTo>
                    <a:cubicBezTo>
                      <a:pt x="81" y="19"/>
                      <a:pt x="81" y="19"/>
                      <a:pt x="82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8"/>
                      <a:pt x="86" y="18"/>
                      <a:pt x="88" y="18"/>
                    </a:cubicBezTo>
                    <a:cubicBezTo>
                      <a:pt x="91" y="17"/>
                      <a:pt x="92" y="16"/>
                      <a:pt x="94" y="16"/>
                    </a:cubicBezTo>
                    <a:cubicBezTo>
                      <a:pt x="95" y="16"/>
                      <a:pt x="96" y="16"/>
                      <a:pt x="98" y="15"/>
                    </a:cubicBezTo>
                    <a:cubicBezTo>
                      <a:pt x="100" y="14"/>
                      <a:pt x="102" y="13"/>
                      <a:pt x="105" y="12"/>
                    </a:cubicBezTo>
                    <a:cubicBezTo>
                      <a:pt x="107" y="11"/>
                      <a:pt x="108" y="10"/>
                      <a:pt x="110" y="9"/>
                    </a:cubicBezTo>
                    <a:cubicBezTo>
                      <a:pt x="110" y="9"/>
                      <a:pt x="111" y="9"/>
                      <a:pt x="111" y="9"/>
                    </a:cubicBezTo>
                    <a:cubicBezTo>
                      <a:pt x="112" y="10"/>
                      <a:pt x="113" y="10"/>
                      <a:pt x="115" y="9"/>
                    </a:cubicBezTo>
                    <a:cubicBezTo>
                      <a:pt x="116" y="9"/>
                      <a:pt x="117" y="9"/>
                      <a:pt x="119" y="9"/>
                    </a:cubicBezTo>
                    <a:cubicBezTo>
                      <a:pt x="119" y="8"/>
                      <a:pt x="120" y="7"/>
                      <a:pt x="122" y="7"/>
                    </a:cubicBezTo>
                    <a:cubicBezTo>
                      <a:pt x="122" y="7"/>
                      <a:pt x="122" y="7"/>
                      <a:pt x="123" y="7"/>
                    </a:cubicBezTo>
                    <a:cubicBezTo>
                      <a:pt x="124" y="7"/>
                      <a:pt x="124" y="7"/>
                      <a:pt x="125" y="7"/>
                    </a:cubicBezTo>
                    <a:cubicBezTo>
                      <a:pt x="129" y="6"/>
                      <a:pt x="138" y="5"/>
                      <a:pt x="143" y="4"/>
                    </a:cubicBezTo>
                    <a:cubicBezTo>
                      <a:pt x="143" y="4"/>
                      <a:pt x="144" y="4"/>
                      <a:pt x="144" y="4"/>
                    </a:cubicBezTo>
                    <a:cubicBezTo>
                      <a:pt x="144" y="5"/>
                      <a:pt x="144" y="5"/>
                      <a:pt x="144" y="5"/>
                    </a:cubicBezTo>
                    <a:cubicBezTo>
                      <a:pt x="147" y="4"/>
                      <a:pt x="150" y="3"/>
                      <a:pt x="155" y="3"/>
                    </a:cubicBezTo>
                    <a:cubicBezTo>
                      <a:pt x="160" y="3"/>
                      <a:pt x="166" y="4"/>
                      <a:pt x="171" y="5"/>
                    </a:cubicBezTo>
                    <a:cubicBezTo>
                      <a:pt x="172" y="5"/>
                      <a:pt x="173" y="5"/>
                      <a:pt x="174" y="5"/>
                    </a:cubicBezTo>
                    <a:cubicBezTo>
                      <a:pt x="174" y="5"/>
                      <a:pt x="174" y="5"/>
                      <a:pt x="175" y="6"/>
                    </a:cubicBezTo>
                    <a:cubicBezTo>
                      <a:pt x="175" y="6"/>
                      <a:pt x="175" y="7"/>
                      <a:pt x="174" y="7"/>
                    </a:cubicBezTo>
                    <a:cubicBezTo>
                      <a:pt x="173" y="8"/>
                      <a:pt x="173" y="8"/>
                      <a:pt x="172" y="9"/>
                    </a:cubicBezTo>
                    <a:cubicBezTo>
                      <a:pt x="172" y="9"/>
                      <a:pt x="172" y="9"/>
                      <a:pt x="172" y="10"/>
                    </a:cubicBezTo>
                    <a:cubicBezTo>
                      <a:pt x="172" y="9"/>
                      <a:pt x="173" y="8"/>
                      <a:pt x="175" y="9"/>
                    </a:cubicBezTo>
                    <a:cubicBezTo>
                      <a:pt x="178" y="10"/>
                      <a:pt x="180" y="10"/>
                      <a:pt x="183" y="9"/>
                    </a:cubicBezTo>
                    <a:cubicBezTo>
                      <a:pt x="184" y="9"/>
                      <a:pt x="185" y="9"/>
                      <a:pt x="186" y="9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9" y="11"/>
                      <a:pt x="193" y="13"/>
                      <a:pt x="197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3"/>
                    </a:cubicBezTo>
                    <a:cubicBezTo>
                      <a:pt x="198" y="13"/>
                      <a:pt x="199" y="12"/>
                      <a:pt x="199" y="12"/>
                    </a:cubicBezTo>
                    <a:cubicBezTo>
                      <a:pt x="200" y="12"/>
                      <a:pt x="201" y="13"/>
                      <a:pt x="203" y="13"/>
                    </a:cubicBezTo>
                    <a:cubicBezTo>
                      <a:pt x="204" y="14"/>
                      <a:pt x="204" y="14"/>
                      <a:pt x="205" y="14"/>
                    </a:cubicBezTo>
                    <a:cubicBezTo>
                      <a:pt x="206" y="14"/>
                      <a:pt x="208" y="15"/>
                      <a:pt x="209" y="15"/>
                    </a:cubicBezTo>
                    <a:cubicBezTo>
                      <a:pt x="210" y="15"/>
                      <a:pt x="211" y="15"/>
                      <a:pt x="211" y="15"/>
                    </a:cubicBezTo>
                    <a:cubicBezTo>
                      <a:pt x="210" y="15"/>
                      <a:pt x="208" y="14"/>
                      <a:pt x="207" y="14"/>
                    </a:cubicBezTo>
                    <a:cubicBezTo>
                      <a:pt x="204" y="13"/>
                      <a:pt x="201" y="12"/>
                      <a:pt x="198" y="11"/>
                    </a:cubicBezTo>
                    <a:cubicBezTo>
                      <a:pt x="197" y="11"/>
                      <a:pt x="195" y="11"/>
                      <a:pt x="194" y="10"/>
                    </a:cubicBezTo>
                    <a:cubicBezTo>
                      <a:pt x="190" y="9"/>
                      <a:pt x="186" y="8"/>
                      <a:pt x="183" y="7"/>
                    </a:cubicBezTo>
                    <a:cubicBezTo>
                      <a:pt x="178" y="5"/>
                      <a:pt x="173" y="4"/>
                      <a:pt x="168" y="3"/>
                    </a:cubicBezTo>
                    <a:cubicBezTo>
                      <a:pt x="166" y="3"/>
                      <a:pt x="162" y="2"/>
                      <a:pt x="157" y="2"/>
                    </a:cubicBezTo>
                    <a:close/>
                    <a:moveTo>
                      <a:pt x="73" y="24"/>
                    </a:moveTo>
                    <a:cubicBezTo>
                      <a:pt x="58" y="33"/>
                      <a:pt x="48" y="44"/>
                      <a:pt x="37" y="58"/>
                    </a:cubicBezTo>
                    <a:cubicBezTo>
                      <a:pt x="34" y="61"/>
                      <a:pt x="32" y="65"/>
                      <a:pt x="30" y="69"/>
                    </a:cubicBezTo>
                    <a:cubicBezTo>
                      <a:pt x="29" y="70"/>
                      <a:pt x="28" y="71"/>
                      <a:pt x="27" y="73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2" y="79"/>
                      <a:pt x="19" y="84"/>
                      <a:pt x="18" y="89"/>
                    </a:cubicBezTo>
                    <a:cubicBezTo>
                      <a:pt x="16" y="93"/>
                      <a:pt x="15" y="98"/>
                      <a:pt x="15" y="103"/>
                    </a:cubicBezTo>
                    <a:cubicBezTo>
                      <a:pt x="14" y="106"/>
                      <a:pt x="14" y="109"/>
                      <a:pt x="13" y="112"/>
                    </a:cubicBezTo>
                    <a:cubicBezTo>
                      <a:pt x="13" y="114"/>
                      <a:pt x="12" y="118"/>
                      <a:pt x="11" y="121"/>
                    </a:cubicBezTo>
                    <a:cubicBezTo>
                      <a:pt x="9" y="133"/>
                      <a:pt x="5" y="148"/>
                      <a:pt x="7" y="160"/>
                    </a:cubicBezTo>
                    <a:cubicBezTo>
                      <a:pt x="7" y="162"/>
                      <a:pt x="7" y="163"/>
                      <a:pt x="7" y="165"/>
                    </a:cubicBezTo>
                    <a:cubicBezTo>
                      <a:pt x="7" y="167"/>
                      <a:pt x="7" y="168"/>
                      <a:pt x="7" y="170"/>
                    </a:cubicBezTo>
                    <a:cubicBezTo>
                      <a:pt x="7" y="174"/>
                      <a:pt x="9" y="178"/>
                      <a:pt x="10" y="182"/>
                    </a:cubicBezTo>
                    <a:cubicBezTo>
                      <a:pt x="11" y="184"/>
                      <a:pt x="12" y="187"/>
                      <a:pt x="13" y="190"/>
                    </a:cubicBezTo>
                    <a:cubicBezTo>
                      <a:pt x="13" y="191"/>
                      <a:pt x="13" y="192"/>
                      <a:pt x="14" y="194"/>
                    </a:cubicBezTo>
                    <a:cubicBezTo>
                      <a:pt x="14" y="196"/>
                      <a:pt x="14" y="197"/>
                      <a:pt x="15" y="199"/>
                    </a:cubicBezTo>
                    <a:cubicBezTo>
                      <a:pt x="28" y="229"/>
                      <a:pt x="44" y="250"/>
                      <a:pt x="65" y="265"/>
                    </a:cubicBezTo>
                    <a:cubicBezTo>
                      <a:pt x="78" y="275"/>
                      <a:pt x="90" y="282"/>
                      <a:pt x="106" y="285"/>
                    </a:cubicBezTo>
                    <a:cubicBezTo>
                      <a:pt x="120" y="287"/>
                      <a:pt x="138" y="288"/>
                      <a:pt x="155" y="287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66" y="286"/>
                      <a:pt x="176" y="286"/>
                      <a:pt x="185" y="283"/>
                    </a:cubicBezTo>
                    <a:cubicBezTo>
                      <a:pt x="187" y="282"/>
                      <a:pt x="188" y="281"/>
                      <a:pt x="189" y="281"/>
                    </a:cubicBezTo>
                    <a:cubicBezTo>
                      <a:pt x="191" y="280"/>
                      <a:pt x="192" y="279"/>
                      <a:pt x="194" y="278"/>
                    </a:cubicBezTo>
                    <a:cubicBezTo>
                      <a:pt x="195" y="278"/>
                      <a:pt x="196" y="278"/>
                      <a:pt x="198" y="277"/>
                    </a:cubicBezTo>
                    <a:cubicBezTo>
                      <a:pt x="199" y="277"/>
                      <a:pt x="200" y="277"/>
                      <a:pt x="201" y="277"/>
                    </a:cubicBezTo>
                    <a:cubicBezTo>
                      <a:pt x="213" y="272"/>
                      <a:pt x="222" y="265"/>
                      <a:pt x="231" y="258"/>
                    </a:cubicBezTo>
                    <a:cubicBezTo>
                      <a:pt x="233" y="257"/>
                      <a:pt x="233" y="257"/>
                      <a:pt x="233" y="257"/>
                    </a:cubicBezTo>
                    <a:cubicBezTo>
                      <a:pt x="234" y="256"/>
                      <a:pt x="236" y="254"/>
                      <a:pt x="238" y="253"/>
                    </a:cubicBezTo>
                    <a:cubicBezTo>
                      <a:pt x="241" y="252"/>
                      <a:pt x="243" y="250"/>
                      <a:pt x="245" y="248"/>
                    </a:cubicBezTo>
                    <a:cubicBezTo>
                      <a:pt x="248" y="245"/>
                      <a:pt x="250" y="242"/>
                      <a:pt x="252" y="239"/>
                    </a:cubicBezTo>
                    <a:cubicBezTo>
                      <a:pt x="254" y="237"/>
                      <a:pt x="256" y="234"/>
                      <a:pt x="258" y="232"/>
                    </a:cubicBezTo>
                    <a:cubicBezTo>
                      <a:pt x="259" y="231"/>
                      <a:pt x="260" y="230"/>
                      <a:pt x="261" y="229"/>
                    </a:cubicBezTo>
                    <a:cubicBezTo>
                      <a:pt x="262" y="228"/>
                      <a:pt x="263" y="227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7" y="176"/>
                      <a:pt x="287" y="172"/>
                      <a:pt x="287" y="169"/>
                    </a:cubicBezTo>
                    <a:cubicBezTo>
                      <a:pt x="287" y="167"/>
                      <a:pt x="287" y="165"/>
                      <a:pt x="287" y="163"/>
                    </a:cubicBezTo>
                    <a:cubicBezTo>
                      <a:pt x="289" y="139"/>
                      <a:pt x="287" y="122"/>
                      <a:pt x="284" y="101"/>
                    </a:cubicBezTo>
                    <a:cubicBezTo>
                      <a:pt x="283" y="94"/>
                      <a:pt x="281" y="90"/>
                      <a:pt x="277" y="84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1"/>
                      <a:pt x="275" y="79"/>
                      <a:pt x="273" y="77"/>
                    </a:cubicBezTo>
                    <a:cubicBezTo>
                      <a:pt x="272" y="73"/>
                      <a:pt x="270" y="70"/>
                      <a:pt x="268" y="67"/>
                    </a:cubicBezTo>
                    <a:cubicBezTo>
                      <a:pt x="258" y="52"/>
                      <a:pt x="245" y="39"/>
                      <a:pt x="229" y="28"/>
                    </a:cubicBezTo>
                    <a:cubicBezTo>
                      <a:pt x="228" y="27"/>
                      <a:pt x="227" y="27"/>
                      <a:pt x="226" y="26"/>
                    </a:cubicBezTo>
                    <a:cubicBezTo>
                      <a:pt x="222" y="23"/>
                      <a:pt x="218" y="20"/>
                      <a:pt x="214" y="19"/>
                    </a:cubicBezTo>
                    <a:cubicBezTo>
                      <a:pt x="213" y="19"/>
                      <a:pt x="213" y="19"/>
                      <a:pt x="212" y="18"/>
                    </a:cubicBezTo>
                    <a:cubicBezTo>
                      <a:pt x="212" y="17"/>
                      <a:pt x="210" y="17"/>
                      <a:pt x="209" y="17"/>
                    </a:cubicBezTo>
                    <a:cubicBezTo>
                      <a:pt x="207" y="16"/>
                      <a:pt x="206" y="16"/>
                      <a:pt x="204" y="16"/>
                    </a:cubicBezTo>
                    <a:cubicBezTo>
                      <a:pt x="204" y="16"/>
                      <a:pt x="203" y="16"/>
                      <a:pt x="203" y="15"/>
                    </a:cubicBezTo>
                    <a:cubicBezTo>
                      <a:pt x="202" y="15"/>
                      <a:pt x="202" y="15"/>
                      <a:pt x="201" y="15"/>
                    </a:cubicBezTo>
                    <a:cubicBezTo>
                      <a:pt x="201" y="15"/>
                      <a:pt x="201" y="16"/>
                      <a:pt x="200" y="16"/>
                    </a:cubicBezTo>
                    <a:cubicBezTo>
                      <a:pt x="200" y="16"/>
                      <a:pt x="200" y="17"/>
                      <a:pt x="199" y="17"/>
                    </a:cubicBezTo>
                    <a:cubicBezTo>
                      <a:pt x="199" y="17"/>
                      <a:pt x="199" y="17"/>
                      <a:pt x="199" y="17"/>
                    </a:cubicBezTo>
                    <a:cubicBezTo>
                      <a:pt x="199" y="17"/>
                      <a:pt x="198" y="16"/>
                      <a:pt x="198" y="16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2" y="14"/>
                      <a:pt x="188" y="13"/>
                      <a:pt x="185" y="11"/>
                    </a:cubicBezTo>
                    <a:cubicBezTo>
                      <a:pt x="185" y="11"/>
                      <a:pt x="184" y="11"/>
                      <a:pt x="183" y="11"/>
                    </a:cubicBezTo>
                    <a:cubicBezTo>
                      <a:pt x="180" y="12"/>
                      <a:pt x="177" y="12"/>
                      <a:pt x="174" y="11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4" y="11"/>
                      <a:pt x="174" y="11"/>
                      <a:pt x="173" y="11"/>
                    </a:cubicBezTo>
                    <a:cubicBezTo>
                      <a:pt x="173" y="12"/>
                      <a:pt x="173" y="13"/>
                      <a:pt x="172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0" y="13"/>
                      <a:pt x="170" y="12"/>
                      <a:pt x="170" y="12"/>
                    </a:cubicBezTo>
                    <a:cubicBezTo>
                      <a:pt x="168" y="15"/>
                      <a:pt x="166" y="16"/>
                      <a:pt x="162" y="17"/>
                    </a:cubicBezTo>
                    <a:cubicBezTo>
                      <a:pt x="162" y="17"/>
                      <a:pt x="161" y="17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59" y="15"/>
                      <a:pt x="159" y="15"/>
                      <a:pt x="159" y="13"/>
                    </a:cubicBezTo>
                    <a:cubicBezTo>
                      <a:pt x="159" y="12"/>
                      <a:pt x="159" y="11"/>
                      <a:pt x="160" y="11"/>
                    </a:cubicBezTo>
                    <a:cubicBezTo>
                      <a:pt x="160" y="10"/>
                      <a:pt x="160" y="10"/>
                      <a:pt x="160" y="9"/>
                    </a:cubicBezTo>
                    <a:cubicBezTo>
                      <a:pt x="160" y="9"/>
                      <a:pt x="161" y="8"/>
                      <a:pt x="161" y="8"/>
                    </a:cubicBezTo>
                    <a:cubicBezTo>
                      <a:pt x="163" y="8"/>
                      <a:pt x="165" y="8"/>
                      <a:pt x="166" y="8"/>
                    </a:cubicBezTo>
                    <a:cubicBezTo>
                      <a:pt x="168" y="8"/>
                      <a:pt x="170" y="7"/>
                      <a:pt x="171" y="7"/>
                    </a:cubicBezTo>
                    <a:cubicBezTo>
                      <a:pt x="171" y="7"/>
                      <a:pt x="171" y="7"/>
                      <a:pt x="170" y="7"/>
                    </a:cubicBezTo>
                    <a:cubicBezTo>
                      <a:pt x="166" y="6"/>
                      <a:pt x="160" y="5"/>
                      <a:pt x="155" y="5"/>
                    </a:cubicBezTo>
                    <a:cubicBezTo>
                      <a:pt x="149" y="5"/>
                      <a:pt x="145" y="6"/>
                      <a:pt x="143" y="8"/>
                    </a:cubicBezTo>
                    <a:cubicBezTo>
                      <a:pt x="142" y="8"/>
                      <a:pt x="142" y="9"/>
                      <a:pt x="142" y="8"/>
                    </a:cubicBezTo>
                    <a:cubicBezTo>
                      <a:pt x="141" y="8"/>
                      <a:pt x="141" y="8"/>
                      <a:pt x="141" y="7"/>
                    </a:cubicBezTo>
                    <a:cubicBezTo>
                      <a:pt x="141" y="7"/>
                      <a:pt x="141" y="7"/>
                      <a:pt x="141" y="6"/>
                    </a:cubicBezTo>
                    <a:cubicBezTo>
                      <a:pt x="136" y="7"/>
                      <a:pt x="129" y="8"/>
                      <a:pt x="125" y="9"/>
                    </a:cubicBezTo>
                    <a:cubicBezTo>
                      <a:pt x="124" y="9"/>
                      <a:pt x="124" y="9"/>
                      <a:pt x="123" y="9"/>
                    </a:cubicBezTo>
                    <a:cubicBezTo>
                      <a:pt x="123" y="9"/>
                      <a:pt x="122" y="9"/>
                      <a:pt x="122" y="9"/>
                    </a:cubicBezTo>
                    <a:cubicBezTo>
                      <a:pt x="122" y="9"/>
                      <a:pt x="123" y="9"/>
                      <a:pt x="123" y="10"/>
                    </a:cubicBezTo>
                    <a:cubicBezTo>
                      <a:pt x="123" y="10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1" y="11"/>
                    </a:cubicBezTo>
                    <a:cubicBezTo>
                      <a:pt x="119" y="10"/>
                      <a:pt x="117" y="11"/>
                      <a:pt x="115" y="11"/>
                    </a:cubicBezTo>
                    <a:cubicBezTo>
                      <a:pt x="114" y="12"/>
                      <a:pt x="112" y="12"/>
                      <a:pt x="110" y="11"/>
                    </a:cubicBezTo>
                    <a:cubicBezTo>
                      <a:pt x="109" y="12"/>
                      <a:pt x="107" y="13"/>
                      <a:pt x="106" y="13"/>
                    </a:cubicBezTo>
                    <a:cubicBezTo>
                      <a:pt x="103" y="14"/>
                      <a:pt x="101" y="15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7" y="18"/>
                      <a:pt x="96" y="18"/>
                      <a:pt x="94" y="18"/>
                    </a:cubicBezTo>
                    <a:cubicBezTo>
                      <a:pt x="93" y="18"/>
                      <a:pt x="91" y="18"/>
                      <a:pt x="88" y="20"/>
                    </a:cubicBezTo>
                    <a:cubicBezTo>
                      <a:pt x="86" y="20"/>
                      <a:pt x="86" y="20"/>
                      <a:pt x="85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2"/>
                      <a:pt x="82" y="23"/>
                      <a:pt x="81" y="23"/>
                    </a:cubicBezTo>
                    <a:cubicBezTo>
                      <a:pt x="80" y="23"/>
                      <a:pt x="79" y="24"/>
                      <a:pt x="79" y="24"/>
                    </a:cubicBezTo>
                    <a:cubicBezTo>
                      <a:pt x="77" y="24"/>
                      <a:pt x="76" y="24"/>
                      <a:pt x="73" y="24"/>
                    </a:cubicBezTo>
                    <a:close/>
                    <a:moveTo>
                      <a:pt x="161" y="14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62" y="14"/>
                      <a:pt x="162" y="14"/>
                      <a:pt x="163" y="15"/>
                    </a:cubicBezTo>
                    <a:cubicBezTo>
                      <a:pt x="166" y="14"/>
                      <a:pt x="168" y="12"/>
                      <a:pt x="169" y="9"/>
                    </a:cubicBezTo>
                    <a:cubicBezTo>
                      <a:pt x="168" y="10"/>
                      <a:pt x="167" y="10"/>
                      <a:pt x="166" y="10"/>
                    </a:cubicBezTo>
                    <a:cubicBezTo>
                      <a:pt x="165" y="10"/>
                      <a:pt x="164" y="10"/>
                      <a:pt x="162" y="10"/>
                    </a:cubicBezTo>
                    <a:cubicBezTo>
                      <a:pt x="162" y="11"/>
                      <a:pt x="162" y="12"/>
                      <a:pt x="161" y="12"/>
                    </a:cubicBezTo>
                    <a:cubicBezTo>
                      <a:pt x="161" y="12"/>
                      <a:pt x="161" y="13"/>
                      <a:pt x="161" y="13"/>
                    </a:cubicBezTo>
                    <a:cubicBezTo>
                      <a:pt x="161" y="13"/>
                      <a:pt x="161" y="14"/>
                      <a:pt x="161" y="14"/>
                    </a:cubicBezTo>
                    <a:cubicBezTo>
                      <a:pt x="161" y="14"/>
                      <a:pt x="161" y="14"/>
                      <a:pt x="161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19B3A72C-B293-4141-83DA-917A3F47FF80}"/>
                </a:ext>
              </a:extLst>
            </p:cNvPr>
            <p:cNvSpPr txBox="1"/>
            <p:nvPr/>
          </p:nvSpPr>
          <p:spPr>
            <a:xfrm>
              <a:off x="7701386" y="5214460"/>
              <a:ext cx="122341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屏東科技大學</a:t>
              </a:r>
            </a:p>
          </p:txBody>
        </p:sp>
        <p:cxnSp>
          <p:nvCxnSpPr>
            <p:cNvPr id="43" name="肘形接點 109">
              <a:extLst>
                <a:ext uri="{FF2B5EF4-FFF2-40B4-BE49-F238E27FC236}">
                  <a16:creationId xmlns:a16="http://schemas.microsoft.com/office/drawing/2014/main" id="{CA2DEDE2-8FAA-48BE-9F29-27A1EA7FC821}"/>
                </a:ext>
              </a:extLst>
            </p:cNvPr>
            <p:cNvCxnSpPr>
              <a:stCxn id="94" idx="39"/>
            </p:cNvCxnSpPr>
            <p:nvPr/>
          </p:nvCxnSpPr>
          <p:spPr>
            <a:xfrm>
              <a:off x="7195957" y="5255291"/>
              <a:ext cx="656261" cy="10921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C4F45E9D-D57C-48B4-9B72-271D1CBC13DC}"/>
                </a:ext>
              </a:extLst>
            </p:cNvPr>
            <p:cNvCxnSpPr/>
            <p:nvPr/>
          </p:nvCxnSpPr>
          <p:spPr>
            <a:xfrm flipV="1">
              <a:off x="7046929" y="5022759"/>
              <a:ext cx="475090" cy="9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06587D27-B7AE-46A4-A95E-755FAE507324}"/>
                </a:ext>
              </a:extLst>
            </p:cNvPr>
            <p:cNvSpPr/>
            <p:nvPr/>
          </p:nvSpPr>
          <p:spPr>
            <a:xfrm>
              <a:off x="5823052" y="4271838"/>
              <a:ext cx="1892649" cy="1838664"/>
            </a:xfrm>
            <a:prstGeom prst="ellipse">
              <a:avLst/>
            </a:prstGeom>
            <a:solidFill>
              <a:srgbClr val="FF00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FC9B4E6E-9BC9-45ED-9427-8AB3D7895043}"/>
                </a:ext>
              </a:extLst>
            </p:cNvPr>
            <p:cNvSpPr/>
            <p:nvPr/>
          </p:nvSpPr>
          <p:spPr>
            <a:xfrm>
              <a:off x="4556535" y="4375631"/>
              <a:ext cx="2021789" cy="2034218"/>
            </a:xfrm>
            <a:prstGeom prst="ellipse">
              <a:avLst/>
            </a:prstGeom>
            <a:solidFill>
              <a:srgbClr val="0070C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96CD5C1-6BA2-4F24-A3A9-897E2E532728}"/>
                </a:ext>
              </a:extLst>
            </p:cNvPr>
            <p:cNvSpPr txBox="1"/>
            <p:nvPr/>
          </p:nvSpPr>
          <p:spPr>
            <a:xfrm>
              <a:off x="6172358" y="1564894"/>
              <a:ext cx="203773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農業技術服務團</a:t>
              </a:r>
              <a:endParaRPr lang="en-US" altLang="zh-TW" sz="135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嘉義大學、農業試驗所</a:t>
              </a:r>
              <a:r>
                <a:rPr lang="en-US" altLang="zh-TW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135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8" name="组合 217">
              <a:extLst>
                <a:ext uri="{FF2B5EF4-FFF2-40B4-BE49-F238E27FC236}">
                  <a16:creationId xmlns:a16="http://schemas.microsoft.com/office/drawing/2014/main" id="{D320E53B-73D5-40ED-BD1F-75BF0CBE3D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8546" y="3721680"/>
              <a:ext cx="229317" cy="228296"/>
              <a:chOff x="7707313" y="2466976"/>
              <a:chExt cx="712788" cy="709613"/>
            </a:xfrm>
            <a:solidFill>
              <a:srgbClr val="FF0000"/>
            </a:solidFill>
          </p:grpSpPr>
          <p:sp>
            <p:nvSpPr>
              <p:cNvPr id="54" name="Freeform 145">
                <a:extLst>
                  <a:ext uri="{FF2B5EF4-FFF2-40B4-BE49-F238E27FC236}">
                    <a16:creationId xmlns:a16="http://schemas.microsoft.com/office/drawing/2014/main" id="{01B3B2A7-6021-4429-9D7B-945A8E4591A4}"/>
                  </a:ext>
                </a:extLst>
              </p:cNvPr>
              <p:cNvSpPr/>
              <p:nvPr/>
            </p:nvSpPr>
            <p:spPr bwMode="auto">
              <a:xfrm>
                <a:off x="8056563" y="2481263"/>
                <a:ext cx="9525" cy="3175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3" y="1"/>
                      <a:pt x="2" y="1"/>
                      <a:pt x="0" y="1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5" name="Freeform 146">
                <a:extLst>
                  <a:ext uri="{FF2B5EF4-FFF2-40B4-BE49-F238E27FC236}">
                    <a16:creationId xmlns:a16="http://schemas.microsoft.com/office/drawing/2014/main" id="{E867F886-FF3F-4F1B-BDD8-F25AD9DBED39}"/>
                  </a:ext>
                </a:extLst>
              </p:cNvPr>
              <p:cNvSpPr/>
              <p:nvPr/>
            </p:nvSpPr>
            <p:spPr bwMode="auto">
              <a:xfrm>
                <a:off x="8053388" y="2479676"/>
                <a:ext cx="15875" cy="6350"/>
              </a:xfrm>
              <a:custGeom>
                <a:avLst/>
                <a:gdLst>
                  <a:gd name="T0" fmla="*/ 2 w 6"/>
                  <a:gd name="T1" fmla="*/ 3 h 3"/>
                  <a:gd name="T2" fmla="*/ 1 w 6"/>
                  <a:gd name="T3" fmla="*/ 3 h 3"/>
                  <a:gd name="T4" fmla="*/ 0 w 6"/>
                  <a:gd name="T5" fmla="*/ 3 h 3"/>
                  <a:gd name="T6" fmla="*/ 1 w 6"/>
                  <a:gd name="T7" fmla="*/ 2 h 3"/>
                  <a:gd name="T8" fmla="*/ 5 w 6"/>
                  <a:gd name="T9" fmla="*/ 0 h 3"/>
                  <a:gd name="T10" fmla="*/ 6 w 6"/>
                  <a:gd name="T11" fmla="*/ 0 h 3"/>
                  <a:gd name="T12" fmla="*/ 6 w 6"/>
                  <a:gd name="T13" fmla="*/ 1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3"/>
                      <a:pt x="4" y="3"/>
                      <a:pt x="2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6" name="Freeform 147">
                <a:extLst>
                  <a:ext uri="{FF2B5EF4-FFF2-40B4-BE49-F238E27FC236}">
                    <a16:creationId xmlns:a16="http://schemas.microsoft.com/office/drawing/2014/main" id="{1AF3BB95-96F8-4CD2-A4BA-15DC10DFC6A1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9525" cy="7938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1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3" y="0"/>
                      <a:pt x="3" y="1"/>
                    </a:cubicBezTo>
                    <a:cubicBezTo>
                      <a:pt x="4" y="1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7" name="Freeform 148">
                <a:extLst>
                  <a:ext uri="{FF2B5EF4-FFF2-40B4-BE49-F238E27FC236}">
                    <a16:creationId xmlns:a16="http://schemas.microsoft.com/office/drawing/2014/main" id="{B57D4F4C-6F78-4C1F-9FBF-D504FA1F39D5}"/>
                  </a:ext>
                </a:extLst>
              </p:cNvPr>
              <p:cNvSpPr/>
              <p:nvPr/>
            </p:nvSpPr>
            <p:spPr bwMode="auto">
              <a:xfrm>
                <a:off x="8042275" y="2481263"/>
                <a:ext cx="11113" cy="7938"/>
              </a:xfrm>
              <a:custGeom>
                <a:avLst/>
                <a:gdLst>
                  <a:gd name="T0" fmla="*/ 1 w 5"/>
                  <a:gd name="T1" fmla="*/ 3 h 3"/>
                  <a:gd name="T2" fmla="*/ 0 w 5"/>
                  <a:gd name="T3" fmla="*/ 2 h 3"/>
                  <a:gd name="T4" fmla="*/ 0 w 5"/>
                  <a:gd name="T5" fmla="*/ 1 h 3"/>
                  <a:gd name="T6" fmla="*/ 3 w 5"/>
                  <a:gd name="T7" fmla="*/ 0 h 3"/>
                  <a:gd name="T8" fmla="*/ 4 w 5"/>
                  <a:gd name="T9" fmla="*/ 0 h 3"/>
                  <a:gd name="T10" fmla="*/ 4 w 5"/>
                  <a:gd name="T11" fmla="*/ 1 h 3"/>
                  <a:gd name="T12" fmla="*/ 1 w 5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4" y="2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8" name="Freeform 149">
                <a:extLst>
                  <a:ext uri="{FF2B5EF4-FFF2-40B4-BE49-F238E27FC236}">
                    <a16:creationId xmlns:a16="http://schemas.microsoft.com/office/drawing/2014/main" id="{3581D361-78B7-44A3-BA70-E95283CF32A5}"/>
                  </a:ext>
                </a:extLst>
              </p:cNvPr>
              <p:cNvSpPr/>
              <p:nvPr/>
            </p:nvSpPr>
            <p:spPr bwMode="auto">
              <a:xfrm>
                <a:off x="8193088" y="2503488"/>
                <a:ext cx="6350" cy="6350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1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0"/>
                      <a:pt x="2" y="1"/>
                      <a:pt x="3" y="1"/>
                    </a:cubicBezTo>
                    <a:cubicBezTo>
                      <a:pt x="3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9" name="Freeform 150">
                <a:extLst>
                  <a:ext uri="{FF2B5EF4-FFF2-40B4-BE49-F238E27FC236}">
                    <a16:creationId xmlns:a16="http://schemas.microsoft.com/office/drawing/2014/main" id="{226D7977-EA2C-4F6D-BA6C-DD1CE59AFDC1}"/>
                  </a:ext>
                </a:extLst>
              </p:cNvPr>
              <p:cNvSpPr/>
              <p:nvPr/>
            </p:nvSpPr>
            <p:spPr bwMode="auto">
              <a:xfrm>
                <a:off x="8189913" y="2500313"/>
                <a:ext cx="12700" cy="9525"/>
              </a:xfrm>
              <a:custGeom>
                <a:avLst/>
                <a:gdLst>
                  <a:gd name="T0" fmla="*/ 3 w 5"/>
                  <a:gd name="T1" fmla="*/ 4 h 4"/>
                  <a:gd name="T2" fmla="*/ 1 w 5"/>
                  <a:gd name="T3" fmla="*/ 3 h 4"/>
                  <a:gd name="T4" fmla="*/ 0 w 5"/>
                  <a:gd name="T5" fmla="*/ 1 h 4"/>
                  <a:gd name="T6" fmla="*/ 1 w 5"/>
                  <a:gd name="T7" fmla="*/ 0 h 4"/>
                  <a:gd name="T8" fmla="*/ 3 w 5"/>
                  <a:gd name="T9" fmla="*/ 0 h 4"/>
                  <a:gd name="T10" fmla="*/ 4 w 5"/>
                  <a:gd name="T11" fmla="*/ 1 h 4"/>
                  <a:gd name="T12" fmla="*/ 5 w 5"/>
                  <a:gd name="T13" fmla="*/ 1 h 4"/>
                  <a:gd name="T14" fmla="*/ 5 w 5"/>
                  <a:gd name="T15" fmla="*/ 2 h 4"/>
                  <a:gd name="T16" fmla="*/ 3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0" name="Freeform 151">
                <a:extLst>
                  <a:ext uri="{FF2B5EF4-FFF2-40B4-BE49-F238E27FC236}">
                    <a16:creationId xmlns:a16="http://schemas.microsoft.com/office/drawing/2014/main" id="{947772AF-55A6-4D4F-B485-56F507A21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8450" y="2647951"/>
                <a:ext cx="314325" cy="331788"/>
              </a:xfrm>
              <a:custGeom>
                <a:avLst/>
                <a:gdLst>
                  <a:gd name="T0" fmla="*/ 57 w 130"/>
                  <a:gd name="T1" fmla="*/ 6 h 137"/>
                  <a:gd name="T2" fmla="*/ 84 w 130"/>
                  <a:gd name="T3" fmla="*/ 8 h 137"/>
                  <a:gd name="T4" fmla="*/ 105 w 130"/>
                  <a:gd name="T5" fmla="*/ 19 h 137"/>
                  <a:gd name="T6" fmla="*/ 112 w 130"/>
                  <a:gd name="T7" fmla="*/ 25 h 137"/>
                  <a:gd name="T8" fmla="*/ 129 w 130"/>
                  <a:gd name="T9" fmla="*/ 72 h 137"/>
                  <a:gd name="T10" fmla="*/ 124 w 130"/>
                  <a:gd name="T11" fmla="*/ 93 h 137"/>
                  <a:gd name="T12" fmla="*/ 113 w 130"/>
                  <a:gd name="T13" fmla="*/ 114 h 137"/>
                  <a:gd name="T14" fmla="*/ 76 w 130"/>
                  <a:gd name="T15" fmla="*/ 133 h 137"/>
                  <a:gd name="T16" fmla="*/ 32 w 130"/>
                  <a:gd name="T17" fmla="*/ 123 h 137"/>
                  <a:gd name="T18" fmla="*/ 16 w 130"/>
                  <a:gd name="T19" fmla="*/ 109 h 137"/>
                  <a:gd name="T20" fmla="*/ 2 w 130"/>
                  <a:gd name="T21" fmla="*/ 69 h 137"/>
                  <a:gd name="T22" fmla="*/ 24 w 130"/>
                  <a:gd name="T23" fmla="*/ 16 h 137"/>
                  <a:gd name="T24" fmla="*/ 42 w 130"/>
                  <a:gd name="T25" fmla="*/ 5 h 137"/>
                  <a:gd name="T26" fmla="*/ 45 w 130"/>
                  <a:gd name="T27" fmla="*/ 5 h 137"/>
                  <a:gd name="T28" fmla="*/ 57 w 130"/>
                  <a:gd name="T29" fmla="*/ 6 h 137"/>
                  <a:gd name="T30" fmla="*/ 57 w 130"/>
                  <a:gd name="T31" fmla="*/ 9 h 137"/>
                  <a:gd name="T32" fmla="*/ 38 w 130"/>
                  <a:gd name="T33" fmla="*/ 10 h 137"/>
                  <a:gd name="T34" fmla="*/ 5 w 130"/>
                  <a:gd name="T35" fmla="*/ 66 h 137"/>
                  <a:gd name="T36" fmla="*/ 8 w 130"/>
                  <a:gd name="T37" fmla="*/ 77 h 137"/>
                  <a:gd name="T38" fmla="*/ 15 w 130"/>
                  <a:gd name="T39" fmla="*/ 99 h 137"/>
                  <a:gd name="T40" fmla="*/ 33 w 130"/>
                  <a:gd name="T41" fmla="*/ 119 h 137"/>
                  <a:gd name="T42" fmla="*/ 75 w 130"/>
                  <a:gd name="T43" fmla="*/ 129 h 137"/>
                  <a:gd name="T44" fmla="*/ 109 w 130"/>
                  <a:gd name="T45" fmla="*/ 113 h 137"/>
                  <a:gd name="T46" fmla="*/ 123 w 130"/>
                  <a:gd name="T47" fmla="*/ 83 h 137"/>
                  <a:gd name="T48" fmla="*/ 98 w 130"/>
                  <a:gd name="T49" fmla="*/ 18 h 137"/>
                  <a:gd name="T50" fmla="*/ 92 w 130"/>
                  <a:gd name="T51" fmla="*/ 17 h 137"/>
                  <a:gd name="T52" fmla="*/ 83 w 130"/>
                  <a:gd name="T53" fmla="*/ 10 h 137"/>
                  <a:gd name="T54" fmla="*/ 75 w 130"/>
                  <a:gd name="T55" fmla="*/ 7 h 137"/>
                  <a:gd name="T56" fmla="*/ 63 w 130"/>
                  <a:gd name="T57" fmla="*/ 6 h 137"/>
                  <a:gd name="T58" fmla="*/ 62 w 130"/>
                  <a:gd name="T59" fmla="*/ 8 h 137"/>
                  <a:gd name="T60" fmla="*/ 74 w 130"/>
                  <a:gd name="T61" fmla="*/ 12 h 137"/>
                  <a:gd name="T62" fmla="*/ 57 w 130"/>
                  <a:gd name="T63" fmla="*/ 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0" h="137">
                    <a:moveTo>
                      <a:pt x="57" y="6"/>
                    </a:moveTo>
                    <a:cubicBezTo>
                      <a:pt x="67" y="0"/>
                      <a:pt x="75" y="5"/>
                      <a:pt x="84" y="8"/>
                    </a:cubicBezTo>
                    <a:cubicBezTo>
                      <a:pt x="93" y="11"/>
                      <a:pt x="99" y="14"/>
                      <a:pt x="105" y="19"/>
                    </a:cubicBezTo>
                    <a:cubicBezTo>
                      <a:pt x="107" y="21"/>
                      <a:pt x="108" y="24"/>
                      <a:pt x="112" y="25"/>
                    </a:cubicBezTo>
                    <a:cubicBezTo>
                      <a:pt x="121" y="38"/>
                      <a:pt x="129" y="53"/>
                      <a:pt x="129" y="72"/>
                    </a:cubicBezTo>
                    <a:cubicBezTo>
                      <a:pt x="128" y="78"/>
                      <a:pt x="126" y="86"/>
                      <a:pt x="124" y="93"/>
                    </a:cubicBezTo>
                    <a:cubicBezTo>
                      <a:pt x="121" y="100"/>
                      <a:pt x="117" y="110"/>
                      <a:pt x="113" y="114"/>
                    </a:cubicBezTo>
                    <a:cubicBezTo>
                      <a:pt x="106" y="121"/>
                      <a:pt x="90" y="130"/>
                      <a:pt x="76" y="133"/>
                    </a:cubicBezTo>
                    <a:cubicBezTo>
                      <a:pt x="57" y="137"/>
                      <a:pt x="43" y="132"/>
                      <a:pt x="32" y="123"/>
                    </a:cubicBezTo>
                    <a:cubicBezTo>
                      <a:pt x="26" y="118"/>
                      <a:pt x="20" y="114"/>
                      <a:pt x="16" y="109"/>
                    </a:cubicBezTo>
                    <a:cubicBezTo>
                      <a:pt x="9" y="100"/>
                      <a:pt x="4" y="83"/>
                      <a:pt x="2" y="69"/>
                    </a:cubicBezTo>
                    <a:cubicBezTo>
                      <a:pt x="0" y="50"/>
                      <a:pt x="11" y="28"/>
                      <a:pt x="24" y="16"/>
                    </a:cubicBezTo>
                    <a:cubicBezTo>
                      <a:pt x="30" y="10"/>
                      <a:pt x="35" y="6"/>
                      <a:pt x="42" y="5"/>
                    </a:cubicBezTo>
                    <a:cubicBezTo>
                      <a:pt x="44" y="4"/>
                      <a:pt x="46" y="4"/>
                      <a:pt x="45" y="5"/>
                    </a:cubicBezTo>
                    <a:cubicBezTo>
                      <a:pt x="46" y="4"/>
                      <a:pt x="53" y="4"/>
                      <a:pt x="57" y="6"/>
                    </a:cubicBezTo>
                    <a:close/>
                    <a:moveTo>
                      <a:pt x="57" y="9"/>
                    </a:moveTo>
                    <a:cubicBezTo>
                      <a:pt x="50" y="9"/>
                      <a:pt x="44" y="13"/>
                      <a:pt x="38" y="10"/>
                    </a:cubicBezTo>
                    <a:cubicBezTo>
                      <a:pt x="20" y="22"/>
                      <a:pt x="4" y="41"/>
                      <a:pt x="5" y="66"/>
                    </a:cubicBezTo>
                    <a:cubicBezTo>
                      <a:pt x="5" y="69"/>
                      <a:pt x="7" y="73"/>
                      <a:pt x="8" y="77"/>
                    </a:cubicBezTo>
                    <a:cubicBezTo>
                      <a:pt x="10" y="86"/>
                      <a:pt x="11" y="92"/>
                      <a:pt x="15" y="99"/>
                    </a:cubicBezTo>
                    <a:cubicBezTo>
                      <a:pt x="20" y="109"/>
                      <a:pt x="25" y="112"/>
                      <a:pt x="33" y="119"/>
                    </a:cubicBezTo>
                    <a:cubicBezTo>
                      <a:pt x="43" y="127"/>
                      <a:pt x="55" y="133"/>
                      <a:pt x="75" y="129"/>
                    </a:cubicBezTo>
                    <a:cubicBezTo>
                      <a:pt x="85" y="127"/>
                      <a:pt x="101" y="120"/>
                      <a:pt x="109" y="113"/>
                    </a:cubicBezTo>
                    <a:cubicBezTo>
                      <a:pt x="115" y="108"/>
                      <a:pt x="122" y="91"/>
                      <a:pt x="123" y="83"/>
                    </a:cubicBezTo>
                    <a:cubicBezTo>
                      <a:pt x="130" y="50"/>
                      <a:pt x="114" y="31"/>
                      <a:pt x="98" y="18"/>
                    </a:cubicBezTo>
                    <a:cubicBezTo>
                      <a:pt x="96" y="18"/>
                      <a:pt x="95" y="16"/>
                      <a:pt x="92" y="17"/>
                    </a:cubicBezTo>
                    <a:cubicBezTo>
                      <a:pt x="93" y="13"/>
                      <a:pt x="85" y="13"/>
                      <a:pt x="83" y="10"/>
                    </a:cubicBezTo>
                    <a:cubicBezTo>
                      <a:pt x="79" y="10"/>
                      <a:pt x="76" y="9"/>
                      <a:pt x="75" y="7"/>
                    </a:cubicBezTo>
                    <a:cubicBezTo>
                      <a:pt x="71" y="7"/>
                      <a:pt x="66" y="5"/>
                      <a:pt x="63" y="6"/>
                    </a:cubicBezTo>
                    <a:cubicBezTo>
                      <a:pt x="63" y="7"/>
                      <a:pt x="62" y="7"/>
                      <a:pt x="62" y="8"/>
                    </a:cubicBezTo>
                    <a:cubicBezTo>
                      <a:pt x="66" y="9"/>
                      <a:pt x="71" y="8"/>
                      <a:pt x="74" y="12"/>
                    </a:cubicBezTo>
                    <a:cubicBezTo>
                      <a:pt x="68" y="12"/>
                      <a:pt x="63" y="9"/>
                      <a:pt x="57" y="9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1" name="Freeform 152">
                <a:extLst>
                  <a:ext uri="{FF2B5EF4-FFF2-40B4-BE49-F238E27FC236}">
                    <a16:creationId xmlns:a16="http://schemas.microsoft.com/office/drawing/2014/main" id="{B02A4C4D-AF6E-4494-944F-CF670FF3E6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5275" y="2652713"/>
                <a:ext cx="320675" cy="322263"/>
              </a:xfrm>
              <a:custGeom>
                <a:avLst/>
                <a:gdLst>
                  <a:gd name="T0" fmla="*/ 32 w 132"/>
                  <a:gd name="T1" fmla="*/ 122 h 133"/>
                  <a:gd name="T2" fmla="*/ 17 w 132"/>
                  <a:gd name="T3" fmla="*/ 108 h 133"/>
                  <a:gd name="T4" fmla="*/ 24 w 132"/>
                  <a:gd name="T5" fmla="*/ 13 h 133"/>
                  <a:gd name="T6" fmla="*/ 46 w 132"/>
                  <a:gd name="T7" fmla="*/ 1 h 133"/>
                  <a:gd name="T8" fmla="*/ 49 w 132"/>
                  <a:gd name="T9" fmla="*/ 1 h 133"/>
                  <a:gd name="T10" fmla="*/ 68 w 132"/>
                  <a:gd name="T11" fmla="*/ 0 h 133"/>
                  <a:gd name="T12" fmla="*/ 85 w 132"/>
                  <a:gd name="T13" fmla="*/ 5 h 133"/>
                  <a:gd name="T14" fmla="*/ 108 w 132"/>
                  <a:gd name="T15" fmla="*/ 18 h 133"/>
                  <a:gd name="T16" fmla="*/ 114 w 132"/>
                  <a:gd name="T17" fmla="*/ 22 h 133"/>
                  <a:gd name="T18" fmla="*/ 126 w 132"/>
                  <a:gd name="T19" fmla="*/ 91 h 133"/>
                  <a:gd name="T20" fmla="*/ 78 w 132"/>
                  <a:gd name="T21" fmla="*/ 132 h 133"/>
                  <a:gd name="T22" fmla="*/ 45 w 132"/>
                  <a:gd name="T23" fmla="*/ 3 h 133"/>
                  <a:gd name="T24" fmla="*/ 26 w 132"/>
                  <a:gd name="T25" fmla="*/ 14 h 133"/>
                  <a:gd name="T26" fmla="*/ 18 w 132"/>
                  <a:gd name="T27" fmla="*/ 107 h 133"/>
                  <a:gd name="T28" fmla="*/ 34 w 132"/>
                  <a:gd name="T29" fmla="*/ 120 h 133"/>
                  <a:gd name="T30" fmla="*/ 113 w 132"/>
                  <a:gd name="T31" fmla="*/ 111 h 133"/>
                  <a:gd name="T32" fmla="*/ 129 w 132"/>
                  <a:gd name="T33" fmla="*/ 70 h 133"/>
                  <a:gd name="T34" fmla="*/ 107 w 132"/>
                  <a:gd name="T35" fmla="*/ 20 h 133"/>
                  <a:gd name="T36" fmla="*/ 85 w 132"/>
                  <a:gd name="T37" fmla="*/ 7 h 133"/>
                  <a:gd name="T38" fmla="*/ 94 w 132"/>
                  <a:gd name="T39" fmla="*/ 13 h 133"/>
                  <a:gd name="T40" fmla="*/ 100 w 132"/>
                  <a:gd name="T41" fmla="*/ 15 h 133"/>
                  <a:gd name="T42" fmla="*/ 125 w 132"/>
                  <a:gd name="T43" fmla="*/ 81 h 133"/>
                  <a:gd name="T44" fmla="*/ 76 w 132"/>
                  <a:gd name="T45" fmla="*/ 128 h 133"/>
                  <a:gd name="T46" fmla="*/ 33 w 132"/>
                  <a:gd name="T47" fmla="*/ 117 h 133"/>
                  <a:gd name="T48" fmla="*/ 15 w 132"/>
                  <a:gd name="T49" fmla="*/ 97 h 133"/>
                  <a:gd name="T50" fmla="*/ 8 w 132"/>
                  <a:gd name="T51" fmla="*/ 75 h 133"/>
                  <a:gd name="T52" fmla="*/ 5 w 132"/>
                  <a:gd name="T53" fmla="*/ 65 h 133"/>
                  <a:gd name="T54" fmla="*/ 40 w 132"/>
                  <a:gd name="T55" fmla="*/ 7 h 133"/>
                  <a:gd name="T56" fmla="*/ 58 w 132"/>
                  <a:gd name="T57" fmla="*/ 6 h 133"/>
                  <a:gd name="T58" fmla="*/ 72 w 132"/>
                  <a:gd name="T59" fmla="*/ 9 h 133"/>
                  <a:gd name="T60" fmla="*/ 63 w 132"/>
                  <a:gd name="T61" fmla="*/ 7 h 133"/>
                  <a:gd name="T62" fmla="*/ 64 w 132"/>
                  <a:gd name="T63" fmla="*/ 3 h 133"/>
                  <a:gd name="T64" fmla="*/ 76 w 132"/>
                  <a:gd name="T65" fmla="*/ 4 h 133"/>
                  <a:gd name="T66" fmla="*/ 58 w 132"/>
                  <a:gd name="T67" fmla="*/ 5 h 133"/>
                  <a:gd name="T68" fmla="*/ 49 w 132"/>
                  <a:gd name="T69" fmla="*/ 3 h 133"/>
                  <a:gd name="T70" fmla="*/ 46 w 132"/>
                  <a:gd name="T71" fmla="*/ 4 h 133"/>
                  <a:gd name="T72" fmla="*/ 45 w 132"/>
                  <a:gd name="T73" fmla="*/ 3 h 133"/>
                  <a:gd name="T74" fmla="*/ 7 w 132"/>
                  <a:gd name="T75" fmla="*/ 64 h 133"/>
                  <a:gd name="T76" fmla="*/ 10 w 132"/>
                  <a:gd name="T77" fmla="*/ 74 h 133"/>
                  <a:gd name="T78" fmla="*/ 17 w 132"/>
                  <a:gd name="T79" fmla="*/ 96 h 133"/>
                  <a:gd name="T80" fmla="*/ 34 w 132"/>
                  <a:gd name="T81" fmla="*/ 116 h 133"/>
                  <a:gd name="T82" fmla="*/ 110 w 132"/>
                  <a:gd name="T83" fmla="*/ 110 h 133"/>
                  <a:gd name="T84" fmla="*/ 99 w 132"/>
                  <a:gd name="T85" fmla="*/ 17 h 133"/>
                  <a:gd name="T86" fmla="*/ 93 w 132"/>
                  <a:gd name="T87" fmla="*/ 16 h 133"/>
                  <a:gd name="T88" fmla="*/ 92 w 132"/>
                  <a:gd name="T89" fmla="*/ 14 h 133"/>
                  <a:gd name="T90" fmla="*/ 84 w 132"/>
                  <a:gd name="T91" fmla="*/ 9 h 133"/>
                  <a:gd name="T92" fmla="*/ 70 w 132"/>
                  <a:gd name="T93" fmla="*/ 5 h 133"/>
                  <a:gd name="T94" fmla="*/ 67 w 132"/>
                  <a:gd name="T95" fmla="*/ 5 h 133"/>
                  <a:gd name="T96" fmla="*/ 76 w 132"/>
                  <a:gd name="T97" fmla="*/ 10 h 133"/>
                  <a:gd name="T98" fmla="*/ 75 w 132"/>
                  <a:gd name="T99" fmla="*/ 11 h 133"/>
                  <a:gd name="T100" fmla="*/ 58 w 132"/>
                  <a:gd name="T101" fmla="*/ 8 h 133"/>
                  <a:gd name="T102" fmla="*/ 51 w 132"/>
                  <a:gd name="T103" fmla="*/ 9 h 133"/>
                  <a:gd name="T104" fmla="*/ 77 w 132"/>
                  <a:gd name="T105" fmla="*/ 4 h 133"/>
                  <a:gd name="T106" fmla="*/ 84 w 132"/>
                  <a:gd name="T107" fmla="*/ 7 h 133"/>
                  <a:gd name="T108" fmla="*/ 77 w 132"/>
                  <a:gd name="T109" fmla="*/ 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2" h="133">
                    <a:moveTo>
                      <a:pt x="65" y="133"/>
                    </a:moveTo>
                    <a:cubicBezTo>
                      <a:pt x="53" y="133"/>
                      <a:pt x="42" y="129"/>
                      <a:pt x="32" y="122"/>
                    </a:cubicBezTo>
                    <a:cubicBezTo>
                      <a:pt x="31" y="121"/>
                      <a:pt x="30" y="120"/>
                      <a:pt x="29" y="119"/>
                    </a:cubicBezTo>
                    <a:cubicBezTo>
                      <a:pt x="25" y="116"/>
                      <a:pt x="20" y="112"/>
                      <a:pt x="17" y="108"/>
                    </a:cubicBezTo>
                    <a:cubicBezTo>
                      <a:pt x="10" y="99"/>
                      <a:pt x="4" y="83"/>
                      <a:pt x="2" y="67"/>
                    </a:cubicBezTo>
                    <a:cubicBezTo>
                      <a:pt x="0" y="46"/>
                      <a:pt x="12" y="25"/>
                      <a:pt x="24" y="13"/>
                    </a:cubicBezTo>
                    <a:cubicBezTo>
                      <a:pt x="30" y="8"/>
                      <a:pt x="36" y="3"/>
                      <a:pt x="43" y="2"/>
                    </a:cubicBezTo>
                    <a:cubicBezTo>
                      <a:pt x="44" y="1"/>
                      <a:pt x="45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7" y="1"/>
                      <a:pt x="48" y="1"/>
                      <a:pt x="49" y="1"/>
                    </a:cubicBezTo>
                    <a:cubicBezTo>
                      <a:pt x="50" y="1"/>
                      <a:pt x="55" y="1"/>
                      <a:pt x="58" y="3"/>
                    </a:cubicBezTo>
                    <a:cubicBezTo>
                      <a:pt x="61" y="1"/>
                      <a:pt x="64" y="0"/>
                      <a:pt x="68" y="0"/>
                    </a:cubicBezTo>
                    <a:cubicBezTo>
                      <a:pt x="73" y="0"/>
                      <a:pt x="77" y="2"/>
                      <a:pt x="82" y="4"/>
                    </a:cubicBezTo>
                    <a:cubicBezTo>
                      <a:pt x="83" y="4"/>
                      <a:pt x="84" y="5"/>
                      <a:pt x="85" y="5"/>
                    </a:cubicBezTo>
                    <a:cubicBezTo>
                      <a:pt x="95" y="9"/>
                      <a:pt x="100" y="11"/>
                      <a:pt x="107" y="16"/>
                    </a:cubicBezTo>
                    <a:cubicBezTo>
                      <a:pt x="107" y="17"/>
                      <a:pt x="108" y="18"/>
                      <a:pt x="108" y="18"/>
                    </a:cubicBezTo>
                    <a:cubicBezTo>
                      <a:pt x="110" y="20"/>
                      <a:pt x="111" y="21"/>
                      <a:pt x="113" y="22"/>
                    </a:cubicBezTo>
                    <a:cubicBezTo>
                      <a:pt x="113" y="22"/>
                      <a:pt x="114" y="22"/>
                      <a:pt x="114" y="22"/>
                    </a:cubicBezTo>
                    <a:cubicBezTo>
                      <a:pt x="123" y="36"/>
                      <a:pt x="131" y="51"/>
                      <a:pt x="131" y="70"/>
                    </a:cubicBezTo>
                    <a:cubicBezTo>
                      <a:pt x="130" y="76"/>
                      <a:pt x="128" y="85"/>
                      <a:pt x="126" y="91"/>
                    </a:cubicBezTo>
                    <a:cubicBezTo>
                      <a:pt x="123" y="99"/>
                      <a:pt x="119" y="108"/>
                      <a:pt x="115" y="113"/>
                    </a:cubicBezTo>
                    <a:cubicBezTo>
                      <a:pt x="108" y="120"/>
                      <a:pt x="91" y="129"/>
                      <a:pt x="78" y="132"/>
                    </a:cubicBezTo>
                    <a:cubicBezTo>
                      <a:pt x="73" y="133"/>
                      <a:pt x="69" y="133"/>
                      <a:pt x="65" y="133"/>
                    </a:cubicBezTo>
                    <a:close/>
                    <a:moveTo>
                      <a:pt x="45" y="3"/>
                    </a:moveTo>
                    <a:cubicBezTo>
                      <a:pt x="45" y="3"/>
                      <a:pt x="44" y="3"/>
                      <a:pt x="43" y="4"/>
                    </a:cubicBezTo>
                    <a:cubicBezTo>
                      <a:pt x="36" y="5"/>
                      <a:pt x="32" y="9"/>
                      <a:pt x="26" y="14"/>
                    </a:cubicBezTo>
                    <a:cubicBezTo>
                      <a:pt x="13" y="26"/>
                      <a:pt x="2" y="47"/>
                      <a:pt x="4" y="67"/>
                    </a:cubicBezTo>
                    <a:cubicBezTo>
                      <a:pt x="6" y="82"/>
                      <a:pt x="11" y="98"/>
                      <a:pt x="18" y="107"/>
                    </a:cubicBezTo>
                    <a:cubicBezTo>
                      <a:pt x="21" y="111"/>
                      <a:pt x="26" y="114"/>
                      <a:pt x="30" y="118"/>
                    </a:cubicBezTo>
                    <a:cubicBezTo>
                      <a:pt x="31" y="118"/>
                      <a:pt x="33" y="119"/>
                      <a:pt x="34" y="120"/>
                    </a:cubicBezTo>
                    <a:cubicBezTo>
                      <a:pt x="47" y="130"/>
                      <a:pt x="60" y="133"/>
                      <a:pt x="77" y="130"/>
                    </a:cubicBezTo>
                    <a:cubicBezTo>
                      <a:pt x="90" y="127"/>
                      <a:pt x="107" y="118"/>
                      <a:pt x="113" y="111"/>
                    </a:cubicBezTo>
                    <a:cubicBezTo>
                      <a:pt x="118" y="107"/>
                      <a:pt x="121" y="98"/>
                      <a:pt x="124" y="91"/>
                    </a:cubicBezTo>
                    <a:cubicBezTo>
                      <a:pt x="126" y="85"/>
                      <a:pt x="128" y="76"/>
                      <a:pt x="129" y="70"/>
                    </a:cubicBezTo>
                    <a:cubicBezTo>
                      <a:pt x="129" y="52"/>
                      <a:pt x="121" y="37"/>
                      <a:pt x="112" y="24"/>
                    </a:cubicBezTo>
                    <a:cubicBezTo>
                      <a:pt x="110" y="23"/>
                      <a:pt x="108" y="21"/>
                      <a:pt x="107" y="20"/>
                    </a:cubicBezTo>
                    <a:cubicBezTo>
                      <a:pt x="106" y="19"/>
                      <a:pt x="106" y="18"/>
                      <a:pt x="105" y="18"/>
                    </a:cubicBezTo>
                    <a:cubicBezTo>
                      <a:pt x="99" y="13"/>
                      <a:pt x="94" y="11"/>
                      <a:pt x="85" y="7"/>
                    </a:cubicBezTo>
                    <a:cubicBezTo>
                      <a:pt x="86" y="8"/>
                      <a:pt x="87" y="9"/>
                      <a:pt x="89" y="10"/>
                    </a:cubicBezTo>
                    <a:cubicBezTo>
                      <a:pt x="91" y="10"/>
                      <a:pt x="94" y="11"/>
                      <a:pt x="94" y="13"/>
                    </a:cubicBezTo>
                    <a:cubicBezTo>
                      <a:pt x="96" y="13"/>
                      <a:pt x="97" y="14"/>
                      <a:pt x="98" y="14"/>
                    </a:cubicBezTo>
                    <a:cubicBezTo>
                      <a:pt x="98" y="15"/>
                      <a:pt x="99" y="15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14" y="27"/>
                      <a:pt x="132" y="47"/>
                      <a:pt x="125" y="81"/>
                    </a:cubicBezTo>
                    <a:cubicBezTo>
                      <a:pt x="124" y="89"/>
                      <a:pt x="117" y="106"/>
                      <a:pt x="111" y="111"/>
                    </a:cubicBezTo>
                    <a:cubicBezTo>
                      <a:pt x="103" y="119"/>
                      <a:pt x="87" y="126"/>
                      <a:pt x="76" y="128"/>
                    </a:cubicBezTo>
                    <a:cubicBezTo>
                      <a:pt x="72" y="129"/>
                      <a:pt x="68" y="129"/>
                      <a:pt x="64" y="129"/>
                    </a:cubicBezTo>
                    <a:cubicBezTo>
                      <a:pt x="52" y="129"/>
                      <a:pt x="43" y="126"/>
                      <a:pt x="33" y="117"/>
                    </a:cubicBezTo>
                    <a:cubicBezTo>
                      <a:pt x="32" y="116"/>
                      <a:pt x="31" y="115"/>
                      <a:pt x="30" y="115"/>
                    </a:cubicBezTo>
                    <a:cubicBezTo>
                      <a:pt x="24" y="110"/>
                      <a:pt x="19" y="106"/>
                      <a:pt x="15" y="97"/>
                    </a:cubicBezTo>
                    <a:cubicBezTo>
                      <a:pt x="12" y="91"/>
                      <a:pt x="10" y="85"/>
                      <a:pt x="8" y="77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3"/>
                      <a:pt x="7" y="72"/>
                      <a:pt x="7" y="71"/>
                    </a:cubicBezTo>
                    <a:cubicBezTo>
                      <a:pt x="6" y="69"/>
                      <a:pt x="5" y="66"/>
                      <a:pt x="5" y="65"/>
                    </a:cubicBezTo>
                    <a:cubicBezTo>
                      <a:pt x="4" y="35"/>
                      <a:pt x="25" y="16"/>
                      <a:pt x="39" y="7"/>
                    </a:cubicBezTo>
                    <a:cubicBezTo>
                      <a:pt x="39" y="7"/>
                      <a:pt x="39" y="7"/>
                      <a:pt x="40" y="7"/>
                    </a:cubicBezTo>
                    <a:cubicBezTo>
                      <a:pt x="42" y="8"/>
                      <a:pt x="46" y="8"/>
                      <a:pt x="51" y="7"/>
                    </a:cubicBezTo>
                    <a:cubicBezTo>
                      <a:pt x="53" y="7"/>
                      <a:pt x="55" y="6"/>
                      <a:pt x="58" y="6"/>
                    </a:cubicBezTo>
                    <a:cubicBezTo>
                      <a:pt x="61" y="6"/>
                      <a:pt x="64" y="7"/>
                      <a:pt x="67" y="8"/>
                    </a:cubicBezTo>
                    <a:cubicBezTo>
                      <a:pt x="68" y="8"/>
                      <a:pt x="70" y="9"/>
                      <a:pt x="72" y="9"/>
                    </a:cubicBezTo>
                    <a:cubicBezTo>
                      <a:pt x="70" y="8"/>
                      <a:pt x="68" y="8"/>
                      <a:pt x="66" y="7"/>
                    </a:cubicBezTo>
                    <a:cubicBezTo>
                      <a:pt x="65" y="7"/>
                      <a:pt x="64" y="7"/>
                      <a:pt x="63" y="7"/>
                    </a:cubicBezTo>
                    <a:cubicBezTo>
                      <a:pt x="63" y="7"/>
                      <a:pt x="62" y="6"/>
                      <a:pt x="62" y="6"/>
                    </a:cubicBezTo>
                    <a:cubicBezTo>
                      <a:pt x="62" y="5"/>
                      <a:pt x="63" y="4"/>
                      <a:pt x="64" y="3"/>
                    </a:cubicBezTo>
                    <a:cubicBezTo>
                      <a:pt x="65" y="3"/>
                      <a:pt x="68" y="3"/>
                      <a:pt x="70" y="3"/>
                    </a:cubicBezTo>
                    <a:cubicBezTo>
                      <a:pt x="72" y="4"/>
                      <a:pt x="74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0" y="2"/>
                      <a:pt x="64" y="1"/>
                      <a:pt x="58" y="5"/>
                    </a:cubicBezTo>
                    <a:cubicBezTo>
                      <a:pt x="58" y="5"/>
                      <a:pt x="57" y="5"/>
                      <a:pt x="57" y="5"/>
                    </a:cubicBezTo>
                    <a:cubicBezTo>
                      <a:pt x="55" y="4"/>
                      <a:pt x="52" y="3"/>
                      <a:pt x="49" y="3"/>
                    </a:cubicBezTo>
                    <a:cubicBezTo>
                      <a:pt x="48" y="3"/>
                      <a:pt x="47" y="3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3"/>
                    </a:cubicBezTo>
                    <a:close/>
                    <a:moveTo>
                      <a:pt x="39" y="9"/>
                    </a:moveTo>
                    <a:cubicBezTo>
                      <a:pt x="26" y="18"/>
                      <a:pt x="6" y="36"/>
                      <a:pt x="7" y="64"/>
                    </a:cubicBezTo>
                    <a:cubicBezTo>
                      <a:pt x="7" y="66"/>
                      <a:pt x="8" y="68"/>
                      <a:pt x="9" y="70"/>
                    </a:cubicBezTo>
                    <a:cubicBezTo>
                      <a:pt x="9" y="72"/>
                      <a:pt x="9" y="73"/>
                      <a:pt x="10" y="74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85"/>
                      <a:pt x="13" y="90"/>
                      <a:pt x="17" y="96"/>
                    </a:cubicBezTo>
                    <a:cubicBezTo>
                      <a:pt x="21" y="105"/>
                      <a:pt x="25" y="108"/>
                      <a:pt x="31" y="113"/>
                    </a:cubicBezTo>
                    <a:cubicBezTo>
                      <a:pt x="32" y="114"/>
                      <a:pt x="33" y="115"/>
                      <a:pt x="34" y="116"/>
                    </a:cubicBezTo>
                    <a:cubicBezTo>
                      <a:pt x="46" y="126"/>
                      <a:pt x="59" y="129"/>
                      <a:pt x="75" y="126"/>
                    </a:cubicBezTo>
                    <a:cubicBezTo>
                      <a:pt x="86" y="124"/>
                      <a:pt x="102" y="117"/>
                      <a:pt x="110" y="110"/>
                    </a:cubicBezTo>
                    <a:cubicBezTo>
                      <a:pt x="116" y="105"/>
                      <a:pt x="122" y="88"/>
                      <a:pt x="123" y="81"/>
                    </a:cubicBezTo>
                    <a:cubicBezTo>
                      <a:pt x="130" y="47"/>
                      <a:pt x="113" y="28"/>
                      <a:pt x="99" y="17"/>
                    </a:cubicBezTo>
                    <a:cubicBezTo>
                      <a:pt x="98" y="17"/>
                      <a:pt x="97" y="16"/>
                      <a:pt x="97" y="16"/>
                    </a:cubicBezTo>
                    <a:cubicBezTo>
                      <a:pt x="96" y="16"/>
                      <a:pt x="95" y="15"/>
                      <a:pt x="93" y="16"/>
                    </a:cubicBezTo>
                    <a:cubicBezTo>
                      <a:pt x="93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2" y="13"/>
                      <a:pt x="91" y="13"/>
                      <a:pt x="88" y="12"/>
                    </a:cubicBezTo>
                    <a:cubicBezTo>
                      <a:pt x="87" y="11"/>
                      <a:pt x="85" y="10"/>
                      <a:pt x="84" y="9"/>
                    </a:cubicBezTo>
                    <a:cubicBezTo>
                      <a:pt x="80" y="9"/>
                      <a:pt x="77" y="8"/>
                      <a:pt x="76" y="6"/>
                    </a:cubicBezTo>
                    <a:cubicBezTo>
                      <a:pt x="74" y="6"/>
                      <a:pt x="72" y="6"/>
                      <a:pt x="70" y="5"/>
                    </a:cubicBezTo>
                    <a:cubicBezTo>
                      <a:pt x="68" y="5"/>
                      <a:pt x="66" y="5"/>
                      <a:pt x="65" y="5"/>
                    </a:cubicBezTo>
                    <a:cubicBezTo>
                      <a:pt x="66" y="5"/>
                      <a:pt x="66" y="5"/>
                      <a:pt x="67" y="5"/>
                    </a:cubicBezTo>
                    <a:cubicBezTo>
                      <a:pt x="70" y="6"/>
                      <a:pt x="73" y="6"/>
                      <a:pt x="76" y="9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2" y="11"/>
                      <a:pt x="69" y="10"/>
                      <a:pt x="66" y="10"/>
                    </a:cubicBezTo>
                    <a:cubicBezTo>
                      <a:pt x="64" y="9"/>
                      <a:pt x="61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6" y="8"/>
                      <a:pt x="53" y="9"/>
                      <a:pt x="51" y="9"/>
                    </a:cubicBezTo>
                    <a:cubicBezTo>
                      <a:pt x="47" y="10"/>
                      <a:pt x="42" y="10"/>
                      <a:pt x="39" y="9"/>
                    </a:cubicBezTo>
                    <a:close/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78" y="6"/>
                      <a:pt x="80" y="7"/>
                      <a:pt x="84" y="7"/>
                    </a:cubicBezTo>
                    <a:cubicBezTo>
                      <a:pt x="83" y="6"/>
                      <a:pt x="82" y="6"/>
                      <a:pt x="81" y="6"/>
                    </a:cubicBezTo>
                    <a:cubicBezTo>
                      <a:pt x="80" y="5"/>
                      <a:pt x="78" y="5"/>
                      <a:pt x="77" y="4"/>
                    </a:cubicBezTo>
                    <a:close/>
                  </a:path>
                </a:pathLst>
              </a:custGeom>
              <a:ln w="19050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2" name="Freeform 153">
                <a:extLst>
                  <a:ext uri="{FF2B5EF4-FFF2-40B4-BE49-F238E27FC236}">
                    <a16:creationId xmlns:a16="http://schemas.microsoft.com/office/drawing/2014/main" id="{CA991468-35A5-4AD6-B4A5-5988DABE3552}"/>
                  </a:ext>
                </a:extLst>
              </p:cNvPr>
              <p:cNvSpPr/>
              <p:nvPr/>
            </p:nvSpPr>
            <p:spPr bwMode="auto">
              <a:xfrm>
                <a:off x="8320088" y="3033713"/>
                <a:ext cx="7938" cy="4763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3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3" name="Freeform 154">
                <a:extLst>
                  <a:ext uri="{FF2B5EF4-FFF2-40B4-BE49-F238E27FC236}">
                    <a16:creationId xmlns:a16="http://schemas.microsoft.com/office/drawing/2014/main" id="{6161974B-9AA3-4042-99D4-982355E2B60E}"/>
                  </a:ext>
                </a:extLst>
              </p:cNvPr>
              <p:cNvSpPr/>
              <p:nvPr/>
            </p:nvSpPr>
            <p:spPr bwMode="auto">
              <a:xfrm>
                <a:off x="8318500" y="3030538"/>
                <a:ext cx="9525" cy="9525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1 w 4"/>
                  <a:gd name="T5" fmla="*/ 3 h 4"/>
                  <a:gd name="T6" fmla="*/ 1 w 4"/>
                  <a:gd name="T7" fmla="*/ 1 h 4"/>
                  <a:gd name="T8" fmla="*/ 1 w 4"/>
                  <a:gd name="T9" fmla="*/ 1 h 4"/>
                  <a:gd name="T10" fmla="*/ 2 w 4"/>
                  <a:gd name="T11" fmla="*/ 0 h 4"/>
                  <a:gd name="T12" fmla="*/ 3 w 4"/>
                  <a:gd name="T13" fmla="*/ 0 h 4"/>
                  <a:gd name="T14" fmla="*/ 4 w 4"/>
                  <a:gd name="T15" fmla="*/ 1 h 4"/>
                  <a:gd name="T16" fmla="*/ 3 w 4"/>
                  <a:gd name="T17" fmla="*/ 3 h 4"/>
                  <a:gd name="T18" fmla="*/ 3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4" name="Freeform 155">
                <a:extLst>
                  <a:ext uri="{FF2B5EF4-FFF2-40B4-BE49-F238E27FC236}">
                    <a16:creationId xmlns:a16="http://schemas.microsoft.com/office/drawing/2014/main" id="{B47064B2-7032-4043-A767-68874865C212}"/>
                  </a:ext>
                </a:extLst>
              </p:cNvPr>
              <p:cNvSpPr/>
              <p:nvPr/>
            </p:nvSpPr>
            <p:spPr bwMode="auto">
              <a:xfrm>
                <a:off x="7853363" y="2527301"/>
                <a:ext cx="31750" cy="22225"/>
              </a:xfrm>
              <a:custGeom>
                <a:avLst/>
                <a:gdLst>
                  <a:gd name="T0" fmla="*/ 13 w 13"/>
                  <a:gd name="T1" fmla="*/ 0 h 9"/>
                  <a:gd name="T2" fmla="*/ 0 w 13"/>
                  <a:gd name="T3" fmla="*/ 9 h 9"/>
                  <a:gd name="T4" fmla="*/ 13 w 1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13" y="0"/>
                    </a:moveTo>
                    <a:cubicBezTo>
                      <a:pt x="10" y="4"/>
                      <a:pt x="4" y="6"/>
                      <a:pt x="0" y="9"/>
                    </a:cubicBezTo>
                    <a:cubicBezTo>
                      <a:pt x="3" y="5"/>
                      <a:pt x="8" y="2"/>
                      <a:pt x="13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5" name="Freeform 156">
                <a:extLst>
                  <a:ext uri="{FF2B5EF4-FFF2-40B4-BE49-F238E27FC236}">
                    <a16:creationId xmlns:a16="http://schemas.microsoft.com/office/drawing/2014/main" id="{F6EBADDC-ECD6-445C-864B-8D304B2F0E3A}"/>
                  </a:ext>
                </a:extLst>
              </p:cNvPr>
              <p:cNvSpPr/>
              <p:nvPr/>
            </p:nvSpPr>
            <p:spPr bwMode="auto">
              <a:xfrm>
                <a:off x="7850188" y="2525713"/>
                <a:ext cx="39688" cy="25400"/>
              </a:xfrm>
              <a:custGeom>
                <a:avLst/>
                <a:gdLst>
                  <a:gd name="T0" fmla="*/ 1 w 16"/>
                  <a:gd name="T1" fmla="*/ 11 h 11"/>
                  <a:gd name="T2" fmla="*/ 1 w 16"/>
                  <a:gd name="T3" fmla="*/ 11 h 11"/>
                  <a:gd name="T4" fmla="*/ 1 w 16"/>
                  <a:gd name="T5" fmla="*/ 10 h 11"/>
                  <a:gd name="T6" fmla="*/ 14 w 16"/>
                  <a:gd name="T7" fmla="*/ 0 h 11"/>
                  <a:gd name="T8" fmla="*/ 15 w 16"/>
                  <a:gd name="T9" fmla="*/ 1 h 11"/>
                  <a:gd name="T10" fmla="*/ 15 w 16"/>
                  <a:gd name="T11" fmla="*/ 2 h 11"/>
                  <a:gd name="T12" fmla="*/ 8 w 16"/>
                  <a:gd name="T13" fmla="*/ 7 h 11"/>
                  <a:gd name="T14" fmla="*/ 2 w 16"/>
                  <a:gd name="T15" fmla="*/ 11 h 11"/>
                  <a:gd name="T16" fmla="*/ 1 w 16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4" y="5"/>
                      <a:pt x="9" y="2"/>
                      <a:pt x="14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6" y="1"/>
                      <a:pt x="16" y="2"/>
                      <a:pt x="15" y="2"/>
                    </a:cubicBezTo>
                    <a:cubicBezTo>
                      <a:pt x="13" y="4"/>
                      <a:pt x="11" y="6"/>
                      <a:pt x="8" y="7"/>
                    </a:cubicBezTo>
                    <a:cubicBezTo>
                      <a:pt x="6" y="8"/>
                      <a:pt x="4" y="9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6" name="Freeform 157">
                <a:extLst>
                  <a:ext uri="{FF2B5EF4-FFF2-40B4-BE49-F238E27FC236}">
                    <a16:creationId xmlns:a16="http://schemas.microsoft.com/office/drawing/2014/main" id="{6443AAFA-3A21-40D0-90D1-BAC6B4A26078}"/>
                  </a:ext>
                </a:extLst>
              </p:cNvPr>
              <p:cNvSpPr/>
              <p:nvPr/>
            </p:nvSpPr>
            <p:spPr bwMode="auto">
              <a:xfrm>
                <a:off x="7839075" y="2554288"/>
                <a:ext cx="11113" cy="6350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3 h 3"/>
                  <a:gd name="T4" fmla="*/ 5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3" y="1"/>
                      <a:pt x="3" y="3"/>
                      <a:pt x="0" y="3"/>
                    </a:cubicBezTo>
                    <a:cubicBezTo>
                      <a:pt x="1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7" name="Freeform 158">
                <a:extLst>
                  <a:ext uri="{FF2B5EF4-FFF2-40B4-BE49-F238E27FC236}">
                    <a16:creationId xmlns:a16="http://schemas.microsoft.com/office/drawing/2014/main" id="{2190B8B9-CA74-4B5A-A0CA-3076E4C39C69}"/>
                  </a:ext>
                </a:extLst>
              </p:cNvPr>
              <p:cNvSpPr/>
              <p:nvPr/>
            </p:nvSpPr>
            <p:spPr bwMode="auto">
              <a:xfrm>
                <a:off x="7835900" y="2551113"/>
                <a:ext cx="17463" cy="12700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5 h 5"/>
                  <a:gd name="T4" fmla="*/ 0 w 7"/>
                  <a:gd name="T5" fmla="*/ 4 h 5"/>
                  <a:gd name="T6" fmla="*/ 1 w 7"/>
                  <a:gd name="T7" fmla="*/ 3 h 5"/>
                  <a:gd name="T8" fmla="*/ 6 w 7"/>
                  <a:gd name="T9" fmla="*/ 0 h 5"/>
                  <a:gd name="T10" fmla="*/ 7 w 7"/>
                  <a:gd name="T11" fmla="*/ 0 h 5"/>
                  <a:gd name="T12" fmla="*/ 6 w 7"/>
                  <a:gd name="T13" fmla="*/ 2 h 5"/>
                  <a:gd name="T14" fmla="*/ 5 w 7"/>
                  <a:gd name="T15" fmla="*/ 3 h 5"/>
                  <a:gd name="T16" fmla="*/ 1 w 7"/>
                  <a:gd name="T17" fmla="*/ 5 h 5"/>
                  <a:gd name="T18" fmla="*/ 1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1"/>
                      <a:pt x="3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6" y="2"/>
                      <a:pt x="5" y="2"/>
                      <a:pt x="5" y="3"/>
                    </a:cubicBezTo>
                    <a:cubicBezTo>
                      <a:pt x="4" y="4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8" name="Freeform 159">
                <a:extLst>
                  <a:ext uri="{FF2B5EF4-FFF2-40B4-BE49-F238E27FC236}">
                    <a16:creationId xmlns:a16="http://schemas.microsoft.com/office/drawing/2014/main" id="{9D05DA54-1DFF-49A4-A3EE-7838CD53C40E}"/>
                  </a:ext>
                </a:extLst>
              </p:cNvPr>
              <p:cNvSpPr/>
              <p:nvPr/>
            </p:nvSpPr>
            <p:spPr bwMode="auto">
              <a:xfrm>
                <a:off x="8094663" y="2673351"/>
                <a:ext cx="15875" cy="4763"/>
              </a:xfrm>
              <a:custGeom>
                <a:avLst/>
                <a:gdLst>
                  <a:gd name="T0" fmla="*/ 2 w 6"/>
                  <a:gd name="T1" fmla="*/ 1 h 2"/>
                  <a:gd name="T2" fmla="*/ 2 w 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2">
                    <a:moveTo>
                      <a:pt x="2" y="1"/>
                    </a:moveTo>
                    <a:cubicBezTo>
                      <a:pt x="6" y="0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9" name="Freeform 160">
                <a:extLst>
                  <a:ext uri="{FF2B5EF4-FFF2-40B4-BE49-F238E27FC236}">
                    <a16:creationId xmlns:a16="http://schemas.microsoft.com/office/drawing/2014/main" id="{C9788558-CD6F-4DDD-B3F1-B4CED13ACA58}"/>
                  </a:ext>
                </a:extLst>
              </p:cNvPr>
              <p:cNvSpPr/>
              <p:nvPr/>
            </p:nvSpPr>
            <p:spPr bwMode="auto">
              <a:xfrm>
                <a:off x="8097838" y="2673351"/>
                <a:ext cx="9525" cy="4763"/>
              </a:xfrm>
              <a:custGeom>
                <a:avLst/>
                <a:gdLst>
                  <a:gd name="T0" fmla="*/ 1 w 4"/>
                  <a:gd name="T1" fmla="*/ 2 h 2"/>
                  <a:gd name="T2" fmla="*/ 0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1 h 2"/>
                  <a:gd name="T10" fmla="*/ 4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0" name="Freeform 161">
                <a:extLst>
                  <a:ext uri="{FF2B5EF4-FFF2-40B4-BE49-F238E27FC236}">
                    <a16:creationId xmlns:a16="http://schemas.microsoft.com/office/drawing/2014/main" id="{0956FEEF-DF3C-470A-B7BF-CE5BC3E8BE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3225" y="2728913"/>
                <a:ext cx="128588" cy="144463"/>
              </a:xfrm>
              <a:custGeom>
                <a:avLst/>
                <a:gdLst>
                  <a:gd name="T0" fmla="*/ 38 w 53"/>
                  <a:gd name="T1" fmla="*/ 60 h 60"/>
                  <a:gd name="T2" fmla="*/ 37 w 53"/>
                  <a:gd name="T3" fmla="*/ 54 h 60"/>
                  <a:gd name="T4" fmla="*/ 26 w 53"/>
                  <a:gd name="T5" fmla="*/ 57 h 60"/>
                  <a:gd name="T6" fmla="*/ 1 w 53"/>
                  <a:gd name="T7" fmla="*/ 31 h 60"/>
                  <a:gd name="T8" fmla="*/ 14 w 53"/>
                  <a:gd name="T9" fmla="*/ 7 h 60"/>
                  <a:gd name="T10" fmla="*/ 47 w 53"/>
                  <a:gd name="T11" fmla="*/ 17 h 60"/>
                  <a:gd name="T12" fmla="*/ 40 w 53"/>
                  <a:gd name="T13" fmla="*/ 52 h 60"/>
                  <a:gd name="T14" fmla="*/ 38 w 53"/>
                  <a:gd name="T15" fmla="*/ 60 h 60"/>
                  <a:gd name="T16" fmla="*/ 8 w 53"/>
                  <a:gd name="T17" fmla="*/ 23 h 60"/>
                  <a:gd name="T18" fmla="*/ 5 w 53"/>
                  <a:gd name="T19" fmla="*/ 27 h 60"/>
                  <a:gd name="T20" fmla="*/ 26 w 53"/>
                  <a:gd name="T21" fmla="*/ 53 h 60"/>
                  <a:gd name="T22" fmla="*/ 41 w 53"/>
                  <a:gd name="T23" fmla="*/ 46 h 60"/>
                  <a:gd name="T24" fmla="*/ 43 w 53"/>
                  <a:gd name="T25" fmla="*/ 41 h 60"/>
                  <a:gd name="T26" fmla="*/ 44 w 53"/>
                  <a:gd name="T27" fmla="*/ 39 h 60"/>
                  <a:gd name="T28" fmla="*/ 42 w 53"/>
                  <a:gd name="T29" fmla="*/ 22 h 60"/>
                  <a:gd name="T30" fmla="*/ 37 w 53"/>
                  <a:gd name="T31" fmla="*/ 20 h 60"/>
                  <a:gd name="T32" fmla="*/ 39 w 53"/>
                  <a:gd name="T33" fmla="*/ 18 h 60"/>
                  <a:gd name="T34" fmla="*/ 26 w 53"/>
                  <a:gd name="T35" fmla="*/ 11 h 60"/>
                  <a:gd name="T36" fmla="*/ 17 w 53"/>
                  <a:gd name="T37" fmla="*/ 9 h 60"/>
                  <a:gd name="T38" fmla="*/ 8 w 53"/>
                  <a:gd name="T39" fmla="*/ 23 h 60"/>
                  <a:gd name="T40" fmla="*/ 34 w 53"/>
                  <a:gd name="T41" fmla="*/ 14 h 60"/>
                  <a:gd name="T42" fmla="*/ 33 w 53"/>
                  <a:gd name="T43" fmla="*/ 14 h 60"/>
                  <a:gd name="T44" fmla="*/ 34 w 53"/>
                  <a:gd name="T45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60">
                    <a:moveTo>
                      <a:pt x="38" y="60"/>
                    </a:moveTo>
                    <a:cubicBezTo>
                      <a:pt x="37" y="59"/>
                      <a:pt x="37" y="57"/>
                      <a:pt x="37" y="54"/>
                    </a:cubicBezTo>
                    <a:cubicBezTo>
                      <a:pt x="33" y="55"/>
                      <a:pt x="29" y="57"/>
                      <a:pt x="26" y="57"/>
                    </a:cubicBezTo>
                    <a:cubicBezTo>
                      <a:pt x="14" y="57"/>
                      <a:pt x="1" y="43"/>
                      <a:pt x="1" y="31"/>
                    </a:cubicBezTo>
                    <a:cubicBezTo>
                      <a:pt x="0" y="22"/>
                      <a:pt x="8" y="14"/>
                      <a:pt x="14" y="7"/>
                    </a:cubicBezTo>
                    <a:cubicBezTo>
                      <a:pt x="30" y="0"/>
                      <a:pt x="40" y="6"/>
                      <a:pt x="47" y="17"/>
                    </a:cubicBezTo>
                    <a:cubicBezTo>
                      <a:pt x="53" y="26"/>
                      <a:pt x="53" y="43"/>
                      <a:pt x="40" y="52"/>
                    </a:cubicBezTo>
                    <a:cubicBezTo>
                      <a:pt x="40" y="56"/>
                      <a:pt x="38" y="57"/>
                      <a:pt x="38" y="60"/>
                    </a:cubicBezTo>
                    <a:close/>
                    <a:moveTo>
                      <a:pt x="8" y="23"/>
                    </a:moveTo>
                    <a:cubicBezTo>
                      <a:pt x="7" y="25"/>
                      <a:pt x="5" y="25"/>
                      <a:pt x="5" y="27"/>
                    </a:cubicBezTo>
                    <a:cubicBezTo>
                      <a:pt x="2" y="38"/>
                      <a:pt x="14" y="53"/>
                      <a:pt x="26" y="53"/>
                    </a:cubicBezTo>
                    <a:cubicBezTo>
                      <a:pt x="30" y="53"/>
                      <a:pt x="39" y="48"/>
                      <a:pt x="41" y="46"/>
                    </a:cubicBezTo>
                    <a:cubicBezTo>
                      <a:pt x="43" y="43"/>
                      <a:pt x="42" y="43"/>
                      <a:pt x="43" y="41"/>
                    </a:cubicBezTo>
                    <a:cubicBezTo>
                      <a:pt x="43" y="41"/>
                      <a:pt x="44" y="40"/>
                      <a:pt x="44" y="39"/>
                    </a:cubicBezTo>
                    <a:cubicBezTo>
                      <a:pt x="46" y="34"/>
                      <a:pt x="45" y="26"/>
                      <a:pt x="42" y="22"/>
                    </a:cubicBezTo>
                    <a:cubicBezTo>
                      <a:pt x="40" y="21"/>
                      <a:pt x="39" y="23"/>
                      <a:pt x="37" y="20"/>
                    </a:cubicBezTo>
                    <a:cubicBezTo>
                      <a:pt x="38" y="20"/>
                      <a:pt x="40" y="20"/>
                      <a:pt x="39" y="18"/>
                    </a:cubicBezTo>
                    <a:cubicBezTo>
                      <a:pt x="34" y="16"/>
                      <a:pt x="30" y="15"/>
                      <a:pt x="26" y="11"/>
                    </a:cubicBezTo>
                    <a:cubicBezTo>
                      <a:pt x="22" y="13"/>
                      <a:pt x="20" y="10"/>
                      <a:pt x="17" y="9"/>
                    </a:cubicBezTo>
                    <a:cubicBezTo>
                      <a:pt x="12" y="13"/>
                      <a:pt x="10" y="19"/>
                      <a:pt x="8" y="23"/>
                    </a:cubicBezTo>
                    <a:close/>
                    <a:moveTo>
                      <a:pt x="34" y="14"/>
                    </a:moveTo>
                    <a:cubicBezTo>
                      <a:pt x="35" y="12"/>
                      <a:pt x="30" y="14"/>
                      <a:pt x="33" y="14"/>
                    </a:cubicBezTo>
                    <a:cubicBezTo>
                      <a:pt x="34" y="14"/>
                      <a:pt x="36" y="15"/>
                      <a:pt x="34" y="14"/>
                    </a:cubicBezTo>
                    <a:close/>
                  </a:path>
                </a:pathLst>
              </a:custGeom>
              <a:grpFill/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1" name="Freeform 162">
                <a:extLst>
                  <a:ext uri="{FF2B5EF4-FFF2-40B4-BE49-F238E27FC236}">
                    <a16:creationId xmlns:a16="http://schemas.microsoft.com/office/drawing/2014/main" id="{31A638C2-83DD-42F6-8785-B69A0D4D2E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0050" y="2728913"/>
                <a:ext cx="136525" cy="147638"/>
              </a:xfrm>
              <a:custGeom>
                <a:avLst/>
                <a:gdLst>
                  <a:gd name="T0" fmla="*/ 38 w 56"/>
                  <a:gd name="T1" fmla="*/ 61 h 61"/>
                  <a:gd name="T2" fmla="*/ 27 w 56"/>
                  <a:gd name="T3" fmla="*/ 58 h 61"/>
                  <a:gd name="T4" fmla="*/ 12 w 56"/>
                  <a:gd name="T5" fmla="*/ 9 h 61"/>
                  <a:gd name="T6" fmla="*/ 15 w 56"/>
                  <a:gd name="T7" fmla="*/ 6 h 61"/>
                  <a:gd name="T8" fmla="*/ 42 w 56"/>
                  <a:gd name="T9" fmla="*/ 53 h 61"/>
                  <a:gd name="T10" fmla="*/ 40 w 56"/>
                  <a:gd name="T11" fmla="*/ 60 h 61"/>
                  <a:gd name="T12" fmla="*/ 39 w 56"/>
                  <a:gd name="T13" fmla="*/ 61 h 61"/>
                  <a:gd name="T14" fmla="*/ 38 w 56"/>
                  <a:gd name="T15" fmla="*/ 54 h 61"/>
                  <a:gd name="T16" fmla="*/ 39 w 56"/>
                  <a:gd name="T17" fmla="*/ 57 h 61"/>
                  <a:gd name="T18" fmla="*/ 40 w 56"/>
                  <a:gd name="T19" fmla="*/ 52 h 61"/>
                  <a:gd name="T20" fmla="*/ 47 w 56"/>
                  <a:gd name="T21" fmla="*/ 17 h 61"/>
                  <a:gd name="T22" fmla="*/ 14 w 56"/>
                  <a:gd name="T23" fmla="*/ 10 h 61"/>
                  <a:gd name="T24" fmla="*/ 27 w 56"/>
                  <a:gd name="T25" fmla="*/ 56 h 61"/>
                  <a:gd name="T26" fmla="*/ 36 w 56"/>
                  <a:gd name="T27" fmla="*/ 54 h 61"/>
                  <a:gd name="T28" fmla="*/ 38 w 56"/>
                  <a:gd name="T29" fmla="*/ 53 h 61"/>
                  <a:gd name="T30" fmla="*/ 10 w 56"/>
                  <a:gd name="T31" fmla="*/ 45 h 61"/>
                  <a:gd name="T32" fmla="*/ 7 w 56"/>
                  <a:gd name="T33" fmla="*/ 24 h 61"/>
                  <a:gd name="T34" fmla="*/ 9 w 56"/>
                  <a:gd name="T35" fmla="*/ 19 h 61"/>
                  <a:gd name="T36" fmla="*/ 19 w 56"/>
                  <a:gd name="T37" fmla="*/ 8 h 61"/>
                  <a:gd name="T38" fmla="*/ 27 w 56"/>
                  <a:gd name="T39" fmla="*/ 10 h 61"/>
                  <a:gd name="T40" fmla="*/ 32 w 56"/>
                  <a:gd name="T41" fmla="*/ 13 h 61"/>
                  <a:gd name="T42" fmla="*/ 36 w 56"/>
                  <a:gd name="T43" fmla="*/ 13 h 61"/>
                  <a:gd name="T44" fmla="*/ 37 w 56"/>
                  <a:gd name="T45" fmla="*/ 15 h 61"/>
                  <a:gd name="T46" fmla="*/ 41 w 56"/>
                  <a:gd name="T47" fmla="*/ 17 h 61"/>
                  <a:gd name="T48" fmla="*/ 41 w 56"/>
                  <a:gd name="T49" fmla="*/ 20 h 61"/>
                  <a:gd name="T50" fmla="*/ 41 w 56"/>
                  <a:gd name="T51" fmla="*/ 21 h 61"/>
                  <a:gd name="T52" fmla="*/ 43 w 56"/>
                  <a:gd name="T53" fmla="*/ 21 h 61"/>
                  <a:gd name="T54" fmla="*/ 46 w 56"/>
                  <a:gd name="T55" fmla="*/ 39 h 61"/>
                  <a:gd name="T56" fmla="*/ 45 w 56"/>
                  <a:gd name="T57" fmla="*/ 43 h 61"/>
                  <a:gd name="T58" fmla="*/ 27 w 56"/>
                  <a:gd name="T59" fmla="*/ 54 h 61"/>
                  <a:gd name="T60" fmla="*/ 11 w 56"/>
                  <a:gd name="T61" fmla="*/ 20 h 61"/>
                  <a:gd name="T62" fmla="*/ 8 w 56"/>
                  <a:gd name="T63" fmla="*/ 25 h 61"/>
                  <a:gd name="T64" fmla="*/ 12 w 56"/>
                  <a:gd name="T65" fmla="*/ 44 h 61"/>
                  <a:gd name="T66" fmla="*/ 42 w 56"/>
                  <a:gd name="T67" fmla="*/ 45 h 61"/>
                  <a:gd name="T68" fmla="*/ 43 w 56"/>
                  <a:gd name="T69" fmla="*/ 41 h 61"/>
                  <a:gd name="T70" fmla="*/ 44 w 56"/>
                  <a:gd name="T71" fmla="*/ 39 h 61"/>
                  <a:gd name="T72" fmla="*/ 41 w 56"/>
                  <a:gd name="T73" fmla="*/ 23 h 61"/>
                  <a:gd name="T74" fmla="*/ 41 w 56"/>
                  <a:gd name="T75" fmla="*/ 23 h 61"/>
                  <a:gd name="T76" fmla="*/ 37 w 56"/>
                  <a:gd name="T77" fmla="*/ 19 h 61"/>
                  <a:gd name="T78" fmla="*/ 38 w 56"/>
                  <a:gd name="T79" fmla="*/ 19 h 61"/>
                  <a:gd name="T80" fmla="*/ 36 w 56"/>
                  <a:gd name="T81" fmla="*/ 17 h 61"/>
                  <a:gd name="T82" fmla="*/ 21 w 56"/>
                  <a:gd name="T83" fmla="*/ 1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" h="61">
                    <a:moveTo>
                      <a:pt x="39" y="61"/>
                    </a:moveTo>
                    <a:cubicBezTo>
                      <a:pt x="39" y="61"/>
                      <a:pt x="39" y="61"/>
                      <a:pt x="38" y="61"/>
                    </a:cubicBezTo>
                    <a:cubicBezTo>
                      <a:pt x="37" y="60"/>
                      <a:pt x="37" y="58"/>
                      <a:pt x="37" y="56"/>
                    </a:cubicBezTo>
                    <a:cubicBezTo>
                      <a:pt x="33" y="57"/>
                      <a:pt x="30" y="58"/>
                      <a:pt x="27" y="58"/>
                    </a:cubicBezTo>
                    <a:cubicBezTo>
                      <a:pt x="15" y="58"/>
                      <a:pt x="1" y="44"/>
                      <a:pt x="1" y="31"/>
                    </a:cubicBezTo>
                    <a:cubicBezTo>
                      <a:pt x="0" y="22"/>
                      <a:pt x="6" y="15"/>
                      <a:pt x="12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29" y="0"/>
                      <a:pt x="41" y="4"/>
                      <a:pt x="49" y="16"/>
                    </a:cubicBezTo>
                    <a:cubicBezTo>
                      <a:pt x="56" y="26"/>
                      <a:pt x="55" y="43"/>
                      <a:pt x="42" y="53"/>
                    </a:cubicBezTo>
                    <a:cubicBezTo>
                      <a:pt x="42" y="55"/>
                      <a:pt x="41" y="56"/>
                      <a:pt x="41" y="57"/>
                    </a:cubicBezTo>
                    <a:cubicBezTo>
                      <a:pt x="41" y="58"/>
                      <a:pt x="40" y="59"/>
                      <a:pt x="40" y="60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39" y="61"/>
                      <a:pt x="39" y="61"/>
                      <a:pt x="39" y="61"/>
                    </a:cubicBezTo>
                    <a:close/>
                    <a:moveTo>
                      <a:pt x="38" y="53"/>
                    </a:moveTo>
                    <a:cubicBezTo>
                      <a:pt x="38" y="53"/>
                      <a:pt x="38" y="53"/>
                      <a:pt x="38" y="54"/>
                    </a:cubicBezTo>
                    <a:cubicBezTo>
                      <a:pt x="38" y="54"/>
                      <a:pt x="39" y="54"/>
                      <a:pt x="39" y="54"/>
                    </a:cubicBezTo>
                    <a:cubicBezTo>
                      <a:pt x="39" y="56"/>
                      <a:pt x="39" y="56"/>
                      <a:pt x="39" y="57"/>
                    </a:cubicBezTo>
                    <a:cubicBezTo>
                      <a:pt x="39" y="57"/>
                      <a:pt x="39" y="57"/>
                      <a:pt x="39" y="56"/>
                    </a:cubicBezTo>
                    <a:cubicBezTo>
                      <a:pt x="40" y="55"/>
                      <a:pt x="40" y="54"/>
                      <a:pt x="40" y="52"/>
                    </a:cubicBezTo>
                    <a:cubicBezTo>
                      <a:pt x="40" y="52"/>
                      <a:pt x="40" y="52"/>
                      <a:pt x="40" y="51"/>
                    </a:cubicBezTo>
                    <a:cubicBezTo>
                      <a:pt x="52" y="42"/>
                      <a:pt x="53" y="27"/>
                      <a:pt x="47" y="17"/>
                    </a:cubicBezTo>
                    <a:cubicBezTo>
                      <a:pt x="40" y="6"/>
                      <a:pt x="29" y="2"/>
                      <a:pt x="16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8" y="17"/>
                      <a:pt x="2" y="23"/>
                      <a:pt x="3" y="31"/>
                    </a:cubicBezTo>
                    <a:cubicBezTo>
                      <a:pt x="3" y="43"/>
                      <a:pt x="16" y="56"/>
                      <a:pt x="27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30" y="56"/>
                      <a:pt x="33" y="55"/>
                      <a:pt x="36" y="54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lose/>
                    <a:moveTo>
                      <a:pt x="27" y="54"/>
                    </a:moveTo>
                    <a:cubicBezTo>
                      <a:pt x="21" y="54"/>
                      <a:pt x="15" y="51"/>
                      <a:pt x="10" y="45"/>
                    </a:cubicBezTo>
                    <a:cubicBezTo>
                      <a:pt x="6" y="39"/>
                      <a:pt x="4" y="32"/>
                      <a:pt x="5" y="27"/>
                    </a:cubicBezTo>
                    <a:cubicBezTo>
                      <a:pt x="5" y="25"/>
                      <a:pt x="6" y="25"/>
                      <a:pt x="7" y="24"/>
                    </a:cubicBezTo>
                    <a:cubicBezTo>
                      <a:pt x="7" y="24"/>
                      <a:pt x="7" y="23"/>
                      <a:pt x="8" y="23"/>
                    </a:cubicBezTo>
                    <a:cubicBezTo>
                      <a:pt x="8" y="22"/>
                      <a:pt x="9" y="21"/>
                      <a:pt x="9" y="19"/>
                    </a:cubicBezTo>
                    <a:cubicBezTo>
                      <a:pt x="11" y="16"/>
                      <a:pt x="13" y="11"/>
                      <a:pt x="18" y="9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20" y="9"/>
                      <a:pt x="21" y="9"/>
                      <a:pt x="21" y="10"/>
                    </a:cubicBezTo>
                    <a:cubicBezTo>
                      <a:pt x="23" y="10"/>
                      <a:pt x="25" y="11"/>
                      <a:pt x="27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29" y="12"/>
                      <a:pt x="30" y="13"/>
                      <a:pt x="32" y="13"/>
                    </a:cubicBezTo>
                    <a:cubicBezTo>
                      <a:pt x="32" y="12"/>
                      <a:pt x="34" y="12"/>
                      <a:pt x="34" y="12"/>
                    </a:cubicBezTo>
                    <a:cubicBezTo>
                      <a:pt x="35" y="12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5"/>
                      <a:pt x="36" y="15"/>
                      <a:pt x="36" y="15"/>
                    </a:cubicBezTo>
                    <a:cubicBezTo>
                      <a:pt x="38" y="16"/>
                      <a:pt x="39" y="17"/>
                      <a:pt x="41" y="1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9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0" y="21"/>
                    </a:cubicBezTo>
                    <a:cubicBezTo>
                      <a:pt x="40" y="21"/>
                      <a:pt x="41" y="21"/>
                      <a:pt x="41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2" y="21"/>
                      <a:pt x="43" y="21"/>
                      <a:pt x="43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26"/>
                      <a:pt x="48" y="34"/>
                      <a:pt x="46" y="39"/>
                    </a:cubicBezTo>
                    <a:cubicBezTo>
                      <a:pt x="46" y="41"/>
                      <a:pt x="45" y="41"/>
                      <a:pt x="45" y="42"/>
                    </a:cubicBezTo>
                    <a:cubicBezTo>
                      <a:pt x="45" y="42"/>
                      <a:pt x="45" y="42"/>
                      <a:pt x="45" y="43"/>
                    </a:cubicBezTo>
                    <a:cubicBezTo>
                      <a:pt x="45" y="43"/>
                      <a:pt x="45" y="45"/>
                      <a:pt x="43" y="46"/>
                    </a:cubicBezTo>
                    <a:cubicBezTo>
                      <a:pt x="41" y="49"/>
                      <a:pt x="31" y="54"/>
                      <a:pt x="27" y="54"/>
                    </a:cubicBezTo>
                    <a:close/>
                    <a:moveTo>
                      <a:pt x="19" y="10"/>
                    </a:moveTo>
                    <a:cubicBezTo>
                      <a:pt x="15" y="13"/>
                      <a:pt x="13" y="17"/>
                      <a:pt x="11" y="20"/>
                    </a:cubicBezTo>
                    <a:cubicBezTo>
                      <a:pt x="11" y="21"/>
                      <a:pt x="10" y="23"/>
                      <a:pt x="9" y="24"/>
                    </a:cubicBezTo>
                    <a:cubicBezTo>
                      <a:pt x="9" y="24"/>
                      <a:pt x="9" y="25"/>
                      <a:pt x="8" y="25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32"/>
                      <a:pt x="8" y="38"/>
                      <a:pt x="12" y="44"/>
                    </a:cubicBezTo>
                    <a:cubicBezTo>
                      <a:pt x="16" y="49"/>
                      <a:pt x="22" y="52"/>
                      <a:pt x="27" y="52"/>
                    </a:cubicBezTo>
                    <a:cubicBezTo>
                      <a:pt x="31" y="52"/>
                      <a:pt x="40" y="48"/>
                      <a:pt x="42" y="45"/>
                    </a:cubicBezTo>
                    <a:cubicBezTo>
                      <a:pt x="43" y="44"/>
                      <a:pt x="43" y="43"/>
                      <a:pt x="43" y="43"/>
                    </a:cubicBezTo>
                    <a:cubicBezTo>
                      <a:pt x="43" y="42"/>
                      <a:pt x="43" y="42"/>
                      <a:pt x="43" y="41"/>
                    </a:cubicBezTo>
                    <a:cubicBezTo>
                      <a:pt x="43" y="41"/>
                      <a:pt x="43" y="40"/>
                      <a:pt x="44" y="40"/>
                    </a:cubicBezTo>
                    <a:cubicBezTo>
                      <a:pt x="44" y="40"/>
                      <a:pt x="44" y="39"/>
                      <a:pt x="44" y="39"/>
                    </a:cubicBezTo>
                    <a:cubicBezTo>
                      <a:pt x="46" y="34"/>
                      <a:pt x="45" y="26"/>
                      <a:pt x="42" y="23"/>
                    </a:cubicBezTo>
                    <a:cubicBezTo>
                      <a:pt x="42" y="23"/>
                      <a:pt x="42" y="23"/>
                      <a:pt x="41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39" y="23"/>
                      <a:pt x="38" y="22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7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7" y="18"/>
                      <a:pt x="36" y="17"/>
                    </a:cubicBezTo>
                    <a:cubicBezTo>
                      <a:pt x="32" y="16"/>
                      <a:pt x="30" y="15"/>
                      <a:pt x="27" y="12"/>
                    </a:cubicBezTo>
                    <a:cubicBezTo>
                      <a:pt x="25" y="13"/>
                      <a:pt x="22" y="12"/>
                      <a:pt x="21" y="11"/>
                    </a:cubicBezTo>
                    <a:cubicBezTo>
                      <a:pt x="20" y="11"/>
                      <a:pt x="19" y="11"/>
                      <a:pt x="19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2" name="Freeform 163">
                <a:extLst>
                  <a:ext uri="{FF2B5EF4-FFF2-40B4-BE49-F238E27FC236}">
                    <a16:creationId xmlns:a16="http://schemas.microsoft.com/office/drawing/2014/main" id="{708AC101-CE35-4D57-A7DC-BA8D4295F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0488" y="2470151"/>
                <a:ext cx="708025" cy="703263"/>
              </a:xfrm>
              <a:custGeom>
                <a:avLst/>
                <a:gdLst>
                  <a:gd name="T0" fmla="*/ 167 w 292"/>
                  <a:gd name="T1" fmla="*/ 1 h 291"/>
                  <a:gd name="T2" fmla="*/ 206 w 292"/>
                  <a:gd name="T3" fmla="*/ 12 h 291"/>
                  <a:gd name="T4" fmla="*/ 281 w 292"/>
                  <a:gd name="T5" fmla="*/ 81 h 291"/>
                  <a:gd name="T6" fmla="*/ 289 w 292"/>
                  <a:gd name="T7" fmla="*/ 115 h 291"/>
                  <a:gd name="T8" fmla="*/ 277 w 292"/>
                  <a:gd name="T9" fmla="*/ 212 h 291"/>
                  <a:gd name="T10" fmla="*/ 233 w 292"/>
                  <a:gd name="T11" fmla="*/ 262 h 291"/>
                  <a:gd name="T12" fmla="*/ 84 w 292"/>
                  <a:gd name="T13" fmla="*/ 283 h 291"/>
                  <a:gd name="T14" fmla="*/ 55 w 292"/>
                  <a:gd name="T15" fmla="*/ 264 h 291"/>
                  <a:gd name="T16" fmla="*/ 1 w 292"/>
                  <a:gd name="T17" fmla="*/ 173 h 291"/>
                  <a:gd name="T18" fmla="*/ 0 w 292"/>
                  <a:gd name="T19" fmla="*/ 150 h 291"/>
                  <a:gd name="T20" fmla="*/ 12 w 292"/>
                  <a:gd name="T21" fmla="*/ 87 h 291"/>
                  <a:gd name="T22" fmla="*/ 73 w 292"/>
                  <a:gd name="T23" fmla="*/ 18 h 291"/>
                  <a:gd name="T24" fmla="*/ 147 w 292"/>
                  <a:gd name="T25" fmla="*/ 1 h 291"/>
                  <a:gd name="T26" fmla="*/ 72 w 292"/>
                  <a:gd name="T27" fmla="*/ 22 h 291"/>
                  <a:gd name="T28" fmla="*/ 25 w 292"/>
                  <a:gd name="T29" fmla="*/ 71 h 291"/>
                  <a:gd name="T30" fmla="*/ 11 w 292"/>
                  <a:gd name="T31" fmla="*/ 110 h 291"/>
                  <a:gd name="T32" fmla="*/ 5 w 292"/>
                  <a:gd name="T33" fmla="*/ 169 h 291"/>
                  <a:gd name="T34" fmla="*/ 13 w 292"/>
                  <a:gd name="T35" fmla="*/ 199 h 291"/>
                  <a:gd name="T36" fmla="*/ 105 w 292"/>
                  <a:gd name="T37" fmla="*/ 285 h 291"/>
                  <a:gd name="T38" fmla="*/ 185 w 292"/>
                  <a:gd name="T39" fmla="*/ 283 h 291"/>
                  <a:gd name="T40" fmla="*/ 200 w 292"/>
                  <a:gd name="T41" fmla="*/ 277 h 291"/>
                  <a:gd name="T42" fmla="*/ 245 w 292"/>
                  <a:gd name="T43" fmla="*/ 248 h 291"/>
                  <a:gd name="T44" fmla="*/ 264 w 292"/>
                  <a:gd name="T45" fmla="*/ 226 h 291"/>
                  <a:gd name="T46" fmla="*/ 287 w 292"/>
                  <a:gd name="T47" fmla="*/ 162 h 291"/>
                  <a:gd name="T48" fmla="*/ 277 w 292"/>
                  <a:gd name="T49" fmla="*/ 82 h 291"/>
                  <a:gd name="T50" fmla="*/ 228 w 292"/>
                  <a:gd name="T51" fmla="*/ 26 h 291"/>
                  <a:gd name="T52" fmla="*/ 212 w 292"/>
                  <a:gd name="T53" fmla="*/ 16 h 291"/>
                  <a:gd name="T54" fmla="*/ 199 w 292"/>
                  <a:gd name="T55" fmla="*/ 13 h 291"/>
                  <a:gd name="T56" fmla="*/ 197 w 292"/>
                  <a:gd name="T57" fmla="*/ 14 h 291"/>
                  <a:gd name="T58" fmla="*/ 174 w 292"/>
                  <a:gd name="T59" fmla="*/ 9 h 291"/>
                  <a:gd name="T60" fmla="*/ 169 w 292"/>
                  <a:gd name="T61" fmla="*/ 8 h 291"/>
                  <a:gd name="T62" fmla="*/ 159 w 292"/>
                  <a:gd name="T63" fmla="*/ 13 h 291"/>
                  <a:gd name="T64" fmla="*/ 173 w 292"/>
                  <a:gd name="T65" fmla="*/ 5 h 291"/>
                  <a:gd name="T66" fmla="*/ 142 w 292"/>
                  <a:gd name="T67" fmla="*/ 4 h 291"/>
                  <a:gd name="T68" fmla="*/ 118 w 292"/>
                  <a:gd name="T69" fmla="*/ 8 h 291"/>
                  <a:gd name="T70" fmla="*/ 109 w 292"/>
                  <a:gd name="T71" fmla="*/ 9 h 291"/>
                  <a:gd name="T72" fmla="*/ 87 w 292"/>
                  <a:gd name="T73" fmla="*/ 18 h 291"/>
                  <a:gd name="T74" fmla="*/ 80 w 292"/>
                  <a:gd name="T75" fmla="*/ 21 h 291"/>
                  <a:gd name="T76" fmla="*/ 79 w 292"/>
                  <a:gd name="T77" fmla="*/ 19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291">
                    <a:moveTo>
                      <a:pt x="147" y="1"/>
                    </a:moveTo>
                    <a:cubicBezTo>
                      <a:pt x="151" y="0"/>
                      <a:pt x="163" y="0"/>
                      <a:pt x="167" y="1"/>
                    </a:cubicBezTo>
                    <a:cubicBezTo>
                      <a:pt x="176" y="2"/>
                      <a:pt x="184" y="6"/>
                      <a:pt x="193" y="8"/>
                    </a:cubicBezTo>
                    <a:cubicBezTo>
                      <a:pt x="198" y="9"/>
                      <a:pt x="202" y="10"/>
                      <a:pt x="206" y="12"/>
                    </a:cubicBezTo>
                    <a:cubicBezTo>
                      <a:pt x="220" y="17"/>
                      <a:pt x="234" y="25"/>
                      <a:pt x="245" y="35"/>
                    </a:cubicBezTo>
                    <a:cubicBezTo>
                      <a:pt x="259" y="48"/>
                      <a:pt x="271" y="63"/>
                      <a:pt x="281" y="81"/>
                    </a:cubicBezTo>
                    <a:cubicBezTo>
                      <a:pt x="283" y="85"/>
                      <a:pt x="286" y="91"/>
                      <a:pt x="287" y="95"/>
                    </a:cubicBezTo>
                    <a:cubicBezTo>
                      <a:pt x="289" y="102"/>
                      <a:pt x="288" y="109"/>
                      <a:pt x="289" y="115"/>
                    </a:cubicBezTo>
                    <a:cubicBezTo>
                      <a:pt x="291" y="128"/>
                      <a:pt x="292" y="138"/>
                      <a:pt x="291" y="154"/>
                    </a:cubicBezTo>
                    <a:cubicBezTo>
                      <a:pt x="290" y="174"/>
                      <a:pt x="287" y="195"/>
                      <a:pt x="277" y="212"/>
                    </a:cubicBezTo>
                    <a:cubicBezTo>
                      <a:pt x="273" y="221"/>
                      <a:pt x="267" y="226"/>
                      <a:pt x="260" y="234"/>
                    </a:cubicBezTo>
                    <a:cubicBezTo>
                      <a:pt x="251" y="244"/>
                      <a:pt x="243" y="253"/>
                      <a:pt x="233" y="262"/>
                    </a:cubicBezTo>
                    <a:cubicBezTo>
                      <a:pt x="212" y="278"/>
                      <a:pt x="186" y="289"/>
                      <a:pt x="154" y="290"/>
                    </a:cubicBezTo>
                    <a:cubicBezTo>
                      <a:pt x="131" y="291"/>
                      <a:pt x="103" y="291"/>
                      <a:pt x="84" y="283"/>
                    </a:cubicBezTo>
                    <a:cubicBezTo>
                      <a:pt x="79" y="281"/>
                      <a:pt x="74" y="277"/>
                      <a:pt x="69" y="273"/>
                    </a:cubicBezTo>
                    <a:cubicBezTo>
                      <a:pt x="64" y="270"/>
                      <a:pt x="59" y="267"/>
                      <a:pt x="55" y="264"/>
                    </a:cubicBezTo>
                    <a:cubicBezTo>
                      <a:pt x="37" y="249"/>
                      <a:pt x="24" y="231"/>
                      <a:pt x="14" y="208"/>
                    </a:cubicBezTo>
                    <a:cubicBezTo>
                      <a:pt x="9" y="197"/>
                      <a:pt x="3" y="184"/>
                      <a:pt x="1" y="173"/>
                    </a:cubicBezTo>
                    <a:cubicBezTo>
                      <a:pt x="1" y="170"/>
                      <a:pt x="2" y="165"/>
                      <a:pt x="1" y="161"/>
                    </a:cubicBezTo>
                    <a:cubicBezTo>
                      <a:pt x="1" y="157"/>
                      <a:pt x="0" y="154"/>
                      <a:pt x="0" y="150"/>
                    </a:cubicBezTo>
                    <a:cubicBezTo>
                      <a:pt x="0" y="143"/>
                      <a:pt x="2" y="131"/>
                      <a:pt x="5" y="119"/>
                    </a:cubicBezTo>
                    <a:cubicBezTo>
                      <a:pt x="8" y="108"/>
                      <a:pt x="9" y="96"/>
                      <a:pt x="12" y="87"/>
                    </a:cubicBezTo>
                    <a:cubicBezTo>
                      <a:pt x="14" y="79"/>
                      <a:pt x="22" y="69"/>
                      <a:pt x="28" y="60"/>
                    </a:cubicBezTo>
                    <a:cubicBezTo>
                      <a:pt x="39" y="45"/>
                      <a:pt x="55" y="26"/>
                      <a:pt x="73" y="18"/>
                    </a:cubicBezTo>
                    <a:cubicBezTo>
                      <a:pt x="79" y="15"/>
                      <a:pt x="87" y="13"/>
                      <a:pt x="95" y="10"/>
                    </a:cubicBezTo>
                    <a:cubicBezTo>
                      <a:pt x="112" y="5"/>
                      <a:pt x="126" y="2"/>
                      <a:pt x="147" y="1"/>
                    </a:cubicBezTo>
                    <a:close/>
                    <a:moveTo>
                      <a:pt x="80" y="21"/>
                    </a:moveTo>
                    <a:cubicBezTo>
                      <a:pt x="76" y="22"/>
                      <a:pt x="76" y="23"/>
                      <a:pt x="72" y="22"/>
                    </a:cubicBezTo>
                    <a:cubicBezTo>
                      <a:pt x="57" y="31"/>
                      <a:pt x="46" y="42"/>
                      <a:pt x="35" y="57"/>
                    </a:cubicBezTo>
                    <a:cubicBezTo>
                      <a:pt x="32" y="61"/>
                      <a:pt x="28" y="66"/>
                      <a:pt x="25" y="71"/>
                    </a:cubicBezTo>
                    <a:cubicBezTo>
                      <a:pt x="21" y="77"/>
                      <a:pt x="17" y="82"/>
                      <a:pt x="16" y="87"/>
                    </a:cubicBezTo>
                    <a:cubicBezTo>
                      <a:pt x="13" y="94"/>
                      <a:pt x="13" y="102"/>
                      <a:pt x="11" y="110"/>
                    </a:cubicBezTo>
                    <a:cubicBezTo>
                      <a:pt x="8" y="126"/>
                      <a:pt x="3" y="144"/>
                      <a:pt x="5" y="159"/>
                    </a:cubicBezTo>
                    <a:cubicBezTo>
                      <a:pt x="5" y="162"/>
                      <a:pt x="4" y="166"/>
                      <a:pt x="5" y="169"/>
                    </a:cubicBezTo>
                    <a:cubicBezTo>
                      <a:pt x="6" y="176"/>
                      <a:pt x="9" y="182"/>
                      <a:pt x="11" y="189"/>
                    </a:cubicBezTo>
                    <a:cubicBezTo>
                      <a:pt x="12" y="192"/>
                      <a:pt x="12" y="195"/>
                      <a:pt x="13" y="199"/>
                    </a:cubicBezTo>
                    <a:cubicBezTo>
                      <a:pt x="25" y="226"/>
                      <a:pt x="41" y="248"/>
                      <a:pt x="64" y="265"/>
                    </a:cubicBezTo>
                    <a:cubicBezTo>
                      <a:pt x="76" y="274"/>
                      <a:pt x="88" y="282"/>
                      <a:pt x="105" y="285"/>
                    </a:cubicBezTo>
                    <a:cubicBezTo>
                      <a:pt x="120" y="287"/>
                      <a:pt x="138" y="288"/>
                      <a:pt x="154" y="287"/>
                    </a:cubicBezTo>
                    <a:cubicBezTo>
                      <a:pt x="164" y="286"/>
                      <a:pt x="175" y="286"/>
                      <a:pt x="185" y="283"/>
                    </a:cubicBezTo>
                    <a:cubicBezTo>
                      <a:pt x="187" y="282"/>
                      <a:pt x="190" y="279"/>
                      <a:pt x="193" y="278"/>
                    </a:cubicBezTo>
                    <a:cubicBezTo>
                      <a:pt x="196" y="277"/>
                      <a:pt x="198" y="277"/>
                      <a:pt x="200" y="277"/>
                    </a:cubicBezTo>
                    <a:cubicBezTo>
                      <a:pt x="214" y="272"/>
                      <a:pt x="222" y="264"/>
                      <a:pt x="232" y="257"/>
                    </a:cubicBezTo>
                    <a:cubicBezTo>
                      <a:pt x="236" y="253"/>
                      <a:pt x="241" y="251"/>
                      <a:pt x="245" y="248"/>
                    </a:cubicBezTo>
                    <a:cubicBezTo>
                      <a:pt x="250" y="243"/>
                      <a:pt x="253" y="237"/>
                      <a:pt x="258" y="232"/>
                    </a:cubicBezTo>
                    <a:cubicBezTo>
                      <a:pt x="260" y="230"/>
                      <a:pt x="262" y="228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8" y="173"/>
                      <a:pt x="287" y="168"/>
                      <a:pt x="287" y="162"/>
                    </a:cubicBezTo>
                    <a:cubicBezTo>
                      <a:pt x="289" y="137"/>
                      <a:pt x="287" y="120"/>
                      <a:pt x="284" y="99"/>
                    </a:cubicBezTo>
                    <a:cubicBezTo>
                      <a:pt x="283" y="93"/>
                      <a:pt x="280" y="87"/>
                      <a:pt x="277" y="82"/>
                    </a:cubicBezTo>
                    <a:cubicBezTo>
                      <a:pt x="274" y="76"/>
                      <a:pt x="271" y="70"/>
                      <a:pt x="268" y="65"/>
                    </a:cubicBezTo>
                    <a:cubicBezTo>
                      <a:pt x="257" y="50"/>
                      <a:pt x="244" y="37"/>
                      <a:pt x="228" y="26"/>
                    </a:cubicBezTo>
                    <a:cubicBezTo>
                      <a:pt x="224" y="23"/>
                      <a:pt x="218" y="19"/>
                      <a:pt x="213" y="17"/>
                    </a:cubicBezTo>
                    <a:cubicBezTo>
                      <a:pt x="212" y="17"/>
                      <a:pt x="213" y="16"/>
                      <a:pt x="212" y="16"/>
                    </a:cubicBezTo>
                    <a:cubicBezTo>
                      <a:pt x="211" y="15"/>
                      <a:pt x="206" y="15"/>
                      <a:pt x="204" y="14"/>
                    </a:cubicBezTo>
                    <a:cubicBezTo>
                      <a:pt x="201" y="13"/>
                      <a:pt x="196" y="12"/>
                      <a:pt x="199" y="13"/>
                    </a:cubicBezTo>
                    <a:cubicBezTo>
                      <a:pt x="199" y="14"/>
                      <a:pt x="199" y="14"/>
                      <a:pt x="198" y="15"/>
                    </a:cubicBezTo>
                    <a:cubicBezTo>
                      <a:pt x="198" y="15"/>
                      <a:pt x="197" y="14"/>
                      <a:pt x="197" y="14"/>
                    </a:cubicBezTo>
                    <a:cubicBezTo>
                      <a:pt x="192" y="13"/>
                      <a:pt x="188" y="12"/>
                      <a:pt x="185" y="9"/>
                    </a:cubicBezTo>
                    <a:cubicBezTo>
                      <a:pt x="181" y="9"/>
                      <a:pt x="178" y="10"/>
                      <a:pt x="174" y="9"/>
                    </a:cubicBezTo>
                    <a:cubicBezTo>
                      <a:pt x="171" y="8"/>
                      <a:pt x="172" y="11"/>
                      <a:pt x="170" y="11"/>
                    </a:cubicBezTo>
                    <a:cubicBezTo>
                      <a:pt x="169" y="10"/>
                      <a:pt x="171" y="8"/>
                      <a:pt x="169" y="8"/>
                    </a:cubicBezTo>
                    <a:cubicBezTo>
                      <a:pt x="168" y="12"/>
                      <a:pt x="166" y="14"/>
                      <a:pt x="161" y="15"/>
                    </a:cubicBezTo>
                    <a:cubicBezTo>
                      <a:pt x="161" y="13"/>
                      <a:pt x="159" y="14"/>
                      <a:pt x="159" y="13"/>
                    </a:cubicBezTo>
                    <a:cubicBezTo>
                      <a:pt x="159" y="10"/>
                      <a:pt x="161" y="10"/>
                      <a:pt x="160" y="8"/>
                    </a:cubicBezTo>
                    <a:cubicBezTo>
                      <a:pt x="166" y="7"/>
                      <a:pt x="169" y="9"/>
                      <a:pt x="173" y="5"/>
                    </a:cubicBezTo>
                    <a:cubicBezTo>
                      <a:pt x="164" y="4"/>
                      <a:pt x="147" y="0"/>
                      <a:pt x="141" y="6"/>
                    </a:cubicBezTo>
                    <a:cubicBezTo>
                      <a:pt x="141" y="5"/>
                      <a:pt x="142" y="5"/>
                      <a:pt x="142" y="4"/>
                    </a:cubicBezTo>
                    <a:cubicBezTo>
                      <a:pt x="137" y="5"/>
                      <a:pt x="129" y="6"/>
                      <a:pt x="124" y="7"/>
                    </a:cubicBezTo>
                    <a:cubicBezTo>
                      <a:pt x="122" y="7"/>
                      <a:pt x="119" y="6"/>
                      <a:pt x="118" y="8"/>
                    </a:cubicBezTo>
                    <a:cubicBezTo>
                      <a:pt x="119" y="8"/>
                      <a:pt x="121" y="8"/>
                      <a:pt x="121" y="9"/>
                    </a:cubicBezTo>
                    <a:cubicBezTo>
                      <a:pt x="114" y="8"/>
                      <a:pt x="114" y="11"/>
                      <a:pt x="109" y="9"/>
                    </a:cubicBezTo>
                    <a:cubicBezTo>
                      <a:pt x="106" y="11"/>
                      <a:pt x="101" y="12"/>
                      <a:pt x="97" y="15"/>
                    </a:cubicBezTo>
                    <a:cubicBezTo>
                      <a:pt x="93" y="17"/>
                      <a:pt x="92" y="15"/>
                      <a:pt x="87" y="18"/>
                    </a:cubicBezTo>
                    <a:cubicBezTo>
                      <a:pt x="84" y="18"/>
                      <a:pt x="84" y="18"/>
                      <a:pt x="81" y="18"/>
                    </a:cubicBezTo>
                    <a:cubicBezTo>
                      <a:pt x="79" y="19"/>
                      <a:pt x="81" y="21"/>
                      <a:pt x="80" y="21"/>
                    </a:cubicBezTo>
                    <a:close/>
                    <a:moveTo>
                      <a:pt x="77" y="21"/>
                    </a:moveTo>
                    <a:cubicBezTo>
                      <a:pt x="78" y="21"/>
                      <a:pt x="79" y="20"/>
                      <a:pt x="79" y="19"/>
                    </a:cubicBezTo>
                    <a:cubicBezTo>
                      <a:pt x="78" y="19"/>
                      <a:pt x="77" y="20"/>
                      <a:pt x="77" y="2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3" name="Freeform 164">
                <a:extLst>
                  <a:ext uri="{FF2B5EF4-FFF2-40B4-BE49-F238E27FC236}">
                    <a16:creationId xmlns:a16="http://schemas.microsoft.com/office/drawing/2014/main" id="{06E7D147-9960-4EA9-8BF9-AF64BF4194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7313" y="2466976"/>
                <a:ext cx="712788" cy="709613"/>
              </a:xfrm>
              <a:custGeom>
                <a:avLst/>
                <a:gdLst>
                  <a:gd name="T0" fmla="*/ 64 w 294"/>
                  <a:gd name="T1" fmla="*/ 271 h 293"/>
                  <a:gd name="T2" fmla="*/ 1 w 294"/>
                  <a:gd name="T3" fmla="*/ 162 h 293"/>
                  <a:gd name="T4" fmla="*/ 12 w 294"/>
                  <a:gd name="T5" fmla="*/ 88 h 293"/>
                  <a:gd name="T6" fmla="*/ 148 w 294"/>
                  <a:gd name="T7" fmla="*/ 1 h 293"/>
                  <a:gd name="T8" fmla="*/ 199 w 294"/>
                  <a:gd name="T9" fmla="*/ 9 h 293"/>
                  <a:gd name="T10" fmla="*/ 289 w 294"/>
                  <a:gd name="T11" fmla="*/ 96 h 293"/>
                  <a:gd name="T12" fmla="*/ 264 w 294"/>
                  <a:gd name="T13" fmla="*/ 233 h 293"/>
                  <a:gd name="T14" fmla="*/ 157 w 294"/>
                  <a:gd name="T15" fmla="*/ 2 h 293"/>
                  <a:gd name="T16" fmla="*/ 30 w 294"/>
                  <a:gd name="T17" fmla="*/ 62 h 293"/>
                  <a:gd name="T18" fmla="*/ 2 w 294"/>
                  <a:gd name="T19" fmla="*/ 157 h 293"/>
                  <a:gd name="T20" fmla="*/ 56 w 294"/>
                  <a:gd name="T21" fmla="*/ 264 h 293"/>
                  <a:gd name="T22" fmla="*/ 138 w 294"/>
                  <a:gd name="T23" fmla="*/ 291 h 293"/>
                  <a:gd name="T24" fmla="*/ 278 w 294"/>
                  <a:gd name="T25" fmla="*/ 212 h 293"/>
                  <a:gd name="T26" fmla="*/ 281 w 294"/>
                  <a:gd name="T27" fmla="*/ 83 h 293"/>
                  <a:gd name="T28" fmla="*/ 227 w 294"/>
                  <a:gd name="T29" fmla="*/ 24 h 293"/>
                  <a:gd name="T30" fmla="*/ 279 w 294"/>
                  <a:gd name="T31" fmla="*/ 83 h 293"/>
                  <a:gd name="T32" fmla="*/ 266 w 294"/>
                  <a:gd name="T33" fmla="*/ 227 h 293"/>
                  <a:gd name="T34" fmla="*/ 239 w 294"/>
                  <a:gd name="T35" fmla="*/ 255 h 293"/>
                  <a:gd name="T36" fmla="*/ 195 w 294"/>
                  <a:gd name="T37" fmla="*/ 280 h 293"/>
                  <a:gd name="T38" fmla="*/ 106 w 294"/>
                  <a:gd name="T39" fmla="*/ 287 h 293"/>
                  <a:gd name="T40" fmla="*/ 8 w 294"/>
                  <a:gd name="T41" fmla="*/ 183 h 293"/>
                  <a:gd name="T42" fmla="*/ 11 w 294"/>
                  <a:gd name="T43" fmla="*/ 111 h 293"/>
                  <a:gd name="T44" fmla="*/ 28 w 294"/>
                  <a:gd name="T45" fmla="*/ 68 h 293"/>
                  <a:gd name="T46" fmla="*/ 77 w 294"/>
                  <a:gd name="T47" fmla="*/ 22 h 293"/>
                  <a:gd name="T48" fmla="*/ 84 w 294"/>
                  <a:gd name="T49" fmla="*/ 18 h 293"/>
                  <a:gd name="T50" fmla="*/ 105 w 294"/>
                  <a:gd name="T51" fmla="*/ 12 h 293"/>
                  <a:gd name="T52" fmla="*/ 122 w 294"/>
                  <a:gd name="T53" fmla="*/ 7 h 293"/>
                  <a:gd name="T54" fmla="*/ 144 w 294"/>
                  <a:gd name="T55" fmla="*/ 5 h 293"/>
                  <a:gd name="T56" fmla="*/ 174 w 294"/>
                  <a:gd name="T57" fmla="*/ 7 h 293"/>
                  <a:gd name="T58" fmla="*/ 186 w 294"/>
                  <a:gd name="T59" fmla="*/ 9 h 293"/>
                  <a:gd name="T60" fmla="*/ 198 w 294"/>
                  <a:gd name="T61" fmla="*/ 13 h 293"/>
                  <a:gd name="T62" fmla="*/ 211 w 294"/>
                  <a:gd name="T63" fmla="*/ 15 h 293"/>
                  <a:gd name="T64" fmla="*/ 168 w 294"/>
                  <a:gd name="T65" fmla="*/ 3 h 293"/>
                  <a:gd name="T66" fmla="*/ 27 w 294"/>
                  <a:gd name="T67" fmla="*/ 73 h 293"/>
                  <a:gd name="T68" fmla="*/ 11 w 294"/>
                  <a:gd name="T69" fmla="*/ 121 h 293"/>
                  <a:gd name="T70" fmla="*/ 13 w 294"/>
                  <a:gd name="T71" fmla="*/ 190 h 293"/>
                  <a:gd name="T72" fmla="*/ 155 w 294"/>
                  <a:gd name="T73" fmla="*/ 287 h 293"/>
                  <a:gd name="T74" fmla="*/ 198 w 294"/>
                  <a:gd name="T75" fmla="*/ 277 h 293"/>
                  <a:gd name="T76" fmla="*/ 245 w 294"/>
                  <a:gd name="T77" fmla="*/ 248 h 293"/>
                  <a:gd name="T78" fmla="*/ 286 w 294"/>
                  <a:gd name="T79" fmla="*/ 179 h 293"/>
                  <a:gd name="T80" fmla="*/ 277 w 294"/>
                  <a:gd name="T81" fmla="*/ 83 h 293"/>
                  <a:gd name="T82" fmla="*/ 214 w 294"/>
                  <a:gd name="T83" fmla="*/ 19 h 293"/>
                  <a:gd name="T84" fmla="*/ 201 w 294"/>
                  <a:gd name="T85" fmla="*/ 15 h 293"/>
                  <a:gd name="T86" fmla="*/ 196 w 294"/>
                  <a:gd name="T87" fmla="*/ 16 h 293"/>
                  <a:gd name="T88" fmla="*/ 173 w 294"/>
                  <a:gd name="T89" fmla="*/ 11 h 293"/>
                  <a:gd name="T90" fmla="*/ 161 w 294"/>
                  <a:gd name="T91" fmla="*/ 16 h 293"/>
                  <a:gd name="T92" fmla="*/ 160 w 294"/>
                  <a:gd name="T93" fmla="*/ 9 h 293"/>
                  <a:gd name="T94" fmla="*/ 155 w 294"/>
                  <a:gd name="T95" fmla="*/ 5 h 293"/>
                  <a:gd name="T96" fmla="*/ 125 w 294"/>
                  <a:gd name="T97" fmla="*/ 9 h 293"/>
                  <a:gd name="T98" fmla="*/ 121 w 294"/>
                  <a:gd name="T99" fmla="*/ 11 h 293"/>
                  <a:gd name="T100" fmla="*/ 99 w 294"/>
                  <a:gd name="T101" fmla="*/ 17 h 293"/>
                  <a:gd name="T102" fmla="*/ 82 w 294"/>
                  <a:gd name="T103" fmla="*/ 21 h 293"/>
                  <a:gd name="T104" fmla="*/ 161 w 294"/>
                  <a:gd name="T105" fmla="*/ 14 h 293"/>
                  <a:gd name="T106" fmla="*/ 161 w 294"/>
                  <a:gd name="T107" fmla="*/ 1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4" h="293">
                    <a:moveTo>
                      <a:pt x="138" y="293"/>
                    </a:moveTo>
                    <a:cubicBezTo>
                      <a:pt x="115" y="293"/>
                      <a:pt x="97" y="290"/>
                      <a:pt x="85" y="285"/>
                    </a:cubicBezTo>
                    <a:cubicBezTo>
                      <a:pt x="81" y="283"/>
                      <a:pt x="76" y="280"/>
                      <a:pt x="72" y="277"/>
                    </a:cubicBezTo>
                    <a:cubicBezTo>
                      <a:pt x="70" y="275"/>
                      <a:pt x="70" y="275"/>
                      <a:pt x="70" y="275"/>
                    </a:cubicBezTo>
                    <a:cubicBezTo>
                      <a:pt x="68" y="274"/>
                      <a:pt x="66" y="272"/>
                      <a:pt x="64" y="271"/>
                    </a:cubicBezTo>
                    <a:cubicBezTo>
                      <a:pt x="61" y="269"/>
                      <a:pt x="58" y="267"/>
                      <a:pt x="55" y="265"/>
                    </a:cubicBezTo>
                    <a:cubicBezTo>
                      <a:pt x="37" y="250"/>
                      <a:pt x="24" y="233"/>
                      <a:pt x="14" y="210"/>
                    </a:cubicBezTo>
                    <a:cubicBezTo>
                      <a:pt x="9" y="198"/>
                      <a:pt x="3" y="186"/>
                      <a:pt x="1" y="174"/>
                    </a:cubicBezTo>
                    <a:cubicBezTo>
                      <a:pt x="1" y="172"/>
                      <a:pt x="1" y="170"/>
                      <a:pt x="1" y="168"/>
                    </a:cubicBezTo>
                    <a:cubicBezTo>
                      <a:pt x="1" y="166"/>
                      <a:pt x="2" y="164"/>
                      <a:pt x="1" y="162"/>
                    </a:cubicBezTo>
                    <a:cubicBezTo>
                      <a:pt x="1" y="160"/>
                      <a:pt x="1" y="159"/>
                      <a:pt x="1" y="157"/>
                    </a:cubicBezTo>
                    <a:cubicBezTo>
                      <a:pt x="0" y="155"/>
                      <a:pt x="0" y="153"/>
                      <a:pt x="0" y="151"/>
                    </a:cubicBezTo>
                    <a:cubicBezTo>
                      <a:pt x="0" y="144"/>
                      <a:pt x="2" y="134"/>
                      <a:pt x="5" y="120"/>
                    </a:cubicBezTo>
                    <a:cubicBezTo>
                      <a:pt x="6" y="116"/>
                      <a:pt x="7" y="111"/>
                      <a:pt x="8" y="107"/>
                    </a:cubicBezTo>
                    <a:cubicBezTo>
                      <a:pt x="9" y="100"/>
                      <a:pt x="10" y="93"/>
                      <a:pt x="12" y="88"/>
                    </a:cubicBezTo>
                    <a:cubicBezTo>
                      <a:pt x="14" y="80"/>
                      <a:pt x="21" y="70"/>
                      <a:pt x="28" y="61"/>
                    </a:cubicBezTo>
                    <a:cubicBezTo>
                      <a:pt x="44" y="39"/>
                      <a:pt x="59" y="25"/>
                      <a:pt x="73" y="18"/>
                    </a:cubicBezTo>
                    <a:cubicBezTo>
                      <a:pt x="78" y="16"/>
                      <a:pt x="83" y="14"/>
                      <a:pt x="90" y="12"/>
                    </a:cubicBezTo>
                    <a:cubicBezTo>
                      <a:pt x="92" y="11"/>
                      <a:pt x="94" y="11"/>
                      <a:pt x="96" y="10"/>
                    </a:cubicBezTo>
                    <a:cubicBezTo>
                      <a:pt x="112" y="5"/>
                      <a:pt x="126" y="2"/>
                      <a:pt x="148" y="1"/>
                    </a:cubicBezTo>
                    <a:cubicBezTo>
                      <a:pt x="150" y="0"/>
                      <a:pt x="153" y="0"/>
                      <a:pt x="157" y="0"/>
                    </a:cubicBezTo>
                    <a:cubicBezTo>
                      <a:pt x="160" y="0"/>
                      <a:pt x="165" y="0"/>
                      <a:pt x="168" y="1"/>
                    </a:cubicBezTo>
                    <a:cubicBezTo>
                      <a:pt x="173" y="2"/>
                      <a:pt x="178" y="3"/>
                      <a:pt x="183" y="5"/>
                    </a:cubicBezTo>
                    <a:cubicBezTo>
                      <a:pt x="187" y="6"/>
                      <a:pt x="191" y="7"/>
                      <a:pt x="194" y="8"/>
                    </a:cubicBezTo>
                    <a:cubicBezTo>
                      <a:pt x="196" y="9"/>
                      <a:pt x="197" y="9"/>
                      <a:pt x="199" y="9"/>
                    </a:cubicBezTo>
                    <a:cubicBezTo>
                      <a:pt x="202" y="10"/>
                      <a:pt x="205" y="11"/>
                      <a:pt x="207" y="12"/>
                    </a:cubicBezTo>
                    <a:cubicBezTo>
                      <a:pt x="221" y="16"/>
                      <a:pt x="235" y="25"/>
                      <a:pt x="247" y="36"/>
                    </a:cubicBezTo>
                    <a:cubicBezTo>
                      <a:pt x="261" y="48"/>
                      <a:pt x="273" y="64"/>
                      <a:pt x="283" y="81"/>
                    </a:cubicBezTo>
                    <a:cubicBezTo>
                      <a:pt x="283" y="82"/>
                      <a:pt x="283" y="82"/>
                      <a:pt x="283" y="82"/>
                    </a:cubicBezTo>
                    <a:cubicBezTo>
                      <a:pt x="285" y="86"/>
                      <a:pt x="288" y="92"/>
                      <a:pt x="289" y="96"/>
                    </a:cubicBezTo>
                    <a:cubicBezTo>
                      <a:pt x="290" y="100"/>
                      <a:pt x="290" y="104"/>
                      <a:pt x="291" y="108"/>
                    </a:cubicBezTo>
                    <a:cubicBezTo>
                      <a:pt x="291" y="111"/>
                      <a:pt x="291" y="114"/>
                      <a:pt x="291" y="116"/>
                    </a:cubicBezTo>
                    <a:cubicBezTo>
                      <a:pt x="293" y="129"/>
                      <a:pt x="294" y="139"/>
                      <a:pt x="293" y="155"/>
                    </a:cubicBezTo>
                    <a:cubicBezTo>
                      <a:pt x="292" y="179"/>
                      <a:pt x="287" y="198"/>
                      <a:pt x="279" y="213"/>
                    </a:cubicBezTo>
                    <a:cubicBezTo>
                      <a:pt x="275" y="221"/>
                      <a:pt x="270" y="227"/>
                      <a:pt x="264" y="233"/>
                    </a:cubicBezTo>
                    <a:cubicBezTo>
                      <a:pt x="258" y="240"/>
                      <a:pt x="258" y="240"/>
                      <a:pt x="258" y="240"/>
                    </a:cubicBezTo>
                    <a:cubicBezTo>
                      <a:pt x="251" y="248"/>
                      <a:pt x="244" y="256"/>
                      <a:pt x="234" y="263"/>
                    </a:cubicBezTo>
                    <a:cubicBezTo>
                      <a:pt x="212" y="281"/>
                      <a:pt x="185" y="291"/>
                      <a:pt x="156" y="292"/>
                    </a:cubicBezTo>
                    <a:cubicBezTo>
                      <a:pt x="149" y="293"/>
                      <a:pt x="144" y="293"/>
                      <a:pt x="138" y="293"/>
                    </a:cubicBezTo>
                    <a:close/>
                    <a:moveTo>
                      <a:pt x="157" y="2"/>
                    </a:moveTo>
                    <a:cubicBezTo>
                      <a:pt x="153" y="2"/>
                      <a:pt x="150" y="2"/>
                      <a:pt x="148" y="3"/>
                    </a:cubicBezTo>
                    <a:cubicBezTo>
                      <a:pt x="127" y="4"/>
                      <a:pt x="113" y="7"/>
                      <a:pt x="96" y="12"/>
                    </a:cubicBezTo>
                    <a:cubicBezTo>
                      <a:pt x="94" y="13"/>
                      <a:pt x="92" y="13"/>
                      <a:pt x="90" y="14"/>
                    </a:cubicBezTo>
                    <a:cubicBezTo>
                      <a:pt x="84" y="16"/>
                      <a:pt x="78" y="18"/>
                      <a:pt x="74" y="20"/>
                    </a:cubicBezTo>
                    <a:cubicBezTo>
                      <a:pt x="60" y="26"/>
                      <a:pt x="45" y="40"/>
                      <a:pt x="30" y="62"/>
                    </a:cubicBezTo>
                    <a:cubicBezTo>
                      <a:pt x="23" y="71"/>
                      <a:pt x="16" y="81"/>
                      <a:pt x="14" y="89"/>
                    </a:cubicBezTo>
                    <a:cubicBezTo>
                      <a:pt x="12" y="94"/>
                      <a:pt x="11" y="100"/>
                      <a:pt x="10" y="107"/>
                    </a:cubicBezTo>
                    <a:cubicBezTo>
                      <a:pt x="9" y="112"/>
                      <a:pt x="8" y="116"/>
                      <a:pt x="7" y="120"/>
                    </a:cubicBezTo>
                    <a:cubicBezTo>
                      <a:pt x="4" y="134"/>
                      <a:pt x="2" y="144"/>
                      <a:pt x="2" y="151"/>
                    </a:cubicBezTo>
                    <a:cubicBezTo>
                      <a:pt x="2" y="153"/>
                      <a:pt x="2" y="155"/>
                      <a:pt x="2" y="157"/>
                    </a:cubicBezTo>
                    <a:cubicBezTo>
                      <a:pt x="3" y="158"/>
                      <a:pt x="3" y="160"/>
                      <a:pt x="3" y="162"/>
                    </a:cubicBezTo>
                    <a:cubicBezTo>
                      <a:pt x="4" y="164"/>
                      <a:pt x="3" y="166"/>
                      <a:pt x="3" y="168"/>
                    </a:cubicBezTo>
                    <a:cubicBezTo>
                      <a:pt x="3" y="170"/>
                      <a:pt x="3" y="172"/>
                      <a:pt x="3" y="174"/>
                    </a:cubicBezTo>
                    <a:cubicBezTo>
                      <a:pt x="5" y="185"/>
                      <a:pt x="11" y="198"/>
                      <a:pt x="16" y="209"/>
                    </a:cubicBezTo>
                    <a:cubicBezTo>
                      <a:pt x="26" y="232"/>
                      <a:pt x="39" y="249"/>
                      <a:pt x="56" y="264"/>
                    </a:cubicBezTo>
                    <a:cubicBezTo>
                      <a:pt x="59" y="266"/>
                      <a:pt x="62" y="268"/>
                      <a:pt x="65" y="269"/>
                    </a:cubicBezTo>
                    <a:cubicBezTo>
                      <a:pt x="67" y="271"/>
                      <a:pt x="69" y="272"/>
                      <a:pt x="71" y="274"/>
                    </a:cubicBezTo>
                    <a:cubicBezTo>
                      <a:pt x="73" y="275"/>
                      <a:pt x="73" y="275"/>
                      <a:pt x="73" y="275"/>
                    </a:cubicBezTo>
                    <a:cubicBezTo>
                      <a:pt x="78" y="278"/>
                      <a:pt x="82" y="281"/>
                      <a:pt x="86" y="283"/>
                    </a:cubicBezTo>
                    <a:cubicBezTo>
                      <a:pt x="98" y="288"/>
                      <a:pt x="115" y="291"/>
                      <a:pt x="138" y="291"/>
                    </a:cubicBezTo>
                    <a:cubicBezTo>
                      <a:pt x="144" y="291"/>
                      <a:pt x="149" y="291"/>
                      <a:pt x="155" y="290"/>
                    </a:cubicBezTo>
                    <a:cubicBezTo>
                      <a:pt x="184" y="289"/>
                      <a:pt x="211" y="279"/>
                      <a:pt x="233" y="262"/>
                    </a:cubicBezTo>
                    <a:cubicBezTo>
                      <a:pt x="242" y="254"/>
                      <a:pt x="249" y="247"/>
                      <a:pt x="257" y="238"/>
                    </a:cubicBezTo>
                    <a:cubicBezTo>
                      <a:pt x="263" y="232"/>
                      <a:pt x="263" y="232"/>
                      <a:pt x="263" y="232"/>
                    </a:cubicBezTo>
                    <a:cubicBezTo>
                      <a:pt x="269" y="225"/>
                      <a:pt x="273" y="220"/>
                      <a:pt x="278" y="212"/>
                    </a:cubicBezTo>
                    <a:cubicBezTo>
                      <a:pt x="285" y="198"/>
                      <a:pt x="290" y="178"/>
                      <a:pt x="291" y="155"/>
                    </a:cubicBezTo>
                    <a:cubicBezTo>
                      <a:pt x="292" y="139"/>
                      <a:pt x="291" y="130"/>
                      <a:pt x="289" y="116"/>
                    </a:cubicBezTo>
                    <a:cubicBezTo>
                      <a:pt x="289" y="114"/>
                      <a:pt x="289" y="111"/>
                      <a:pt x="289" y="109"/>
                    </a:cubicBezTo>
                    <a:cubicBezTo>
                      <a:pt x="288" y="104"/>
                      <a:pt x="288" y="100"/>
                      <a:pt x="287" y="96"/>
                    </a:cubicBezTo>
                    <a:cubicBezTo>
                      <a:pt x="286" y="92"/>
                      <a:pt x="284" y="87"/>
                      <a:pt x="281" y="83"/>
                    </a:cubicBezTo>
                    <a:cubicBezTo>
                      <a:pt x="281" y="82"/>
                      <a:pt x="281" y="82"/>
                      <a:pt x="281" y="82"/>
                    </a:cubicBezTo>
                    <a:cubicBezTo>
                      <a:pt x="271" y="65"/>
                      <a:pt x="259" y="50"/>
                      <a:pt x="245" y="37"/>
                    </a:cubicBezTo>
                    <a:cubicBezTo>
                      <a:pt x="236" y="29"/>
                      <a:pt x="225" y="21"/>
                      <a:pt x="214" y="17"/>
                    </a:cubicBezTo>
                    <a:cubicBezTo>
                      <a:pt x="215" y="17"/>
                      <a:pt x="214" y="17"/>
                      <a:pt x="214" y="17"/>
                    </a:cubicBezTo>
                    <a:cubicBezTo>
                      <a:pt x="219" y="19"/>
                      <a:pt x="223" y="22"/>
                      <a:pt x="227" y="24"/>
                    </a:cubicBezTo>
                    <a:cubicBezTo>
                      <a:pt x="228" y="25"/>
                      <a:pt x="229" y="26"/>
                      <a:pt x="230" y="27"/>
                    </a:cubicBezTo>
                    <a:cubicBezTo>
                      <a:pt x="247" y="38"/>
                      <a:pt x="260" y="51"/>
                      <a:pt x="269" y="66"/>
                    </a:cubicBezTo>
                    <a:cubicBezTo>
                      <a:pt x="271" y="69"/>
                      <a:pt x="273" y="72"/>
                      <a:pt x="275" y="76"/>
                    </a:cubicBezTo>
                    <a:cubicBezTo>
                      <a:pt x="276" y="78"/>
                      <a:pt x="277" y="80"/>
                      <a:pt x="279" y="82"/>
                    </a:cubicBezTo>
                    <a:cubicBezTo>
                      <a:pt x="279" y="83"/>
                      <a:pt x="279" y="83"/>
                      <a:pt x="279" y="83"/>
                    </a:cubicBezTo>
                    <a:cubicBezTo>
                      <a:pt x="282" y="88"/>
                      <a:pt x="285" y="94"/>
                      <a:pt x="286" y="100"/>
                    </a:cubicBezTo>
                    <a:cubicBezTo>
                      <a:pt x="289" y="121"/>
                      <a:pt x="291" y="139"/>
                      <a:pt x="289" y="163"/>
                    </a:cubicBezTo>
                    <a:cubicBezTo>
                      <a:pt x="289" y="165"/>
                      <a:pt x="289" y="167"/>
                      <a:pt x="289" y="169"/>
                    </a:cubicBezTo>
                    <a:cubicBezTo>
                      <a:pt x="289" y="172"/>
                      <a:pt x="289" y="176"/>
                      <a:pt x="288" y="180"/>
                    </a:cubicBezTo>
                    <a:cubicBezTo>
                      <a:pt x="283" y="197"/>
                      <a:pt x="277" y="215"/>
                      <a:pt x="266" y="227"/>
                    </a:cubicBezTo>
                    <a:cubicBezTo>
                      <a:pt x="265" y="228"/>
                      <a:pt x="264" y="229"/>
                      <a:pt x="263" y="230"/>
                    </a:cubicBezTo>
                    <a:cubicBezTo>
                      <a:pt x="262" y="231"/>
                      <a:pt x="261" y="232"/>
                      <a:pt x="260" y="233"/>
                    </a:cubicBezTo>
                    <a:cubicBezTo>
                      <a:pt x="258" y="236"/>
                      <a:pt x="256" y="238"/>
                      <a:pt x="254" y="240"/>
                    </a:cubicBezTo>
                    <a:cubicBezTo>
                      <a:pt x="252" y="244"/>
                      <a:pt x="249" y="247"/>
                      <a:pt x="246" y="249"/>
                    </a:cubicBezTo>
                    <a:cubicBezTo>
                      <a:pt x="244" y="251"/>
                      <a:pt x="242" y="253"/>
                      <a:pt x="239" y="255"/>
                    </a:cubicBezTo>
                    <a:cubicBezTo>
                      <a:pt x="237" y="256"/>
                      <a:pt x="236" y="257"/>
                      <a:pt x="234" y="258"/>
                    </a:cubicBezTo>
                    <a:cubicBezTo>
                      <a:pt x="232" y="260"/>
                      <a:pt x="232" y="260"/>
                      <a:pt x="232" y="260"/>
                    </a:cubicBezTo>
                    <a:cubicBezTo>
                      <a:pt x="223" y="267"/>
                      <a:pt x="214" y="274"/>
                      <a:pt x="202" y="279"/>
                    </a:cubicBezTo>
                    <a:cubicBezTo>
                      <a:pt x="200" y="279"/>
                      <a:pt x="199" y="279"/>
                      <a:pt x="198" y="279"/>
                    </a:cubicBezTo>
                    <a:cubicBezTo>
                      <a:pt x="197" y="280"/>
                      <a:pt x="196" y="280"/>
                      <a:pt x="195" y="280"/>
                    </a:cubicBezTo>
                    <a:cubicBezTo>
                      <a:pt x="193" y="281"/>
                      <a:pt x="192" y="282"/>
                      <a:pt x="190" y="282"/>
                    </a:cubicBezTo>
                    <a:cubicBezTo>
                      <a:pt x="189" y="283"/>
                      <a:pt x="187" y="284"/>
                      <a:pt x="186" y="285"/>
                    </a:cubicBezTo>
                    <a:cubicBezTo>
                      <a:pt x="176" y="288"/>
                      <a:pt x="166" y="288"/>
                      <a:pt x="157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38" y="290"/>
                      <a:pt x="120" y="289"/>
                      <a:pt x="106" y="287"/>
                    </a:cubicBezTo>
                    <a:cubicBezTo>
                      <a:pt x="89" y="284"/>
                      <a:pt x="77" y="276"/>
                      <a:pt x="64" y="267"/>
                    </a:cubicBezTo>
                    <a:cubicBezTo>
                      <a:pt x="42" y="251"/>
                      <a:pt x="26" y="230"/>
                      <a:pt x="13" y="200"/>
                    </a:cubicBezTo>
                    <a:cubicBezTo>
                      <a:pt x="12" y="198"/>
                      <a:pt x="12" y="196"/>
                      <a:pt x="12" y="194"/>
                    </a:cubicBezTo>
                    <a:cubicBezTo>
                      <a:pt x="11" y="193"/>
                      <a:pt x="11" y="191"/>
                      <a:pt x="11" y="190"/>
                    </a:cubicBezTo>
                    <a:cubicBezTo>
                      <a:pt x="10" y="188"/>
                      <a:pt x="9" y="185"/>
                      <a:pt x="8" y="183"/>
                    </a:cubicBezTo>
                    <a:cubicBezTo>
                      <a:pt x="7" y="179"/>
                      <a:pt x="5" y="175"/>
                      <a:pt x="5" y="171"/>
                    </a:cubicBezTo>
                    <a:cubicBezTo>
                      <a:pt x="5" y="169"/>
                      <a:pt x="5" y="167"/>
                      <a:pt x="5" y="165"/>
                    </a:cubicBezTo>
                    <a:cubicBezTo>
                      <a:pt x="5" y="163"/>
                      <a:pt x="5" y="162"/>
                      <a:pt x="5" y="160"/>
                    </a:cubicBezTo>
                    <a:cubicBezTo>
                      <a:pt x="3" y="148"/>
                      <a:pt x="7" y="133"/>
                      <a:pt x="9" y="120"/>
                    </a:cubicBezTo>
                    <a:cubicBezTo>
                      <a:pt x="10" y="117"/>
                      <a:pt x="11" y="114"/>
                      <a:pt x="11" y="111"/>
                    </a:cubicBezTo>
                    <a:cubicBezTo>
                      <a:pt x="12" y="108"/>
                      <a:pt x="12" y="105"/>
                      <a:pt x="13" y="102"/>
                    </a:cubicBezTo>
                    <a:cubicBezTo>
                      <a:pt x="13" y="97"/>
                      <a:pt x="14" y="93"/>
                      <a:pt x="16" y="88"/>
                    </a:cubicBezTo>
                    <a:cubicBezTo>
                      <a:pt x="17" y="83"/>
                      <a:pt x="21" y="78"/>
                      <a:pt x="24" y="73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70"/>
                      <a:pt x="27" y="69"/>
                      <a:pt x="28" y="68"/>
                    </a:cubicBezTo>
                    <a:cubicBezTo>
                      <a:pt x="30" y="64"/>
                      <a:pt x="33" y="60"/>
                      <a:pt x="35" y="57"/>
                    </a:cubicBezTo>
                    <a:cubicBezTo>
                      <a:pt x="45" y="45"/>
                      <a:pt x="56" y="32"/>
                      <a:pt x="72" y="22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5" y="22"/>
                      <a:pt x="76" y="22"/>
                      <a:pt x="77" y="22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7" y="21"/>
                      <a:pt x="77" y="21"/>
                    </a:cubicBezTo>
                    <a:cubicBezTo>
                      <a:pt x="77" y="20"/>
                      <a:pt x="79" y="19"/>
                      <a:pt x="80" y="19"/>
                    </a:cubicBezTo>
                    <a:cubicBezTo>
                      <a:pt x="80" y="19"/>
                      <a:pt x="80" y="19"/>
                      <a:pt x="81" y="19"/>
                    </a:cubicBezTo>
                    <a:cubicBezTo>
                      <a:pt x="81" y="19"/>
                      <a:pt x="81" y="19"/>
                      <a:pt x="82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8"/>
                      <a:pt x="86" y="18"/>
                      <a:pt x="88" y="18"/>
                    </a:cubicBezTo>
                    <a:cubicBezTo>
                      <a:pt x="91" y="17"/>
                      <a:pt x="92" y="16"/>
                      <a:pt x="94" y="16"/>
                    </a:cubicBezTo>
                    <a:cubicBezTo>
                      <a:pt x="95" y="16"/>
                      <a:pt x="96" y="16"/>
                      <a:pt x="98" y="15"/>
                    </a:cubicBezTo>
                    <a:cubicBezTo>
                      <a:pt x="100" y="14"/>
                      <a:pt x="102" y="13"/>
                      <a:pt x="105" y="12"/>
                    </a:cubicBezTo>
                    <a:cubicBezTo>
                      <a:pt x="107" y="11"/>
                      <a:pt x="108" y="10"/>
                      <a:pt x="110" y="9"/>
                    </a:cubicBezTo>
                    <a:cubicBezTo>
                      <a:pt x="110" y="9"/>
                      <a:pt x="111" y="9"/>
                      <a:pt x="111" y="9"/>
                    </a:cubicBezTo>
                    <a:cubicBezTo>
                      <a:pt x="112" y="10"/>
                      <a:pt x="113" y="10"/>
                      <a:pt x="115" y="9"/>
                    </a:cubicBezTo>
                    <a:cubicBezTo>
                      <a:pt x="116" y="9"/>
                      <a:pt x="117" y="9"/>
                      <a:pt x="119" y="9"/>
                    </a:cubicBezTo>
                    <a:cubicBezTo>
                      <a:pt x="119" y="8"/>
                      <a:pt x="120" y="7"/>
                      <a:pt x="122" y="7"/>
                    </a:cubicBezTo>
                    <a:cubicBezTo>
                      <a:pt x="122" y="7"/>
                      <a:pt x="122" y="7"/>
                      <a:pt x="123" y="7"/>
                    </a:cubicBezTo>
                    <a:cubicBezTo>
                      <a:pt x="124" y="7"/>
                      <a:pt x="124" y="7"/>
                      <a:pt x="125" y="7"/>
                    </a:cubicBezTo>
                    <a:cubicBezTo>
                      <a:pt x="129" y="6"/>
                      <a:pt x="138" y="5"/>
                      <a:pt x="143" y="4"/>
                    </a:cubicBezTo>
                    <a:cubicBezTo>
                      <a:pt x="143" y="4"/>
                      <a:pt x="144" y="4"/>
                      <a:pt x="144" y="4"/>
                    </a:cubicBezTo>
                    <a:cubicBezTo>
                      <a:pt x="144" y="5"/>
                      <a:pt x="144" y="5"/>
                      <a:pt x="144" y="5"/>
                    </a:cubicBezTo>
                    <a:cubicBezTo>
                      <a:pt x="147" y="4"/>
                      <a:pt x="150" y="3"/>
                      <a:pt x="155" y="3"/>
                    </a:cubicBezTo>
                    <a:cubicBezTo>
                      <a:pt x="160" y="3"/>
                      <a:pt x="166" y="4"/>
                      <a:pt x="171" y="5"/>
                    </a:cubicBezTo>
                    <a:cubicBezTo>
                      <a:pt x="172" y="5"/>
                      <a:pt x="173" y="5"/>
                      <a:pt x="174" y="5"/>
                    </a:cubicBezTo>
                    <a:cubicBezTo>
                      <a:pt x="174" y="5"/>
                      <a:pt x="174" y="5"/>
                      <a:pt x="175" y="6"/>
                    </a:cubicBezTo>
                    <a:cubicBezTo>
                      <a:pt x="175" y="6"/>
                      <a:pt x="175" y="7"/>
                      <a:pt x="174" y="7"/>
                    </a:cubicBezTo>
                    <a:cubicBezTo>
                      <a:pt x="173" y="8"/>
                      <a:pt x="173" y="8"/>
                      <a:pt x="172" y="9"/>
                    </a:cubicBezTo>
                    <a:cubicBezTo>
                      <a:pt x="172" y="9"/>
                      <a:pt x="172" y="9"/>
                      <a:pt x="172" y="10"/>
                    </a:cubicBezTo>
                    <a:cubicBezTo>
                      <a:pt x="172" y="9"/>
                      <a:pt x="173" y="8"/>
                      <a:pt x="175" y="9"/>
                    </a:cubicBezTo>
                    <a:cubicBezTo>
                      <a:pt x="178" y="10"/>
                      <a:pt x="180" y="10"/>
                      <a:pt x="183" y="9"/>
                    </a:cubicBezTo>
                    <a:cubicBezTo>
                      <a:pt x="184" y="9"/>
                      <a:pt x="185" y="9"/>
                      <a:pt x="186" y="9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9" y="11"/>
                      <a:pt x="193" y="13"/>
                      <a:pt x="197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198" y="14"/>
                      <a:pt x="198" y="14"/>
                      <a:pt x="198" y="13"/>
                    </a:cubicBezTo>
                    <a:cubicBezTo>
                      <a:pt x="198" y="13"/>
                      <a:pt x="199" y="12"/>
                      <a:pt x="199" y="12"/>
                    </a:cubicBezTo>
                    <a:cubicBezTo>
                      <a:pt x="200" y="12"/>
                      <a:pt x="201" y="13"/>
                      <a:pt x="203" y="13"/>
                    </a:cubicBezTo>
                    <a:cubicBezTo>
                      <a:pt x="204" y="14"/>
                      <a:pt x="204" y="14"/>
                      <a:pt x="205" y="14"/>
                    </a:cubicBezTo>
                    <a:cubicBezTo>
                      <a:pt x="206" y="14"/>
                      <a:pt x="208" y="15"/>
                      <a:pt x="209" y="15"/>
                    </a:cubicBezTo>
                    <a:cubicBezTo>
                      <a:pt x="210" y="15"/>
                      <a:pt x="211" y="15"/>
                      <a:pt x="211" y="15"/>
                    </a:cubicBezTo>
                    <a:cubicBezTo>
                      <a:pt x="210" y="15"/>
                      <a:pt x="208" y="14"/>
                      <a:pt x="207" y="14"/>
                    </a:cubicBezTo>
                    <a:cubicBezTo>
                      <a:pt x="204" y="13"/>
                      <a:pt x="201" y="12"/>
                      <a:pt x="198" y="11"/>
                    </a:cubicBezTo>
                    <a:cubicBezTo>
                      <a:pt x="197" y="11"/>
                      <a:pt x="195" y="11"/>
                      <a:pt x="194" y="10"/>
                    </a:cubicBezTo>
                    <a:cubicBezTo>
                      <a:pt x="190" y="9"/>
                      <a:pt x="186" y="8"/>
                      <a:pt x="183" y="7"/>
                    </a:cubicBezTo>
                    <a:cubicBezTo>
                      <a:pt x="178" y="5"/>
                      <a:pt x="173" y="4"/>
                      <a:pt x="168" y="3"/>
                    </a:cubicBezTo>
                    <a:cubicBezTo>
                      <a:pt x="166" y="3"/>
                      <a:pt x="162" y="2"/>
                      <a:pt x="157" y="2"/>
                    </a:cubicBezTo>
                    <a:close/>
                    <a:moveTo>
                      <a:pt x="73" y="24"/>
                    </a:moveTo>
                    <a:cubicBezTo>
                      <a:pt x="58" y="33"/>
                      <a:pt x="48" y="44"/>
                      <a:pt x="37" y="58"/>
                    </a:cubicBezTo>
                    <a:cubicBezTo>
                      <a:pt x="34" y="61"/>
                      <a:pt x="32" y="65"/>
                      <a:pt x="30" y="69"/>
                    </a:cubicBezTo>
                    <a:cubicBezTo>
                      <a:pt x="29" y="70"/>
                      <a:pt x="28" y="71"/>
                      <a:pt x="27" y="73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2" y="79"/>
                      <a:pt x="19" y="84"/>
                      <a:pt x="18" y="89"/>
                    </a:cubicBezTo>
                    <a:cubicBezTo>
                      <a:pt x="16" y="93"/>
                      <a:pt x="15" y="98"/>
                      <a:pt x="15" y="103"/>
                    </a:cubicBezTo>
                    <a:cubicBezTo>
                      <a:pt x="14" y="106"/>
                      <a:pt x="14" y="109"/>
                      <a:pt x="13" y="112"/>
                    </a:cubicBezTo>
                    <a:cubicBezTo>
                      <a:pt x="13" y="114"/>
                      <a:pt x="12" y="118"/>
                      <a:pt x="11" y="121"/>
                    </a:cubicBezTo>
                    <a:cubicBezTo>
                      <a:pt x="9" y="133"/>
                      <a:pt x="5" y="148"/>
                      <a:pt x="7" y="160"/>
                    </a:cubicBezTo>
                    <a:cubicBezTo>
                      <a:pt x="7" y="162"/>
                      <a:pt x="7" y="163"/>
                      <a:pt x="7" y="165"/>
                    </a:cubicBezTo>
                    <a:cubicBezTo>
                      <a:pt x="7" y="167"/>
                      <a:pt x="7" y="168"/>
                      <a:pt x="7" y="170"/>
                    </a:cubicBezTo>
                    <a:cubicBezTo>
                      <a:pt x="7" y="174"/>
                      <a:pt x="9" y="178"/>
                      <a:pt x="10" y="182"/>
                    </a:cubicBezTo>
                    <a:cubicBezTo>
                      <a:pt x="11" y="184"/>
                      <a:pt x="12" y="187"/>
                      <a:pt x="13" y="190"/>
                    </a:cubicBezTo>
                    <a:cubicBezTo>
                      <a:pt x="13" y="191"/>
                      <a:pt x="13" y="192"/>
                      <a:pt x="14" y="194"/>
                    </a:cubicBezTo>
                    <a:cubicBezTo>
                      <a:pt x="14" y="196"/>
                      <a:pt x="14" y="197"/>
                      <a:pt x="15" y="199"/>
                    </a:cubicBezTo>
                    <a:cubicBezTo>
                      <a:pt x="28" y="229"/>
                      <a:pt x="44" y="250"/>
                      <a:pt x="65" y="265"/>
                    </a:cubicBezTo>
                    <a:cubicBezTo>
                      <a:pt x="78" y="275"/>
                      <a:pt x="90" y="282"/>
                      <a:pt x="106" y="285"/>
                    </a:cubicBezTo>
                    <a:cubicBezTo>
                      <a:pt x="120" y="287"/>
                      <a:pt x="138" y="288"/>
                      <a:pt x="155" y="287"/>
                    </a:cubicBezTo>
                    <a:cubicBezTo>
                      <a:pt x="157" y="287"/>
                      <a:pt x="157" y="287"/>
                      <a:pt x="157" y="287"/>
                    </a:cubicBezTo>
                    <a:cubicBezTo>
                      <a:pt x="166" y="286"/>
                      <a:pt x="176" y="286"/>
                      <a:pt x="185" y="283"/>
                    </a:cubicBezTo>
                    <a:cubicBezTo>
                      <a:pt x="187" y="282"/>
                      <a:pt x="188" y="281"/>
                      <a:pt x="189" y="281"/>
                    </a:cubicBezTo>
                    <a:cubicBezTo>
                      <a:pt x="191" y="280"/>
                      <a:pt x="192" y="279"/>
                      <a:pt x="194" y="278"/>
                    </a:cubicBezTo>
                    <a:cubicBezTo>
                      <a:pt x="195" y="278"/>
                      <a:pt x="196" y="278"/>
                      <a:pt x="198" y="277"/>
                    </a:cubicBezTo>
                    <a:cubicBezTo>
                      <a:pt x="199" y="277"/>
                      <a:pt x="200" y="277"/>
                      <a:pt x="201" y="277"/>
                    </a:cubicBezTo>
                    <a:cubicBezTo>
                      <a:pt x="213" y="272"/>
                      <a:pt x="222" y="265"/>
                      <a:pt x="231" y="258"/>
                    </a:cubicBezTo>
                    <a:cubicBezTo>
                      <a:pt x="233" y="257"/>
                      <a:pt x="233" y="257"/>
                      <a:pt x="233" y="257"/>
                    </a:cubicBezTo>
                    <a:cubicBezTo>
                      <a:pt x="234" y="256"/>
                      <a:pt x="236" y="254"/>
                      <a:pt x="238" y="253"/>
                    </a:cubicBezTo>
                    <a:cubicBezTo>
                      <a:pt x="241" y="252"/>
                      <a:pt x="243" y="250"/>
                      <a:pt x="245" y="248"/>
                    </a:cubicBezTo>
                    <a:cubicBezTo>
                      <a:pt x="248" y="245"/>
                      <a:pt x="250" y="242"/>
                      <a:pt x="252" y="239"/>
                    </a:cubicBezTo>
                    <a:cubicBezTo>
                      <a:pt x="254" y="237"/>
                      <a:pt x="256" y="234"/>
                      <a:pt x="258" y="232"/>
                    </a:cubicBezTo>
                    <a:cubicBezTo>
                      <a:pt x="259" y="231"/>
                      <a:pt x="260" y="230"/>
                      <a:pt x="261" y="229"/>
                    </a:cubicBezTo>
                    <a:cubicBezTo>
                      <a:pt x="262" y="228"/>
                      <a:pt x="263" y="227"/>
                      <a:pt x="264" y="226"/>
                    </a:cubicBezTo>
                    <a:cubicBezTo>
                      <a:pt x="275" y="214"/>
                      <a:pt x="281" y="196"/>
                      <a:pt x="286" y="179"/>
                    </a:cubicBezTo>
                    <a:cubicBezTo>
                      <a:pt x="287" y="176"/>
                      <a:pt x="287" y="172"/>
                      <a:pt x="287" y="169"/>
                    </a:cubicBezTo>
                    <a:cubicBezTo>
                      <a:pt x="287" y="167"/>
                      <a:pt x="287" y="165"/>
                      <a:pt x="287" y="163"/>
                    </a:cubicBezTo>
                    <a:cubicBezTo>
                      <a:pt x="289" y="139"/>
                      <a:pt x="287" y="122"/>
                      <a:pt x="284" y="101"/>
                    </a:cubicBezTo>
                    <a:cubicBezTo>
                      <a:pt x="283" y="94"/>
                      <a:pt x="281" y="90"/>
                      <a:pt x="277" y="84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1"/>
                      <a:pt x="275" y="79"/>
                      <a:pt x="273" y="77"/>
                    </a:cubicBezTo>
                    <a:cubicBezTo>
                      <a:pt x="272" y="73"/>
                      <a:pt x="270" y="70"/>
                      <a:pt x="268" y="67"/>
                    </a:cubicBezTo>
                    <a:cubicBezTo>
                      <a:pt x="258" y="52"/>
                      <a:pt x="245" y="39"/>
                      <a:pt x="229" y="28"/>
                    </a:cubicBezTo>
                    <a:cubicBezTo>
                      <a:pt x="228" y="27"/>
                      <a:pt x="227" y="27"/>
                      <a:pt x="226" y="26"/>
                    </a:cubicBezTo>
                    <a:cubicBezTo>
                      <a:pt x="222" y="23"/>
                      <a:pt x="218" y="20"/>
                      <a:pt x="214" y="19"/>
                    </a:cubicBezTo>
                    <a:cubicBezTo>
                      <a:pt x="213" y="19"/>
                      <a:pt x="213" y="19"/>
                      <a:pt x="212" y="18"/>
                    </a:cubicBezTo>
                    <a:cubicBezTo>
                      <a:pt x="212" y="17"/>
                      <a:pt x="210" y="17"/>
                      <a:pt x="209" y="17"/>
                    </a:cubicBezTo>
                    <a:cubicBezTo>
                      <a:pt x="207" y="16"/>
                      <a:pt x="206" y="16"/>
                      <a:pt x="204" y="16"/>
                    </a:cubicBezTo>
                    <a:cubicBezTo>
                      <a:pt x="204" y="16"/>
                      <a:pt x="203" y="16"/>
                      <a:pt x="203" y="15"/>
                    </a:cubicBezTo>
                    <a:cubicBezTo>
                      <a:pt x="202" y="15"/>
                      <a:pt x="202" y="15"/>
                      <a:pt x="201" y="15"/>
                    </a:cubicBezTo>
                    <a:cubicBezTo>
                      <a:pt x="201" y="15"/>
                      <a:pt x="201" y="16"/>
                      <a:pt x="200" y="16"/>
                    </a:cubicBezTo>
                    <a:cubicBezTo>
                      <a:pt x="200" y="16"/>
                      <a:pt x="200" y="17"/>
                      <a:pt x="199" y="17"/>
                    </a:cubicBezTo>
                    <a:cubicBezTo>
                      <a:pt x="199" y="17"/>
                      <a:pt x="199" y="17"/>
                      <a:pt x="199" y="17"/>
                    </a:cubicBezTo>
                    <a:cubicBezTo>
                      <a:pt x="199" y="17"/>
                      <a:pt x="198" y="16"/>
                      <a:pt x="198" y="16"/>
                    </a:cubicBezTo>
                    <a:cubicBezTo>
                      <a:pt x="196" y="16"/>
                      <a:pt x="196" y="16"/>
                      <a:pt x="196" y="16"/>
                    </a:cubicBezTo>
                    <a:cubicBezTo>
                      <a:pt x="192" y="14"/>
                      <a:pt x="188" y="13"/>
                      <a:pt x="185" y="11"/>
                    </a:cubicBezTo>
                    <a:cubicBezTo>
                      <a:pt x="185" y="11"/>
                      <a:pt x="184" y="11"/>
                      <a:pt x="183" y="11"/>
                    </a:cubicBezTo>
                    <a:cubicBezTo>
                      <a:pt x="180" y="12"/>
                      <a:pt x="177" y="12"/>
                      <a:pt x="174" y="11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4" y="11"/>
                      <a:pt x="174" y="11"/>
                      <a:pt x="173" y="11"/>
                    </a:cubicBezTo>
                    <a:cubicBezTo>
                      <a:pt x="173" y="12"/>
                      <a:pt x="173" y="13"/>
                      <a:pt x="172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0" y="13"/>
                      <a:pt x="170" y="12"/>
                      <a:pt x="170" y="12"/>
                    </a:cubicBezTo>
                    <a:cubicBezTo>
                      <a:pt x="168" y="15"/>
                      <a:pt x="166" y="16"/>
                      <a:pt x="162" y="17"/>
                    </a:cubicBezTo>
                    <a:cubicBezTo>
                      <a:pt x="162" y="17"/>
                      <a:pt x="161" y="17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59" y="15"/>
                      <a:pt x="159" y="15"/>
                      <a:pt x="159" y="13"/>
                    </a:cubicBezTo>
                    <a:cubicBezTo>
                      <a:pt x="159" y="12"/>
                      <a:pt x="159" y="11"/>
                      <a:pt x="160" y="11"/>
                    </a:cubicBezTo>
                    <a:cubicBezTo>
                      <a:pt x="160" y="10"/>
                      <a:pt x="160" y="10"/>
                      <a:pt x="160" y="9"/>
                    </a:cubicBezTo>
                    <a:cubicBezTo>
                      <a:pt x="160" y="9"/>
                      <a:pt x="161" y="8"/>
                      <a:pt x="161" y="8"/>
                    </a:cubicBezTo>
                    <a:cubicBezTo>
                      <a:pt x="163" y="8"/>
                      <a:pt x="165" y="8"/>
                      <a:pt x="166" y="8"/>
                    </a:cubicBezTo>
                    <a:cubicBezTo>
                      <a:pt x="168" y="8"/>
                      <a:pt x="170" y="7"/>
                      <a:pt x="171" y="7"/>
                    </a:cubicBezTo>
                    <a:cubicBezTo>
                      <a:pt x="171" y="7"/>
                      <a:pt x="171" y="7"/>
                      <a:pt x="170" y="7"/>
                    </a:cubicBezTo>
                    <a:cubicBezTo>
                      <a:pt x="166" y="6"/>
                      <a:pt x="160" y="5"/>
                      <a:pt x="155" y="5"/>
                    </a:cubicBezTo>
                    <a:cubicBezTo>
                      <a:pt x="149" y="5"/>
                      <a:pt x="145" y="6"/>
                      <a:pt x="143" y="8"/>
                    </a:cubicBezTo>
                    <a:cubicBezTo>
                      <a:pt x="142" y="8"/>
                      <a:pt x="142" y="9"/>
                      <a:pt x="142" y="8"/>
                    </a:cubicBezTo>
                    <a:cubicBezTo>
                      <a:pt x="141" y="8"/>
                      <a:pt x="141" y="8"/>
                      <a:pt x="141" y="7"/>
                    </a:cubicBezTo>
                    <a:cubicBezTo>
                      <a:pt x="141" y="7"/>
                      <a:pt x="141" y="7"/>
                      <a:pt x="141" y="6"/>
                    </a:cubicBezTo>
                    <a:cubicBezTo>
                      <a:pt x="136" y="7"/>
                      <a:pt x="129" y="8"/>
                      <a:pt x="125" y="9"/>
                    </a:cubicBezTo>
                    <a:cubicBezTo>
                      <a:pt x="124" y="9"/>
                      <a:pt x="124" y="9"/>
                      <a:pt x="123" y="9"/>
                    </a:cubicBezTo>
                    <a:cubicBezTo>
                      <a:pt x="123" y="9"/>
                      <a:pt x="122" y="9"/>
                      <a:pt x="122" y="9"/>
                    </a:cubicBezTo>
                    <a:cubicBezTo>
                      <a:pt x="122" y="9"/>
                      <a:pt x="123" y="9"/>
                      <a:pt x="123" y="10"/>
                    </a:cubicBezTo>
                    <a:cubicBezTo>
                      <a:pt x="123" y="10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1" y="11"/>
                    </a:cubicBezTo>
                    <a:cubicBezTo>
                      <a:pt x="119" y="10"/>
                      <a:pt x="117" y="11"/>
                      <a:pt x="115" y="11"/>
                    </a:cubicBezTo>
                    <a:cubicBezTo>
                      <a:pt x="114" y="12"/>
                      <a:pt x="112" y="12"/>
                      <a:pt x="110" y="11"/>
                    </a:cubicBezTo>
                    <a:cubicBezTo>
                      <a:pt x="109" y="12"/>
                      <a:pt x="107" y="13"/>
                      <a:pt x="106" y="13"/>
                    </a:cubicBezTo>
                    <a:cubicBezTo>
                      <a:pt x="103" y="14"/>
                      <a:pt x="101" y="15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97" y="18"/>
                      <a:pt x="96" y="18"/>
                      <a:pt x="94" y="18"/>
                    </a:cubicBezTo>
                    <a:cubicBezTo>
                      <a:pt x="93" y="18"/>
                      <a:pt x="91" y="18"/>
                      <a:pt x="88" y="20"/>
                    </a:cubicBezTo>
                    <a:cubicBezTo>
                      <a:pt x="86" y="20"/>
                      <a:pt x="86" y="20"/>
                      <a:pt x="85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2"/>
                      <a:pt x="82" y="23"/>
                      <a:pt x="81" y="23"/>
                    </a:cubicBezTo>
                    <a:cubicBezTo>
                      <a:pt x="80" y="23"/>
                      <a:pt x="79" y="24"/>
                      <a:pt x="79" y="24"/>
                    </a:cubicBezTo>
                    <a:cubicBezTo>
                      <a:pt x="77" y="24"/>
                      <a:pt x="76" y="24"/>
                      <a:pt x="73" y="24"/>
                    </a:cubicBezTo>
                    <a:close/>
                    <a:moveTo>
                      <a:pt x="161" y="14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62" y="14"/>
                      <a:pt x="162" y="14"/>
                      <a:pt x="163" y="15"/>
                    </a:cubicBezTo>
                    <a:cubicBezTo>
                      <a:pt x="166" y="14"/>
                      <a:pt x="168" y="12"/>
                      <a:pt x="169" y="9"/>
                    </a:cubicBezTo>
                    <a:cubicBezTo>
                      <a:pt x="168" y="10"/>
                      <a:pt x="167" y="10"/>
                      <a:pt x="166" y="10"/>
                    </a:cubicBezTo>
                    <a:cubicBezTo>
                      <a:pt x="165" y="10"/>
                      <a:pt x="164" y="10"/>
                      <a:pt x="162" y="10"/>
                    </a:cubicBezTo>
                    <a:cubicBezTo>
                      <a:pt x="162" y="11"/>
                      <a:pt x="162" y="12"/>
                      <a:pt x="161" y="12"/>
                    </a:cubicBezTo>
                    <a:cubicBezTo>
                      <a:pt x="161" y="12"/>
                      <a:pt x="161" y="13"/>
                      <a:pt x="161" y="13"/>
                    </a:cubicBezTo>
                    <a:cubicBezTo>
                      <a:pt x="161" y="13"/>
                      <a:pt x="161" y="14"/>
                      <a:pt x="161" y="14"/>
                    </a:cubicBezTo>
                    <a:cubicBezTo>
                      <a:pt x="161" y="14"/>
                      <a:pt x="161" y="14"/>
                      <a:pt x="161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cxnSp>
          <p:nvCxnSpPr>
            <p:cNvPr id="49" name="肘形接點 21">
              <a:extLst>
                <a:ext uri="{FF2B5EF4-FFF2-40B4-BE49-F238E27FC236}">
                  <a16:creationId xmlns:a16="http://schemas.microsoft.com/office/drawing/2014/main" id="{5C29D2B3-8B40-4902-9C2E-738A1088C2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11908" y="2919398"/>
              <a:ext cx="1182067" cy="35076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2AEAE72C-9189-4CC2-A042-0AE235A17605}"/>
                </a:ext>
              </a:extLst>
            </p:cNvPr>
            <p:cNvSpPr/>
            <p:nvPr/>
          </p:nvSpPr>
          <p:spPr>
            <a:xfrm>
              <a:off x="4723693" y="2503744"/>
              <a:ext cx="2615743" cy="2552421"/>
            </a:xfrm>
            <a:prstGeom prst="ellipse">
              <a:avLst/>
            </a:prstGeom>
            <a:solidFill>
              <a:srgbClr val="FF00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1470BE00-B566-4180-90AB-54E32A2B2D3D}"/>
                </a:ext>
              </a:extLst>
            </p:cNvPr>
            <p:cNvSpPr/>
            <p:nvPr/>
          </p:nvSpPr>
          <p:spPr>
            <a:xfrm>
              <a:off x="5727870" y="2950859"/>
              <a:ext cx="2155818" cy="1966020"/>
            </a:xfrm>
            <a:prstGeom prst="ellipse">
              <a:avLst/>
            </a:prstGeom>
            <a:solidFill>
              <a:srgbClr val="FFFF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2" name="Freeform 166">
              <a:extLst>
                <a:ext uri="{FF2B5EF4-FFF2-40B4-BE49-F238E27FC236}">
                  <a16:creationId xmlns:a16="http://schemas.microsoft.com/office/drawing/2014/main" id="{E1FA7DCE-9A70-4A90-94F1-D15CEE34F2F7}"/>
                </a:ext>
              </a:extLst>
            </p:cNvPr>
            <p:cNvSpPr/>
            <p:nvPr/>
          </p:nvSpPr>
          <p:spPr bwMode="auto">
            <a:xfrm rot="20781053">
              <a:off x="6515472" y="3889994"/>
              <a:ext cx="273757" cy="257252"/>
            </a:xfrm>
            <a:custGeom>
              <a:avLst/>
              <a:gdLst>
                <a:gd name="T0" fmla="*/ 110 w 358"/>
                <a:gd name="T1" fmla="*/ 197 h 327"/>
                <a:gd name="T2" fmla="*/ 5 w 358"/>
                <a:gd name="T3" fmla="*/ 139 h 327"/>
                <a:gd name="T4" fmla="*/ 141 w 358"/>
                <a:gd name="T5" fmla="*/ 111 h 327"/>
                <a:gd name="T6" fmla="*/ 197 w 358"/>
                <a:gd name="T7" fmla="*/ 0 h 327"/>
                <a:gd name="T8" fmla="*/ 217 w 358"/>
                <a:gd name="T9" fmla="*/ 112 h 327"/>
                <a:gd name="T10" fmla="*/ 352 w 358"/>
                <a:gd name="T11" fmla="*/ 133 h 327"/>
                <a:gd name="T12" fmla="*/ 261 w 358"/>
                <a:gd name="T13" fmla="*/ 198 h 327"/>
                <a:gd name="T14" fmla="*/ 303 w 358"/>
                <a:gd name="T15" fmla="*/ 313 h 327"/>
                <a:gd name="T16" fmla="*/ 182 w 358"/>
                <a:gd name="T17" fmla="*/ 235 h 327"/>
                <a:gd name="T18" fmla="*/ 87 w 358"/>
                <a:gd name="T19" fmla="*/ 317 h 327"/>
                <a:gd name="T20" fmla="*/ 110 w 358"/>
                <a:gd name="T21" fmla="*/ 19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8" h="327">
                  <a:moveTo>
                    <a:pt x="110" y="197"/>
                  </a:moveTo>
                  <a:cubicBezTo>
                    <a:pt x="69" y="189"/>
                    <a:pt x="0" y="159"/>
                    <a:pt x="5" y="139"/>
                  </a:cubicBezTo>
                  <a:cubicBezTo>
                    <a:pt x="13" y="105"/>
                    <a:pt x="92" y="110"/>
                    <a:pt x="141" y="111"/>
                  </a:cubicBezTo>
                  <a:cubicBezTo>
                    <a:pt x="150" y="66"/>
                    <a:pt x="175" y="1"/>
                    <a:pt x="197" y="0"/>
                  </a:cubicBezTo>
                  <a:cubicBezTo>
                    <a:pt x="219" y="0"/>
                    <a:pt x="216" y="74"/>
                    <a:pt x="217" y="112"/>
                  </a:cubicBezTo>
                  <a:cubicBezTo>
                    <a:pt x="262" y="116"/>
                    <a:pt x="345" y="117"/>
                    <a:pt x="352" y="133"/>
                  </a:cubicBezTo>
                  <a:cubicBezTo>
                    <a:pt x="358" y="148"/>
                    <a:pt x="294" y="194"/>
                    <a:pt x="261" y="198"/>
                  </a:cubicBezTo>
                  <a:cubicBezTo>
                    <a:pt x="285" y="234"/>
                    <a:pt x="321" y="299"/>
                    <a:pt x="303" y="313"/>
                  </a:cubicBezTo>
                  <a:cubicBezTo>
                    <a:pt x="287" y="325"/>
                    <a:pt x="203" y="280"/>
                    <a:pt x="182" y="235"/>
                  </a:cubicBezTo>
                  <a:cubicBezTo>
                    <a:pt x="163" y="278"/>
                    <a:pt x="105" y="327"/>
                    <a:pt x="87" y="317"/>
                  </a:cubicBezTo>
                  <a:cubicBezTo>
                    <a:pt x="68" y="307"/>
                    <a:pt x="93" y="235"/>
                    <a:pt x="110" y="197"/>
                  </a:cubicBezTo>
                  <a:close/>
                </a:path>
              </a:pathLst>
            </a:custGeom>
            <a:noFill/>
            <a:ln w="28575" cap="rnd">
              <a:solidFill>
                <a:srgbClr val="00206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solidFill>
                  <a:srgbClr val="0070C0"/>
                </a:solidFill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ACFAA2BE-AAB2-484A-9E49-AB2A47C2E061}"/>
                </a:ext>
              </a:extLst>
            </p:cNvPr>
            <p:cNvSpPr txBox="1"/>
            <p:nvPr/>
          </p:nvSpPr>
          <p:spPr>
            <a:xfrm>
              <a:off x="6756981" y="3867270"/>
              <a:ext cx="174278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b="1" dirty="0">
                  <a:solidFill>
                    <a:schemeClr val="accent5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實習植物醫師鑑定站</a:t>
              </a:r>
            </a:p>
          </p:txBody>
        </p:sp>
      </p:grpSp>
      <p:pic>
        <p:nvPicPr>
          <p:cNvPr id="135" name="圖片 134">
            <a:extLst>
              <a:ext uri="{FF2B5EF4-FFF2-40B4-BE49-F238E27FC236}">
                <a16:creationId xmlns:a16="http://schemas.microsoft.com/office/drawing/2014/main" id="{FE500481-CE0B-4147-B146-89E43A5D8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39" name="投影片編號版面配置區 1">
            <a:extLst>
              <a:ext uri="{FF2B5EF4-FFF2-40B4-BE49-F238E27FC236}">
                <a16:creationId xmlns:a16="http://schemas.microsoft.com/office/drawing/2014/main" id="{78FC0898-043F-4B52-8CE9-8F007468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B91B8E-C7CF-4CF8-8338-FEAE5D16B873}" type="slidenum">
              <a:rPr lang="zh-TW" altLang="en-US" smtClean="0"/>
              <a:pPr/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843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群組 96"/>
          <p:cNvGrpSpPr/>
          <p:nvPr/>
        </p:nvGrpSpPr>
        <p:grpSpPr>
          <a:xfrm>
            <a:off x="0" y="-4016"/>
            <a:ext cx="9261589" cy="6877825"/>
            <a:chOff x="0" y="7560"/>
            <a:chExt cx="9261589" cy="6877825"/>
          </a:xfrm>
        </p:grpSpPr>
        <p:pic>
          <p:nvPicPr>
            <p:cNvPr id="78" name="圖片 20"/>
            <p:cNvPicPr/>
            <p:nvPr/>
          </p:nvPicPr>
          <p:blipFill>
            <a:blip r:embed="rId3" cstate="print"/>
            <a:stretch/>
          </p:blipFill>
          <p:spPr>
            <a:xfrm>
              <a:off x="2987824" y="5760640"/>
              <a:ext cx="2880320" cy="11247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6" descr="「合格 圖」的圖片搜尋結果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8900" y="3174593"/>
              <a:ext cx="864094" cy="830471"/>
            </a:xfrm>
            <a:prstGeom prst="rect">
              <a:avLst/>
            </a:prstGeom>
            <a:noFill/>
          </p:spPr>
        </p:pic>
        <p:pic>
          <p:nvPicPr>
            <p:cNvPr id="43" name="Picture 6" descr="「合格 圖」的圖片搜尋結果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1603" y="3933056"/>
              <a:ext cx="928205" cy="892088"/>
            </a:xfrm>
            <a:prstGeom prst="rect">
              <a:avLst/>
            </a:prstGeom>
            <a:noFill/>
          </p:spPr>
        </p:pic>
        <p:sp>
          <p:nvSpPr>
            <p:cNvPr id="44" name="CustomShape 1"/>
            <p:cNvSpPr/>
            <p:nvPr/>
          </p:nvSpPr>
          <p:spPr>
            <a:xfrm>
              <a:off x="0" y="7560"/>
              <a:ext cx="9149400" cy="934560"/>
            </a:xfrm>
            <a:prstGeom prst="rect">
              <a:avLst/>
            </a:prstGeom>
            <a:solidFill>
              <a:srgbClr val="D1B90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3600" b="1" strike="noStrike" spc="-1">
                  <a:solidFill>
                    <a:srgbClr val="FFFFFF"/>
                  </a:solidFill>
                  <a:latin typeface="微軟正黑體"/>
                  <a:ea typeface="微軟正黑體"/>
                </a:rPr>
                <a:t>畜禽生產輔導及產品推廣行銷 </a:t>
              </a:r>
              <a:endParaRPr lang="en-US" sz="3600" b="0" strike="noStrike" spc="-1">
                <a:latin typeface="Arial"/>
              </a:endParaRPr>
            </a:p>
          </p:txBody>
        </p:sp>
        <p:sp>
          <p:nvSpPr>
            <p:cNvPr id="45" name="CustomShape 4"/>
            <p:cNvSpPr/>
            <p:nvPr/>
          </p:nvSpPr>
          <p:spPr>
            <a:xfrm>
              <a:off x="395536" y="1774298"/>
              <a:ext cx="2194376" cy="476832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 algn="ctr"/>
              <a:r>
                <a:rPr lang="en-US" sz="3600" b="1" strike="noStrike" spc="-1" dirty="0" err="1">
                  <a:solidFill>
                    <a:srgbClr val="FF3E11"/>
                  </a:solidFill>
                  <a:latin typeface="微軟正黑體"/>
                  <a:ea typeface="微軟正黑體"/>
                </a:rPr>
                <a:t>輔導安全生產</a:t>
              </a:r>
              <a:endPara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46" name="CustomShape 5"/>
            <p:cNvSpPr/>
            <p:nvPr/>
          </p:nvSpPr>
          <p:spPr>
            <a:xfrm>
              <a:off x="2891786" y="1610972"/>
              <a:ext cx="3142440" cy="8550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3600" b="1" spc="-1" dirty="0" err="1">
                  <a:solidFill>
                    <a:srgbClr val="FF3E11"/>
                  </a:solidFill>
                  <a:latin typeface="微軟正黑體"/>
                  <a:ea typeface="微軟正黑體"/>
                </a:rPr>
                <a:t>標章行政檢查</a:t>
              </a:r>
              <a:endParaRPr lang="en-US" sz="3600" b="1" spc="-1" dirty="0">
                <a:solidFill>
                  <a:srgbClr val="FF3E11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47" name="CustomShape 6"/>
            <p:cNvSpPr/>
            <p:nvPr/>
          </p:nvSpPr>
          <p:spPr>
            <a:xfrm>
              <a:off x="5913053" y="1601123"/>
              <a:ext cx="3348536" cy="8816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3600" b="1" spc="-1" dirty="0" err="1">
                  <a:solidFill>
                    <a:srgbClr val="FF3E11"/>
                  </a:solidFill>
                  <a:latin typeface="微軟正黑體"/>
                  <a:ea typeface="微軟正黑體"/>
                </a:rPr>
                <a:t>協助推廣行銷</a:t>
              </a:r>
              <a:endParaRPr lang="en-US" sz="3600" b="1" spc="-1" dirty="0">
                <a:solidFill>
                  <a:srgbClr val="FF3E11"/>
                </a:solidFill>
                <a:latin typeface="微軟正黑體"/>
                <a:ea typeface="微軟正黑體"/>
              </a:endParaRPr>
            </a:p>
          </p:txBody>
        </p:sp>
        <p:pic>
          <p:nvPicPr>
            <p:cNvPr id="48" name="圖片 40"/>
            <p:cNvPicPr/>
            <p:nvPr/>
          </p:nvPicPr>
          <p:blipFill>
            <a:blip r:embed="rId5" cstate="print"/>
            <a:stretch/>
          </p:blipFill>
          <p:spPr>
            <a:xfrm>
              <a:off x="8043480" y="12600"/>
              <a:ext cx="1109880" cy="98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" name="CustomShape 10"/>
            <p:cNvSpPr/>
            <p:nvPr/>
          </p:nvSpPr>
          <p:spPr>
            <a:xfrm>
              <a:off x="298276" y="4293096"/>
              <a:ext cx="1512168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600" strike="noStrike" spc="-1" dirty="0" err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辦理經營管理相關教育訓練及技術輔導</a:t>
              </a:r>
              <a:endParaRPr lang="en-US" sz="1600" strike="noStrike" spc="-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877656" y="1506270"/>
              <a:ext cx="12099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畜牧場</a:t>
              </a:r>
              <a:r>
                <a:rPr lang="en-US" altLang="zh-TW" sz="1600" b="1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源頭</a:t>
              </a:r>
              <a:endParaRPr lang="zh-TW" altLang="en-US" sz="1600" b="1" dirty="0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540720" y="2314237"/>
              <a:ext cx="2030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生產</a:t>
              </a:r>
              <a:r>
                <a:rPr lang="zh-TW" altLang="en-US" sz="1600" b="1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履歷、教育訓練</a:t>
              </a:r>
              <a:endParaRPr lang="zh-TW" altLang="en-US" sz="1600" b="1" dirty="0"/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1750450" y="3667544"/>
              <a:ext cx="8575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spc="-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14場</a:t>
              </a:r>
              <a:endPara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298276" y="3574757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微軟正黑體" pitchFamily="34" charset="-120"/>
                  <a:ea typeface="微軟正黑體" pitchFamily="34" charset="-120"/>
                </a:rPr>
                <a:t>輔導申請通過</a:t>
              </a:r>
              <a:endParaRPr lang="en-US" altLang="zh-TW" sz="16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zh-TW" sz="1600" dirty="0">
                  <a:latin typeface="微軟正黑體" pitchFamily="34" charset="-120"/>
                  <a:ea typeface="微軟正黑體" pitchFamily="34" charset="-120"/>
                </a:rPr>
                <a:t>產銷履歷驗證</a:t>
              </a:r>
              <a:endParaRPr lang="zh-TW" altLang="en-US" sz="16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1763688" y="4510861"/>
              <a:ext cx="982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場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次</a:t>
              </a:r>
              <a:endPara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3671123" y="1506270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市售畜禽產品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4091770" y="3366392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327</a:t>
              </a:r>
              <a:r>
                <a:rPr lang="zh-TW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件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4138565" y="4100299"/>
              <a:ext cx="973343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300" dirty="0">
                  <a:latin typeface="微軟正黑體" pitchFamily="34" charset="-120"/>
                  <a:ea typeface="微軟正黑體" pitchFamily="34" charset="-120"/>
                </a:rPr>
                <a:t>100</a:t>
              </a:r>
              <a:r>
                <a:rPr lang="zh-TW" altLang="zh-TW" sz="1300" dirty="0">
                  <a:latin typeface="微軟正黑體" pitchFamily="34" charset="-120"/>
                  <a:ea typeface="微軟正黑體" pitchFamily="34" charset="-120"/>
                </a:rPr>
                <a:t>家次</a:t>
              </a:r>
              <a:endParaRPr lang="en-US" altLang="zh-TW" sz="1300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48</a:t>
              </a:r>
              <a:r>
                <a:rPr lang="zh-TW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件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4042384" y="5020782"/>
              <a:ext cx="1165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58</a:t>
              </a:r>
              <a:r>
                <a:rPr lang="zh-TW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場次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3006368" y="4099284"/>
              <a:ext cx="14401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600" b="1" dirty="0">
                  <a:latin typeface="微軟正黑體" pitchFamily="34" charset="-120"/>
                  <a:ea typeface="微軟正黑體" pitchFamily="34" charset="-120"/>
                </a:rPr>
                <a:t>學校午餐</a:t>
              </a:r>
              <a:endParaRPr lang="en-US" altLang="zh-TW" sz="1600" b="1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sz="14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400" dirty="0">
                  <a:latin typeface="微軟正黑體" pitchFamily="34" charset="-120"/>
                  <a:ea typeface="微軟正黑體" pitchFamily="34" charset="-120"/>
                </a:rPr>
                <a:t>生鮮</a:t>
              </a:r>
              <a:r>
                <a:rPr lang="zh-TW" altLang="zh-TW" sz="1400" dirty="0">
                  <a:latin typeface="微軟正黑體" pitchFamily="34" charset="-120"/>
                  <a:ea typeface="微軟正黑體" pitchFamily="34" charset="-120"/>
                </a:rPr>
                <a:t>畜產食材</a:t>
              </a:r>
              <a:r>
                <a:rPr lang="en-US" altLang="zh-TW" sz="1400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zh-TW" sz="14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3006368" y="4932457"/>
              <a:ext cx="11521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600" b="1" dirty="0">
                  <a:latin typeface="微軟正黑體" pitchFamily="34" charset="-120"/>
                  <a:ea typeface="微軟正黑體" pitchFamily="34" charset="-120"/>
                </a:rPr>
                <a:t>違法屠宰行為查緝</a:t>
              </a: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6754514" y="1535037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品牌畜禽產品</a:t>
              </a: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3486094" y="2294292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抽查、採樣、查緝</a:t>
              </a: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6657147" y="2259735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形象、宣傳、媒合</a:t>
              </a:r>
              <a:endParaRPr lang="zh-TW" altLang="en-US" sz="1600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4077216" y="2926685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檢查件數</a:t>
              </a: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5157336" y="292668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結果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5106584" y="4947845"/>
              <a:ext cx="9361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lang="zh-TW" altLang="zh-TW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件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zh-TW" sz="1400" b="1" dirty="0">
                  <a:latin typeface="微軟正黑體" pitchFamily="34" charset="-120"/>
                  <a:ea typeface="微軟正黑體" pitchFamily="34" charset="-120"/>
                </a:rPr>
                <a:t>依法裁處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3006368" y="3276273"/>
              <a:ext cx="12241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三章１</a:t>
              </a:r>
              <a:r>
                <a:rPr lang="en-US" altLang="zh-TW" sz="1600" b="1" dirty="0">
                  <a:latin typeface="微軟正黑體" pitchFamily="34" charset="-120"/>
                  <a:ea typeface="微軟正黑體" pitchFamily="34" charset="-120"/>
                </a:rPr>
                <a:t>Q</a:t>
              </a:r>
            </a:p>
            <a:p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畜禽產品</a:t>
              </a:r>
              <a:endParaRPr lang="zh-TW" altLang="zh-TW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" name="Line 2"/>
            <p:cNvSpPr/>
            <p:nvPr/>
          </p:nvSpPr>
          <p:spPr>
            <a:xfrm>
              <a:off x="540720" y="1268640"/>
              <a:ext cx="8087760" cy="360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" name="Line 22"/>
            <p:cNvSpPr/>
            <p:nvPr/>
          </p:nvSpPr>
          <p:spPr>
            <a:xfrm>
              <a:off x="2961882" y="1489819"/>
              <a:ext cx="360" cy="1150920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" name="Line 23"/>
            <p:cNvSpPr/>
            <p:nvPr/>
          </p:nvSpPr>
          <p:spPr>
            <a:xfrm>
              <a:off x="6076258" y="1511525"/>
              <a:ext cx="360" cy="1150920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" name="Line 24"/>
            <p:cNvSpPr/>
            <p:nvPr/>
          </p:nvSpPr>
          <p:spPr>
            <a:xfrm>
              <a:off x="510840" y="2837160"/>
              <a:ext cx="8088120" cy="360"/>
            </a:xfrm>
            <a:prstGeom prst="line">
              <a:avLst/>
            </a:prstGeom>
            <a:ln w="1908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75" name="圖片 74"/>
            <p:cNvPicPr/>
            <p:nvPr/>
          </p:nvPicPr>
          <p:blipFill>
            <a:blip r:embed="rId6" cstate="print"/>
            <a:stretch/>
          </p:blipFill>
          <p:spPr>
            <a:xfrm>
              <a:off x="1440160" y="5878252"/>
              <a:ext cx="1584176" cy="10071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圖片 75"/>
            <p:cNvPicPr/>
            <p:nvPr/>
          </p:nvPicPr>
          <p:blipFill>
            <a:blip r:embed="rId7" cstate="print"/>
            <a:stretch/>
          </p:blipFill>
          <p:spPr>
            <a:xfrm>
              <a:off x="7415808" y="5877273"/>
              <a:ext cx="1728192" cy="10081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圖片 76"/>
            <p:cNvPicPr/>
            <p:nvPr/>
          </p:nvPicPr>
          <p:blipFill>
            <a:blip r:embed="rId8" cstate="print"/>
            <a:stretch/>
          </p:blipFill>
          <p:spPr>
            <a:xfrm>
              <a:off x="0" y="5873825"/>
              <a:ext cx="1440160" cy="10115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圖片 78"/>
            <p:cNvPicPr/>
            <p:nvPr/>
          </p:nvPicPr>
          <p:blipFill>
            <a:blip r:embed="rId9" cstate="print"/>
            <a:stretch/>
          </p:blipFill>
          <p:spPr>
            <a:xfrm>
              <a:off x="5831632" y="5877272"/>
              <a:ext cx="1584176" cy="1008112"/>
            </a:xfrm>
            <a:prstGeom prst="rect">
              <a:avLst/>
            </a:prstGeom>
            <a:ln>
              <a:noFill/>
            </a:ln>
          </p:spPr>
        </p:pic>
        <p:sp>
          <p:nvSpPr>
            <p:cNvPr id="80" name="矩形 79"/>
            <p:cNvSpPr/>
            <p:nvPr/>
          </p:nvSpPr>
          <p:spPr>
            <a:xfrm>
              <a:off x="6237456" y="3924345"/>
              <a:ext cx="18722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0" dirty="0">
                  <a:latin typeface="微軟正黑體" pitchFamily="34" charset="-120"/>
                  <a:ea typeface="微軟正黑體" pitchFamily="34" charset="-120"/>
                </a:rPr>
                <a:t>辦理畜產</a:t>
              </a:r>
              <a:r>
                <a:rPr lang="zh-TW" altLang="zh-TW" sz="1600" b="0" dirty="0">
                  <a:latin typeface="微軟正黑體" pitchFamily="34" charset="-120"/>
                  <a:ea typeface="微軟正黑體" pitchFamily="34" charset="-120"/>
                </a:rPr>
                <a:t>推廣行銷及食農</a:t>
              </a:r>
              <a:r>
                <a:rPr lang="zh-TW" altLang="zh-TW" sz="1600" b="0" u="none" strike="noStrike" dirty="0">
                  <a:latin typeface="微軟正黑體" pitchFamily="34" charset="-120"/>
                  <a:ea typeface="微軟正黑體" pitchFamily="34" charset="-120"/>
                </a:rPr>
                <a:t>體驗活動</a:t>
              </a:r>
              <a:endParaRPr lang="zh-TW" altLang="zh-TW" sz="1600" b="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6237456" y="4932457"/>
              <a:ext cx="18722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sz="1600" dirty="0">
                  <a:latin typeface="微軟正黑體" pitchFamily="34" charset="-120"/>
                  <a:ea typeface="微軟正黑體" pitchFamily="34" charset="-120"/>
                </a:rPr>
                <a:t>輔導畜牧團體辦理推廣展銷</a:t>
              </a:r>
              <a:r>
                <a:rPr lang="zh-TW" altLang="en-US" sz="1600" dirty="0">
                  <a:latin typeface="微軟正黑體" pitchFamily="34" charset="-120"/>
                  <a:ea typeface="微軟正黑體" pitchFamily="34" charset="-120"/>
                </a:rPr>
                <a:t>活動</a:t>
              </a:r>
              <a:endParaRPr lang="zh-TW" altLang="en-US" sz="1600" dirty="0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8100390" y="3893567"/>
              <a:ext cx="982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場次</a:t>
              </a:r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8043480" y="4932457"/>
              <a:ext cx="11657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場次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6237456" y="3140968"/>
              <a:ext cx="24482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spc="-1" dirty="0" err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輔導建立品牌及形</a:t>
              </a:r>
              <a:endParaRPr lang="en-US" altLang="zh-TW" sz="1600" spc="-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sz="1600" spc="-1" dirty="0" err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象宣傳與協助媒合</a:t>
              </a:r>
              <a:endParaRPr lang="zh-TW" altLang="en-US" sz="1600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5961638" y="3140968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>
                  <a:latin typeface="微軟正黑體" pitchFamily="34" charset="-120"/>
                  <a:ea typeface="微軟正黑體" pitchFamily="34" charset="-120"/>
                </a:rPr>
                <a:t>◆</a:t>
              </a:r>
            </a:p>
          </p:txBody>
        </p:sp>
        <p:sp>
          <p:nvSpPr>
            <p:cNvPr id="88" name="矩形 87"/>
            <p:cNvSpPr/>
            <p:nvPr/>
          </p:nvSpPr>
          <p:spPr>
            <a:xfrm>
              <a:off x="5961638" y="3924345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>
                  <a:latin typeface="微軟正黑體" pitchFamily="34" charset="-120"/>
                  <a:ea typeface="微軟正黑體" pitchFamily="34" charset="-120"/>
                </a:rPr>
                <a:t>◆</a:t>
              </a:r>
            </a:p>
          </p:txBody>
        </p:sp>
        <p:sp>
          <p:nvSpPr>
            <p:cNvPr id="89" name="矩形 88"/>
            <p:cNvSpPr/>
            <p:nvPr/>
          </p:nvSpPr>
          <p:spPr>
            <a:xfrm>
              <a:off x="5961638" y="4932457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>
                  <a:latin typeface="微軟正黑體" pitchFamily="34" charset="-120"/>
                  <a:ea typeface="微軟正黑體" pitchFamily="34" charset="-120"/>
                </a:rPr>
                <a:t>◆</a:t>
              </a:r>
            </a:p>
          </p:txBody>
        </p:sp>
        <p:sp>
          <p:nvSpPr>
            <p:cNvPr id="90" name="等腰三角形 89"/>
            <p:cNvSpPr/>
            <p:nvPr/>
          </p:nvSpPr>
          <p:spPr>
            <a:xfrm rot="5400000">
              <a:off x="7846205" y="4124506"/>
              <a:ext cx="454908" cy="72009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2" name="等腰三角形 91"/>
            <p:cNvSpPr/>
            <p:nvPr/>
          </p:nvSpPr>
          <p:spPr>
            <a:xfrm rot="5400000">
              <a:off x="7846205" y="5155479"/>
              <a:ext cx="454908" cy="72009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5" name="等腰三角形 94"/>
            <p:cNvSpPr/>
            <p:nvPr/>
          </p:nvSpPr>
          <p:spPr>
            <a:xfrm rot="5400000">
              <a:off x="1500231" y="3836474"/>
              <a:ext cx="454908" cy="72009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6" name="等腰三角形 95"/>
            <p:cNvSpPr/>
            <p:nvPr/>
          </p:nvSpPr>
          <p:spPr>
            <a:xfrm rot="5400000">
              <a:off x="1500231" y="4628562"/>
              <a:ext cx="454908" cy="72009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91" name="投影片編號版面配置區 1">
            <a:extLst>
              <a:ext uri="{FF2B5EF4-FFF2-40B4-BE49-F238E27FC236}">
                <a16:creationId xmlns:a16="http://schemas.microsoft.com/office/drawing/2014/main" id="{2814999F-0085-4B10-9071-AF340279DA61}"/>
              </a:ext>
            </a:extLst>
          </p:cNvPr>
          <p:cNvSpPr txBox="1">
            <a:spLocks/>
          </p:cNvSpPr>
          <p:nvPr/>
        </p:nvSpPr>
        <p:spPr>
          <a:xfrm>
            <a:off x="7010400" y="655732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/>
            <a:fld id="{6CB91B8E-C7CF-4CF8-8338-FEAE5D16B873}" type="slidenum">
              <a:rPr lang="zh-TW" altLang="en-US" sz="1200" smtClean="0">
                <a:solidFill>
                  <a:schemeClr val="bg1"/>
                </a:solidFill>
                <a:latin typeface="+mn-lt"/>
              </a:rPr>
              <a:pPr algn="r"/>
              <a:t>12</a:t>
            </a:fld>
            <a:endParaRPr lang="en-US" altLang="zh-TW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626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3808CA-AA54-488A-AB58-EB81972FA613}"/>
              </a:ext>
            </a:extLst>
          </p:cNvPr>
          <p:cNvSpPr txBox="1"/>
          <p:nvPr/>
        </p:nvSpPr>
        <p:spPr>
          <a:xfrm>
            <a:off x="0" y="7608"/>
            <a:ext cx="9150775" cy="936000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建立農產品國內行銷通路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184408" y="2099360"/>
            <a:ext cx="2843778" cy="1200329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上半年運銷量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蔬菜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12,957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8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果品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28,523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45F04E1-66F9-4279-8466-4F7CC9C49D2A}"/>
              </a:ext>
            </a:extLst>
          </p:cNvPr>
          <p:cNvSpPr/>
          <p:nvPr/>
        </p:nvSpPr>
        <p:spPr>
          <a:xfrm>
            <a:off x="3077834" y="1928852"/>
            <a:ext cx="2916324" cy="1924501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n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辦理農漁媒合會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媒合單位超過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餘家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媒合全聯與家樂福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辦理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高雄週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銷售多樣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果蔬達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321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FABB21E-18BF-4B9C-9E80-3096C36CE271}"/>
              </a:ext>
            </a:extLst>
          </p:cNvPr>
          <p:cNvSpPr/>
          <p:nvPr/>
        </p:nvSpPr>
        <p:spPr>
          <a:xfrm>
            <a:off x="6002586" y="1632830"/>
            <a:ext cx="3396355" cy="2524153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推廣蜜棗、玉荷包禮盒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逾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3,000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盒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n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參與台北國際食品展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團體訂單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1,221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sz="28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n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發行高雄首選產品型錄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嚴選</a:t>
            </a:r>
            <a:r>
              <a:rPr lang="en-US" altLang="zh-TW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</a:t>
            </a:r>
            <a:r>
              <a:rPr lang="zh-TW" altLang="en-US" sz="28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百樣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3029619" y="1724735"/>
            <a:ext cx="0" cy="23042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48F3E728-94B3-4FF2-8F49-EBBC89453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pic>
        <p:nvPicPr>
          <p:cNvPr id="50" name="圖片 49" descr="台北食品展6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8072" y="4156983"/>
            <a:ext cx="3024336" cy="2468255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6084168" y="1099326"/>
            <a:ext cx="2646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高雄首選品牌行銷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396094" y="112248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媒合通路上架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08020" y="1108245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輔導共同運銷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5" name="Picture 6" descr="Z:\敏+設計檔\2018\加拿大\高雄首選-20x20cm-圓型卡版-01.png">
            <a:extLst>
              <a:ext uri="{FF2B5EF4-FFF2-40B4-BE49-F238E27FC236}">
                <a16:creationId xmlns:a16="http://schemas.microsoft.com/office/drawing/2014/main" id="{89A0D6B9-A719-4FB1-A868-535B06D0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6593" y="4437112"/>
            <a:ext cx="598648" cy="59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圖片 56" descr="全聯上架.jpg"/>
          <p:cNvPicPr>
            <a:picLocks noChangeAspect="1"/>
          </p:cNvPicPr>
          <p:nvPr/>
        </p:nvPicPr>
        <p:blipFill>
          <a:blip r:embed="rId6" cstate="print"/>
          <a:srcRect l="16981" r="1338"/>
          <a:stretch>
            <a:fillRect/>
          </a:stretch>
        </p:blipFill>
        <p:spPr>
          <a:xfrm>
            <a:off x="3059832" y="4156983"/>
            <a:ext cx="2900958" cy="2468255"/>
          </a:xfrm>
          <a:prstGeom prst="rect">
            <a:avLst/>
          </a:prstGeom>
        </p:spPr>
      </p:pic>
      <p:pic>
        <p:nvPicPr>
          <p:cNvPr id="58" name="圖片 57" descr="集貨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08" y="4156983"/>
            <a:ext cx="2928016" cy="2468255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5994158" y="1690797"/>
            <a:ext cx="0" cy="23042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9AF1FD10-69E5-4F70-B6EA-75DF15888D7C}"/>
              </a:ext>
            </a:extLst>
          </p:cNvPr>
          <p:cNvSpPr/>
          <p:nvPr/>
        </p:nvSpPr>
        <p:spPr>
          <a:xfrm>
            <a:off x="-616986" y="32651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家農會、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家合作社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接连接符 19">
            <a:extLst>
              <a:ext uri="{FF2B5EF4-FFF2-40B4-BE49-F238E27FC236}">
                <a16:creationId xmlns:a16="http://schemas.microsoft.com/office/drawing/2014/main" id="{0805F344-85A7-4632-BB3B-6694B07D2881}"/>
              </a:ext>
            </a:extLst>
          </p:cNvPr>
          <p:cNvCxnSpPr>
            <a:cxnSpLocks/>
          </p:cNvCxnSpPr>
          <p:nvPr/>
        </p:nvCxnSpPr>
        <p:spPr>
          <a:xfrm>
            <a:off x="528096" y="1571565"/>
            <a:ext cx="80878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3808CA-AA54-488A-AB58-EB81972FA613}"/>
              </a:ext>
            </a:extLst>
          </p:cNvPr>
          <p:cNvSpPr txBox="1"/>
          <p:nvPr/>
        </p:nvSpPr>
        <p:spPr>
          <a:xfrm>
            <a:off x="0" y="7608"/>
            <a:ext cx="9150775" cy="936000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拓展國外銷售通路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cxnSp>
        <p:nvCxnSpPr>
          <p:cNvPr id="181" name="直接连接符 19"/>
          <p:cNvCxnSpPr>
            <a:cxnSpLocks/>
          </p:cNvCxnSpPr>
          <p:nvPr/>
        </p:nvCxnSpPr>
        <p:spPr>
          <a:xfrm>
            <a:off x="540756" y="4781470"/>
            <a:ext cx="80878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251520" y="5006027"/>
            <a:ext cx="2843778" cy="1785104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星馬超市拓銷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新加坡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-NTUC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、昇菘超市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馬來西亞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-EURO-Atlantic</a:t>
            </a: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6084168" y="4941168"/>
            <a:ext cx="0" cy="15517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48F3E728-94B3-4FF2-8F49-EBBC89453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3240390" y="4992270"/>
            <a:ext cx="2699762" cy="1815882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東京、上海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分別攜手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家、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b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農民團體及友善企業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創造產值約</a:t>
            </a:r>
            <a:r>
              <a:rPr lang="en-US" altLang="zh-TW" sz="16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en-US" altLang="zh-TW" sz="16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3,650</a:t>
            </a:r>
            <a:r>
              <a:rPr lang="zh-TW" altLang="en-US" sz="16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3131840" y="4942214"/>
            <a:ext cx="0" cy="155066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6202883" y="4795897"/>
            <a:ext cx="2699762" cy="2062103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果品外銷為去年同期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187%</a:t>
            </a: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火鶴花上半年外銷量</a:t>
            </a:r>
            <a:endParaRPr lang="en-US" altLang="zh-TW" sz="16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92.7</a:t>
            </a:r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萬支花卉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7" name="Picture 3" descr="D:\YIHUA\photo\2019.02.24-28 星馬簽約\星馬-農業局(新聞局照片)\0226FairPrice超市簽訂農產合約(2300萬元)\IMG_821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91179"/>
            <a:ext cx="2808312" cy="272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" name="圖片 67" descr="東京4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0152" y="1890121"/>
            <a:ext cx="2988032" cy="2730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" name="矩形 68"/>
          <p:cNvSpPr/>
          <p:nvPr/>
        </p:nvSpPr>
        <p:spPr>
          <a:xfrm>
            <a:off x="740475" y="126876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辦理海外拓銷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402449" y="1268760"/>
            <a:ext cx="2339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參與國際食品展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563543" y="126876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果品及花卉外銷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2" name="圖表 71"/>
          <p:cNvGraphicFramePr/>
          <p:nvPr/>
        </p:nvGraphicFramePr>
        <p:xfrm>
          <a:off x="6228184" y="1730425"/>
          <a:ext cx="2915816" cy="162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4" name="圖表 73"/>
          <p:cNvGraphicFramePr/>
          <p:nvPr/>
        </p:nvGraphicFramePr>
        <p:xfrm>
          <a:off x="6262664" y="3284984"/>
          <a:ext cx="2881336" cy="162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文字方塊 31"/>
          <p:cNvSpPr txBox="1"/>
          <p:nvPr/>
        </p:nvSpPr>
        <p:spPr>
          <a:xfrm rot="20769856">
            <a:off x="8053108" y="1694422"/>
            <a:ext cx="700833" cy="369332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altLang="zh-TW" dirty="0"/>
              <a:t>187%</a:t>
            </a:r>
            <a:endParaRPr lang="zh-TW" altLang="en-US" dirty="0"/>
          </a:p>
        </p:txBody>
      </p:sp>
      <p:sp>
        <p:nvSpPr>
          <p:cNvPr id="34" name="文字方塊 33"/>
          <p:cNvSpPr txBox="1"/>
          <p:nvPr/>
        </p:nvSpPr>
        <p:spPr>
          <a:xfrm rot="20473561">
            <a:off x="7870267" y="3167936"/>
            <a:ext cx="1168910" cy="369332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zh-TW" altLang="en-US" dirty="0"/>
              <a:t>增</a:t>
            </a:r>
            <a:r>
              <a:rPr lang="en-US" altLang="zh-TW" dirty="0"/>
              <a:t>4.7</a:t>
            </a:r>
            <a:r>
              <a:rPr lang="zh-TW" altLang="en-US" dirty="0"/>
              <a:t>萬支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84"/>
          <a:stretch>
            <a:fillRect/>
          </a:stretch>
        </p:blipFill>
        <p:spPr bwMode="auto">
          <a:xfrm>
            <a:off x="2506649" y="2168420"/>
            <a:ext cx="531726" cy="78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C3808CA-AA54-488A-AB58-EB81972FA613}"/>
              </a:ext>
            </a:extLst>
          </p:cNvPr>
          <p:cNvSpPr txBox="1"/>
          <p:nvPr/>
        </p:nvSpPr>
        <p:spPr>
          <a:xfrm>
            <a:off x="0" y="7608"/>
            <a:ext cx="9150775" cy="936000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在地食材多元推廣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cxnSp>
        <p:nvCxnSpPr>
          <p:cNvPr id="181" name="直接连接符 19"/>
          <p:cNvCxnSpPr>
            <a:cxnSpLocks/>
          </p:cNvCxnSpPr>
          <p:nvPr/>
        </p:nvCxnSpPr>
        <p:spPr>
          <a:xfrm>
            <a:off x="540756" y="1268760"/>
            <a:ext cx="80878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263157" y="1439460"/>
            <a:ext cx="2843778" cy="1323439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推動使用在地食材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綠色餐廳</a:t>
            </a: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家參與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45F04E1-66F9-4279-8466-4F7CC9C49D2A}"/>
              </a:ext>
            </a:extLst>
          </p:cNvPr>
          <p:cNvSpPr/>
          <p:nvPr/>
        </p:nvSpPr>
        <p:spPr>
          <a:xfrm>
            <a:off x="5741595" y="1424709"/>
            <a:ext cx="3143821" cy="1323439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帶領讀者深入農業生產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旬味月刊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已發行</a:t>
            </a:r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FABB21E-18BF-4B9C-9E80-3096C36CE271}"/>
              </a:ext>
            </a:extLst>
          </p:cNvPr>
          <p:cNvSpPr/>
          <p:nvPr/>
        </p:nvSpPr>
        <p:spPr>
          <a:xfrm>
            <a:off x="2928592" y="1293471"/>
            <a:ext cx="3143821" cy="2308324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推廣消費者認識有機產品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微風市集</a:t>
            </a:r>
            <a:endParaRPr lang="en-US" altLang="zh-TW" sz="3200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全國最大有機市集聚落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共有</a:t>
            </a:r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據點，</a:t>
            </a:r>
            <a:r>
              <a: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144</a:t>
            </a:r>
            <a:r>
              <a:rPr lang="zh-TW" altLang="en-US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攤</a:t>
            </a: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3029043" y="1496670"/>
            <a:ext cx="0" cy="11510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230576DC-083C-4B1E-A716-C0FF5E9334E9}"/>
              </a:ext>
            </a:extLst>
          </p:cNvPr>
          <p:cNvCxnSpPr>
            <a:cxnSpLocks/>
          </p:cNvCxnSpPr>
          <p:nvPr/>
        </p:nvCxnSpPr>
        <p:spPr>
          <a:xfrm>
            <a:off x="5971158" y="1496670"/>
            <a:ext cx="0" cy="11510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">
            <a:extLst>
              <a:ext uri="{FF2B5EF4-FFF2-40B4-BE49-F238E27FC236}">
                <a16:creationId xmlns:a16="http://schemas.microsoft.com/office/drawing/2014/main" id="{A4DE938D-7AA8-49FC-B7D0-2CCDAC65FA05}"/>
              </a:ext>
            </a:extLst>
          </p:cNvPr>
          <p:cNvCxnSpPr/>
          <p:nvPr/>
        </p:nvCxnSpPr>
        <p:spPr>
          <a:xfrm>
            <a:off x="465000" y="2889933"/>
            <a:ext cx="80878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48F3E728-94B3-4FF2-8F49-EBBC89453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pic>
        <p:nvPicPr>
          <p:cNvPr id="5121" name="Picture 1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8913" y="3030661"/>
            <a:ext cx="2808000" cy="244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矩形 50"/>
          <p:cNvSpPr/>
          <p:nvPr/>
        </p:nvSpPr>
        <p:spPr>
          <a:xfrm>
            <a:off x="3617277" y="5676298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sz="1200" b="1" dirty="0"/>
              <a:t>長庚醫院湖畔星光商場</a:t>
            </a:r>
            <a:endParaRPr lang="en-US" altLang="zh-TW" sz="1200" b="1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sz="1200" b="1" dirty="0"/>
              <a:t>婦幼青少年館前庭廣場</a:t>
            </a:r>
            <a:endParaRPr lang="en-US" altLang="zh-TW" sz="1200" b="1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sz="1200" b="1" dirty="0"/>
              <a:t>新客家文化園區</a:t>
            </a:r>
            <a:endParaRPr lang="en-US" altLang="zh-TW" sz="1200" b="1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sz="1200" b="1" dirty="0"/>
              <a:t>高雄物產館蓮潭旗艦店前廣場</a:t>
            </a:r>
            <a:endParaRPr lang="en-US" altLang="zh-TW" sz="1200" b="1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TW" altLang="en-US" sz="1200" b="1" dirty="0"/>
              <a:t>大統百貨和平店</a:t>
            </a:r>
            <a:endParaRPr lang="en-US" altLang="zh-TW" sz="1200" b="1" dirty="0"/>
          </a:p>
        </p:txBody>
      </p:sp>
      <p:pic>
        <p:nvPicPr>
          <p:cNvPr id="52" name="圖片 51" descr="placehold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574" y="5907131"/>
            <a:ext cx="432048" cy="432048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6180219" y="5661490"/>
            <a:ext cx="2983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採紙本、電子書並行</a:t>
            </a:r>
            <a:endParaRPr lang="en-US" altLang="zh-TW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/>
              <a:t>滿足不同族群閱讀習慣</a:t>
            </a:r>
            <a:endParaRPr lang="en-US" altLang="zh-TW" sz="1200" b="1" dirty="0"/>
          </a:p>
          <a:p>
            <a:r>
              <a:rPr lang="zh-TW" altLang="en-US" sz="1200" b="1" dirty="0"/>
              <a:t>紙本於全台約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個地點</a:t>
            </a:r>
            <a:r>
              <a:rPr lang="zh-TW" altLang="en-US" sz="1200" b="1" dirty="0"/>
              <a:t>可免費索取</a:t>
            </a:r>
          </a:p>
        </p:txBody>
      </p:sp>
      <p:sp>
        <p:nvSpPr>
          <p:cNvPr id="55" name="矩形 54"/>
          <p:cNvSpPr/>
          <p:nvPr/>
        </p:nvSpPr>
        <p:spPr>
          <a:xfrm>
            <a:off x="448188" y="5705611"/>
            <a:ext cx="24400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小農限定餐點活動</a:t>
            </a:r>
            <a:endParaRPr lang="en-US" altLang="zh-TW" b="1" dirty="0">
              <a:solidFill>
                <a:srgbClr val="FF3E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/>
              <a:t>選用高雄旗山香蕉入菜</a:t>
            </a:r>
            <a:endParaRPr lang="en-US" altLang="zh-TW" sz="1200" b="1" dirty="0"/>
          </a:p>
          <a:p>
            <a:r>
              <a:rPr lang="en-US" altLang="zh-TW" sz="1200" b="1" dirty="0"/>
              <a:t>6</a:t>
            </a:r>
            <a:r>
              <a:rPr lang="zh-TW" altLang="en-US" sz="1200" b="1" dirty="0"/>
              <a:t>月</a:t>
            </a:r>
            <a:r>
              <a:rPr lang="en-US" altLang="zh-TW" sz="1200" b="1" dirty="0"/>
              <a:t>25</a:t>
            </a:r>
            <a:r>
              <a:rPr lang="zh-TW" altLang="en-US" sz="1200" b="1" dirty="0"/>
              <a:t>日於好市集餐廳舉辦記者會</a:t>
            </a:r>
            <a:endParaRPr lang="en-US" altLang="zh-TW" sz="12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252ACA-D571-4B88-A5D9-AD49D252C9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88" y="3030662"/>
            <a:ext cx="2894283" cy="244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677C43-3504-45AF-8F99-4535F0D2B7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" y="3027883"/>
            <a:ext cx="2858663" cy="244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3808CA-AA54-488A-AB58-EB81972FA613}"/>
              </a:ext>
            </a:extLst>
          </p:cNvPr>
          <p:cNvSpPr txBox="1"/>
          <p:nvPr/>
        </p:nvSpPr>
        <p:spPr>
          <a:xfrm>
            <a:off x="0" y="7608"/>
            <a:ext cx="9150775" cy="936000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lvl="0"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批發市場交易輔導</a:t>
            </a:r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改善交易環境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358776" y="1170581"/>
            <a:ext cx="2843778" cy="523220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穩定交易秩序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45F04E1-66F9-4279-8466-4F7CC9C49D2A}"/>
              </a:ext>
            </a:extLst>
          </p:cNvPr>
          <p:cNvSpPr/>
          <p:nvPr/>
        </p:nvSpPr>
        <p:spPr>
          <a:xfrm>
            <a:off x="3050849" y="1198330"/>
            <a:ext cx="3143821" cy="523220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把關農藥殘留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086D697-6AC8-413D-BF27-6AF19CAA65B4}"/>
              </a:ext>
            </a:extLst>
          </p:cNvPr>
          <p:cNvCxnSpPr>
            <a:cxnSpLocks/>
          </p:cNvCxnSpPr>
          <p:nvPr/>
        </p:nvCxnSpPr>
        <p:spPr>
          <a:xfrm>
            <a:off x="3081231" y="1025723"/>
            <a:ext cx="0" cy="16302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">
            <a:extLst>
              <a:ext uri="{FF2B5EF4-FFF2-40B4-BE49-F238E27FC236}">
                <a16:creationId xmlns:a16="http://schemas.microsoft.com/office/drawing/2014/main" id="{A4DE938D-7AA8-49FC-B7D0-2CCDAC65FA05}"/>
              </a:ext>
            </a:extLst>
          </p:cNvPr>
          <p:cNvCxnSpPr/>
          <p:nvPr/>
        </p:nvCxnSpPr>
        <p:spPr>
          <a:xfrm>
            <a:off x="578856" y="2789243"/>
            <a:ext cx="80878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48F3E728-94B3-4FF2-8F49-EBBC89453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B3C99FA-200C-46F3-9241-3CDCBE12917B}"/>
              </a:ext>
            </a:extLst>
          </p:cNvPr>
          <p:cNvSpPr/>
          <p:nvPr/>
        </p:nvSpPr>
        <p:spPr>
          <a:xfrm>
            <a:off x="169568" y="1692203"/>
            <a:ext cx="2953053" cy="937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3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蔬果類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千公噸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3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毛豬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3,162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頭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0CD8710-EC9F-433D-86DC-C8C2197E9434}"/>
              </a:ext>
            </a:extLst>
          </p:cNvPr>
          <p:cNvSpPr/>
          <p:nvPr/>
        </p:nvSpPr>
        <p:spPr>
          <a:xfrm>
            <a:off x="3501332" y="29249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FEB1E229-6A8F-493C-B81F-6B3796A5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6" t="15311" r="13585" b="10097"/>
          <a:stretch/>
        </p:blipFill>
        <p:spPr>
          <a:xfrm>
            <a:off x="3124507" y="2948463"/>
            <a:ext cx="2882922" cy="35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B0637D4-4ACC-4F37-9DAB-922BA5C1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20840" r="23749"/>
          <a:stretch/>
        </p:blipFill>
        <p:spPr>
          <a:xfrm>
            <a:off x="75120" y="2948463"/>
            <a:ext cx="2882922" cy="356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624EF3B-8098-471F-A77B-093989A921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40" r="9102"/>
          <a:stretch/>
        </p:blipFill>
        <p:spPr>
          <a:xfrm>
            <a:off x="6173895" y="2948463"/>
            <a:ext cx="2882922" cy="355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5D267BDD-1D38-408C-88F3-05699C96AEC9}"/>
              </a:ext>
            </a:extLst>
          </p:cNvPr>
          <p:cNvSpPr/>
          <p:nvPr/>
        </p:nvSpPr>
        <p:spPr>
          <a:xfrm>
            <a:off x="3536204" y="1649901"/>
            <a:ext cx="2180405" cy="937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3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檢驗件數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16,182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360"/>
              </a:lnSpc>
            </a:pPr>
            <a:r>
              <a:rPr lang="zh-TW" altLang="en-US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合格率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99.85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AE1F943-52D3-467B-8951-2CA0EDF14AB1}"/>
              </a:ext>
            </a:extLst>
          </p:cNvPr>
          <p:cNvSpPr/>
          <p:nvPr/>
        </p:nvSpPr>
        <p:spPr>
          <a:xfrm>
            <a:off x="5862296" y="1198330"/>
            <a:ext cx="3520457" cy="523220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強化軟硬體設備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B82F0AD-40D2-440E-8781-72EEAE793C5F}"/>
              </a:ext>
            </a:extLst>
          </p:cNvPr>
          <p:cNvSpPr/>
          <p:nvPr/>
        </p:nvSpPr>
        <p:spPr>
          <a:xfrm>
            <a:off x="6647737" y="1711561"/>
            <a:ext cx="1949573" cy="1164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補助市場共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補助金額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1,045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dirty="0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3BFAFD3-9924-4AEF-A172-06A766D322E0}"/>
              </a:ext>
            </a:extLst>
          </p:cNvPr>
          <p:cNvCxnSpPr>
            <a:cxnSpLocks/>
          </p:cNvCxnSpPr>
          <p:nvPr/>
        </p:nvCxnSpPr>
        <p:spPr>
          <a:xfrm>
            <a:off x="6050260" y="1048257"/>
            <a:ext cx="0" cy="16302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21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5B204A-BAA5-4097-A37E-80583A88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5B7107D-312E-43B5-837D-05947C98C7EE}"/>
              </a:ext>
            </a:extLst>
          </p:cNvPr>
          <p:cNvSpPr txBox="1"/>
          <p:nvPr/>
        </p:nvSpPr>
        <p:spPr>
          <a:xfrm>
            <a:off x="0" y="-5839"/>
            <a:ext cx="9150775" cy="936000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改善交易環境 果菜市場升級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68E32A-7D5A-4573-909A-6E5019BA43C4}"/>
              </a:ext>
            </a:extLst>
          </p:cNvPr>
          <p:cNvSpPr/>
          <p:nvPr/>
        </p:nvSpPr>
        <p:spPr>
          <a:xfrm>
            <a:off x="75155" y="1024310"/>
            <a:ext cx="4555488" cy="646331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高雄果菜市場案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6C64AE6-3B0D-47E7-B42F-F0C76E7456CA}"/>
              </a:ext>
            </a:extLst>
          </p:cNvPr>
          <p:cNvCxnSpPr>
            <a:cxnSpLocks/>
          </p:cNvCxnSpPr>
          <p:nvPr/>
        </p:nvCxnSpPr>
        <p:spPr>
          <a:xfrm>
            <a:off x="4572000" y="1268760"/>
            <a:ext cx="0" cy="18370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2">
            <a:extLst>
              <a:ext uri="{FF2B5EF4-FFF2-40B4-BE49-F238E27FC236}">
                <a16:creationId xmlns:a16="http://schemas.microsoft.com/office/drawing/2014/main" id="{84FD44AB-1130-4089-9373-873FFD132B12}"/>
              </a:ext>
            </a:extLst>
          </p:cNvPr>
          <p:cNvCxnSpPr/>
          <p:nvPr/>
        </p:nvCxnSpPr>
        <p:spPr>
          <a:xfrm>
            <a:off x="586738" y="3213348"/>
            <a:ext cx="80878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C544E096-09DC-4CF6-9628-9A1779D6F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0FE4CE7-3387-4DD8-9D72-31B61A03F5A8}"/>
              </a:ext>
            </a:extLst>
          </p:cNvPr>
          <p:cNvSpPr/>
          <p:nvPr/>
        </p:nvSpPr>
        <p:spPr>
          <a:xfrm>
            <a:off x="4626624" y="1022193"/>
            <a:ext cx="4364824" cy="646331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岡山果菜市場遷移案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7773757-66E9-409D-9AD3-A8167CAB463F}"/>
              </a:ext>
            </a:extLst>
          </p:cNvPr>
          <p:cNvSpPr txBox="1"/>
          <p:nvPr/>
        </p:nvSpPr>
        <p:spPr>
          <a:xfrm>
            <a:off x="946079" y="1636267"/>
            <a:ext cx="32073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新建停車場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(234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席格位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貫通十全路 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興建滯洪池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(6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萬噸滯洪量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A747F7-7E4A-4763-A1CA-99875C823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8" y="3360120"/>
            <a:ext cx="4117822" cy="330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5A736C-58D5-40F9-A961-BC4B06AA6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92" y="3347416"/>
            <a:ext cx="4117822" cy="330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36CCE8B-1EFE-4617-A756-A7F19928820C}"/>
              </a:ext>
            </a:extLst>
          </p:cNvPr>
          <p:cNvSpPr txBox="1"/>
          <p:nvPr/>
        </p:nvSpPr>
        <p:spPr>
          <a:xfrm>
            <a:off x="4967863" y="1545903"/>
            <a:ext cx="41019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配合捷運 發展地方建設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就近搬遷 延續攤商營運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(7,000m</a:t>
            </a:r>
            <a:r>
              <a:rPr lang="en-US" altLang="zh-TW" b="1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ts val="216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環境改善 場域設備升級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(141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席停車格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84F440A-369B-4AEC-8DD8-A2A74C20FE38}"/>
              </a:ext>
            </a:extLst>
          </p:cNvPr>
          <p:cNvSpPr/>
          <p:nvPr/>
        </p:nvSpPr>
        <p:spPr>
          <a:xfrm>
            <a:off x="699977" y="2554069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 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完工</a:t>
            </a:r>
            <a:endParaRPr lang="zh-TW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42923D-B87F-4032-94BD-3180DDEDAC18}"/>
              </a:ext>
            </a:extLst>
          </p:cNvPr>
          <p:cNvSpPr/>
          <p:nvPr/>
        </p:nvSpPr>
        <p:spPr>
          <a:xfrm>
            <a:off x="4981307" y="2554069"/>
            <a:ext cx="3525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 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039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>
            <a:off x="-15650" y="-6798"/>
            <a:ext cx="9154548" cy="6805816"/>
            <a:chOff x="0" y="7560"/>
            <a:chExt cx="9154548" cy="6805816"/>
          </a:xfrm>
        </p:grpSpPr>
        <p:sp>
          <p:nvSpPr>
            <p:cNvPr id="25" name="CustomShape 1"/>
            <p:cNvSpPr/>
            <p:nvPr/>
          </p:nvSpPr>
          <p:spPr>
            <a:xfrm>
              <a:off x="0" y="7560"/>
              <a:ext cx="9149400" cy="934560"/>
            </a:xfrm>
            <a:prstGeom prst="rect">
              <a:avLst/>
            </a:prstGeom>
            <a:solidFill>
              <a:srgbClr val="D1B90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algn="ctr"/>
              <a:r>
                <a:rPr lang="zh-TW" altLang="en-US" sz="3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循環農業 資源永續</a:t>
              </a:r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18" name="圖片 4" descr="DSC03929.JPG"/>
            <p:cNvPicPr>
              <a:picLocks noChangeAspect="1"/>
            </p:cNvPicPr>
            <p:nvPr/>
          </p:nvPicPr>
          <p:blipFill>
            <a:blip r:embed="rId3" cstate="print"/>
            <a:srcRect b="6729"/>
            <a:stretch>
              <a:fillRect/>
            </a:stretch>
          </p:blipFill>
          <p:spPr bwMode="auto">
            <a:xfrm>
              <a:off x="6819899" y="3269576"/>
              <a:ext cx="2039002" cy="2285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EBBA7DC-3B31-4D28-B24A-058D6177002D}"/>
                </a:ext>
              </a:extLst>
            </p:cNvPr>
            <p:cNvSpPr/>
            <p:nvPr/>
          </p:nvSpPr>
          <p:spPr>
            <a:xfrm>
              <a:off x="281748" y="1307286"/>
              <a:ext cx="3056194" cy="1569660"/>
            </a:xfrm>
            <a:prstGeom prst="rect">
              <a:avLst/>
            </a:prstGeom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污染防治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輔導補助</a:t>
              </a:r>
              <a:endPara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r>
                <a:rPr lang="zh-TW" altLang="en-US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場</a:t>
              </a:r>
              <a:endParaRPr lang="en-US" altLang="zh-TW" sz="14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專業技術、提升效能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45F04E1-66F9-4279-8466-4F7CC9C49D2A}"/>
                </a:ext>
              </a:extLst>
            </p:cNvPr>
            <p:cNvSpPr/>
            <p:nvPr/>
          </p:nvSpPr>
          <p:spPr>
            <a:xfrm>
              <a:off x="5800133" y="1333044"/>
              <a:ext cx="3143821" cy="1569660"/>
            </a:xfrm>
            <a:prstGeom prst="rect">
              <a:avLst/>
            </a:prstGeom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畜牧廢棄物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資源再利用</a:t>
              </a:r>
              <a:endPara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37</a:t>
              </a:r>
              <a:r>
                <a:rPr lang="zh-TW" altLang="en-US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案</a:t>
              </a:r>
              <a:endPara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畜牧肥水回歸農田使用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8FABB21E-18BF-4B9C-9E80-3096C36CE271}"/>
                </a:ext>
              </a:extLst>
            </p:cNvPr>
            <p:cNvSpPr/>
            <p:nvPr/>
          </p:nvSpPr>
          <p:spPr>
            <a:xfrm>
              <a:off x="2848621" y="1318654"/>
              <a:ext cx="3143821" cy="1569660"/>
            </a:xfrm>
            <a:prstGeom prst="rect">
              <a:avLst/>
            </a:prstGeom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畜牧場附屬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綠色能源</a:t>
              </a:r>
              <a:endParaRPr lang="en-US" altLang="zh-TW" sz="3200" b="1" dirty="0">
                <a:solidFill>
                  <a:srgbClr val="FF3E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3200" b="1" dirty="0">
                  <a:solidFill>
                    <a:srgbClr val="FF3E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2.9MW</a:t>
              </a: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沼氣發電、太陽能發電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8F3E728-94B3-4FF2-8F49-EBBC8945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385" y="12643"/>
              <a:ext cx="1111163" cy="984357"/>
            </a:xfrm>
            <a:prstGeom prst="rect">
              <a:avLst/>
            </a:prstGeom>
          </p:spPr>
        </p:pic>
        <p:sp>
          <p:nvSpPr>
            <p:cNvPr id="46" name="Block Arc 10">
              <a:extLst>
                <a:ext uri="{FF2B5EF4-FFF2-40B4-BE49-F238E27FC236}">
                  <a16:creationId xmlns:a16="http://schemas.microsoft.com/office/drawing/2014/main" id="{13B424CE-D5FE-4336-8645-0799793EB009}"/>
                </a:ext>
              </a:extLst>
            </p:cNvPr>
            <p:cNvSpPr/>
            <p:nvPr/>
          </p:nvSpPr>
          <p:spPr>
            <a:xfrm>
              <a:off x="395536" y="4250336"/>
              <a:ext cx="431509" cy="292281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14924" y="3982482"/>
              <a:ext cx="35410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itchFamily="34" charset="-120"/>
                  <a:ea typeface="微軟正黑體" pitchFamily="34" charset="-120"/>
                </a:rPr>
                <a:t>推動畜牧場屋頂搭設太陽能板計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2.9MW</a:t>
              </a:r>
              <a:r>
                <a:rPr lang="zh-TW" altLang="en-US" dirty="0">
                  <a:latin typeface="新細明體"/>
                  <a:ea typeface="新細明體"/>
                </a:rPr>
                <a:t>。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814924" y="3298406"/>
              <a:ext cx="35410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itchFamily="34" charset="-120"/>
                  <a:ea typeface="微軟正黑體" pitchFamily="34" charset="-120"/>
                </a:rPr>
                <a:t>補助畜牧場污染防治設備改善及沼氣發電共計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70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場</a:t>
              </a:r>
              <a:r>
                <a:rPr lang="zh-TW" altLang="en-US" dirty="0">
                  <a:latin typeface="微軟正黑體" pitchFamily="34" charset="-120"/>
                  <a:ea typeface="微軟正黑體" pitchFamily="34" charset="-120"/>
                </a:rPr>
                <a:t>。</a:t>
              </a:r>
            </a:p>
          </p:txBody>
        </p:sp>
        <p:sp>
          <p:nvSpPr>
            <p:cNvPr id="50" name="Block Arc 10">
              <a:extLst>
                <a:ext uri="{FF2B5EF4-FFF2-40B4-BE49-F238E27FC236}">
                  <a16:creationId xmlns:a16="http://schemas.microsoft.com/office/drawing/2014/main" id="{13B424CE-D5FE-4336-8645-0799793EB009}"/>
                </a:ext>
              </a:extLst>
            </p:cNvPr>
            <p:cNvSpPr/>
            <p:nvPr/>
          </p:nvSpPr>
          <p:spPr>
            <a:xfrm>
              <a:off x="395536" y="3567130"/>
              <a:ext cx="431509" cy="292281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814924" y="4666558"/>
              <a:ext cx="35410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微軟正黑體" pitchFamily="34" charset="-120"/>
                  <a:ea typeface="微軟正黑體" pitchFamily="34" charset="-120"/>
                </a:rPr>
                <a:t>輔導畜牧場辦理畜牧肥水回歸農田使用計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37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案</a:t>
              </a:r>
              <a:r>
                <a:rPr lang="zh-TW" altLang="en-US" dirty="0">
                  <a:latin typeface="新細明體"/>
                  <a:ea typeface="新細明體"/>
                </a:rPr>
                <a:t>。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2" name="Block Arc 10">
              <a:extLst>
                <a:ext uri="{FF2B5EF4-FFF2-40B4-BE49-F238E27FC236}">
                  <a16:creationId xmlns:a16="http://schemas.microsoft.com/office/drawing/2014/main" id="{13B424CE-D5FE-4336-8645-0799793EB009}"/>
                </a:ext>
              </a:extLst>
            </p:cNvPr>
            <p:cNvSpPr/>
            <p:nvPr/>
          </p:nvSpPr>
          <p:spPr>
            <a:xfrm>
              <a:off x="395536" y="4933541"/>
              <a:ext cx="431509" cy="292281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077" y="5604480"/>
              <a:ext cx="8644403" cy="12088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矩形 18"/>
            <p:cNvSpPr/>
            <p:nvPr/>
          </p:nvSpPr>
          <p:spPr>
            <a:xfrm>
              <a:off x="4155602" y="3266972"/>
              <a:ext cx="2585302" cy="2283903"/>
            </a:xfrm>
            <a:prstGeom prst="rect">
              <a:avLst/>
            </a:prstGeom>
            <a:blipFill rotWithShape="1">
              <a:blip r:embed="rId6" cstate="print"/>
              <a:stretch>
                <a:fillRect/>
              </a:stretch>
            </a:blipFill>
            <a:effectLst>
              <a:outerShdw blurRad="127000" dist="38100" dir="2700000" algn="tl" rotWithShape="0">
                <a:prstClr val="black">
                  <a:alpha val="0"/>
                </a:prstClr>
              </a:outerShdw>
              <a:softEdge rad="63500"/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0" name="Line 2"/>
            <p:cNvSpPr/>
            <p:nvPr/>
          </p:nvSpPr>
          <p:spPr>
            <a:xfrm>
              <a:off x="540720" y="1268640"/>
              <a:ext cx="8087760" cy="360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Line 22"/>
            <p:cNvSpPr/>
            <p:nvPr/>
          </p:nvSpPr>
          <p:spPr>
            <a:xfrm flipH="1">
              <a:off x="3039530" y="1310376"/>
              <a:ext cx="2821" cy="1665882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Line 23"/>
            <p:cNvSpPr/>
            <p:nvPr/>
          </p:nvSpPr>
          <p:spPr>
            <a:xfrm flipH="1">
              <a:off x="5986405" y="1325949"/>
              <a:ext cx="2821" cy="1720224"/>
            </a:xfrm>
            <a:prstGeom prst="line">
              <a:avLst/>
            </a:prstGeom>
            <a:ln w="1260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Line 24"/>
            <p:cNvSpPr/>
            <p:nvPr/>
          </p:nvSpPr>
          <p:spPr>
            <a:xfrm>
              <a:off x="480732" y="3099732"/>
              <a:ext cx="8088120" cy="360"/>
            </a:xfrm>
            <a:prstGeom prst="line">
              <a:avLst/>
            </a:prstGeom>
            <a:ln w="19080">
              <a:solidFill>
                <a:srgbClr val="4A7EB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6" name="投影片編號版面配置區 3">
            <a:extLst>
              <a:ext uri="{FF2B5EF4-FFF2-40B4-BE49-F238E27FC236}">
                <a16:creationId xmlns:a16="http://schemas.microsoft.com/office/drawing/2014/main" id="{C4075E93-6EEB-4440-8B6C-AFE0C5A0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15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99E084FB-F26E-4418-910D-1B0B6B95CDCA}"/>
              </a:ext>
            </a:extLst>
          </p:cNvPr>
          <p:cNvGrpSpPr/>
          <p:nvPr/>
        </p:nvGrpSpPr>
        <p:grpSpPr>
          <a:xfrm>
            <a:off x="-1" y="3333643"/>
            <a:ext cx="9144001" cy="3919561"/>
            <a:chOff x="-121005" y="1724297"/>
            <a:chExt cx="9332378" cy="5528907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10ADDA2-A637-4FA1-B714-34FE0C0CA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004" y="1724297"/>
              <a:ext cx="9332377" cy="5528907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5AF32E1-BF2B-479C-8134-C280D290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625" y="3728142"/>
              <a:ext cx="2163210" cy="691186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8D4F9F43-07C7-415A-B9F6-25F0FC5AD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1005" y="4009230"/>
              <a:ext cx="9332377" cy="2087067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64C8B1B-ACCE-4965-8A60-B188AE8E0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195" y="5416731"/>
              <a:ext cx="6364692" cy="143956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054BCE42-D71C-4DFF-8C16-E160D1626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264" y="3282563"/>
              <a:ext cx="1856250" cy="34875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826009C-84DE-4648-A1BB-C6C601C90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6105" y="4836079"/>
              <a:ext cx="2396250" cy="33750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6B142DB2-B45E-4172-B3F3-B5353C5C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6782" y="5895812"/>
              <a:ext cx="1316250" cy="337500"/>
            </a:xfrm>
            <a:prstGeom prst="rect">
              <a:avLst/>
            </a:prstGeom>
          </p:spPr>
        </p:pic>
      </p:grpSp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9AC0D966-CAA7-485D-87FB-318F21641B3A}"/>
              </a:ext>
            </a:extLst>
          </p:cNvPr>
          <p:cNvCxnSpPr/>
          <p:nvPr/>
        </p:nvCxnSpPr>
        <p:spPr>
          <a:xfrm>
            <a:off x="611560" y="981075"/>
            <a:ext cx="80883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矩形 6">
            <a:extLst>
              <a:ext uri="{FF2B5EF4-FFF2-40B4-BE49-F238E27FC236}">
                <a16:creationId xmlns:a16="http://schemas.microsoft.com/office/drawing/2014/main" id="{E8BC2885-48F6-46FC-A3D4-666F51F2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54" y="-25969"/>
            <a:ext cx="9144000" cy="991119"/>
          </a:xfrm>
          <a:prstGeom prst="rect">
            <a:avLst/>
          </a:prstGeom>
          <a:solidFill>
            <a:srgbClr val="D1B9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國土生態保育綠網</a:t>
            </a:r>
          </a:p>
        </p:txBody>
      </p:sp>
      <p:sp>
        <p:nvSpPr>
          <p:cNvPr id="3078" name="矩形 31">
            <a:extLst>
              <a:ext uri="{FF2B5EF4-FFF2-40B4-BE49-F238E27FC236}">
                <a16:creationId xmlns:a16="http://schemas.microsoft.com/office/drawing/2014/main" id="{790E3CF3-E7A4-43E7-A009-285427DB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429" y="1333528"/>
            <a:ext cx="43204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美濃里山友善農法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推動友善生產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保護指標物種及棲地</a:t>
            </a:r>
          </a:p>
        </p:txBody>
      </p:sp>
      <p:sp>
        <p:nvSpPr>
          <p:cNvPr id="3079" name="矩形 32">
            <a:extLst>
              <a:ext uri="{FF2B5EF4-FFF2-40B4-BE49-F238E27FC236}">
                <a16:creationId xmlns:a16="http://schemas.microsoft.com/office/drawing/2014/main" id="{2F813232-BEEA-44B4-B1C3-9EA16AF31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4" y="1338615"/>
            <a:ext cx="3933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泥岩惡地地質公園</a:t>
            </a:r>
            <a:endParaRPr kumimoji="0"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社區參與地景遊憩</a:t>
            </a:r>
            <a:endParaRPr lang="en-US" altLang="zh-TW" sz="2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由下而上的保育</a:t>
            </a:r>
            <a:endParaRPr kumimoji="0"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CDB1248-FDDF-43D4-87DD-1782BB411835}"/>
              </a:ext>
            </a:extLst>
          </p:cNvPr>
          <p:cNvCxnSpPr>
            <a:cxnSpLocks/>
          </p:cNvCxnSpPr>
          <p:nvPr/>
        </p:nvCxnSpPr>
        <p:spPr>
          <a:xfrm>
            <a:off x="4570311" y="1133279"/>
            <a:ext cx="10650" cy="144016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">
            <a:extLst>
              <a:ext uri="{FF2B5EF4-FFF2-40B4-BE49-F238E27FC236}">
                <a16:creationId xmlns:a16="http://schemas.microsoft.com/office/drawing/2014/main" id="{11B636A0-DCD3-4D20-AE77-2F37A3FD31AF}"/>
              </a:ext>
            </a:extLst>
          </p:cNvPr>
          <p:cNvCxnSpPr/>
          <p:nvPr/>
        </p:nvCxnSpPr>
        <p:spPr>
          <a:xfrm>
            <a:off x="599576" y="2708920"/>
            <a:ext cx="82087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89D5B32-ADAF-4CEA-9E3A-C5F98A9E10BD}"/>
              </a:ext>
            </a:extLst>
          </p:cNvPr>
          <p:cNvSpPr txBox="1"/>
          <p:nvPr/>
        </p:nvSpPr>
        <p:spPr>
          <a:xfrm>
            <a:off x="4873126" y="3356846"/>
            <a:ext cx="4298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農友參與生態友善農法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戶取得綠色保育標章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2373589" y="2827229"/>
            <a:ext cx="462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社會與自然和諧共存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89D5B32-ADAF-4CEA-9E3A-C5F98A9E10BD}"/>
              </a:ext>
            </a:extLst>
          </p:cNvPr>
          <p:cNvSpPr txBox="1"/>
          <p:nvPr/>
        </p:nvSpPr>
        <p:spPr>
          <a:xfrm>
            <a:off x="599576" y="3545961"/>
            <a:ext cx="399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涵蓋地圈、生物圈、人文的社區型保護區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28F08F07-325E-40BA-977F-12FC961BA4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20" name="投影片編號版面配置區 3">
            <a:extLst>
              <a:ext uri="{FF2B5EF4-FFF2-40B4-BE49-F238E27FC236}">
                <a16:creationId xmlns:a16="http://schemas.microsoft.com/office/drawing/2014/main" id="{D5AE4CC1-F9FA-4D12-B9D6-BBF7E8F3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596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72400" cy="13620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1" lang="zh-TW" altLang="en-US" sz="73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介紹本局各單位主管</a:t>
            </a:r>
            <a:br>
              <a:rPr lang="zh-TW" altLang="en-US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lang="zh-TW" altLang="en-US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B81687B-29DF-420F-8386-FFCD4D8F7B91}" type="slidenum">
              <a:rPr kumimoji="0" lang="zh-TW" altLang="en-US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/>
              <a:t>2</a:t>
            </a:fld>
            <a:endParaRPr kumimoji="0" lang="en-US" altLang="zh-TW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92A62C5-F396-4568-8A62-0E9CB532D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68" y="82557"/>
            <a:ext cx="1111163" cy="9843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9AC0D966-CAA7-485D-87FB-318F21641B3A}"/>
              </a:ext>
            </a:extLst>
          </p:cNvPr>
          <p:cNvCxnSpPr/>
          <p:nvPr/>
        </p:nvCxnSpPr>
        <p:spPr>
          <a:xfrm>
            <a:off x="611560" y="981075"/>
            <a:ext cx="80883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矩形 6">
            <a:extLst>
              <a:ext uri="{FF2B5EF4-FFF2-40B4-BE49-F238E27FC236}">
                <a16:creationId xmlns:a16="http://schemas.microsoft.com/office/drawing/2014/main" id="{E8BC2885-48F6-46FC-A3D4-666F51F2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39"/>
            <a:ext cx="9154548" cy="958112"/>
          </a:xfrm>
          <a:prstGeom prst="rect">
            <a:avLst/>
          </a:prstGeom>
          <a:solidFill>
            <a:srgbClr val="D1B9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野生動物危害處置</a:t>
            </a:r>
          </a:p>
        </p:txBody>
      </p:sp>
      <p:sp>
        <p:nvSpPr>
          <p:cNvPr id="3078" name="矩形 31">
            <a:extLst>
              <a:ext uri="{FF2B5EF4-FFF2-40B4-BE49-F238E27FC236}">
                <a16:creationId xmlns:a16="http://schemas.microsoft.com/office/drawing/2014/main" id="{790E3CF3-E7A4-43E7-A009-285427DB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61" y="1162487"/>
            <a:ext cx="41322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捕蜂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4-8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1,842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平均每月</a:t>
            </a:r>
            <a:r>
              <a:rPr lang="en-US" altLang="zh-TW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460</a:t>
            </a:r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endParaRPr lang="en-US" altLang="zh-TW" sz="2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9" name="矩形 32">
            <a:extLst>
              <a:ext uri="{FF2B5EF4-FFF2-40B4-BE49-F238E27FC236}">
                <a16:creationId xmlns:a16="http://schemas.microsoft.com/office/drawing/2014/main" id="{2F813232-BEEA-44B4-B1C3-9EA16AF31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989" y="1261713"/>
            <a:ext cx="357463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降低人猴衝突</a:t>
            </a:r>
            <a:endParaRPr kumimoji="0"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不接觸、不餵食、不干擾</a:t>
            </a:r>
            <a:endParaRPr lang="en-US" altLang="zh-TW" sz="2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補助電圍網防治</a:t>
            </a:r>
            <a:endParaRPr lang="en-US" altLang="zh-TW" sz="20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kumimoji="0"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CDB1248-FDDF-43D4-87DD-1782BB411835}"/>
              </a:ext>
            </a:extLst>
          </p:cNvPr>
          <p:cNvCxnSpPr>
            <a:cxnSpLocks/>
          </p:cNvCxnSpPr>
          <p:nvPr/>
        </p:nvCxnSpPr>
        <p:spPr>
          <a:xfrm>
            <a:off x="4571999" y="1052736"/>
            <a:ext cx="0" cy="165618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">
            <a:extLst>
              <a:ext uri="{FF2B5EF4-FFF2-40B4-BE49-F238E27FC236}">
                <a16:creationId xmlns:a16="http://schemas.microsoft.com/office/drawing/2014/main" id="{11B636A0-DCD3-4D20-AE77-2F37A3FD31AF}"/>
              </a:ext>
            </a:extLst>
          </p:cNvPr>
          <p:cNvCxnSpPr/>
          <p:nvPr/>
        </p:nvCxnSpPr>
        <p:spPr>
          <a:xfrm>
            <a:off x="539750" y="2708920"/>
            <a:ext cx="82087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89D5B32-ADAF-4CEA-9E3A-C5F98A9E10BD}"/>
              </a:ext>
            </a:extLst>
          </p:cNvPr>
          <p:cNvSpPr txBox="1"/>
          <p:nvPr/>
        </p:nvSpPr>
        <p:spPr>
          <a:xfrm>
            <a:off x="263229" y="3253649"/>
            <a:ext cx="4392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日由農業局辦理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通報後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內摘除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9875" indent="-269875" algn="ctr">
              <a:buFont typeface="Wingdings" panose="05000000000000000000" pitchFamily="2" charset="2"/>
              <a:buChar char="Ø"/>
            </a:pP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捉蛇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具急迫性，由</a:t>
            </a:r>
            <a:r>
              <a:rPr kumimoji="0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消防局</a:t>
            </a:r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協助辦理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89D5B32-ADAF-4CEA-9E3A-C5F98A9E10BD}"/>
              </a:ext>
            </a:extLst>
          </p:cNvPr>
          <p:cNvSpPr txBox="1"/>
          <p:nvPr/>
        </p:nvSpPr>
        <p:spPr>
          <a:xfrm>
            <a:off x="4943677" y="3253649"/>
            <a:ext cx="3756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日調降為一般類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宣導三不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電圍網防治</a:t>
            </a:r>
            <a:r>
              <a:rPr lang="en-US" altLang="zh-TW" sz="2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graphicFrame>
        <p:nvGraphicFramePr>
          <p:cNvPr id="25" name="圖表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205818"/>
              </p:ext>
            </p:extLst>
          </p:nvPr>
        </p:nvGraphicFramePr>
        <p:xfrm>
          <a:off x="179512" y="4436764"/>
          <a:ext cx="4392487" cy="2204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文字方塊 27"/>
          <p:cNvSpPr txBox="1"/>
          <p:nvPr/>
        </p:nvSpPr>
        <p:spPr>
          <a:xfrm>
            <a:off x="2906437" y="2792827"/>
            <a:ext cx="381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安全、效率、平衡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" b="14193"/>
          <a:stretch/>
        </p:blipFill>
        <p:spPr>
          <a:xfrm>
            <a:off x="4550825" y="4528174"/>
            <a:ext cx="2251132" cy="20294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21" y="4528174"/>
            <a:ext cx="2251132" cy="202944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B0954AA-1988-411E-8F1C-567071B23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8AB373E6-CE84-418F-A2A4-06304CA9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387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投影片編號版面配置區 1">
            <a:extLst>
              <a:ext uri="{FF2B5EF4-FFF2-40B4-BE49-F238E27FC236}">
                <a16:creationId xmlns:a16="http://schemas.microsoft.com/office/drawing/2014/main" id="{64BC3C05-9041-4313-81E3-04359A1C9979}"/>
              </a:ext>
            </a:extLst>
          </p:cNvPr>
          <p:cNvSpPr txBox="1">
            <a:spLocks/>
          </p:cNvSpPr>
          <p:nvPr/>
        </p:nvSpPr>
        <p:spPr>
          <a:xfrm>
            <a:off x="8461849" y="5716540"/>
            <a:ext cx="46781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5D2040-782F-47F5-8010-6D7E7A5642F8}" type="slidenum">
              <a:rPr lang="zh-CN" altLang="en-US" sz="135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/>
              <a:t>21</a:t>
            </a:fld>
            <a:endParaRPr lang="zh-CN" altLang="en-US" sz="1350" b="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3758DFA-BA95-4648-A695-1C2803CE4EAF}"/>
              </a:ext>
            </a:extLst>
          </p:cNvPr>
          <p:cNvSpPr/>
          <p:nvPr/>
        </p:nvSpPr>
        <p:spPr>
          <a:xfrm>
            <a:off x="0" y="-2789"/>
            <a:ext cx="9144000" cy="984357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農村發展與農村地貌改造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 flipH="1">
            <a:off x="303804" y="3356992"/>
            <a:ext cx="86230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 flipH="1">
            <a:off x="3285575" y="1405393"/>
            <a:ext cx="13555" cy="1690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2EC9636-9A72-445D-B863-189941E9B5C7}"/>
              </a:ext>
            </a:extLst>
          </p:cNvPr>
          <p:cNvCxnSpPr>
            <a:cxnSpLocks/>
          </p:cNvCxnSpPr>
          <p:nvPr/>
        </p:nvCxnSpPr>
        <p:spPr>
          <a:xfrm flipH="1">
            <a:off x="6078151" y="1420562"/>
            <a:ext cx="13555" cy="1690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B450D47-FD4C-4424-9270-AAE857B81BDF}"/>
              </a:ext>
            </a:extLst>
          </p:cNvPr>
          <p:cNvGrpSpPr/>
          <p:nvPr/>
        </p:nvGrpSpPr>
        <p:grpSpPr>
          <a:xfrm>
            <a:off x="229281" y="3519385"/>
            <a:ext cx="8688533" cy="3015829"/>
            <a:chOff x="339574" y="3967453"/>
            <a:chExt cx="11584710" cy="2565909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6A560F0A-7FDC-45F0-9329-A7144591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74" y="3967453"/>
              <a:ext cx="3884777" cy="25659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1832FC7-3C9E-45B4-B424-12FE7B97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103" y="3969832"/>
              <a:ext cx="3657583" cy="254151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D55FC7A-F7A2-497C-961B-EC7412B1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37" y="3967453"/>
              <a:ext cx="3658847" cy="25438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83C234D2-ACBD-45A7-AA0B-5FEFFDE7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30" name="投影片編號版面配置區 3">
            <a:extLst>
              <a:ext uri="{FF2B5EF4-FFF2-40B4-BE49-F238E27FC236}">
                <a16:creationId xmlns:a16="http://schemas.microsoft.com/office/drawing/2014/main" id="{8C417856-89AD-405C-81B3-CA329EDE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0F6FE52-FA1A-4DA9-B0D5-9E11DC10EE90}"/>
              </a:ext>
            </a:extLst>
          </p:cNvPr>
          <p:cNvSpPr txBox="1"/>
          <p:nvPr/>
        </p:nvSpPr>
        <p:spPr>
          <a:xfrm>
            <a:off x="461217" y="1429300"/>
            <a:ext cx="2449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硬體工程</a:t>
            </a:r>
            <a:endParaRPr lang="en-US" altLang="zh-TW" sz="300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21,152</a:t>
            </a:r>
            <a:r>
              <a:rPr lang="zh-TW" altLang="en-US" sz="36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千元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96C4552-A942-45A2-8FC3-9B6E7B5F02FD}"/>
              </a:ext>
            </a:extLst>
          </p:cNvPr>
          <p:cNvSpPr txBox="1"/>
          <p:nvPr/>
        </p:nvSpPr>
        <p:spPr>
          <a:xfrm>
            <a:off x="6050589" y="1429300"/>
            <a:ext cx="2990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僱工購料</a:t>
            </a:r>
            <a:r>
              <a:rPr lang="en-US" altLang="zh-TW" sz="30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30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endParaRPr lang="en-US" altLang="zh-TW" sz="3000" b="1" spc="-1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執行經費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zh-TW" altLang="en-US" sz="3000" b="1" spc="-1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055C971-6248-4BD6-A0B8-44A47D04D483}"/>
              </a:ext>
            </a:extLst>
          </p:cNvPr>
          <p:cNvSpPr txBox="1"/>
          <p:nvPr/>
        </p:nvSpPr>
        <p:spPr>
          <a:xfrm>
            <a:off x="3374476" y="1429300"/>
            <a:ext cx="2695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執行工程件數</a:t>
            </a:r>
            <a:endParaRPr lang="en-US" altLang="zh-TW" sz="3000" b="1" spc="-1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36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</p:spTree>
    <p:extLst>
      <p:ext uri="{BB962C8B-B14F-4D97-AF65-F5344CB8AC3E}">
        <p14:creationId xmlns:p14="http://schemas.microsoft.com/office/powerpoint/2010/main" val="1813268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>
            <a:extLst>
              <a:ext uri="{FF2B5EF4-FFF2-40B4-BE49-F238E27FC236}">
                <a16:creationId xmlns:a16="http://schemas.microsoft.com/office/drawing/2014/main" id="{2F9B4857-78A0-41BD-BAD2-4227312A745E}"/>
              </a:ext>
            </a:extLst>
          </p:cNvPr>
          <p:cNvSpPr/>
          <p:nvPr/>
        </p:nvSpPr>
        <p:spPr>
          <a:xfrm>
            <a:off x="0" y="-7581"/>
            <a:ext cx="9144000" cy="950544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農村再生</a:t>
            </a:r>
            <a:r>
              <a:rPr kumimoji="0" lang="zh-TW" altLang="zh-TW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年度執行計畫</a:t>
            </a:r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及總合計畫</a:t>
            </a: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C9B2A25F-F88B-4F04-8830-7B7818A2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6268" y="64802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21A005-93CE-4EEE-89FC-D9B251BB59CB}" type="slidenum">
              <a:rPr lang="zh-TW" altLang="en-US" smtClean="0"/>
              <a:pPr/>
              <a:t>22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 flipH="1">
            <a:off x="277218" y="3429000"/>
            <a:ext cx="86230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CBC6E0C-2D3E-457A-8790-9DA26E48DE24}"/>
              </a:ext>
            </a:extLst>
          </p:cNvPr>
          <p:cNvGrpSpPr/>
          <p:nvPr/>
        </p:nvGrpSpPr>
        <p:grpSpPr>
          <a:xfrm>
            <a:off x="262978" y="1296272"/>
            <a:ext cx="2710864" cy="1772623"/>
            <a:chOff x="4370159" y="709365"/>
            <a:chExt cx="3263448" cy="2363496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26810C3-4AC1-459C-A41F-3F612665404F}"/>
                </a:ext>
              </a:extLst>
            </p:cNvPr>
            <p:cNvSpPr txBox="1"/>
            <p:nvPr/>
          </p:nvSpPr>
          <p:spPr>
            <a:xfrm>
              <a:off x="4370159" y="709365"/>
              <a:ext cx="32634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b="1" spc="-113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年度執行計畫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A7B9C31-DD11-465D-8AC3-CF1CE067D71C}"/>
                </a:ext>
              </a:extLst>
            </p:cNvPr>
            <p:cNvSpPr txBox="1"/>
            <p:nvPr/>
          </p:nvSpPr>
          <p:spPr>
            <a:xfrm>
              <a:off x="4622200" y="1636571"/>
              <a:ext cx="2724054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zh-TW" altLang="en-US" sz="1800" dirty="0"/>
                <a:t>輔導</a:t>
              </a:r>
              <a:r>
                <a:rPr lang="en-US" altLang="zh-TW" sz="1800" b="1" dirty="0">
                  <a:solidFill>
                    <a:srgbClr val="FF0000"/>
                  </a:solidFill>
                </a:rPr>
                <a:t>22</a:t>
              </a:r>
              <a:r>
                <a:rPr lang="zh-TW" altLang="en-US" sz="1800" dirty="0"/>
                <a:t>社區計</a:t>
              </a:r>
              <a:r>
                <a:rPr lang="en-US" altLang="zh-TW" sz="1800" b="1" dirty="0">
                  <a:solidFill>
                    <a:srgbClr val="FF0000"/>
                  </a:solidFill>
                </a:rPr>
                <a:t>53</a:t>
              </a:r>
              <a:r>
                <a:rPr lang="zh-TW" altLang="en-US" sz="1800" dirty="0"/>
                <a:t>件軟體案件，執行經費</a:t>
              </a:r>
              <a:endParaRPr lang="en-US" altLang="zh-TW" sz="1800" dirty="0"/>
            </a:p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</a:rPr>
                <a:t>1,305</a:t>
              </a:r>
              <a:r>
                <a:rPr lang="zh-TW" altLang="en-US" sz="2800" b="1" dirty="0">
                  <a:solidFill>
                    <a:srgbClr val="FF0000"/>
                  </a:solidFill>
                </a:rPr>
                <a:t>萬元</a:t>
              </a:r>
              <a:endParaRPr lang="en-US" altLang="zh-TW" sz="28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>
            <a:off x="6259929" y="1378980"/>
            <a:ext cx="0" cy="1769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 flipH="1">
            <a:off x="2953813" y="1403682"/>
            <a:ext cx="15641" cy="1757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00" y="3621765"/>
            <a:ext cx="2799843" cy="291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CA1854D-A899-4BBE-8D0F-0B707044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531" y="3638844"/>
            <a:ext cx="2805954" cy="290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DE0D5C62-55DD-4FEE-AB2D-E3441CAB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808" y="3639995"/>
            <a:ext cx="2799843" cy="291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1756A31-4157-4BE4-AA6A-22951BA9B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7AF55B48-E4CB-4AC9-8F1B-C8F4BA668921}"/>
              </a:ext>
            </a:extLst>
          </p:cNvPr>
          <p:cNvSpPr txBox="1"/>
          <p:nvPr/>
        </p:nvSpPr>
        <p:spPr>
          <a:xfrm>
            <a:off x="2591925" y="1296272"/>
            <a:ext cx="4275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媒合協力農村</a:t>
            </a:r>
            <a:endParaRPr lang="zh-TW" altLang="en-US" sz="4800" b="1" spc="-1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8600F9-55A0-44E4-80B2-24C22970F7D3}"/>
              </a:ext>
            </a:extLst>
          </p:cNvPr>
          <p:cNvSpPr txBox="1"/>
          <p:nvPr/>
        </p:nvSpPr>
        <p:spPr>
          <a:xfrm>
            <a:off x="3188122" y="2018932"/>
            <a:ext cx="285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1800" dirty="0"/>
              <a:t>媒合學者專家輔導</a:t>
            </a:r>
            <a:r>
              <a:rPr lang="en-US" altLang="zh-TW" sz="1800" b="1" dirty="0">
                <a:solidFill>
                  <a:srgbClr val="FF0000"/>
                </a:solidFill>
              </a:rPr>
              <a:t>10</a:t>
            </a:r>
            <a:r>
              <a:rPr lang="zh-TW" altLang="en-US" sz="1800" dirty="0"/>
              <a:t>社區相關活化業務，執行經費</a:t>
            </a:r>
            <a:r>
              <a:rPr lang="en-US" altLang="zh-TW" sz="2800" b="1" dirty="0">
                <a:solidFill>
                  <a:srgbClr val="FF0000"/>
                </a:solidFill>
              </a:rPr>
              <a:t>400</a:t>
            </a:r>
            <a:r>
              <a:rPr lang="zh-TW" altLang="en-US" sz="2800" b="1" dirty="0">
                <a:solidFill>
                  <a:srgbClr val="FF0000"/>
                </a:solidFill>
              </a:rPr>
              <a:t>萬元</a:t>
            </a: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4099B15-2D3B-4F62-BF51-31BBAF3CADFF}"/>
              </a:ext>
            </a:extLst>
          </p:cNvPr>
          <p:cNvSpPr txBox="1"/>
          <p:nvPr/>
        </p:nvSpPr>
        <p:spPr>
          <a:xfrm>
            <a:off x="6635129" y="1159130"/>
            <a:ext cx="2036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spc="-1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區域經理人跨域整合</a:t>
            </a:r>
            <a:endParaRPr lang="zh-TW" altLang="en-US" sz="3000" b="1" spc="-1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BD9039A-0C61-4DBA-9C33-B9882FF2E79F}"/>
              </a:ext>
            </a:extLst>
          </p:cNvPr>
          <p:cNvSpPr txBox="1"/>
          <p:nvPr/>
        </p:nvSpPr>
        <p:spPr>
          <a:xfrm>
            <a:off x="6578211" y="2077853"/>
            <a:ext cx="2150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1800" dirty="0"/>
              <a:t>輔導區域經理人</a:t>
            </a:r>
            <a:r>
              <a:rPr lang="en-US" altLang="zh-TW" sz="1800" b="1" dirty="0">
                <a:solidFill>
                  <a:srgbClr val="FF0000"/>
                </a:solidFill>
              </a:rPr>
              <a:t>5</a:t>
            </a:r>
            <a:r>
              <a:rPr lang="zh-TW" altLang="en-US" sz="1800" dirty="0"/>
              <a:t>位青年，執行經費</a:t>
            </a:r>
            <a:endParaRPr lang="en-US" altLang="zh-TW" sz="1800" dirty="0"/>
          </a:p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200</a:t>
            </a:r>
            <a:r>
              <a:rPr lang="zh-TW" altLang="en-US" sz="2800" b="1" dirty="0">
                <a:solidFill>
                  <a:srgbClr val="FF0000"/>
                </a:solidFill>
              </a:rPr>
              <a:t>萬元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endParaRPr lang="en-US" altLang="zh-TW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1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投影片編號版面配置區 1">
            <a:extLst>
              <a:ext uri="{FF2B5EF4-FFF2-40B4-BE49-F238E27FC236}">
                <a16:creationId xmlns:a16="http://schemas.microsoft.com/office/drawing/2014/main" id="{64BC3C05-9041-4313-81E3-04359A1C9979}"/>
              </a:ext>
            </a:extLst>
          </p:cNvPr>
          <p:cNvSpPr txBox="1">
            <a:spLocks/>
          </p:cNvSpPr>
          <p:nvPr/>
        </p:nvSpPr>
        <p:spPr>
          <a:xfrm>
            <a:off x="8461849" y="5415885"/>
            <a:ext cx="46781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5D2040-782F-47F5-8010-6D7E7A5642F8}" type="slidenum">
              <a:rPr lang="zh-CN" altLang="en-US" sz="135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/>
              <a:t>23</a:t>
            </a:fld>
            <a:endParaRPr lang="zh-CN" altLang="en-US" sz="1350" b="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3758DFA-BA95-4648-A695-1C2803CE4EAF}"/>
              </a:ext>
            </a:extLst>
          </p:cNvPr>
          <p:cNvSpPr/>
          <p:nvPr/>
        </p:nvSpPr>
        <p:spPr>
          <a:xfrm>
            <a:off x="-1198" y="-13589"/>
            <a:ext cx="9144000" cy="984352"/>
          </a:xfrm>
          <a:prstGeom prst="rect">
            <a:avLst/>
          </a:prstGeo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0"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農村體驗行程暨相關業務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 flipH="1">
            <a:off x="244040" y="3301483"/>
            <a:ext cx="86230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>
            <a:off x="4541682" y="1812072"/>
            <a:ext cx="0" cy="1420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>
            <a:off x="6734645" y="1812072"/>
            <a:ext cx="0" cy="1420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97B1E08D-5AD8-4046-9287-C8AAAA5472BB}"/>
              </a:ext>
            </a:extLst>
          </p:cNvPr>
          <p:cNvCxnSpPr>
            <a:cxnSpLocks/>
          </p:cNvCxnSpPr>
          <p:nvPr/>
        </p:nvCxnSpPr>
        <p:spPr>
          <a:xfrm>
            <a:off x="2324791" y="1812072"/>
            <a:ext cx="0" cy="1420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>
            <a:extLst>
              <a:ext uri="{FF2B5EF4-FFF2-40B4-BE49-F238E27FC236}">
                <a16:creationId xmlns:a16="http://schemas.microsoft.com/office/drawing/2014/main" id="{2E76884E-8A0B-4B85-88A7-09486A530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91" y="3554712"/>
            <a:ext cx="2216891" cy="29706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682" y="3562051"/>
            <a:ext cx="2216891" cy="29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8574" y="3554711"/>
            <a:ext cx="2161839" cy="296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D8D0984-B1F3-4232-932E-8A5047FEA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0" y="3554712"/>
            <a:ext cx="2080751" cy="297063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46AF5AE-144C-4BC7-BCD6-9DD6C68AB7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35" name="投影片編號版面配置區 3">
            <a:extLst>
              <a:ext uri="{FF2B5EF4-FFF2-40B4-BE49-F238E27FC236}">
                <a16:creationId xmlns:a16="http://schemas.microsoft.com/office/drawing/2014/main" id="{7A29B19C-0BE4-424E-85B6-D7276BA5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40B82E62-FBA8-44DD-92EF-122D68C1CF58}"/>
              </a:ext>
            </a:extLst>
          </p:cNvPr>
          <p:cNvGrpSpPr/>
          <p:nvPr/>
        </p:nvGrpSpPr>
        <p:grpSpPr>
          <a:xfrm>
            <a:off x="275388" y="1424540"/>
            <a:ext cx="2026798" cy="1730486"/>
            <a:chOff x="4456354" y="1539469"/>
            <a:chExt cx="2738232" cy="1730486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ED137DE1-0E41-4F13-B99F-7130A6C9D941}"/>
                </a:ext>
              </a:extLst>
            </p:cNvPr>
            <p:cNvSpPr txBox="1"/>
            <p:nvPr/>
          </p:nvSpPr>
          <p:spPr>
            <a:xfrm>
              <a:off x="4456354" y="1539469"/>
              <a:ext cx="22245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一日農夫</a:t>
              </a:r>
              <a:endParaRPr lang="zh-TW" altLang="en-US" sz="48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F740BA3E-E4C6-4343-B465-CD73BC3E7858}"/>
                </a:ext>
              </a:extLst>
            </p:cNvPr>
            <p:cNvSpPr txBox="1"/>
            <p:nvPr/>
          </p:nvSpPr>
          <p:spPr>
            <a:xfrm>
              <a:off x="4456354" y="2192737"/>
              <a:ext cx="27382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1800" dirty="0"/>
                <a:t>1~6</a:t>
              </a:r>
              <a:r>
                <a:rPr lang="zh-TW" altLang="en-US" sz="1800" dirty="0"/>
                <a:t>月輔導社區、休區、及自辦</a:t>
              </a:r>
              <a:r>
                <a:rPr lang="en-US" altLang="zh-TW" sz="2800" dirty="0">
                  <a:solidFill>
                    <a:srgbClr val="FF0000"/>
                  </a:solidFill>
                </a:rPr>
                <a:t>50</a:t>
              </a:r>
              <a:r>
                <a:rPr lang="zh-TW" altLang="en-US" sz="1800" dirty="0"/>
                <a:t>場次</a:t>
              </a:r>
              <a:endParaRPr lang="en-US" altLang="zh-TW" dirty="0"/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E554158-C341-40B3-93C3-A0182E862E9D}"/>
              </a:ext>
            </a:extLst>
          </p:cNvPr>
          <p:cNvGrpSpPr/>
          <p:nvPr/>
        </p:nvGrpSpPr>
        <p:grpSpPr>
          <a:xfrm>
            <a:off x="2456626" y="1428861"/>
            <a:ext cx="2038520" cy="1700399"/>
            <a:chOff x="4188966" y="1539469"/>
            <a:chExt cx="2754069" cy="1700399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CE5F71B-6AB4-443C-A7C1-FE1DB5B12CCB}"/>
                </a:ext>
              </a:extLst>
            </p:cNvPr>
            <p:cNvSpPr txBox="1"/>
            <p:nvPr/>
          </p:nvSpPr>
          <p:spPr>
            <a:xfrm>
              <a:off x="4456354" y="1539469"/>
              <a:ext cx="22245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創客學堂</a:t>
              </a:r>
              <a:endParaRPr lang="zh-TW" altLang="en-US" sz="48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943C518-45C6-4710-9A4B-4BD1030102A0}"/>
                </a:ext>
              </a:extLst>
            </p:cNvPr>
            <p:cNvSpPr txBox="1"/>
            <p:nvPr/>
          </p:nvSpPr>
          <p:spPr>
            <a:xfrm>
              <a:off x="4188966" y="2162650"/>
              <a:ext cx="27540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sz="1800" dirty="0"/>
                <a:t>吸引都市民眾體驗農村手作活動，</a:t>
              </a:r>
              <a:r>
                <a:rPr lang="en-US" altLang="zh-TW" sz="1800" dirty="0"/>
                <a:t> 1~6</a:t>
              </a:r>
              <a:r>
                <a:rPr lang="zh-TW" altLang="en-US" sz="1800" dirty="0"/>
                <a:t>月辦理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3</a:t>
              </a:r>
              <a:r>
                <a:rPr lang="zh-TW" altLang="en-US" sz="1800" dirty="0"/>
                <a:t>場次</a:t>
              </a:r>
              <a:endParaRPr lang="en-US" altLang="zh-TW" dirty="0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F2AB84DD-90CB-42CE-A87B-F45818E25168}"/>
              </a:ext>
            </a:extLst>
          </p:cNvPr>
          <p:cNvGrpSpPr/>
          <p:nvPr/>
        </p:nvGrpSpPr>
        <p:grpSpPr>
          <a:xfrm>
            <a:off x="4767411" y="1410750"/>
            <a:ext cx="1758428" cy="1753115"/>
            <a:chOff x="4495011" y="1555429"/>
            <a:chExt cx="2375660" cy="1753115"/>
          </a:xfrm>
        </p:grpSpPr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3A27220A-6353-4C39-A924-09A7B7A395B4}"/>
                </a:ext>
              </a:extLst>
            </p:cNvPr>
            <p:cNvSpPr txBox="1"/>
            <p:nvPr/>
          </p:nvSpPr>
          <p:spPr>
            <a:xfrm>
              <a:off x="4577851" y="1555429"/>
              <a:ext cx="22245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產業活化</a:t>
              </a:r>
              <a:endParaRPr lang="zh-TW" altLang="en-US" sz="48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F1F29768-7697-4340-B0EE-693EBD1CAE6E}"/>
                </a:ext>
              </a:extLst>
            </p:cNvPr>
            <p:cNvSpPr txBox="1"/>
            <p:nvPr/>
          </p:nvSpPr>
          <p:spPr>
            <a:xfrm>
              <a:off x="4495011" y="2169771"/>
              <a:ext cx="237566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輔導社區辦理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53</a:t>
              </a:r>
              <a:r>
                <a:rPr lang="zh-TW" altLang="en-US" dirty="0"/>
                <a:t>場次產業相關活動</a:t>
              </a:r>
              <a:endParaRPr lang="en-US" altLang="zh-TW" dirty="0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84C27197-4D95-46DF-8CE5-ACCD898C7BF2}"/>
              </a:ext>
            </a:extLst>
          </p:cNvPr>
          <p:cNvGrpSpPr/>
          <p:nvPr/>
        </p:nvGrpSpPr>
        <p:grpSpPr>
          <a:xfrm>
            <a:off x="6960371" y="1423138"/>
            <a:ext cx="1755375" cy="1419586"/>
            <a:chOff x="4309398" y="1527548"/>
            <a:chExt cx="2371536" cy="1419586"/>
          </a:xfrm>
        </p:grpSpPr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0C67E703-8105-4172-B8F7-F78570A0249B}"/>
                </a:ext>
              </a:extLst>
            </p:cNvPr>
            <p:cNvSpPr txBox="1"/>
            <p:nvPr/>
          </p:nvSpPr>
          <p:spPr>
            <a:xfrm>
              <a:off x="4368758" y="1527548"/>
              <a:ext cx="22245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b="1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國內旅展</a:t>
              </a:r>
              <a:endParaRPr lang="zh-TW" altLang="en-US" sz="4800" b="1" spc="-1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75F601F5-18B6-4E32-81BD-8905F1C55295}"/>
                </a:ext>
              </a:extLst>
            </p:cNvPr>
            <p:cNvSpPr txBox="1"/>
            <p:nvPr/>
          </p:nvSpPr>
          <p:spPr>
            <a:xfrm>
              <a:off x="4309398" y="2116137"/>
              <a:ext cx="23715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辦理台北、高雄旅展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2</a:t>
              </a:r>
              <a:r>
                <a:rPr lang="zh-TW" altLang="en-US" dirty="0"/>
                <a:t>場次</a:t>
              </a:r>
              <a:endParaRPr lang="en-US" altLang="zh-TW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290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9"/>
            <a:ext cx="9138911" cy="936625"/>
          </a:xfr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農民組織輔導業務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24BB5247-7D06-4723-B389-7666A41807C8}"/>
              </a:ext>
            </a:extLst>
          </p:cNvPr>
          <p:cNvGraphicFramePr>
            <a:graphicFrameLocks noGrp="1"/>
          </p:cNvGraphicFramePr>
          <p:nvPr/>
        </p:nvGraphicFramePr>
        <p:xfrm>
          <a:off x="202708" y="1194528"/>
          <a:ext cx="8693490" cy="512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690">
                  <a:extLst>
                    <a:ext uri="{9D8B030D-6E8A-4147-A177-3AD203B41FA5}">
                      <a16:colId xmlns:a16="http://schemas.microsoft.com/office/drawing/2014/main" val="978300051"/>
                    </a:ext>
                  </a:extLst>
                </a:gridCol>
                <a:gridCol w="1405139">
                  <a:extLst>
                    <a:ext uri="{9D8B030D-6E8A-4147-A177-3AD203B41FA5}">
                      <a16:colId xmlns:a16="http://schemas.microsoft.com/office/drawing/2014/main" val="525553452"/>
                    </a:ext>
                  </a:extLst>
                </a:gridCol>
                <a:gridCol w="1448915">
                  <a:extLst>
                    <a:ext uri="{9D8B030D-6E8A-4147-A177-3AD203B41FA5}">
                      <a16:colId xmlns:a16="http://schemas.microsoft.com/office/drawing/2014/main" val="3299972464"/>
                    </a:ext>
                  </a:extLst>
                </a:gridCol>
                <a:gridCol w="1448915">
                  <a:extLst>
                    <a:ext uri="{9D8B030D-6E8A-4147-A177-3AD203B41FA5}">
                      <a16:colId xmlns:a16="http://schemas.microsoft.com/office/drawing/2014/main" val="654047303"/>
                    </a:ext>
                  </a:extLst>
                </a:gridCol>
                <a:gridCol w="1448916">
                  <a:extLst>
                    <a:ext uri="{9D8B030D-6E8A-4147-A177-3AD203B41FA5}">
                      <a16:colId xmlns:a16="http://schemas.microsoft.com/office/drawing/2014/main" val="1780503087"/>
                    </a:ext>
                  </a:extLst>
                </a:gridCol>
                <a:gridCol w="1448915">
                  <a:extLst>
                    <a:ext uri="{9D8B030D-6E8A-4147-A177-3AD203B41FA5}">
                      <a16:colId xmlns:a16="http://schemas.microsoft.com/office/drawing/2014/main" val="4111744676"/>
                    </a:ext>
                  </a:extLst>
                </a:gridCol>
              </a:tblGrid>
              <a:tr h="601156">
                <a:tc gridSpan="6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農民組織與福利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74116"/>
                  </a:ext>
                </a:extLst>
              </a:tr>
              <a:tr h="60115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農民組織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農民福利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356180"/>
                  </a:ext>
                </a:extLst>
              </a:tr>
              <a:tr h="1003303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農會輔導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農業性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產銷班輔導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農業性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合作社輔導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農民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健康保險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農民職業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災害保險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老年農民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福利津貼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20500"/>
                  </a:ext>
                </a:extLst>
              </a:tr>
              <a:tr h="60115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412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122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89,229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12,318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48,349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975902"/>
                  </a:ext>
                </a:extLst>
              </a:tr>
              <a:tr h="2314918">
                <a:tc>
                  <a:txBody>
                    <a:bodyPr/>
                    <a:lstStyle/>
                    <a:p>
                      <a:pPr algn="l"/>
                      <a:endParaRPr lang="en-US" altLang="zh-TW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梓官區農會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總幹事候聘人遴選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永安區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理市長補選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茄定區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常務監事補選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9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彌陀區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監事補選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完成產銷班評鑑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327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zh-TW" altLang="en-US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合作社籌設案件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考核</a:t>
                      </a:r>
                      <a:r>
                        <a:rPr lang="en-US" altLang="zh-TW" sz="12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2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</a:t>
                      </a:r>
                      <a:endParaRPr lang="en-US" altLang="zh-TW" sz="1200" b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甲等</a:t>
                      </a:r>
                      <a:r>
                        <a:rPr lang="en-US" altLang="zh-TW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endParaRPr lang="en-US" altLang="zh-TW" sz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辦理農業性合作社研習暨</a:t>
                      </a:r>
                      <a:r>
                        <a:rPr lang="zh-TW" altLang="en-US" sz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甲等合作社頒獎</a:t>
                      </a:r>
                      <a:endParaRPr lang="en-US" altLang="zh-TW" sz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zh-TW" altLang="en-US" sz="14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•</a:t>
                      </a:r>
                      <a:r>
                        <a:rPr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協辦說明會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4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1.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7/08 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高雄市農會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7/12 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松區農會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8/12 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本局會議室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2856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29C2B756-CF4E-4507-A14D-4F705D9E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05" y="4005064"/>
            <a:ext cx="2204840" cy="231115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D9B45EB-7B5F-4E75-9B29-E6A1E86B0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EC9B4776-98F4-4224-B853-99A6BE46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566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36625"/>
          </a:xfrm>
          <a:solidFill>
            <a:srgbClr val="D1B905"/>
          </a:solidFill>
        </p:spPr>
        <p:txBody>
          <a:bodyPr wrap="square" rtlCol="0" anchor="ctr">
            <a:no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農民組織輔導業務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DB00A67-7D70-4A3D-B41B-56E0102B3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4FECAD1-AF12-4F85-B2AF-67B1716E3473}"/>
              </a:ext>
            </a:extLst>
          </p:cNvPr>
          <p:cNvGrpSpPr/>
          <p:nvPr/>
        </p:nvGrpSpPr>
        <p:grpSpPr>
          <a:xfrm>
            <a:off x="3106907" y="1178766"/>
            <a:ext cx="3432613" cy="5140357"/>
            <a:chOff x="-1323" y="1116844"/>
            <a:chExt cx="3432613" cy="5140357"/>
          </a:xfrm>
        </p:grpSpPr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0CA58943-2B8F-495C-8494-A3F661232BC9}"/>
                </a:ext>
              </a:extLst>
            </p:cNvPr>
            <p:cNvSpPr txBox="1"/>
            <p:nvPr/>
          </p:nvSpPr>
          <p:spPr>
            <a:xfrm>
              <a:off x="490790" y="1116844"/>
              <a:ext cx="21403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spc="-150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高階勞動力</a:t>
              </a: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DB5698CA-F07C-4438-AB85-455613D7CE69}"/>
                </a:ext>
              </a:extLst>
            </p:cNvPr>
            <p:cNvSpPr txBox="1"/>
            <p:nvPr/>
          </p:nvSpPr>
          <p:spPr>
            <a:xfrm>
              <a:off x="-1323" y="1951897"/>
              <a:ext cx="1643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農業技術團</a:t>
              </a:r>
              <a:endPara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F7817C8-1759-4F0F-9FEA-96514E1E4349}"/>
                </a:ext>
              </a:extLst>
            </p:cNvPr>
            <p:cNvSpPr txBox="1"/>
            <p:nvPr/>
          </p:nvSpPr>
          <p:spPr>
            <a:xfrm>
              <a:off x="0" y="2652329"/>
              <a:ext cx="21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 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番石榴專業團</a:t>
              </a:r>
              <a:endPara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FA690968-E486-4471-A126-E789CB945FDC}"/>
                </a:ext>
              </a:extLst>
            </p:cNvPr>
            <p:cNvSpPr txBox="1"/>
            <p:nvPr/>
          </p:nvSpPr>
          <p:spPr>
            <a:xfrm>
              <a:off x="2183866" y="1884050"/>
              <a:ext cx="1122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大樹團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BFC830BB-F381-46D5-A2C3-FE361CAF428D}"/>
                </a:ext>
              </a:extLst>
            </p:cNvPr>
            <p:cNvSpPr txBox="1"/>
            <p:nvPr/>
          </p:nvSpPr>
          <p:spPr>
            <a:xfrm>
              <a:off x="2184897" y="2143483"/>
              <a:ext cx="1122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六龜團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BBED426F-5B8F-4F0D-8313-3F2D91398503}"/>
                </a:ext>
              </a:extLst>
            </p:cNvPr>
            <p:cNvSpPr txBox="1"/>
            <p:nvPr/>
          </p:nvSpPr>
          <p:spPr>
            <a:xfrm>
              <a:off x="2200265" y="2395579"/>
              <a:ext cx="1122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燕巢團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CD65B51E-EE8C-4B0D-8FCD-9DED50C7326E}"/>
                </a:ext>
              </a:extLst>
            </p:cNvPr>
            <p:cNvSpPr txBox="1"/>
            <p:nvPr/>
          </p:nvSpPr>
          <p:spPr>
            <a:xfrm>
              <a:off x="1881268" y="2726286"/>
              <a:ext cx="1441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青隆合作社－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9EC176C0-A452-44BA-8397-8A26AB309F6E}"/>
                </a:ext>
              </a:extLst>
            </p:cNvPr>
            <p:cNvSpPr txBox="1"/>
            <p:nvPr/>
          </p:nvSpPr>
          <p:spPr>
            <a:xfrm>
              <a:off x="1997884" y="3070264"/>
              <a:ext cx="1433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</a:t>
              </a:r>
              <a:r>
                <a:rPr lang="en-US" altLang="zh-TW" sz="32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120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</a:p>
          </p:txBody>
        </p: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0C23DEE7-ABD1-4F57-8017-3E64B9EAF97C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3052439"/>
              <a:ext cx="2999160" cy="25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41200D3B-B60E-46E7-B27A-6FDDA2C82A8E}"/>
                </a:ext>
              </a:extLst>
            </p:cNvPr>
            <p:cNvSpPr txBox="1"/>
            <p:nvPr/>
          </p:nvSpPr>
          <p:spPr>
            <a:xfrm>
              <a:off x="80862" y="5672426"/>
              <a:ext cx="3212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1-6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月媒合</a:t>
              </a:r>
              <a:r>
                <a:rPr lang="en-US" altLang="zh-TW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18,732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</a:p>
          </p:txBody>
        </p:sp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F0280E-C31F-422C-B0E0-C6F793A09809}"/>
              </a:ext>
            </a:extLst>
          </p:cNvPr>
          <p:cNvCxnSpPr>
            <a:cxnSpLocks/>
          </p:cNvCxnSpPr>
          <p:nvPr/>
        </p:nvCxnSpPr>
        <p:spPr>
          <a:xfrm>
            <a:off x="3103549" y="997000"/>
            <a:ext cx="0" cy="5552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BA651613-876F-4CB7-8A2F-AFD8EA83507B}"/>
              </a:ext>
            </a:extLst>
          </p:cNvPr>
          <p:cNvGrpSpPr/>
          <p:nvPr/>
        </p:nvGrpSpPr>
        <p:grpSpPr>
          <a:xfrm>
            <a:off x="71042" y="1195016"/>
            <a:ext cx="4059276" cy="5125199"/>
            <a:chOff x="229088" y="1228883"/>
            <a:chExt cx="4059276" cy="5125199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EFE68A6C-A84A-438D-A4D6-4C70FA3A131D}"/>
                </a:ext>
              </a:extLst>
            </p:cNvPr>
            <p:cNvSpPr txBox="1"/>
            <p:nvPr/>
          </p:nvSpPr>
          <p:spPr>
            <a:xfrm>
              <a:off x="642663" y="1228883"/>
              <a:ext cx="21403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spc="-150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初階勞動力</a:t>
              </a: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12DCBDFD-3EFE-4542-8C82-6B379EBF1DC1}"/>
                </a:ext>
              </a:extLst>
            </p:cNvPr>
            <p:cNvSpPr txBox="1"/>
            <p:nvPr/>
          </p:nvSpPr>
          <p:spPr>
            <a:xfrm>
              <a:off x="512971" y="1962797"/>
              <a:ext cx="228460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 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好農無限</a:t>
              </a:r>
              <a:r>
                <a:rPr lang="en-US" altLang="zh-TW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</a:p>
            <a:p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大學生、農民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Line@5,315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媒合人數</a:t>
              </a:r>
              <a:r>
                <a:rPr lang="en-US" altLang="zh-TW" sz="32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633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</a:p>
            <a:p>
              <a:endPara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2ACB7885-5833-4ED7-997F-3FA96E6F81A4}"/>
                </a:ext>
              </a:extLst>
            </p:cNvPr>
            <p:cNvSpPr txBox="1"/>
            <p:nvPr/>
          </p:nvSpPr>
          <p:spPr>
            <a:xfrm>
              <a:off x="693670" y="3022858"/>
              <a:ext cx="2427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ex：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芳境合作社荔枝分級包裝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鳳梨園整理</a:t>
              </a:r>
            </a:p>
            <a:p>
              <a:pPr algn="ctr"/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990619A8-EF85-4DD6-8DAA-2D845DFCE66F}"/>
                </a:ext>
              </a:extLst>
            </p:cNvPr>
            <p:cNvSpPr txBox="1"/>
            <p:nvPr/>
          </p:nvSpPr>
          <p:spPr>
            <a:xfrm>
              <a:off x="512971" y="3669189"/>
              <a:ext cx="377539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 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人力活化團</a:t>
              </a:r>
              <a:endParaRPr lang="en-US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lang="en-US" altLang="zh-TW" sz="32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32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農會參與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媒合</a:t>
              </a:r>
              <a:r>
                <a:rPr lang="en-US" altLang="zh-TW" sz="32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4,962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</a:p>
            <a:p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9CB20A6A-8A9B-4830-AEB8-15E7E4D3A4AF}"/>
                </a:ext>
              </a:extLst>
            </p:cNvPr>
            <p:cNvSpPr txBox="1"/>
            <p:nvPr/>
          </p:nvSpPr>
          <p:spPr>
            <a:xfrm>
              <a:off x="229088" y="5769307"/>
              <a:ext cx="29674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1-6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月媒合</a:t>
              </a:r>
              <a:r>
                <a:rPr lang="en-US" altLang="zh-TW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5,595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</a:p>
          </p:txBody>
        </p:sp>
      </p:grpSp>
      <p:pic>
        <p:nvPicPr>
          <p:cNvPr id="73" name="圖片 72">
            <a:extLst>
              <a:ext uri="{FF2B5EF4-FFF2-40B4-BE49-F238E27FC236}">
                <a16:creationId xmlns:a16="http://schemas.microsoft.com/office/drawing/2014/main" id="{475060C0-173B-42F9-942A-9E9D85203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37" y="3719466"/>
            <a:ext cx="3162839" cy="1834885"/>
          </a:xfrm>
          <a:prstGeom prst="rect">
            <a:avLst/>
          </a:prstGeom>
        </p:spPr>
      </p:pic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88CC86A6-AAFA-454C-B892-D53029AD4F52}"/>
              </a:ext>
            </a:extLst>
          </p:cNvPr>
          <p:cNvCxnSpPr>
            <a:cxnSpLocks/>
          </p:cNvCxnSpPr>
          <p:nvPr/>
        </p:nvCxnSpPr>
        <p:spPr>
          <a:xfrm>
            <a:off x="6547534" y="1029619"/>
            <a:ext cx="0" cy="5552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95A25B68-DAF5-43E0-B250-5179E0E660C3}"/>
              </a:ext>
            </a:extLst>
          </p:cNvPr>
          <p:cNvGrpSpPr/>
          <p:nvPr/>
        </p:nvGrpSpPr>
        <p:grpSpPr>
          <a:xfrm>
            <a:off x="6630855" y="1211569"/>
            <a:ext cx="2978721" cy="4489996"/>
            <a:chOff x="6763207" y="1175473"/>
            <a:chExt cx="2978721" cy="4489996"/>
          </a:xfrm>
        </p:grpSpPr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4FE583AC-92E6-4830-ADB8-FB5FB102C3F8}"/>
                </a:ext>
              </a:extLst>
            </p:cNvPr>
            <p:cNvSpPr txBox="1"/>
            <p:nvPr/>
          </p:nvSpPr>
          <p:spPr>
            <a:xfrm>
              <a:off x="6906916" y="1175473"/>
              <a:ext cx="17491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spc="-150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農業外勞</a:t>
              </a: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C0F269F2-C988-49C7-A49E-45E2EFC557E3}"/>
                </a:ext>
              </a:extLst>
            </p:cNvPr>
            <p:cNvSpPr txBox="1"/>
            <p:nvPr/>
          </p:nvSpPr>
          <p:spPr>
            <a:xfrm>
              <a:off x="6763207" y="1907011"/>
              <a:ext cx="1835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台印青農實習</a:t>
              </a:r>
              <a:endParaRPr lang="en-US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27CE5909-E050-47A9-8698-196E9ACA5148}"/>
                </a:ext>
              </a:extLst>
            </p:cNvPr>
            <p:cNvSpPr txBox="1"/>
            <p:nvPr/>
          </p:nvSpPr>
          <p:spPr>
            <a:xfrm>
              <a:off x="6763207" y="3615369"/>
              <a:ext cx="2015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酪農外勞</a:t>
              </a:r>
              <a:r>
                <a:rPr lang="en-US" altLang="zh-TW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畜產</a:t>
              </a:r>
              <a:r>
                <a:rPr lang="en-US" altLang="zh-TW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55D4E700-AE9F-407E-9424-8FBC0F03BF71}"/>
                </a:ext>
              </a:extLst>
            </p:cNvPr>
            <p:cNvSpPr txBox="1"/>
            <p:nvPr/>
          </p:nvSpPr>
          <p:spPr>
            <a:xfrm>
              <a:off x="6814453" y="4635379"/>
              <a:ext cx="13227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外勞外展</a:t>
              </a:r>
              <a:endParaRPr lang="en-US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3204D177-BB06-411A-B5AC-640B7B482E60}"/>
                </a:ext>
              </a:extLst>
            </p:cNvPr>
            <p:cNvSpPr txBox="1"/>
            <p:nvPr/>
          </p:nvSpPr>
          <p:spPr>
            <a:xfrm>
              <a:off x="6814453" y="2269682"/>
              <a:ext cx="2927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通過第一梯次單位：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E50B7B6F-867E-4364-B9DC-DAC4F321564E}"/>
                </a:ext>
              </a:extLst>
            </p:cNvPr>
            <p:cNvSpPr txBox="1"/>
            <p:nvPr/>
          </p:nvSpPr>
          <p:spPr>
            <a:xfrm>
              <a:off x="6801748" y="2395945"/>
              <a:ext cx="2469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美濃區蔬菜產銷班第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班   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C8C79E05-B312-43DC-AD85-96DD48787F5F}"/>
                </a:ext>
              </a:extLst>
            </p:cNvPr>
            <p:cNvSpPr txBox="1"/>
            <p:nvPr/>
          </p:nvSpPr>
          <p:spPr>
            <a:xfrm>
              <a:off x="6798948" y="2919645"/>
              <a:ext cx="2422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綠色農產運銷合作社　　　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1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BF5797B9-A902-4EC2-91AB-BE551B2C9504}"/>
                </a:ext>
              </a:extLst>
            </p:cNvPr>
            <p:cNvSpPr txBox="1"/>
            <p:nvPr/>
          </p:nvSpPr>
          <p:spPr>
            <a:xfrm>
              <a:off x="6786452" y="2658297"/>
              <a:ext cx="2422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大社聯合社區合作農場　　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C8E08FE3-0FC3-4162-8E05-4E50AE5DC07F}"/>
                </a:ext>
              </a:extLst>
            </p:cNvPr>
            <p:cNvSpPr/>
            <p:nvPr/>
          </p:nvSpPr>
          <p:spPr>
            <a:xfrm>
              <a:off x="6878080" y="3878520"/>
              <a:ext cx="15087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200" b="1" dirty="0"/>
                <a:t>家</a:t>
              </a:r>
              <a:r>
                <a:rPr lang="zh-TW" altLang="zh-TW" sz="1200" b="1" dirty="0"/>
                <a:t>通過初審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ACE6B35F-E10F-40C8-AB9B-8A1778D7D930}"/>
                </a:ext>
              </a:extLst>
            </p:cNvPr>
            <p:cNvSpPr/>
            <p:nvPr/>
          </p:nvSpPr>
          <p:spPr>
            <a:xfrm>
              <a:off x="6895873" y="4896028"/>
              <a:ext cx="203132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月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開始實施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刻正協助轄內農民團裡申請</a:t>
              </a:r>
            </a:p>
          </p:txBody>
        </p:sp>
      </p:grp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ED7F62FB-1054-4899-8426-65AA30976F60}"/>
              </a:ext>
            </a:extLst>
          </p:cNvPr>
          <p:cNvCxnSpPr>
            <a:cxnSpLocks/>
          </p:cNvCxnSpPr>
          <p:nvPr/>
        </p:nvCxnSpPr>
        <p:spPr>
          <a:xfrm>
            <a:off x="127812" y="5734348"/>
            <a:ext cx="2835241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45C960AF-93C7-4846-8C97-4868DC4A373D}"/>
              </a:ext>
            </a:extLst>
          </p:cNvPr>
          <p:cNvCxnSpPr>
            <a:cxnSpLocks/>
          </p:cNvCxnSpPr>
          <p:nvPr/>
        </p:nvCxnSpPr>
        <p:spPr>
          <a:xfrm>
            <a:off x="3169741" y="5744336"/>
            <a:ext cx="3261177" cy="753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投影片編號版面配置區 3">
            <a:extLst>
              <a:ext uri="{FF2B5EF4-FFF2-40B4-BE49-F238E27FC236}">
                <a16:creationId xmlns:a16="http://schemas.microsoft.com/office/drawing/2014/main" id="{F6784C5C-1FDC-4AEA-804F-0CEB123E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690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10"/>
          <p:cNvSpPr txBox="1">
            <a:spLocks noChangeArrowheads="1"/>
          </p:cNvSpPr>
          <p:nvPr/>
        </p:nvSpPr>
        <p:spPr bwMode="auto">
          <a:xfrm>
            <a:off x="3819" y="0"/>
            <a:ext cx="9144000" cy="944880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algn="ctr" eaLnBrk="0" hangingPunct="0">
              <a:defRPr sz="3600" b="1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algn="ctr" eaLnBrk="0" hangingPunct="0"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eaLnBrk="0" hangingPunct="0"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eaLnBrk="0" hangingPunct="0"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eaLnBrk="0" hangingPunct="0"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r>
              <a:rPr lang="zh-TW" altLang="en-US" dirty="0"/>
              <a:t>青年返鄉與提升</a:t>
            </a:r>
            <a:r>
              <a:rPr lang="zh-TW" altLang="en-US"/>
              <a:t>軟實力</a:t>
            </a:r>
            <a:endParaRPr lang="en-US" altLang="zh-TW" dirty="0"/>
          </a:p>
        </p:txBody>
      </p:sp>
      <p:sp>
        <p:nvSpPr>
          <p:cNvPr id="113668" name="AutoShape 5" descr="型農5月座談照片"/>
          <p:cNvSpPr>
            <a:spLocks noChangeAspect="1" noChangeArrowheads="1"/>
          </p:cNvSpPr>
          <p:nvPr/>
        </p:nvSpPr>
        <p:spPr bwMode="auto">
          <a:xfrm>
            <a:off x="4289578" y="334217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113669" name="AutoShape 6" descr="型農5月座談照片"/>
          <p:cNvSpPr>
            <a:spLocks noChangeAspect="1" noChangeArrowheads="1"/>
          </p:cNvSpPr>
          <p:nvPr/>
        </p:nvSpPr>
        <p:spPr bwMode="auto">
          <a:xfrm>
            <a:off x="4289578" y="334217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113670" name="AutoShape 13" descr="_DSC8296"/>
          <p:cNvSpPr>
            <a:spLocks noChangeAspect="1" noChangeArrowheads="1"/>
          </p:cNvSpPr>
          <p:nvPr/>
        </p:nvSpPr>
        <p:spPr bwMode="auto">
          <a:xfrm>
            <a:off x="4289578" y="334217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9F83403-7AF2-4E17-9B6B-303D79E3F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2" y="5237157"/>
            <a:ext cx="3109932" cy="152582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F571B05-4383-4A20-8422-02EF72216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53" y="5237157"/>
            <a:ext cx="2461133" cy="152582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7D288A60-EAC9-4801-8B2F-8A529900B0E0}"/>
              </a:ext>
            </a:extLst>
          </p:cNvPr>
          <p:cNvGraphicFramePr>
            <a:graphicFrameLocks noGrp="1"/>
          </p:cNvGraphicFramePr>
          <p:nvPr/>
        </p:nvGraphicFramePr>
        <p:xfrm>
          <a:off x="237931" y="1058666"/>
          <a:ext cx="8712894" cy="4064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205">
                  <a:extLst>
                    <a:ext uri="{9D8B030D-6E8A-4147-A177-3AD203B41FA5}">
                      <a16:colId xmlns:a16="http://schemas.microsoft.com/office/drawing/2014/main" val="1398256059"/>
                    </a:ext>
                  </a:extLst>
                </a:gridCol>
                <a:gridCol w="1036223">
                  <a:extLst>
                    <a:ext uri="{9D8B030D-6E8A-4147-A177-3AD203B41FA5}">
                      <a16:colId xmlns:a16="http://schemas.microsoft.com/office/drawing/2014/main" val="458487835"/>
                    </a:ext>
                  </a:extLst>
                </a:gridCol>
                <a:gridCol w="924954">
                  <a:extLst>
                    <a:ext uri="{9D8B030D-6E8A-4147-A177-3AD203B41FA5}">
                      <a16:colId xmlns:a16="http://schemas.microsoft.com/office/drawing/2014/main" val="2561995141"/>
                    </a:ext>
                  </a:extLst>
                </a:gridCol>
                <a:gridCol w="2627812">
                  <a:extLst>
                    <a:ext uri="{9D8B030D-6E8A-4147-A177-3AD203B41FA5}">
                      <a16:colId xmlns:a16="http://schemas.microsoft.com/office/drawing/2014/main" val="2879700060"/>
                    </a:ext>
                  </a:extLst>
                </a:gridCol>
                <a:gridCol w="2942700">
                  <a:extLst>
                    <a:ext uri="{9D8B030D-6E8A-4147-A177-3AD203B41FA5}">
                      <a16:colId xmlns:a16="http://schemas.microsoft.com/office/drawing/2014/main" val="113400437"/>
                    </a:ext>
                  </a:extLst>
                </a:gridCol>
              </a:tblGrid>
              <a:tr h="668452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型農大聯盟提升青年軟實力</a:t>
                      </a:r>
                      <a:endParaRPr lang="en-US" altLang="zh-TW" sz="2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51383"/>
                  </a:ext>
                </a:extLst>
              </a:tr>
              <a:tr h="5768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型農培訓班 </a:t>
                      </a:r>
                      <a:endParaRPr kumimoji="0" lang="en-US" altLang="zh-TW" sz="28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型農本色季刊  </a:t>
                      </a:r>
                      <a:endParaRPr kumimoji="0" lang="en-US" altLang="zh-TW" sz="28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小農整合行銷</a:t>
                      </a:r>
                      <a:endParaRPr kumimoji="0" lang="en-US" altLang="zh-TW" sz="2800" b="1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47300"/>
                  </a:ext>
                </a:extLst>
              </a:tr>
              <a:tr h="1004375">
                <a:tc gridSpan="3">
                  <a:txBody>
                    <a:bodyPr/>
                    <a:lstStyle/>
                    <a:p>
                      <a:pPr algn="ctr"/>
                      <a:r>
                        <a:rPr kumimoji="0"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</a:rPr>
                        <a:t>培訓量能</a:t>
                      </a:r>
                      <a:r>
                        <a:rPr kumimoji="0" lang="en-US" altLang="zh-TW" sz="4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</a:rPr>
                        <a:t>218</a:t>
                      </a:r>
                      <a:r>
                        <a:rPr kumimoji="0" lang="zh-TW" altLang="en-US" sz="4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</a:rPr>
                        <a:t>人</a:t>
                      </a:r>
                      <a:r>
                        <a:rPr kumimoji="0"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</a:rPr>
                        <a:t>次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發行</a:t>
                      </a:r>
                      <a:r>
                        <a:rPr kumimoji="0" lang="en-US" altLang="zh-TW" sz="44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  <a:cs typeface="+mn-cs"/>
                        </a:rPr>
                        <a:t>2</a:t>
                      </a:r>
                      <a:r>
                        <a:rPr kumimoji="0" lang="zh-TW" altLang="en-US" sz="44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  <a:cs typeface="+mn-cs"/>
                        </a:rPr>
                        <a:t>季刊</a:t>
                      </a:r>
                      <a:endParaRPr kumimoji="0" lang="en-US" altLang="zh-TW" sz="44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Arial Unicode MS" panose="020B060402020202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電子與紙本並行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辦理各項</a:t>
                      </a:r>
                      <a:endParaRPr lang="en-US" altLang="zh-TW" sz="1800" b="1" dirty="0">
                        <a:solidFill>
                          <a:srgbClr val="3366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整合行銷</a:t>
                      </a:r>
                      <a:r>
                        <a:rPr kumimoji="0" lang="en-US" altLang="zh-TW" sz="44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  <a:cs typeface="+mn-cs"/>
                        </a:rPr>
                        <a:t>11</a:t>
                      </a:r>
                      <a:r>
                        <a:rPr kumimoji="0" lang="zh-TW" altLang="en-US" sz="44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Arial Unicode MS" panose="020B0604020202020204" pitchFamily="34" charset="-120"/>
                          <a:cs typeface="+mn-cs"/>
                        </a:rPr>
                        <a:t>場</a:t>
                      </a:r>
                      <a:r>
                        <a:rPr lang="zh-TW" altLang="en-US" sz="1800" b="1" dirty="0">
                          <a:solidFill>
                            <a:srgbClr val="3366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en-US" altLang="zh-TW" sz="1800" b="1" dirty="0">
                        <a:solidFill>
                          <a:srgbClr val="3366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439463"/>
                  </a:ext>
                </a:extLst>
              </a:tr>
              <a:tr h="605579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初階班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進階班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高階班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紙本、電子</a:t>
                      </a:r>
                    </a:p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累計發行</a:t>
                      </a:r>
                      <a:r>
                        <a:rPr lang="en-US" altLang="zh-TW" sz="1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1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</a:t>
                      </a:r>
                      <a:endParaRPr lang="en-US" altLang="zh-TW" sz="18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通路拓展</a:t>
                      </a:r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案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實體講座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  料理講座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73591"/>
                  </a:ext>
                </a:extLst>
              </a:tr>
              <a:tr h="176131"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 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 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 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品牌行銷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４案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臺灣好食材網站活動</a:t>
                      </a:r>
                      <a:endParaRPr lang="en-US" altLang="zh-TW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41853"/>
                  </a:ext>
                </a:extLst>
              </a:tr>
              <a:tr h="39990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 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zh-TW" alt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160 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zh-TW" alt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 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zh-TW" alt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TW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23512"/>
                  </a:ext>
                </a:extLst>
              </a:tr>
              <a:tr h="5464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企業展售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２場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  <a:r>
                        <a:rPr lang="zh-TW" altLang="en-US" sz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誠品信議店    高雄大遠百</a:t>
                      </a:r>
                      <a:endParaRPr lang="en-US" altLang="zh-TW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0810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24AC6B7D-BB2B-49B3-BA5B-C2E2D51D7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74" y="5237157"/>
            <a:ext cx="2909851" cy="1525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D0220F1-74DC-4392-8E14-6DE755CF6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889E34ED-BB49-489F-8130-2EB9EC4A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0708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/>
        </p:nvSpPr>
        <p:spPr>
          <a:xfrm>
            <a:off x="-13969" y="2652"/>
            <a:ext cx="9157967" cy="937842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維護動物健康 人畜防疫一體 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BBA7DC-3B31-4D28-B24A-058D6177002D}"/>
              </a:ext>
            </a:extLst>
          </p:cNvPr>
          <p:cNvSpPr/>
          <p:nvPr/>
        </p:nvSpPr>
        <p:spPr>
          <a:xfrm>
            <a:off x="3032084" y="1242958"/>
            <a:ext cx="3382874" cy="707886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重大動物疾病</a:t>
            </a:r>
            <a:endParaRPr lang="en-US" altLang="zh-TW" sz="2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防疫監測</a:t>
            </a:r>
            <a:endParaRPr lang="en-US" altLang="zh-TW" sz="2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45F04E1-66F9-4279-8466-4F7CC9C49D2A}"/>
              </a:ext>
            </a:extLst>
          </p:cNvPr>
          <p:cNvSpPr/>
          <p:nvPr/>
        </p:nvSpPr>
        <p:spPr>
          <a:xfrm>
            <a:off x="3095995" y="2407120"/>
            <a:ext cx="2771087" cy="707886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動物疾病</a:t>
            </a:r>
            <a:endParaRPr lang="en-US" altLang="zh-TW" sz="2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檢診服務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FABB21E-18BF-4B9C-9E80-3096C36CE271}"/>
              </a:ext>
            </a:extLst>
          </p:cNvPr>
          <p:cNvSpPr/>
          <p:nvPr/>
        </p:nvSpPr>
        <p:spPr>
          <a:xfrm>
            <a:off x="2915618" y="3544961"/>
            <a:ext cx="3131840" cy="707886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動物用藥</a:t>
            </a:r>
            <a:endParaRPr lang="en-US" altLang="zh-TW" sz="2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安全體系</a:t>
            </a:r>
          </a:p>
        </p:txBody>
      </p:sp>
      <p:sp>
        <p:nvSpPr>
          <p:cNvPr id="5" name="矩形 4"/>
          <p:cNvSpPr/>
          <p:nvPr/>
        </p:nvSpPr>
        <p:spPr>
          <a:xfrm>
            <a:off x="3732686" y="4389660"/>
            <a:ext cx="5833972" cy="1749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清除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口蹄疫       </a:t>
            </a:r>
            <a:endParaRPr lang="en-US" altLang="zh-TW" sz="20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342900" indent="-342900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阻絕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非洲豬瘟</a:t>
            </a:r>
            <a:endParaRPr lang="en-US" altLang="zh-TW" sz="20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342900" indent="-342900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控制防堵 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禽流感、豬瘟、狂犬病、結核病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…</a:t>
            </a:r>
          </a:p>
          <a:p>
            <a:pPr marL="342900" indent="-342900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安全用藥 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維護動物健康與人類食安</a:t>
            </a:r>
            <a:endParaRPr lang="en-US" altLang="zh-TW" sz="20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5" name="Picture 5" descr="D:\D6.影音圖檔\2.公務相片影音\2012_0220牛TB雞採血\防疫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9" y="4045346"/>
            <a:ext cx="3096304" cy="2121552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78500" y="6317085"/>
            <a:ext cx="755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107.07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偶蹄動物停打口蹄疫疫苗，預計世界動物衛生組織可於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109.5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核定成為口蹄疫非疫區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亞洲非洲豬瘟疫區 中國大陸、蒙古、越南、柬埔寨、北韓、寮國、緬甸、菲律賓、韓國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3263A0C-3727-4C26-823B-8CB0AE75FE1D}"/>
              </a:ext>
            </a:extLst>
          </p:cNvPr>
          <p:cNvGrpSpPr/>
          <p:nvPr/>
        </p:nvGrpSpPr>
        <p:grpSpPr>
          <a:xfrm>
            <a:off x="348024" y="1305912"/>
            <a:ext cx="2951714" cy="2376210"/>
            <a:chOff x="454393" y="928629"/>
            <a:chExt cx="3031376" cy="2897905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CDED4F2B-078F-4169-91F1-429A65D0A8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0203">
              <a:off x="1174353" y="1563786"/>
              <a:ext cx="1907137" cy="1548196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kumimoji="0" lang="zh-TW" altLang="en-US" sz="1200" b="1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29" name="Oval 4">
              <a:extLst>
                <a:ext uri="{FF2B5EF4-FFF2-40B4-BE49-F238E27FC236}">
                  <a16:creationId xmlns:a16="http://schemas.microsoft.com/office/drawing/2014/main" id="{E6026FF9-6936-4403-B892-12B9BB28D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93" y="2201951"/>
              <a:ext cx="1233076" cy="118550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200" b="1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D5C13839-5878-4F6F-845F-41F1A79AE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664" y="2684994"/>
              <a:ext cx="1187178" cy="1141540"/>
            </a:xfrm>
            <a:prstGeom prst="ellipse">
              <a:avLst/>
            </a:prstGeom>
            <a:solidFill>
              <a:srgbClr val="FFCC99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kumimoji="0" lang="zh-TW" altLang="en-US" sz="1200" b="1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7C537846-6B19-4B17-9944-00F7C16AD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641" y="2817262"/>
              <a:ext cx="1325128" cy="90083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1F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建立動物</a:t>
              </a:r>
              <a:endParaRPr kumimoji="0"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用藥</a:t>
              </a:r>
              <a:endParaRPr kumimoji="0"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安全體系</a:t>
              </a: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F6A5F4F7-E8E3-494E-9023-B382CD8C7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334" y="928629"/>
              <a:ext cx="1232490" cy="1185111"/>
            </a:xfrm>
            <a:prstGeom prst="ellipse">
              <a:avLst/>
            </a:prstGeom>
            <a:solidFill>
              <a:srgbClr val="CCFFCC"/>
            </a:solidFill>
            <a:ln>
              <a:solidFill>
                <a:srgbClr val="92D050"/>
              </a:solidFill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kumimoji="0" lang="zh-TW" altLang="en-US" sz="1200" b="1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2536CFBF-8EC6-4EEE-B872-99F8A105B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141" y="1077798"/>
              <a:ext cx="1325127" cy="90083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1F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強化重大</a:t>
              </a:r>
              <a:endParaRPr kumimoji="0"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動物疾病</a:t>
              </a:r>
              <a:endParaRPr kumimoji="0"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防疫監測</a:t>
              </a:r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83A44AF7-35E0-444D-9645-CC76101DD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12" y="2265151"/>
              <a:ext cx="105039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強化動物疾病檢診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即時掌控疫情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4C22EE07-A911-49B7-8081-D57AFE94550B}"/>
                </a:ext>
              </a:extLst>
            </p:cNvPr>
            <p:cNvSpPr txBox="1"/>
            <p:nvPr/>
          </p:nvSpPr>
          <p:spPr>
            <a:xfrm>
              <a:off x="1661765" y="2165505"/>
              <a:ext cx="823623" cy="64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人畜防疫一體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09EA224-42FC-445C-9219-1872C7C0B913}"/>
              </a:ext>
            </a:extLst>
          </p:cNvPr>
          <p:cNvGrpSpPr/>
          <p:nvPr/>
        </p:nvGrpSpPr>
        <p:grpSpPr>
          <a:xfrm>
            <a:off x="3651024" y="1373558"/>
            <a:ext cx="227495" cy="2631506"/>
            <a:chOff x="3664939" y="1373558"/>
            <a:chExt cx="213580" cy="2963980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22F8B634-0CB5-4660-8B6C-A8DC3ADD29F4}"/>
                </a:ext>
              </a:extLst>
            </p:cNvPr>
            <p:cNvCxnSpPr>
              <a:cxnSpLocks/>
            </p:cNvCxnSpPr>
            <p:nvPr/>
          </p:nvCxnSpPr>
          <p:spPr>
            <a:xfrm>
              <a:off x="3664939" y="2760851"/>
              <a:ext cx="19461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AF284A9E-1FEE-4162-9FCC-23DB924374A0}"/>
                </a:ext>
              </a:extLst>
            </p:cNvPr>
            <p:cNvCxnSpPr>
              <a:cxnSpLocks/>
            </p:cNvCxnSpPr>
            <p:nvPr/>
          </p:nvCxnSpPr>
          <p:spPr>
            <a:xfrm>
              <a:off x="3683903" y="4326714"/>
              <a:ext cx="19461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DF4BCFE4-4EA4-4544-B58E-5ADDB98C64FE}"/>
                </a:ext>
              </a:extLst>
            </p:cNvPr>
            <p:cNvGrpSpPr/>
            <p:nvPr/>
          </p:nvGrpSpPr>
          <p:grpSpPr>
            <a:xfrm>
              <a:off x="3683903" y="1373558"/>
              <a:ext cx="194616" cy="2963980"/>
              <a:chOff x="3956624" y="1433073"/>
              <a:chExt cx="194616" cy="2963980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3C506584-E06E-46B1-BFE0-B4BDAFBCD9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624" y="1433073"/>
                <a:ext cx="6735" cy="296398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198324C5-3834-4C47-826F-C5AB737E6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6624" y="1433073"/>
                <a:ext cx="194616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55758C1-1DCF-499F-921B-BA150BBC49D7}"/>
              </a:ext>
            </a:extLst>
          </p:cNvPr>
          <p:cNvGrpSpPr/>
          <p:nvPr/>
        </p:nvGrpSpPr>
        <p:grpSpPr>
          <a:xfrm>
            <a:off x="4850626" y="1268523"/>
            <a:ext cx="4572000" cy="876041"/>
            <a:chOff x="4751682" y="1699800"/>
            <a:chExt cx="4572000" cy="876041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0ACE3E9F-926D-4B88-AF11-3CE9874D1126}"/>
                </a:ext>
              </a:extLst>
            </p:cNvPr>
            <p:cNvSpPr/>
            <p:nvPr/>
          </p:nvSpPr>
          <p:spPr>
            <a:xfrm>
              <a:off x="5569214" y="1699800"/>
              <a:ext cx="2980299" cy="87604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0D4D42D-5EBA-4A0C-B1AA-7D642D52AE0A}"/>
                </a:ext>
              </a:extLst>
            </p:cNvPr>
            <p:cNvSpPr/>
            <p:nvPr/>
          </p:nvSpPr>
          <p:spPr>
            <a:xfrm>
              <a:off x="4751682" y="1806776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39750" indent="-539750" algn="ctr">
                <a:spcBef>
                  <a:spcPts val="600"/>
                </a:spcBef>
              </a:pP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豬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3,839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  鳥禽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992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539750" indent="-539750" algn="ctr"/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牛、羊、鹿 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7,696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89CDE20-7857-46B3-928E-17CAEEDD145D}"/>
              </a:ext>
            </a:extLst>
          </p:cNvPr>
          <p:cNvGrpSpPr/>
          <p:nvPr/>
        </p:nvGrpSpPr>
        <p:grpSpPr>
          <a:xfrm>
            <a:off x="5673358" y="2308067"/>
            <a:ext cx="4607697" cy="876041"/>
            <a:chOff x="5675571" y="2578832"/>
            <a:chExt cx="4607697" cy="876041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476D68AA-8A23-4C2D-A626-2A11F3232E12}"/>
                </a:ext>
              </a:extLst>
            </p:cNvPr>
            <p:cNvSpPr/>
            <p:nvPr/>
          </p:nvSpPr>
          <p:spPr>
            <a:xfrm>
              <a:off x="5675571" y="2578832"/>
              <a:ext cx="2980299" cy="87604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4654EF4D-1025-4788-8D14-6473719E4D98}"/>
                </a:ext>
              </a:extLst>
            </p:cNvPr>
            <p:cNvSpPr/>
            <p:nvPr/>
          </p:nvSpPr>
          <p:spPr>
            <a:xfrm>
              <a:off x="5711268" y="2672592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動物病例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2,094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0"/>
                </a:spcBef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水質檢驗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12,988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項次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AAA7696-0F2C-4812-BD41-AB916965828A}"/>
              </a:ext>
            </a:extLst>
          </p:cNvPr>
          <p:cNvGrpSpPr/>
          <p:nvPr/>
        </p:nvGrpSpPr>
        <p:grpSpPr>
          <a:xfrm>
            <a:off x="5668158" y="3388336"/>
            <a:ext cx="4581954" cy="876041"/>
            <a:chOff x="5675571" y="3609365"/>
            <a:chExt cx="4581954" cy="876041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81710853-B737-4C79-9687-59E89D322BC3}"/>
                </a:ext>
              </a:extLst>
            </p:cNvPr>
            <p:cNvSpPr/>
            <p:nvPr/>
          </p:nvSpPr>
          <p:spPr>
            <a:xfrm>
              <a:off x="5675571" y="3609365"/>
              <a:ext cx="2980299" cy="87604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4AE8761E-BEE7-4411-86A3-0AB01F77FE81}"/>
                </a:ext>
              </a:extLst>
            </p:cNvPr>
            <p:cNvSpPr/>
            <p:nvPr/>
          </p:nvSpPr>
          <p:spPr>
            <a:xfrm>
              <a:off x="5685525" y="3703181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牧場藥物殘留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抽檢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193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件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動物用生物藥品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抽驗</a:t>
              </a:r>
              <a:r>
                <a: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38</a:t>
              </a:r>
              <a:r>
                <a:rPr lang="zh-TW" altLang="en-US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批</a:t>
              </a:r>
              <a:endPara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47" name="直接连接符 2">
            <a:extLst>
              <a:ext uri="{FF2B5EF4-FFF2-40B4-BE49-F238E27FC236}">
                <a16:creationId xmlns:a16="http://schemas.microsoft.com/office/drawing/2014/main" id="{A560CB9B-A8F2-4BC7-82AE-66115D8D50B1}"/>
              </a:ext>
            </a:extLst>
          </p:cNvPr>
          <p:cNvCxnSpPr/>
          <p:nvPr/>
        </p:nvCxnSpPr>
        <p:spPr>
          <a:xfrm>
            <a:off x="696523" y="6295836"/>
            <a:ext cx="80878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圖片 47">
            <a:extLst>
              <a:ext uri="{FF2B5EF4-FFF2-40B4-BE49-F238E27FC236}">
                <a16:creationId xmlns:a16="http://schemas.microsoft.com/office/drawing/2014/main" id="{FE8F3AE0-595C-4362-B59B-A5D3CCF22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41" name="投影片編號版面配置區 3">
            <a:extLst>
              <a:ext uri="{FF2B5EF4-FFF2-40B4-BE49-F238E27FC236}">
                <a16:creationId xmlns:a16="http://schemas.microsoft.com/office/drawing/2014/main" id="{87E406D8-616B-4E7B-BDB3-E479574B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6557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1F2C4332-EE42-408E-9DEE-F6301292BDDB}"/>
              </a:ext>
            </a:extLst>
          </p:cNvPr>
          <p:cNvSpPr/>
          <p:nvPr/>
        </p:nvSpPr>
        <p:spPr>
          <a:xfrm>
            <a:off x="-19338" y="-13757"/>
            <a:ext cx="9173885" cy="959446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友善動物  提升整體動物福利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0AEF4E2-1C79-400B-BD57-052D02CEE155}"/>
              </a:ext>
            </a:extLst>
          </p:cNvPr>
          <p:cNvSpPr/>
          <p:nvPr/>
        </p:nvSpPr>
        <p:spPr>
          <a:xfrm>
            <a:off x="300853" y="4387405"/>
            <a:ext cx="3152651" cy="1646605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用心教育 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推廣絕育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校園宣導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偏鄉巡迴絕育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0165345-9A3D-4B66-9D39-DE0D259E4E1F}"/>
              </a:ext>
            </a:extLst>
          </p:cNvPr>
          <p:cNvSpPr/>
          <p:nvPr/>
        </p:nvSpPr>
        <p:spPr>
          <a:xfrm>
            <a:off x="3351717" y="4394428"/>
            <a:ext cx="2376264" cy="1338828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強化法令</a:t>
            </a: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落實執法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主動稽查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7,321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B0684FC-6C8E-431F-B35F-CF0DFDCCEC1D}"/>
              </a:ext>
            </a:extLst>
          </p:cNvPr>
          <p:cNvSpPr/>
          <p:nvPr/>
        </p:nvSpPr>
        <p:spPr>
          <a:xfrm>
            <a:off x="5690498" y="4413532"/>
            <a:ext cx="3303150" cy="1646605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妥適處理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流浪動物問題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600"/>
              </a:spcBef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家業者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推動認養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移置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浪犬</a:t>
            </a:r>
            <a:r>
              <a:rPr lang="en-US" altLang="zh-TW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隻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D3C9AEC-FC60-4A2C-B0AD-B8BD1EE5CD8A}"/>
              </a:ext>
            </a:extLst>
          </p:cNvPr>
          <p:cNvSpPr/>
          <p:nvPr/>
        </p:nvSpPr>
        <p:spPr>
          <a:xfrm>
            <a:off x="570993" y="6059483"/>
            <a:ext cx="67786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教育宣導 </a:t>
            </a:r>
            <a:r>
              <a:rPr lang="zh-TW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深耕校園 巡迴偏鄉</a:t>
            </a:r>
            <a:endParaRPr lang="en-US" altLang="zh-TW" sz="1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加強稽查 </a:t>
            </a:r>
            <a:r>
              <a:rPr lang="zh-TW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寵物登記 實驗動物 人道屠宰 違法獸鋏</a:t>
            </a:r>
            <a:endParaRPr lang="en-US" altLang="zh-TW" sz="1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遊蕩犬隻減量 </a:t>
            </a:r>
            <a:r>
              <a:rPr lang="zh-TW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推動認養 移除人犬衝突流浪犬</a:t>
            </a:r>
            <a:endParaRPr lang="en-US" altLang="zh-TW" sz="1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66" name="直接连接符 2">
            <a:extLst>
              <a:ext uri="{FF2B5EF4-FFF2-40B4-BE49-F238E27FC236}">
                <a16:creationId xmlns:a16="http://schemas.microsoft.com/office/drawing/2014/main" id="{0B10CD9F-D319-479C-B44C-AAD54203A086}"/>
              </a:ext>
            </a:extLst>
          </p:cNvPr>
          <p:cNvCxnSpPr/>
          <p:nvPr/>
        </p:nvCxnSpPr>
        <p:spPr>
          <a:xfrm>
            <a:off x="634214" y="6049639"/>
            <a:ext cx="80878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:\Users\user\Pictures\20181015\29089C06-0CE0-49BB-9ECE-86A95CA8C3D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25" y="1124744"/>
            <a:ext cx="2563978" cy="326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1080626相片\6777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45" y="1131769"/>
            <a:ext cx="2563978" cy="326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1080626相片\65785637_2292233164374980_6892801479283834880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2" y="1136356"/>
            <a:ext cx="2564168" cy="32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22BCA46-57C1-47E3-AB24-774D6CD679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3F1A11FA-68D1-420B-895E-CB88C5B5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662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862CB3-9971-4EB1-B3B7-9F905C6B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48C8ED-A66E-4285-A9CC-CCA0FE543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68" y="82557"/>
            <a:ext cx="1111163" cy="98435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5A3B2C6-06D8-4B7B-92A3-5BD7199A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205" y="2204864"/>
            <a:ext cx="6552728" cy="1655763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533400" indent="-5334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7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簡報完畢</a:t>
            </a:r>
            <a:endParaRPr kumimoji="0" lang="en-US" altLang="zh-TW" sz="72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  <a:p>
            <a:pPr marL="533400" indent="-5334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7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敬請指教</a:t>
            </a:r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2F557E1D-75FF-49DC-9EE4-CB2F6CDF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55D2040-782F-47F5-8010-6D7E7A5642F8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365916A-B9AE-4EB6-A69D-3571BF4B6303}"/>
              </a:ext>
            </a:extLst>
          </p:cNvPr>
          <p:cNvGrpSpPr/>
          <p:nvPr/>
        </p:nvGrpSpPr>
        <p:grpSpPr>
          <a:xfrm>
            <a:off x="827584" y="1340768"/>
            <a:ext cx="7683980" cy="4606813"/>
            <a:chOff x="738532" y="982427"/>
            <a:chExt cx="7683980" cy="4606813"/>
          </a:xfrm>
          <a:noFill/>
        </p:grpSpPr>
        <p:sp>
          <p:nvSpPr>
            <p:cNvPr id="5" name="手繪多邊形 4"/>
            <p:cNvSpPr/>
            <p:nvPr/>
          </p:nvSpPr>
          <p:spPr bwMode="auto">
            <a:xfrm>
              <a:off x="738532" y="982427"/>
              <a:ext cx="7666936" cy="884059"/>
            </a:xfrm>
            <a:custGeom>
              <a:avLst/>
              <a:gdLst>
                <a:gd name="connsiteX0" fmla="*/ 0 w 8708217"/>
                <a:gd name="connsiteY0" fmla="*/ 87514 h 875137"/>
                <a:gd name="connsiteX1" fmla="*/ 87514 w 8708217"/>
                <a:gd name="connsiteY1" fmla="*/ 0 h 875137"/>
                <a:gd name="connsiteX2" fmla="*/ 8620703 w 8708217"/>
                <a:gd name="connsiteY2" fmla="*/ 0 h 875137"/>
                <a:gd name="connsiteX3" fmla="*/ 8708217 w 8708217"/>
                <a:gd name="connsiteY3" fmla="*/ 87514 h 875137"/>
                <a:gd name="connsiteX4" fmla="*/ 8708217 w 8708217"/>
                <a:gd name="connsiteY4" fmla="*/ 787623 h 875137"/>
                <a:gd name="connsiteX5" fmla="*/ 8620703 w 8708217"/>
                <a:gd name="connsiteY5" fmla="*/ 875137 h 875137"/>
                <a:gd name="connsiteX6" fmla="*/ 87514 w 8708217"/>
                <a:gd name="connsiteY6" fmla="*/ 875137 h 875137"/>
                <a:gd name="connsiteX7" fmla="*/ 0 w 8708217"/>
                <a:gd name="connsiteY7" fmla="*/ 787623 h 875137"/>
                <a:gd name="connsiteX8" fmla="*/ 0 w 8708217"/>
                <a:gd name="connsiteY8" fmla="*/ 87514 h 87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8217" h="875137">
                  <a:moveTo>
                    <a:pt x="0" y="87514"/>
                  </a:moveTo>
                  <a:cubicBezTo>
                    <a:pt x="0" y="39181"/>
                    <a:pt x="39181" y="0"/>
                    <a:pt x="87514" y="0"/>
                  </a:cubicBezTo>
                  <a:lnTo>
                    <a:pt x="8620703" y="0"/>
                  </a:lnTo>
                  <a:cubicBezTo>
                    <a:pt x="8669036" y="0"/>
                    <a:pt x="8708217" y="39181"/>
                    <a:pt x="8708217" y="87514"/>
                  </a:cubicBezTo>
                  <a:lnTo>
                    <a:pt x="8708217" y="787623"/>
                  </a:lnTo>
                  <a:cubicBezTo>
                    <a:pt x="8708217" y="835956"/>
                    <a:pt x="8669036" y="875137"/>
                    <a:pt x="8620703" y="875137"/>
                  </a:cubicBezTo>
                  <a:lnTo>
                    <a:pt x="87514" y="875137"/>
                  </a:lnTo>
                  <a:cubicBezTo>
                    <a:pt x="39181" y="875137"/>
                    <a:pt x="0" y="835956"/>
                    <a:pt x="0" y="787623"/>
                  </a:cubicBezTo>
                  <a:lnTo>
                    <a:pt x="0" y="87514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072" tIns="117072" rIns="117072" bIns="117072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局    長  吳芳銘</a:t>
              </a:r>
            </a:p>
          </p:txBody>
        </p:sp>
        <p:sp>
          <p:nvSpPr>
            <p:cNvPr id="6" name="手繪多邊形 5"/>
            <p:cNvSpPr/>
            <p:nvPr/>
          </p:nvSpPr>
          <p:spPr bwMode="auto">
            <a:xfrm>
              <a:off x="755576" y="1886062"/>
              <a:ext cx="7666936" cy="811033"/>
            </a:xfrm>
            <a:custGeom>
              <a:avLst/>
              <a:gdLst>
                <a:gd name="connsiteX0" fmla="*/ 0 w 8691218"/>
                <a:gd name="connsiteY0" fmla="*/ 87514 h 875137"/>
                <a:gd name="connsiteX1" fmla="*/ 87514 w 8691218"/>
                <a:gd name="connsiteY1" fmla="*/ 0 h 875137"/>
                <a:gd name="connsiteX2" fmla="*/ 8603704 w 8691218"/>
                <a:gd name="connsiteY2" fmla="*/ 0 h 875137"/>
                <a:gd name="connsiteX3" fmla="*/ 8691218 w 8691218"/>
                <a:gd name="connsiteY3" fmla="*/ 87514 h 875137"/>
                <a:gd name="connsiteX4" fmla="*/ 8691218 w 8691218"/>
                <a:gd name="connsiteY4" fmla="*/ 787623 h 875137"/>
                <a:gd name="connsiteX5" fmla="*/ 8603704 w 8691218"/>
                <a:gd name="connsiteY5" fmla="*/ 875137 h 875137"/>
                <a:gd name="connsiteX6" fmla="*/ 87514 w 8691218"/>
                <a:gd name="connsiteY6" fmla="*/ 875137 h 875137"/>
                <a:gd name="connsiteX7" fmla="*/ 0 w 8691218"/>
                <a:gd name="connsiteY7" fmla="*/ 787623 h 875137"/>
                <a:gd name="connsiteX8" fmla="*/ 0 w 8691218"/>
                <a:gd name="connsiteY8" fmla="*/ 87514 h 87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91218" h="875137">
                  <a:moveTo>
                    <a:pt x="0" y="87514"/>
                  </a:moveTo>
                  <a:cubicBezTo>
                    <a:pt x="0" y="39181"/>
                    <a:pt x="39181" y="0"/>
                    <a:pt x="87514" y="0"/>
                  </a:cubicBezTo>
                  <a:lnTo>
                    <a:pt x="8603704" y="0"/>
                  </a:lnTo>
                  <a:cubicBezTo>
                    <a:pt x="8652037" y="0"/>
                    <a:pt x="8691218" y="39181"/>
                    <a:pt x="8691218" y="87514"/>
                  </a:cubicBezTo>
                  <a:lnTo>
                    <a:pt x="8691218" y="787623"/>
                  </a:lnTo>
                  <a:cubicBezTo>
                    <a:pt x="8691218" y="835956"/>
                    <a:pt x="8652037" y="875137"/>
                    <a:pt x="8603704" y="875137"/>
                  </a:cubicBezTo>
                  <a:lnTo>
                    <a:pt x="87514" y="875137"/>
                  </a:lnTo>
                  <a:cubicBezTo>
                    <a:pt x="39181" y="875137"/>
                    <a:pt x="0" y="835956"/>
                    <a:pt x="0" y="787623"/>
                  </a:cubicBezTo>
                  <a:lnTo>
                    <a:pt x="0" y="87514"/>
                  </a:lnTo>
                  <a:close/>
                </a:path>
              </a:pathLst>
            </a:custGeom>
            <a:no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072" tIns="117072" rIns="117072" bIns="117072" spcCol="1270" anchor="ctr"/>
            <a:lstStyle/>
            <a:p>
              <a:pPr algn="ctr" defTabSz="1066800">
                <a:lnSpc>
                  <a:spcPts val="2500"/>
                </a:lnSpc>
                <a:spcAft>
                  <a:spcPts val="0"/>
                </a:spcAft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副局長  王正一</a:t>
              </a:r>
            </a:p>
          </p:txBody>
        </p:sp>
        <p:sp>
          <p:nvSpPr>
            <p:cNvPr id="7" name="手繪多邊形 6"/>
            <p:cNvSpPr/>
            <p:nvPr/>
          </p:nvSpPr>
          <p:spPr bwMode="auto">
            <a:xfrm>
              <a:off x="7800337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anchor="ctr"/>
            <a:lstStyle>
              <a:lvl1pPr defTabSz="10668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0668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ts val="2500"/>
                </a:lnSpc>
                <a:spcAft>
                  <a:spcPts val="0"/>
                </a:spcAft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動物保護處</a:t>
              </a:r>
              <a:endPara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endParaRPr>
            </a:p>
            <a:p>
              <a:pPr algn="ctr" eaLnBrk="1" hangingPunct="1">
                <a:lnSpc>
                  <a:spcPts val="2500"/>
                </a:lnSpc>
                <a:spcAft>
                  <a:spcPts val="0"/>
                </a:spcAft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處長  葉坤松</a:t>
              </a:r>
            </a:p>
          </p:txBody>
        </p:sp>
        <p:sp>
          <p:nvSpPr>
            <p:cNvPr id="8" name="手繪多邊形 7"/>
            <p:cNvSpPr/>
            <p:nvPr/>
          </p:nvSpPr>
          <p:spPr bwMode="auto">
            <a:xfrm>
              <a:off x="7159904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農務管理科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王國津</a:t>
              </a:r>
            </a:p>
          </p:txBody>
        </p:sp>
        <p:sp>
          <p:nvSpPr>
            <p:cNvPr id="9" name="手繪多邊形 8"/>
            <p:cNvSpPr/>
            <p:nvPr/>
          </p:nvSpPr>
          <p:spPr bwMode="auto">
            <a:xfrm>
              <a:off x="6519471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行銷輔導科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林鄉薰</a:t>
              </a: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5879039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畜產管理科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許銘彰</a:t>
              </a:r>
            </a:p>
          </p:txBody>
        </p:sp>
        <p:sp>
          <p:nvSpPr>
            <p:cNvPr id="11" name="手繪多邊形 10"/>
            <p:cNvSpPr/>
            <p:nvPr/>
          </p:nvSpPr>
          <p:spPr bwMode="auto">
            <a:xfrm>
              <a:off x="5238606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植物防疫及生態保育科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zh-TW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</a:t>
              </a:r>
              <a:r>
                <a:rPr lang="en-US" altLang="zh-TW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  </a:t>
              </a: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張韻萍</a:t>
              </a:r>
            </a:p>
          </p:txBody>
        </p:sp>
        <p:sp>
          <p:nvSpPr>
            <p:cNvPr id="12" name="手繪多邊形 11"/>
            <p:cNvSpPr/>
            <p:nvPr/>
          </p:nvSpPr>
          <p:spPr bwMode="auto">
            <a:xfrm>
              <a:off x="4598173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批發市場管理科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胡志銘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 bwMode="auto">
            <a:xfrm>
              <a:off x="3957740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農村發展科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方啟峰</a:t>
              </a: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3342587" y="2716671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農民組織科</a:t>
              </a:r>
              <a:b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</a:b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科長  黃群中</a:t>
              </a:r>
            </a:p>
          </p:txBody>
        </p:sp>
        <p:sp>
          <p:nvSpPr>
            <p:cNvPr id="15" name="手繪多邊形 14"/>
            <p:cNvSpPr/>
            <p:nvPr/>
          </p:nvSpPr>
          <p:spPr bwMode="auto">
            <a:xfrm>
              <a:off x="2676874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會計室                               </a:t>
              </a: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主任</a:t>
              </a:r>
              <a:r>
                <a:rPr lang="zh-TW" altLang="en-US" sz="2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  </a:t>
              </a: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鄭永裕</a:t>
              </a:r>
              <a:r>
                <a:rPr lang="zh-TW" altLang="en-US" sz="2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 </a:t>
              </a:r>
            </a:p>
          </p:txBody>
        </p:sp>
        <p:sp>
          <p:nvSpPr>
            <p:cNvPr id="16" name="手繪多邊形 15"/>
            <p:cNvSpPr/>
            <p:nvPr/>
          </p:nvSpPr>
          <p:spPr bwMode="auto">
            <a:xfrm>
              <a:off x="2036443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人事室                               </a:t>
              </a: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主任  鮑冠霖</a:t>
              </a:r>
            </a:p>
          </p:txBody>
        </p:sp>
        <p:sp>
          <p:nvSpPr>
            <p:cNvPr id="17" name="手繪多邊形 16"/>
            <p:cNvSpPr/>
            <p:nvPr/>
          </p:nvSpPr>
          <p:spPr bwMode="auto">
            <a:xfrm>
              <a:off x="1396009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政風室                               </a:t>
              </a: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主任  吳美英</a:t>
              </a:r>
            </a:p>
          </p:txBody>
        </p:sp>
        <p:sp>
          <p:nvSpPr>
            <p:cNvPr id="18" name="手繪多邊形 17"/>
            <p:cNvSpPr/>
            <p:nvPr/>
          </p:nvSpPr>
          <p:spPr bwMode="auto">
            <a:xfrm>
              <a:off x="755576" y="2722060"/>
              <a:ext cx="615153" cy="2867180"/>
            </a:xfrm>
            <a:custGeom>
              <a:avLst/>
              <a:gdLst>
                <a:gd name="connsiteX0" fmla="*/ 0 w 694697"/>
                <a:gd name="connsiteY0" fmla="*/ 69470 h 3832412"/>
                <a:gd name="connsiteX1" fmla="*/ 69470 w 694697"/>
                <a:gd name="connsiteY1" fmla="*/ 0 h 3832412"/>
                <a:gd name="connsiteX2" fmla="*/ 625227 w 694697"/>
                <a:gd name="connsiteY2" fmla="*/ 0 h 3832412"/>
                <a:gd name="connsiteX3" fmla="*/ 694697 w 694697"/>
                <a:gd name="connsiteY3" fmla="*/ 69470 h 3832412"/>
                <a:gd name="connsiteX4" fmla="*/ 694697 w 694697"/>
                <a:gd name="connsiteY4" fmla="*/ 3762942 h 3832412"/>
                <a:gd name="connsiteX5" fmla="*/ 625227 w 694697"/>
                <a:gd name="connsiteY5" fmla="*/ 3832412 h 3832412"/>
                <a:gd name="connsiteX6" fmla="*/ 69470 w 694697"/>
                <a:gd name="connsiteY6" fmla="*/ 3832412 h 3832412"/>
                <a:gd name="connsiteX7" fmla="*/ 0 w 694697"/>
                <a:gd name="connsiteY7" fmla="*/ 3762942 h 3832412"/>
                <a:gd name="connsiteX8" fmla="*/ 0 w 694697"/>
                <a:gd name="connsiteY8" fmla="*/ 6947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697" h="3832412">
                  <a:moveTo>
                    <a:pt x="0" y="69470"/>
                  </a:moveTo>
                  <a:cubicBezTo>
                    <a:pt x="0" y="31103"/>
                    <a:pt x="31103" y="0"/>
                    <a:pt x="69470" y="0"/>
                  </a:cubicBezTo>
                  <a:lnTo>
                    <a:pt x="625227" y="0"/>
                  </a:lnTo>
                  <a:cubicBezTo>
                    <a:pt x="663594" y="0"/>
                    <a:pt x="694697" y="31103"/>
                    <a:pt x="694697" y="69470"/>
                  </a:cubicBezTo>
                  <a:lnTo>
                    <a:pt x="694697" y="3762942"/>
                  </a:lnTo>
                  <a:cubicBezTo>
                    <a:pt x="694697" y="3801309"/>
                    <a:pt x="663594" y="3832412"/>
                    <a:pt x="625227" y="3832412"/>
                  </a:cubicBezTo>
                  <a:lnTo>
                    <a:pt x="69470" y="3832412"/>
                  </a:lnTo>
                  <a:cubicBezTo>
                    <a:pt x="31103" y="3832412"/>
                    <a:pt x="0" y="3801309"/>
                    <a:pt x="0" y="3762942"/>
                  </a:cubicBezTo>
                  <a:lnTo>
                    <a:pt x="0" y="69470"/>
                  </a:lnTo>
                  <a:close/>
                </a:path>
              </a:pathLst>
            </a:custGeom>
            <a:grpFill/>
            <a:ln w="19050" cap="rnd" cmpd="thickThin">
              <a:solidFill>
                <a:schemeClr val="accent6">
                  <a:lumMod val="20000"/>
                  <a:lumOff val="80000"/>
                  <a:alpha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lIns="111787" tIns="111787" rIns="111787" bIns="111787" spcCol="1270" anchor="ctr"/>
            <a:lstStyle/>
            <a:p>
              <a:pPr algn="ctr" defTabSz="1066800">
                <a:lnSpc>
                  <a:spcPts val="2400"/>
                </a:lnSpc>
                <a:spcAft>
                  <a:spcPct val="35000"/>
                </a:spcAft>
                <a:defRPr/>
              </a:pPr>
              <a:r>
                <a:rPr 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秘書室</a:t>
              </a:r>
              <a:r>
                <a:rPr lang="en-US" altLang="zh-TW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                               </a:t>
              </a:r>
              <a:r>
                <a:rPr lang="zh-TW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主任</a:t>
              </a:r>
              <a:r>
                <a:rPr lang="en-US" altLang="zh-TW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  </a:t>
              </a:r>
              <a:r>
                <a:rPr lang="zh-TW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辛秋鴻</a:t>
              </a:r>
              <a:endParaRPr 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4F3C6CAF-B3D4-412C-9664-ADDFB4369E24}" type="slidenum">
              <a:rPr kumimoji="0" lang="zh-TW" altLang="en-US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/>
              <a:t>3</a:t>
            </a:fld>
            <a:endParaRPr kumimoji="0" lang="en-US" altLang="zh-TW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580C575-18CA-4EF1-BFDC-4366912A8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68" y="82557"/>
            <a:ext cx="1111163" cy="9843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3"/>
          <p:cNvSpPr>
            <a:spLocks noGrp="1"/>
          </p:cNvSpPr>
          <p:nvPr>
            <p:ph type="title"/>
          </p:nvPr>
        </p:nvSpPr>
        <p:spPr>
          <a:xfrm>
            <a:off x="755576" y="2420888"/>
            <a:ext cx="7772400" cy="1362075"/>
          </a:xfrm>
        </p:spPr>
        <p:txBody>
          <a:bodyPr/>
          <a:lstStyle/>
          <a:p>
            <a:pPr algn="ctr" eaLnBrk="1" hangingPunct="1"/>
            <a:r>
              <a:rPr kumimoji="1" lang="en-US" altLang="zh-TW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108</a:t>
            </a:r>
            <a:r>
              <a:rPr kumimoji="1" lang="zh-TW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年度</a:t>
            </a:r>
            <a:r>
              <a:rPr kumimoji="1" lang="en-US" altLang="zh-TW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1</a:t>
            </a:r>
            <a:r>
              <a:rPr kumimoji="1" lang="zh-TW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r>
              <a:rPr kumimoji="1" lang="en-US" altLang="zh-TW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~6</a:t>
            </a:r>
            <a:r>
              <a:rPr kumimoji="1" lang="zh-TW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br>
              <a:rPr kumimoji="1" lang="zh-TW" altLang="en-US" sz="5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1" lang="zh-TW" altLang="en-US" sz="5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重要工作項目暨執行成果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EB4B1E29-D950-482B-B99F-17E92C5BD14A}" type="slidenum">
              <a:rPr kumimoji="0" lang="zh-TW" altLang="en-US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pPr eaLnBrk="1" hangingPunct="1"/>
              <a:t>4</a:t>
            </a:fld>
            <a:endParaRPr kumimoji="0" lang="en-US" altLang="zh-TW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A57817-882C-4622-95A9-27AAD031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991" y="123562"/>
            <a:ext cx="1109568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/>
        </p:nvSpPr>
        <p:spPr>
          <a:xfrm>
            <a:off x="-23400" y="-32131"/>
            <a:ext cx="9167400" cy="984358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高雄市農業生產概況</a:t>
            </a:r>
            <a:r>
              <a:rPr lang="en-US" altLang="zh-TW" sz="20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</a:t>
            </a:r>
            <a:r>
              <a:rPr lang="zh-TW" altLang="en-US" sz="20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農業人口、土地現況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23" name="矩形: 圓角 4">
            <a:extLst>
              <a:ext uri="{FF2B5EF4-FFF2-40B4-BE49-F238E27FC236}">
                <a16:creationId xmlns:a16="http://schemas.microsoft.com/office/drawing/2014/main" id="{B1294CA2-EF91-42BB-833F-8BA7B60D9D3A}"/>
              </a:ext>
            </a:extLst>
          </p:cNvPr>
          <p:cNvSpPr txBox="1"/>
          <p:nvPr/>
        </p:nvSpPr>
        <p:spPr>
          <a:xfrm>
            <a:off x="472152" y="1525752"/>
            <a:ext cx="2569581" cy="18092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7427" tIns="0" rIns="67427" bIns="0" numCol="1" spcCol="1270" anchor="ctr" anchorCtr="0">
            <a:noAutofit/>
          </a:bodyPr>
          <a:lstStyle/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TW" altLang="en-US" sz="2000" b="1" kern="1200" dirty="0">
                <a:ln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高雄市</a:t>
            </a:r>
            <a:endParaRPr lang="en-US" altLang="zh-TW" sz="2000" b="1" dirty="0">
              <a:ln/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C32C838E-5100-4570-ACCD-A78F03604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569252"/>
              </p:ext>
            </p:extLst>
          </p:nvPr>
        </p:nvGraphicFramePr>
        <p:xfrm>
          <a:off x="2593783" y="1525752"/>
          <a:ext cx="2569581" cy="453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52C742AF-AAD0-43E4-8373-6C03CC441C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0" y="1802562"/>
            <a:ext cx="493138" cy="4931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F0DE1FE-3EA2-4DD8-8A32-92E2C8393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9" y="1936186"/>
            <a:ext cx="390140" cy="39014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1DE9B68-DDD3-4ABE-809D-180247FAEB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29" y="1936186"/>
            <a:ext cx="390140" cy="39014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38A0239-8B61-4F12-8FA5-C7C6EAE3AB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70" y="1887442"/>
            <a:ext cx="431233" cy="431233"/>
          </a:xfrm>
          <a:prstGeom prst="rect">
            <a:avLst/>
          </a:prstGeom>
        </p:spPr>
      </p:pic>
      <p:graphicFrame>
        <p:nvGraphicFramePr>
          <p:cNvPr id="40" name="資料庫圖表 39">
            <a:extLst>
              <a:ext uri="{FF2B5EF4-FFF2-40B4-BE49-F238E27FC236}">
                <a16:creationId xmlns:a16="http://schemas.microsoft.com/office/drawing/2014/main" id="{A4771A97-7D48-4A3B-B25D-6DDCA7D96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374100"/>
              </p:ext>
            </p:extLst>
          </p:nvPr>
        </p:nvGraphicFramePr>
        <p:xfrm>
          <a:off x="61427" y="1679887"/>
          <a:ext cx="2678058" cy="294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2513FFB4-822E-4C63-95DE-D3E930B210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56" y="1447751"/>
            <a:ext cx="3477694" cy="5022883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BB81418-4D1F-4EDF-AAFA-1A1540475EB6}"/>
              </a:ext>
            </a:extLst>
          </p:cNvPr>
          <p:cNvSpPr/>
          <p:nvPr/>
        </p:nvSpPr>
        <p:spPr>
          <a:xfrm>
            <a:off x="459209" y="6386000"/>
            <a:ext cx="3190973" cy="33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0"/>
              </a:spcAft>
            </a:pPr>
            <a:r>
              <a:rPr lang="zh-TW" altLang="en-US" sz="1400" b="1" kern="5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資料來源：</a:t>
            </a:r>
            <a:r>
              <a:rPr lang="en-US" altLang="zh-TW" sz="1400" b="1" kern="5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107</a:t>
            </a:r>
            <a:r>
              <a:rPr lang="zh-TW" altLang="zh-TW" sz="1400" b="1" kern="5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年農業統計年報</a:t>
            </a:r>
            <a:endParaRPr lang="zh-TW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1D061CE-54B0-4CC6-83A8-3FE5E3EDB6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/>
        </p:nvSpPr>
        <p:spPr>
          <a:xfrm>
            <a:off x="0" y="-37281"/>
            <a:ext cx="9144000" cy="984358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高雄市農業生產概況</a:t>
            </a:r>
            <a:r>
              <a:rPr lang="en-US" altLang="zh-TW" sz="20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</a:t>
            </a:r>
            <a:r>
              <a:rPr lang="zh-TW" altLang="en-US" sz="20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農牧產值及重要蔬果概況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9EF54C6-27E8-4AAC-A8EC-C6D07653F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340149"/>
              </p:ext>
            </p:extLst>
          </p:nvPr>
        </p:nvGraphicFramePr>
        <p:xfrm>
          <a:off x="4788024" y="1196752"/>
          <a:ext cx="4154602" cy="5086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740">
                  <a:extLst>
                    <a:ext uri="{9D8B030D-6E8A-4147-A177-3AD203B41FA5}">
                      <a16:colId xmlns:a16="http://schemas.microsoft.com/office/drawing/2014/main" val="3622821936"/>
                    </a:ext>
                  </a:extLst>
                </a:gridCol>
                <a:gridCol w="1614862">
                  <a:extLst>
                    <a:ext uri="{9D8B030D-6E8A-4147-A177-3AD203B41FA5}">
                      <a16:colId xmlns:a16="http://schemas.microsoft.com/office/drawing/2014/main" val="4014481807"/>
                    </a:ext>
                  </a:extLst>
                </a:gridCol>
              </a:tblGrid>
              <a:tr h="709460">
                <a:tc gridSpan="2"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j-ea"/>
                          <a:ea typeface="+mj-ea"/>
                        </a:rPr>
                        <a:t>高雄市農</a:t>
                      </a:r>
                      <a:r>
                        <a:rPr lang="zh-TW" altLang="en-US" sz="2000" kern="100" dirty="0">
                          <a:effectLst/>
                          <a:latin typeface="+mj-ea"/>
                          <a:ea typeface="+mj-ea"/>
                        </a:rPr>
                        <a:t>牧</a:t>
                      </a:r>
                      <a:r>
                        <a:rPr lang="zh-TW" sz="2000" kern="100" dirty="0">
                          <a:effectLst/>
                          <a:latin typeface="+mj-ea"/>
                          <a:ea typeface="+mj-ea"/>
                        </a:rPr>
                        <a:t>產值概況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353397"/>
                  </a:ext>
                </a:extLst>
              </a:tr>
              <a:tr h="59078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農產值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177.11</a:t>
                      </a: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49875414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果品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100.81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85375586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蔬菜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51.17 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81831572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雜糧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4.8 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776448966"/>
                  </a:ext>
                </a:extLst>
              </a:tr>
              <a:tr h="28728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其他（花卉、稻米、特用作物…）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20.33 </a:t>
                      </a:r>
                      <a:r>
                        <a:rPr lang="zh-TW" sz="12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2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42284122"/>
                  </a:ext>
                </a:extLst>
              </a:tr>
              <a:tr h="610424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畜</a:t>
                      </a:r>
                      <a:r>
                        <a:rPr lang="zh-TW" alt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牧</a:t>
                      </a: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產值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93.34</a:t>
                      </a: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18766418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毛豬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38.44</a:t>
                      </a: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億元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925587601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家禽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40.07</a:t>
                      </a: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億元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9070672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牛乳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6.33</a:t>
                      </a: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億元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521745196"/>
                  </a:ext>
                </a:extLst>
              </a:tr>
              <a:tr h="3258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其他（牛、羊、鹿）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8.50</a:t>
                      </a:r>
                      <a:r>
                        <a:rPr lang="zh-TW" altLang="en-US" sz="12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億元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20172630"/>
                  </a:ext>
                </a:extLst>
              </a:tr>
              <a:tr h="60700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農牧總產值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270.45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億元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787105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06B383FB-53F7-47E4-A234-F7AA438B5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AA6F06E-F344-40D7-9034-51B506758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59373"/>
              </p:ext>
            </p:extLst>
          </p:nvPr>
        </p:nvGraphicFramePr>
        <p:xfrm>
          <a:off x="201374" y="1196752"/>
          <a:ext cx="4494493" cy="508606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67937">
                  <a:extLst>
                    <a:ext uri="{9D8B030D-6E8A-4147-A177-3AD203B41FA5}">
                      <a16:colId xmlns:a16="http://schemas.microsoft.com/office/drawing/2014/main" val="693430030"/>
                    </a:ext>
                  </a:extLst>
                </a:gridCol>
                <a:gridCol w="892066">
                  <a:extLst>
                    <a:ext uri="{9D8B030D-6E8A-4147-A177-3AD203B41FA5}">
                      <a16:colId xmlns:a16="http://schemas.microsoft.com/office/drawing/2014/main" val="3623215471"/>
                    </a:ext>
                  </a:extLst>
                </a:gridCol>
                <a:gridCol w="774697">
                  <a:extLst>
                    <a:ext uri="{9D8B030D-6E8A-4147-A177-3AD203B41FA5}">
                      <a16:colId xmlns:a16="http://schemas.microsoft.com/office/drawing/2014/main" val="2651202344"/>
                    </a:ext>
                  </a:extLst>
                </a:gridCol>
                <a:gridCol w="36473">
                  <a:extLst>
                    <a:ext uri="{9D8B030D-6E8A-4147-A177-3AD203B41FA5}">
                      <a16:colId xmlns:a16="http://schemas.microsoft.com/office/drawing/2014/main" val="976719769"/>
                    </a:ext>
                  </a:extLst>
                </a:gridCol>
                <a:gridCol w="1823320">
                  <a:extLst>
                    <a:ext uri="{9D8B030D-6E8A-4147-A177-3AD203B41FA5}">
                      <a16:colId xmlns:a16="http://schemas.microsoft.com/office/drawing/2014/main" val="3413580853"/>
                    </a:ext>
                  </a:extLst>
                </a:gridCol>
              </a:tblGrid>
              <a:tr h="364609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高雄市重要蔬果品概況    </a:t>
                      </a:r>
                      <a:endParaRPr lang="zh-TW" alt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210928"/>
                  </a:ext>
                </a:extLst>
              </a:tr>
              <a:tr h="3330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品項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產量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18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排名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2028502586"/>
                  </a:ext>
                </a:extLst>
              </a:tr>
              <a:tr h="2063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公頃</a:t>
                      </a:r>
                      <a:r>
                        <a:rPr lang="en-US" altLang="zh-TW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altLang="zh-TW" sz="12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72983"/>
                  </a:ext>
                </a:extLst>
              </a:tr>
              <a:tr h="25046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棗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838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15,161</a:t>
                      </a:r>
                      <a:endParaRPr lang="en-US" altLang="zh-TW" sz="1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62777348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44.1%</a:t>
                      </a:r>
                      <a:endParaRPr lang="en-US" altLang="zh-TW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3831494999"/>
                  </a:ext>
                </a:extLst>
              </a:tr>
              <a:tr h="25046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番石榴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2,694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67,829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3166014526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36.2%</a:t>
                      </a:r>
                      <a:endParaRPr lang="en-US" altLang="zh-TW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2899256958"/>
                  </a:ext>
                </a:extLst>
              </a:tr>
              <a:tr h="25046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梅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1,397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3,639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087785014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36.9%</a:t>
                      </a:r>
                      <a:endParaRPr lang="en-US" altLang="zh-TW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4106412567"/>
                  </a:ext>
                </a:extLst>
              </a:tr>
              <a:tr h="25046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荔枝</a:t>
                      </a:r>
                      <a:r>
                        <a:rPr lang="en-US" altLang="zh-TW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玉荷包</a:t>
                      </a:r>
                      <a:r>
                        <a:rPr lang="en-US" altLang="zh-TW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3,161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25,459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全國第一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797511438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32.2%</a:t>
                      </a:r>
                      <a:endParaRPr lang="en-US" altLang="zh-TW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464579488"/>
                  </a:ext>
                </a:extLst>
              </a:tr>
              <a:tr h="2196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鳳梨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1,554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60,004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全國第三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453881385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13.2%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2063631279"/>
                  </a:ext>
                </a:extLst>
              </a:tr>
              <a:tr h="2196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香蕉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2,115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48,469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全國第四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3592094636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12.7%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450855484"/>
                  </a:ext>
                </a:extLst>
              </a:tr>
              <a:tr h="2196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芒果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1,923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16,197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全國第三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004817893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11.9%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919380067"/>
                  </a:ext>
                </a:extLst>
              </a:tr>
              <a:tr h="2196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火鶴花</a:t>
                      </a:r>
                      <a:endParaRPr lang="zh-TW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812,879</a:t>
                      </a:r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打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 vMerge="1">
                  <a:txBody>
                    <a:bodyPr/>
                    <a:lstStyle/>
                    <a:p>
                      <a:pPr algn="just" rtl="0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全國第二</a:t>
                      </a:r>
                      <a:endParaRPr lang="zh-TW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463865551"/>
                  </a:ext>
                </a:extLst>
              </a:tr>
              <a:tr h="287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TW" altLang="en-US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面積占全國</a:t>
                      </a:r>
                      <a:r>
                        <a:rPr lang="en-US" altLang="zh-TW" sz="1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25.8%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490" marR="3490" marT="3490" marB="0" anchor="ctr"/>
                </a:tc>
                <a:extLst>
                  <a:ext uri="{0D108BD9-81ED-4DB2-BD59-A6C34878D82A}">
                    <a16:rowId xmlns:a16="http://schemas.microsoft.com/office/drawing/2014/main" val="1900572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91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圖表 25">
            <a:extLst>
              <a:ext uri="{FF2B5EF4-FFF2-40B4-BE49-F238E27FC236}">
                <a16:creationId xmlns:a16="http://schemas.microsoft.com/office/drawing/2014/main" id="{22F0AD8C-06F4-4F0A-B870-275FAB898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128310"/>
              </p:ext>
            </p:extLst>
          </p:nvPr>
        </p:nvGraphicFramePr>
        <p:xfrm>
          <a:off x="414514" y="4670450"/>
          <a:ext cx="3246649" cy="200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94A34B-B20F-4EC4-AE6A-CED75074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1B8E-C7CF-4CF8-8338-FEAE5D16B873}" type="slidenum">
              <a:rPr lang="zh-TW" altLang="en-US" smtClean="0"/>
              <a:pPr/>
              <a:t>7</a:t>
            </a:fld>
            <a:endParaRPr lang="en-US" altLang="zh-TW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49DE303-4B54-4FCF-9AE8-ECD737FE394E}"/>
              </a:ext>
            </a:extLst>
          </p:cNvPr>
          <p:cNvSpPr/>
          <p:nvPr/>
        </p:nvSpPr>
        <p:spPr>
          <a:xfrm>
            <a:off x="4164" y="-4331"/>
            <a:ext cx="9150816" cy="964451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強化農業生產</a:t>
            </a:r>
            <a:r>
              <a:rPr lang="en-US" altLang="zh-TW" sz="1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</a:t>
            </a:r>
            <a:r>
              <a:rPr lang="zh-TW" altLang="en-US" sz="2400" b="1" dirty="0">
                <a:solidFill>
                  <a:schemeClr val="bg1"/>
                </a:solidFill>
                <a:ea typeface="Arial Unicode MS" panose="020B0604020202020204" pitchFamily="34" charset="-120"/>
              </a:rPr>
              <a:t>農業設施</a:t>
            </a:r>
            <a:r>
              <a:rPr lang="en-US" altLang="zh-TW" sz="2400" b="1" dirty="0">
                <a:solidFill>
                  <a:schemeClr val="bg1"/>
                </a:solidFill>
                <a:ea typeface="Arial Unicode MS" panose="020B0604020202020204" pitchFamily="34" charset="-120"/>
              </a:rPr>
              <a:t>/</a:t>
            </a:r>
            <a:r>
              <a:rPr lang="zh-TW" altLang="en-US" sz="2400" b="1" dirty="0">
                <a:solidFill>
                  <a:schemeClr val="bg1"/>
                </a:solidFill>
                <a:ea typeface="Arial Unicode MS" panose="020B0604020202020204" pitchFamily="34" charset="-120"/>
              </a:rPr>
              <a:t>設備補助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F22C05-6F64-40F8-883D-D64CDE274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37" y="4072897"/>
            <a:ext cx="1232532" cy="123253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4AA43060-DA26-434A-B96A-87340BA28810}"/>
              </a:ext>
            </a:extLst>
          </p:cNvPr>
          <p:cNvSpPr txBox="1"/>
          <p:nvPr/>
        </p:nvSpPr>
        <p:spPr>
          <a:xfrm>
            <a:off x="204571" y="3948193"/>
            <a:ext cx="322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爭取</a:t>
            </a: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設施面積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補助金額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百萬元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26BCC3E-6CC7-4430-BFC8-3C4F22B0847E}"/>
              </a:ext>
            </a:extLst>
          </p:cNvPr>
          <p:cNvGrpSpPr/>
          <p:nvPr/>
        </p:nvGrpSpPr>
        <p:grpSpPr>
          <a:xfrm>
            <a:off x="4316586" y="935901"/>
            <a:ext cx="4722441" cy="2999947"/>
            <a:chOff x="4472298" y="1096210"/>
            <a:chExt cx="4722441" cy="2999947"/>
          </a:xfrm>
        </p:grpSpPr>
        <p:graphicFrame>
          <p:nvGraphicFramePr>
            <p:cNvPr id="29" name="圖表 28">
              <a:extLst>
                <a:ext uri="{FF2B5EF4-FFF2-40B4-BE49-F238E27FC236}">
                  <a16:creationId xmlns:a16="http://schemas.microsoft.com/office/drawing/2014/main" id="{C336A84F-AC26-4382-9FEB-E4B1B20710B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37384528"/>
                </p:ext>
              </p:extLst>
            </p:nvPr>
          </p:nvGraphicFramePr>
          <p:xfrm>
            <a:off x="4472298" y="1799836"/>
            <a:ext cx="3553309" cy="22963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7F0A6465-BF50-49FE-AA63-FE9CF60D8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398" y="2043687"/>
              <a:ext cx="1139512" cy="1157305"/>
            </a:xfrm>
            <a:prstGeom prst="rect">
              <a:avLst/>
            </a:prstGeom>
          </p:spPr>
        </p:pic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2A5EEF3E-3EDF-4754-A8A2-591408722D36}"/>
                </a:ext>
              </a:extLst>
            </p:cNvPr>
            <p:cNvSpPr txBox="1"/>
            <p:nvPr/>
          </p:nvSpPr>
          <p:spPr>
            <a:xfrm>
              <a:off x="4802190" y="1096210"/>
              <a:ext cx="43925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爭取</a:t>
              </a:r>
              <a:r>
                <a:rPr lang="zh-TW" altLang="en-US" sz="24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各項資材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補助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面積逾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1,600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公頃，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金額逾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千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777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C3E84BE-F97E-4749-9906-D7326125DEF3}"/>
              </a:ext>
            </a:extLst>
          </p:cNvPr>
          <p:cNvGrpSpPr/>
          <p:nvPr/>
        </p:nvGrpSpPr>
        <p:grpSpPr>
          <a:xfrm>
            <a:off x="4646478" y="3948193"/>
            <a:ext cx="4314170" cy="2740369"/>
            <a:chOff x="159419" y="1116105"/>
            <a:chExt cx="4314170" cy="2816777"/>
          </a:xfrm>
        </p:grpSpPr>
        <p:graphicFrame>
          <p:nvGraphicFramePr>
            <p:cNvPr id="32" name="圖表 31">
              <a:extLst>
                <a:ext uri="{FF2B5EF4-FFF2-40B4-BE49-F238E27FC236}">
                  <a16:creationId xmlns:a16="http://schemas.microsoft.com/office/drawing/2014/main" id="{FFED7BD8-AF43-4182-99FE-E69088D3B80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28316481"/>
                </p:ext>
              </p:extLst>
            </p:nvPr>
          </p:nvGraphicFramePr>
          <p:xfrm>
            <a:off x="398848" y="1871991"/>
            <a:ext cx="3358501" cy="20608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216A6A9-C31B-4441-B5B0-67BB7C24C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15" y="1304437"/>
              <a:ext cx="1189574" cy="1189574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2B0BDF28-EA51-4CA9-92B1-1512A2398379}"/>
                </a:ext>
              </a:extLst>
            </p:cNvPr>
            <p:cNvSpPr txBox="1"/>
            <p:nvPr/>
          </p:nvSpPr>
          <p:spPr>
            <a:xfrm>
              <a:off x="159419" y="1116105"/>
              <a:ext cx="2734058" cy="790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爭取</a:t>
              </a:r>
              <a:r>
                <a:rPr lang="zh-TW" altLang="en-US" sz="24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旱田灌溉設備</a:t>
              </a:r>
              <a:endPara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補助金額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522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F2F08C56-3829-4190-9FF0-53411EAE1E5E}"/>
              </a:ext>
            </a:extLst>
          </p:cNvPr>
          <p:cNvGrpSpPr/>
          <p:nvPr/>
        </p:nvGrpSpPr>
        <p:grpSpPr>
          <a:xfrm>
            <a:off x="173317" y="935901"/>
            <a:ext cx="4570994" cy="2838220"/>
            <a:chOff x="4718501" y="3879135"/>
            <a:chExt cx="4570994" cy="283822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7E0A85A-5DA9-419D-8459-2803D62B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443" y="4576864"/>
              <a:ext cx="1668052" cy="1496876"/>
            </a:xfrm>
            <a:prstGeom prst="rect">
              <a:avLst/>
            </a:prstGeom>
          </p:spPr>
        </p:pic>
        <p:graphicFrame>
          <p:nvGraphicFramePr>
            <p:cNvPr id="37" name="圖表 36">
              <a:extLst>
                <a:ext uri="{FF2B5EF4-FFF2-40B4-BE49-F238E27FC236}">
                  <a16:creationId xmlns:a16="http://schemas.microsoft.com/office/drawing/2014/main" id="{F9361B3A-BB29-4682-BEE6-2E6303F0141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5179436"/>
                </p:ext>
              </p:extLst>
            </p:nvPr>
          </p:nvGraphicFramePr>
          <p:xfrm>
            <a:off x="4959698" y="4673085"/>
            <a:ext cx="3229952" cy="20442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79C84843-65D8-4E3B-AEE2-D1A65AEB518C}"/>
                </a:ext>
              </a:extLst>
            </p:cNvPr>
            <p:cNvSpPr txBox="1"/>
            <p:nvPr/>
          </p:nvSpPr>
          <p:spPr>
            <a:xfrm>
              <a:off x="4718501" y="3879135"/>
              <a:ext cx="4136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爭取</a:t>
              </a:r>
              <a:r>
                <a:rPr lang="zh-TW" altLang="en-US" sz="24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各項小型農機具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補助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數量逾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5,401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台，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金額逾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千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897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0DD6C427-5D97-43C8-85F2-00020E91E7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3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122666A-0B5A-40F5-9353-05050967F0B0}"/>
              </a:ext>
            </a:extLst>
          </p:cNvPr>
          <p:cNvSpPr/>
          <p:nvPr/>
        </p:nvSpPr>
        <p:spPr>
          <a:xfrm>
            <a:off x="330282" y="980728"/>
            <a:ext cx="401841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輔導成立集團產區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1273.2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38.6%</a:t>
            </a:r>
          </a:p>
        </p:txBody>
      </p:sp>
      <p:cxnSp>
        <p:nvCxnSpPr>
          <p:cNvPr id="11" name="直接连接符 2">
            <a:extLst>
              <a:ext uri="{FF2B5EF4-FFF2-40B4-BE49-F238E27FC236}">
                <a16:creationId xmlns:a16="http://schemas.microsoft.com/office/drawing/2014/main" id="{C8BA2B2C-E0BD-4441-BE7F-04A89033745C}"/>
              </a:ext>
            </a:extLst>
          </p:cNvPr>
          <p:cNvCxnSpPr>
            <a:cxnSpLocks/>
          </p:cNvCxnSpPr>
          <p:nvPr/>
        </p:nvCxnSpPr>
        <p:spPr>
          <a:xfrm>
            <a:off x="867656" y="875108"/>
            <a:ext cx="808780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92D873AE-D989-4F5F-98B0-D772E018F1A1}"/>
              </a:ext>
            </a:extLst>
          </p:cNvPr>
          <p:cNvSpPr/>
          <p:nvPr/>
        </p:nvSpPr>
        <p:spPr>
          <a:xfrm>
            <a:off x="-7208" y="-30553"/>
            <a:ext cx="9151208" cy="953059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推動穩定供應</a:t>
            </a:r>
            <a:r>
              <a:rPr lang="en-US" altLang="zh-TW" sz="24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</a:t>
            </a:r>
            <a:r>
              <a:rPr lang="zh-TW" altLang="en-US" sz="24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輔導集團產區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30" name="直接连接符 2">
            <a:extLst>
              <a:ext uri="{FF2B5EF4-FFF2-40B4-BE49-F238E27FC236}">
                <a16:creationId xmlns:a16="http://schemas.microsoft.com/office/drawing/2014/main" id="{CAB70ABC-47F5-498C-AF1F-CA843DA8813A}"/>
              </a:ext>
            </a:extLst>
          </p:cNvPr>
          <p:cNvCxnSpPr>
            <a:cxnSpLocks/>
          </p:cNvCxnSpPr>
          <p:nvPr/>
        </p:nvCxnSpPr>
        <p:spPr>
          <a:xfrm flipV="1">
            <a:off x="372624" y="2514447"/>
            <a:ext cx="8603981" cy="165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F4DED0C5-17B8-48BD-B0F9-611DC2FB2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DE6ED858-17DA-46B8-9672-C73E42F2B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87006"/>
              </p:ext>
            </p:extLst>
          </p:nvPr>
        </p:nvGraphicFramePr>
        <p:xfrm>
          <a:off x="378185" y="2643887"/>
          <a:ext cx="3922608" cy="321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26782979-B3C7-4B98-8AAD-CEA8109F9A59}"/>
              </a:ext>
            </a:extLst>
          </p:cNvPr>
          <p:cNvSpPr/>
          <p:nvPr/>
        </p:nvSpPr>
        <p:spPr>
          <a:xfrm>
            <a:off x="276657" y="5668145"/>
            <a:ext cx="4217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本轄集團產區除原有申報品項約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899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公頃，今年新增申請之面積約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374.2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公頃（屏東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公頃），並持續協助辦理審查中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9" name="圖表 18">
            <a:extLst>
              <a:ext uri="{FF2B5EF4-FFF2-40B4-BE49-F238E27FC236}">
                <a16:creationId xmlns:a16="http://schemas.microsoft.com/office/drawing/2014/main" id="{C22638D9-45AD-465C-9510-3983229206C9}"/>
              </a:ext>
            </a:extLst>
          </p:cNvPr>
          <p:cNvGraphicFramePr>
            <a:graphicFrameLocks/>
          </p:cNvGraphicFramePr>
          <p:nvPr/>
        </p:nvGraphicFramePr>
        <p:xfrm>
          <a:off x="4812783" y="2742887"/>
          <a:ext cx="3819059" cy="3128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矩形 19">
            <a:extLst>
              <a:ext uri="{FF2B5EF4-FFF2-40B4-BE49-F238E27FC236}">
                <a16:creationId xmlns:a16="http://schemas.microsoft.com/office/drawing/2014/main" id="{BFAAED07-7B6F-4847-A919-129E2E2645AF}"/>
              </a:ext>
            </a:extLst>
          </p:cNvPr>
          <p:cNvSpPr/>
          <p:nvPr/>
        </p:nvSpPr>
        <p:spPr>
          <a:xfrm>
            <a:off x="4674614" y="5975922"/>
            <a:ext cx="4217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全國最大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1,400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公頃農產業經營專區，農會推動產銷履歷契作，今年契作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285.33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576E860-F6C7-4E36-A84C-D1F59CCB6BC8}"/>
              </a:ext>
            </a:extLst>
          </p:cNvPr>
          <p:cNvCxnSpPr>
            <a:cxnSpLocks/>
          </p:cNvCxnSpPr>
          <p:nvPr/>
        </p:nvCxnSpPr>
        <p:spPr>
          <a:xfrm flipH="1">
            <a:off x="4563493" y="2530947"/>
            <a:ext cx="8507" cy="408143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AD0C84B9-D8FA-424F-B1D3-0A4F611B8291}"/>
              </a:ext>
            </a:extLst>
          </p:cNvPr>
          <p:cNvSpPr/>
          <p:nvPr/>
        </p:nvSpPr>
        <p:spPr>
          <a:xfrm>
            <a:off x="4927364" y="937659"/>
            <a:ext cx="34098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推動全國最大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1,400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農產業經營專區</a:t>
            </a: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451FF552-5578-4781-BCD2-0CA84C1D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B91B8E-C7CF-4CF8-8338-FEAE5D16B873}" type="slidenum">
              <a:rPr lang="zh-TW" altLang="en-US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352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>
            <a:extLst>
              <a:ext uri="{FF2B5EF4-FFF2-40B4-BE49-F238E27FC236}">
                <a16:creationId xmlns:a16="http://schemas.microsoft.com/office/drawing/2014/main" id="{4AF06FED-9B08-4103-B7B8-8C26F674E7B4}"/>
              </a:ext>
            </a:extLst>
          </p:cNvPr>
          <p:cNvSpPr/>
          <p:nvPr/>
        </p:nvSpPr>
        <p:spPr>
          <a:xfrm>
            <a:off x="2465619" y="960727"/>
            <a:ext cx="417454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天然災害已核定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3,054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爭取救助品項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救助金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逾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9" name="直接连接符 2">
            <a:extLst>
              <a:ext uri="{FF2B5EF4-FFF2-40B4-BE49-F238E27FC236}">
                <a16:creationId xmlns:a16="http://schemas.microsoft.com/office/drawing/2014/main" id="{88F02FC8-DF47-467A-815D-D02876091584}"/>
              </a:ext>
            </a:extLst>
          </p:cNvPr>
          <p:cNvCxnSpPr>
            <a:cxnSpLocks/>
          </p:cNvCxnSpPr>
          <p:nvPr/>
        </p:nvCxnSpPr>
        <p:spPr>
          <a:xfrm>
            <a:off x="867656" y="875108"/>
            <a:ext cx="808780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1CE0BAD5-CEBF-400F-9D5E-3F248D8133F3}"/>
              </a:ext>
            </a:extLst>
          </p:cNvPr>
          <p:cNvSpPr/>
          <p:nvPr/>
        </p:nvSpPr>
        <p:spPr>
          <a:xfrm>
            <a:off x="-2585" y="-12877"/>
            <a:ext cx="9146585" cy="952599"/>
          </a:xfrm>
          <a:prstGeom prst="rect">
            <a:avLst/>
          </a:prstGeom>
          <a:solidFill>
            <a:srgbClr val="D1B9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zh-TW" altLang="en-US" sz="36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恢復農業生產</a:t>
            </a:r>
            <a:r>
              <a:rPr lang="en-US" altLang="zh-TW" sz="24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-</a:t>
            </a:r>
            <a:r>
              <a:rPr lang="zh-TW" altLang="en-US" sz="24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辦理天然災害現金救助</a:t>
            </a:r>
            <a:endParaRPr lang="zh-CN" altLang="en-US" sz="36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CB2E3B82-984A-4B88-B25E-F23937CD5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85" y="12643"/>
            <a:ext cx="1111163" cy="984357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D429D64-05B3-434F-B97D-EF314CB0599C}"/>
              </a:ext>
            </a:extLst>
          </p:cNvPr>
          <p:cNvCxnSpPr/>
          <p:nvPr/>
        </p:nvCxnSpPr>
        <p:spPr>
          <a:xfrm>
            <a:off x="179512" y="4465590"/>
            <a:ext cx="8222876" cy="0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BD9D8F74-B2E3-4CA3-9C61-BC940A230D3D}"/>
              </a:ext>
            </a:extLst>
          </p:cNvPr>
          <p:cNvSpPr/>
          <p:nvPr/>
        </p:nvSpPr>
        <p:spPr>
          <a:xfrm>
            <a:off x="1567775" y="4912071"/>
            <a:ext cx="1871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0517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豪雨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現金救助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1,437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</a:t>
            </a:r>
            <a:endParaRPr lang="en-US" altLang="zh-TW" sz="1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救助金額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1,211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29B309F-B2A8-4518-81D6-C69CC4CA6B42}"/>
              </a:ext>
            </a:extLst>
          </p:cNvPr>
          <p:cNvSpPr/>
          <p:nvPr/>
        </p:nvSpPr>
        <p:spPr>
          <a:xfrm>
            <a:off x="1835696" y="413187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b="1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E70A4EA-A38D-4BEB-8696-0B6F16B1B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87062"/>
            <a:ext cx="1335455" cy="125572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C1F7A9A-4EF0-4706-9188-AC31E3EA4AEF}"/>
              </a:ext>
            </a:extLst>
          </p:cNvPr>
          <p:cNvSpPr/>
          <p:nvPr/>
        </p:nvSpPr>
        <p:spPr>
          <a:xfrm>
            <a:off x="29163" y="4926809"/>
            <a:ext cx="18713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月旱災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現金救助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4,364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</a:t>
            </a:r>
            <a:endParaRPr lang="en-US" altLang="zh-TW" sz="1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救助金額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6,926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zh-TW" altLang="en-US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05772A4C-F306-4E0B-9FB8-E1C748DC1D69}"/>
              </a:ext>
            </a:extLst>
          </p:cNvPr>
          <p:cNvCxnSpPr/>
          <p:nvPr/>
        </p:nvCxnSpPr>
        <p:spPr>
          <a:xfrm>
            <a:off x="287448" y="4270375"/>
            <a:ext cx="0" cy="33745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2E4D0736-E4EF-46C8-BD21-01D57E3D4970}"/>
              </a:ext>
            </a:extLst>
          </p:cNvPr>
          <p:cNvSpPr/>
          <p:nvPr/>
        </p:nvSpPr>
        <p:spPr>
          <a:xfrm>
            <a:off x="287449" y="4156361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3DB8437-FB04-46DF-ABB1-7CF01CF2DA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980" t="164" r="17978" b="-164"/>
          <a:stretch/>
        </p:blipFill>
        <p:spPr>
          <a:xfrm>
            <a:off x="284521" y="2887062"/>
            <a:ext cx="1335452" cy="1242896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6A9A7D4-9E98-48EE-A929-3A07F5E35C7A}"/>
              </a:ext>
            </a:extLst>
          </p:cNvPr>
          <p:cNvCxnSpPr>
            <a:cxnSpLocks/>
          </p:cNvCxnSpPr>
          <p:nvPr/>
        </p:nvCxnSpPr>
        <p:spPr>
          <a:xfrm>
            <a:off x="3491880" y="4296862"/>
            <a:ext cx="0" cy="33745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D43BD7A6-0950-4C96-AC00-189C69856B27}"/>
              </a:ext>
            </a:extLst>
          </p:cNvPr>
          <p:cNvSpPr/>
          <p:nvPr/>
        </p:nvSpPr>
        <p:spPr>
          <a:xfrm>
            <a:off x="3491880" y="413187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b="1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FF2AACD2-44DB-4F5C-94AE-1D9B06272B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-642" r="9179" b="642"/>
          <a:stretch/>
        </p:blipFill>
        <p:spPr>
          <a:xfrm>
            <a:off x="3491880" y="2887063"/>
            <a:ext cx="1335455" cy="1255722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F6C6EADA-4BCD-489C-A6C4-B059EC72A6A8}"/>
              </a:ext>
            </a:extLst>
          </p:cNvPr>
          <p:cNvSpPr/>
          <p:nvPr/>
        </p:nvSpPr>
        <p:spPr>
          <a:xfrm>
            <a:off x="3117713" y="4903593"/>
            <a:ext cx="16291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0702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豪雨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現金救助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</a:t>
            </a:r>
            <a:endParaRPr lang="en-US" altLang="zh-TW" sz="1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救助金額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1,996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萬元。</a:t>
            </a:r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F6F783F6-184C-438C-B8F0-59BE7EE8F154}"/>
              </a:ext>
            </a:extLst>
          </p:cNvPr>
          <p:cNvCxnSpPr/>
          <p:nvPr/>
        </p:nvCxnSpPr>
        <p:spPr>
          <a:xfrm>
            <a:off x="5220072" y="4270374"/>
            <a:ext cx="0" cy="33745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0D53D0D2-EBD9-4631-8007-A652B4796635}"/>
              </a:ext>
            </a:extLst>
          </p:cNvPr>
          <p:cNvSpPr/>
          <p:nvPr/>
        </p:nvSpPr>
        <p:spPr>
          <a:xfrm>
            <a:off x="5220072" y="4153958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B2D5C2D-D3BC-433F-B6AF-5AD4B3467505}"/>
              </a:ext>
            </a:extLst>
          </p:cNvPr>
          <p:cNvSpPr/>
          <p:nvPr/>
        </p:nvSpPr>
        <p:spPr>
          <a:xfrm>
            <a:off x="4656319" y="4642441"/>
            <a:ext cx="43988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抽查中：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月豪雨及白鹿颱風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木瓜、瓜果類（香瓜、南瓜、冬瓜、胡瓜、苦瓜、絲瓜）、茄科（食用番茄、茄子、辣椒）、甘藍、龍鬚菜及不結球白菜等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項全市現金救助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阿蓮區扁蒲及地瓜葉、桃源區四季豆、芋及咖啡、那瑪夏區薑、旗山區芝麻及水平棚架網室（塑膠網布）、梓官區蔥等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個行政區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個品項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8634E86B-5B94-47CA-9705-A0F1D0C8AB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8397" r="12448" b="1368"/>
          <a:stretch/>
        </p:blipFill>
        <p:spPr>
          <a:xfrm>
            <a:off x="5220072" y="2898232"/>
            <a:ext cx="1420088" cy="1255722"/>
          </a:xfrm>
          <a:prstGeom prst="rect">
            <a:avLst/>
          </a:prstGeom>
        </p:spPr>
      </p:pic>
      <p:cxnSp>
        <p:nvCxnSpPr>
          <p:cNvPr id="55" name="直接连接符 2">
            <a:extLst>
              <a:ext uri="{FF2B5EF4-FFF2-40B4-BE49-F238E27FC236}">
                <a16:creationId xmlns:a16="http://schemas.microsoft.com/office/drawing/2014/main" id="{F0D3CF98-3176-4BCF-9AAB-D6953A1C686B}"/>
              </a:ext>
            </a:extLst>
          </p:cNvPr>
          <p:cNvCxnSpPr>
            <a:cxnSpLocks/>
          </p:cNvCxnSpPr>
          <p:nvPr/>
        </p:nvCxnSpPr>
        <p:spPr>
          <a:xfrm flipV="1">
            <a:off x="270009" y="2756548"/>
            <a:ext cx="8603981" cy="165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C94C56E1-EDF0-42C3-BF08-31E070C593BB}"/>
              </a:ext>
            </a:extLst>
          </p:cNvPr>
          <p:cNvCxnSpPr>
            <a:cxnSpLocks/>
          </p:cNvCxnSpPr>
          <p:nvPr/>
        </p:nvCxnSpPr>
        <p:spPr>
          <a:xfrm>
            <a:off x="1835696" y="4255637"/>
            <a:ext cx="0" cy="33745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51114DF1-B7D6-45D6-AC44-30364596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B91B8E-C7CF-4CF8-8338-FEAE5D16B873}" type="slidenum">
              <a:rPr lang="zh-TW" altLang="en-US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4460768"/>
      </p:ext>
    </p:extLst>
  </p:cSld>
  <p:clrMapOvr>
    <a:masterClrMapping/>
  </p:clrMapOvr>
</p:sld>
</file>

<file path=ppt/theme/theme1.xml><?xml version="1.0" encoding="utf-8"?>
<a:theme xmlns:a="http://schemas.openxmlformats.org/drawingml/2006/main" name="農業局高通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農業局高通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農業局高通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農業局高通通</Template>
  <TotalTime>11258</TotalTime>
  <Words>2598</Words>
  <Application>Microsoft Office PowerPoint</Application>
  <PresentationFormat>如螢幕大小 (4:3)</PresentationFormat>
  <Paragraphs>644</Paragraphs>
  <Slides>29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41" baseType="lpstr">
      <vt:lpstr>Adobe 繁黑體 Std B</vt:lpstr>
      <vt:lpstr>Arial Unicode MS</vt:lpstr>
      <vt:lpstr>微軟正黑體</vt:lpstr>
      <vt:lpstr>微軟正黑體 Light</vt:lpstr>
      <vt:lpstr>新細明體</vt:lpstr>
      <vt:lpstr>Arial</vt:lpstr>
      <vt:lpstr>Calibri</vt:lpstr>
      <vt:lpstr>Times New Roman</vt:lpstr>
      <vt:lpstr>Wingdings</vt:lpstr>
      <vt:lpstr>農業局高通通</vt:lpstr>
      <vt:lpstr>1_農業局高通通</vt:lpstr>
      <vt:lpstr>3_農業局高通通</vt:lpstr>
      <vt:lpstr>高雄市政府農業局 工作報告</vt:lpstr>
      <vt:lpstr>介紹本局各單位主管 </vt:lpstr>
      <vt:lpstr>PowerPoint 簡報</vt:lpstr>
      <vt:lpstr>108年度1月~6月 重要工作項目暨執行成果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農民組織輔導業務</vt:lpstr>
      <vt:lpstr>農民組織輔導業務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農業局工作報告</dc:title>
  <dc:creator>Win_XP</dc:creator>
  <cp:lastModifiedBy>user</cp:lastModifiedBy>
  <cp:revision>1310</cp:revision>
  <cp:lastPrinted>2019-09-30T08:05:33Z</cp:lastPrinted>
  <dcterms:created xsi:type="dcterms:W3CDTF">2014-07-22T02:22:43Z</dcterms:created>
  <dcterms:modified xsi:type="dcterms:W3CDTF">2019-10-04T00:55:15Z</dcterms:modified>
</cp:coreProperties>
</file>