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2" r:id="rId6"/>
    <p:sldId id="279" r:id="rId7"/>
    <p:sldId id="263" r:id="rId8"/>
    <p:sldId id="291" r:id="rId9"/>
    <p:sldId id="280" r:id="rId10"/>
    <p:sldId id="292" r:id="rId11"/>
    <p:sldId id="293" r:id="rId12"/>
    <p:sldId id="266" r:id="rId13"/>
    <p:sldId id="281" r:id="rId14"/>
    <p:sldId id="260" r:id="rId15"/>
    <p:sldId id="261" r:id="rId16"/>
    <p:sldId id="286" r:id="rId17"/>
    <p:sldId id="294" r:id="rId18"/>
    <p:sldId id="267" r:id="rId19"/>
    <p:sldId id="268" r:id="rId20"/>
    <p:sldId id="282" r:id="rId21"/>
    <p:sldId id="269" r:id="rId22"/>
    <p:sldId id="283" r:id="rId23"/>
    <p:sldId id="284" r:id="rId24"/>
    <p:sldId id="295" r:id="rId25"/>
    <p:sldId id="285" r:id="rId26"/>
    <p:sldId id="275" r:id="rId27"/>
    <p:sldId id="288" r:id="rId28"/>
    <p:sldId id="289" r:id="rId29"/>
    <p:sldId id="290" r:id="rId30"/>
    <p:sldId id="274" r:id="rId31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DD6"/>
    <a:srgbClr val="DEF030"/>
    <a:srgbClr val="CADC24"/>
    <a:srgbClr val="080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9" autoAdjust="0"/>
  </p:normalViewPr>
  <p:slideViewPr>
    <p:cSldViewPr>
      <p:cViewPr>
        <p:scale>
          <a:sx n="73" d="100"/>
          <a:sy n="73" d="100"/>
        </p:scale>
        <p:origin x="-51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7491-2D84-4715-836F-E331E27F231F}" type="datetimeFigureOut">
              <a:rPr lang="zh-TW" altLang="en-US" smtClean="0"/>
              <a:t>2015/3/27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9E40-3074-4298-AE1C-2945AC530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4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84F11-7C00-44B3-9884-851EA29C713B}" type="datetimeFigureOut">
              <a:rPr lang="zh-TW" altLang="en-US" smtClean="0"/>
              <a:t>2015/3/27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5F8F-53BD-4B69-B024-9586393EEA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5F8F-53BD-4B69-B024-9586393EEAE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03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4B1606-9224-4CBC-AD00-E0DEFDF3DA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313" y="2856069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 userDrawn="1"/>
        </p:nvSpPr>
        <p:spPr>
          <a:xfrm flipV="1">
            <a:off x="69412" y="2764629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995" y="5929924"/>
            <a:ext cx="681575" cy="9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B1606-9224-4CBC-AD00-E0DEFDF3DA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8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532440" y="6291331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4B1606-9224-4CBC-AD00-E0DEFDF3DA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98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2200" y="658952"/>
            <a:ext cx="7607672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高雄市議會第</a:t>
            </a:r>
            <a:r>
              <a:rPr lang="en-US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屆第</a:t>
            </a:r>
            <a:r>
              <a:rPr lang="en-US" altLang="zh-TW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次定期大會</a:t>
            </a:r>
            <a:b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高雄市政府       家事務委員會</a:t>
            </a:r>
            <a:endParaRPr lang="en-US" altLang="zh-TW" sz="36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3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zh-TW" altLang="en-US" sz="3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en-US" altLang="zh-TW" sz="3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業務報告</a:t>
            </a:r>
          </a:p>
        </p:txBody>
      </p:sp>
      <p:pic>
        <p:nvPicPr>
          <p:cNvPr id="5" name="Picture 10" descr="花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81" y="1798744"/>
            <a:ext cx="587710" cy="7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無底圖高市客委會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00" y="1599054"/>
            <a:ext cx="9144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11760" y="4590774"/>
            <a:ext cx="4568552" cy="12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日    期：</a:t>
            </a:r>
            <a:r>
              <a:rPr lang="en-US" altLang="zh-TW" sz="2800" dirty="0" smtClean="0">
                <a:solidFill>
                  <a:srgbClr val="0000FF"/>
                </a:solidFill>
                <a:latin typeface="+mj-ea"/>
                <a:ea typeface="+mj-ea"/>
              </a:rPr>
              <a:t>104</a:t>
            </a:r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年</a:t>
            </a:r>
            <a:r>
              <a:rPr lang="en-US" altLang="zh-TW" sz="2800" dirty="0" smtClean="0">
                <a:solidFill>
                  <a:srgbClr val="0000FF"/>
                </a:solidFill>
                <a:latin typeface="+mj-ea"/>
                <a:ea typeface="+mj-ea"/>
              </a:rPr>
              <a:t>4</a:t>
            </a:r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月</a:t>
            </a:r>
            <a:r>
              <a:rPr lang="en-US" altLang="zh-TW" sz="2800" dirty="0">
                <a:solidFill>
                  <a:srgbClr val="0000FF"/>
                </a:solidFill>
                <a:latin typeface="+mj-ea"/>
                <a:ea typeface="+mj-ea"/>
              </a:rPr>
              <a:t>7</a:t>
            </a:r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日</a:t>
            </a:r>
          </a:p>
          <a:p>
            <a:r>
              <a:rPr lang="zh-TW" altLang="en-US" sz="2800" dirty="0" smtClean="0">
                <a:solidFill>
                  <a:srgbClr val="0000FF"/>
                </a:solidFill>
                <a:latin typeface="+mj-ea"/>
                <a:ea typeface="+mj-ea"/>
              </a:rPr>
              <a:t>報告人：主任委員  古秀妃　</a:t>
            </a:r>
          </a:p>
        </p:txBody>
      </p:sp>
    </p:spTree>
    <p:extLst>
      <p:ext uri="{BB962C8B-B14F-4D97-AF65-F5344CB8AC3E}">
        <p14:creationId xmlns:p14="http://schemas.microsoft.com/office/powerpoint/2010/main" val="28985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二、</a:t>
            </a:r>
            <a:r>
              <a:rPr lang="zh-TW" altLang="zh-TW" sz="36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發行優質</a:t>
            </a:r>
            <a:r>
              <a:rPr lang="zh-TW" altLang="en-US" sz="36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客家</a:t>
            </a:r>
            <a:r>
              <a:rPr lang="zh-TW" altLang="zh-TW" sz="36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出版</a:t>
            </a:r>
            <a:r>
              <a:rPr lang="zh-TW" altLang="zh-TW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品</a:t>
            </a:r>
            <a:endParaRPr lang="en-US" altLang="zh-TW" sz="36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（一）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出版客家文化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書籍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98389" y="1340768"/>
            <a:ext cx="7914456" cy="49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編印《回望二十世紀的美濃</a:t>
            </a:r>
            <a:r>
              <a:rPr lang="zh-TW" altLang="zh-TW" dirty="0" smtClean="0"/>
              <a:t>》</a:t>
            </a:r>
            <a:endParaRPr lang="en-US" altLang="zh-TW" dirty="0" smtClean="0"/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</a:t>
            </a:r>
            <a:r>
              <a:rPr lang="zh-TW" altLang="en-US" dirty="0" smtClean="0"/>
              <a:t>針對</a:t>
            </a:r>
            <a:r>
              <a:rPr lang="zh-TW" altLang="zh-TW" dirty="0" smtClean="0"/>
              <a:t>美濃</a:t>
            </a:r>
            <a:r>
              <a:rPr lang="en-US" altLang="zh-TW" dirty="0" smtClean="0"/>
              <a:t>1960</a:t>
            </a:r>
            <a:r>
              <a:rPr lang="zh-TW" altLang="zh-TW" dirty="0"/>
              <a:t>至</a:t>
            </a:r>
            <a:r>
              <a:rPr lang="en-US" altLang="zh-TW" dirty="0"/>
              <a:t>1990</a:t>
            </a:r>
            <a:r>
              <a:rPr lang="zh-TW" altLang="zh-TW" dirty="0" smtClean="0"/>
              <a:t>年代</a:t>
            </a:r>
            <a:r>
              <a:rPr lang="zh-TW" altLang="en-US" dirty="0" smtClean="0"/>
              <a:t>豐富之</a:t>
            </a:r>
            <a:r>
              <a:rPr lang="zh-TW" altLang="zh-TW" dirty="0" smtClean="0"/>
              <a:t>農村</a:t>
            </a:r>
            <a:endParaRPr lang="en-US" altLang="zh-TW" dirty="0" smtClean="0"/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老照</a:t>
            </a:r>
            <a:r>
              <a:rPr lang="zh-TW" altLang="zh-TW" dirty="0" smtClean="0"/>
              <a:t>片，</a:t>
            </a:r>
            <a:r>
              <a:rPr lang="zh-TW" altLang="en-US" dirty="0" smtClean="0"/>
              <a:t>經田野調查及數位化，</a:t>
            </a:r>
            <a:r>
              <a:rPr lang="zh-TW" altLang="zh-TW" dirty="0" smtClean="0"/>
              <a:t>建</a:t>
            </a:r>
            <a:endParaRPr lang="en-US" altLang="zh-TW" dirty="0" smtClean="0"/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zh-TW" altLang="zh-TW" dirty="0" smtClean="0"/>
              <a:t>立</a:t>
            </a:r>
            <a:r>
              <a:rPr lang="zh-TW" altLang="zh-TW" dirty="0"/>
              <a:t>攝影典藏圖</a:t>
            </a:r>
            <a:r>
              <a:rPr lang="zh-TW" altLang="zh-TW" dirty="0" smtClean="0"/>
              <a:t>文資料</a:t>
            </a:r>
            <a:r>
              <a:rPr lang="zh-TW" altLang="en-US" dirty="0" smtClean="0"/>
              <a:t>庫，並</a:t>
            </a:r>
            <a:r>
              <a:rPr lang="zh-TW" altLang="zh-TW" dirty="0" smtClean="0"/>
              <a:t>編</a:t>
            </a:r>
            <a:r>
              <a:rPr lang="zh-TW" altLang="zh-TW" dirty="0" smtClean="0"/>
              <a:t>印</a:t>
            </a:r>
            <a:r>
              <a:rPr lang="zh-TW" altLang="en-US" dirty="0"/>
              <a:t>專</a:t>
            </a:r>
            <a:endParaRPr lang="en-US" altLang="zh-TW" dirty="0" smtClean="0"/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書</a:t>
            </a:r>
            <a:r>
              <a:rPr lang="zh-TW" altLang="en-US" dirty="0" smtClean="0"/>
              <a:t>，</a:t>
            </a:r>
            <a:r>
              <a:rPr lang="zh-TW" altLang="zh-TW" dirty="0"/>
              <a:t>作為</a:t>
            </a:r>
            <a:r>
              <a:rPr lang="zh-TW" altLang="zh-TW" dirty="0" smtClean="0"/>
              <a:t>學術</a:t>
            </a:r>
            <a:r>
              <a:rPr lang="zh-TW" altLang="zh-TW" dirty="0"/>
              <a:t>研究</a:t>
            </a:r>
            <a:r>
              <a:rPr lang="zh-TW" altLang="zh-TW" dirty="0" smtClean="0"/>
              <a:t>及觀賞</a:t>
            </a:r>
            <a:r>
              <a:rPr lang="zh-TW" altLang="zh-TW" dirty="0"/>
              <a:t>美濃</a:t>
            </a:r>
            <a:r>
              <a:rPr lang="zh-TW" altLang="zh-TW" dirty="0"/>
              <a:t>文化</a:t>
            </a:r>
            <a:endParaRPr lang="en-US" altLang="zh-TW" dirty="0" smtClean="0"/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</a:t>
            </a:r>
            <a:r>
              <a:rPr lang="zh-TW" altLang="zh-TW" dirty="0" smtClean="0"/>
              <a:t>影像</a:t>
            </a:r>
            <a:r>
              <a:rPr lang="zh-TW" altLang="zh-TW" dirty="0" smtClean="0"/>
              <a:t>之讀物</a:t>
            </a:r>
            <a:r>
              <a:rPr lang="zh-TW" altLang="zh-TW" dirty="0"/>
              <a:t>窗口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sz="2000" dirty="0" smtClean="0"/>
              <a:t> </a:t>
            </a:r>
          </a:p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 smtClean="0"/>
              <a:t>《白馬、金團、黃仙人</a:t>
            </a:r>
            <a:r>
              <a:rPr lang="en-US" altLang="zh-TW" dirty="0" smtClean="0"/>
              <a:t>-</a:t>
            </a:r>
            <a:r>
              <a:rPr lang="zh-TW" altLang="zh-TW" dirty="0" smtClean="0"/>
              <a:t>高雄客庄故事》有聲書</a:t>
            </a:r>
            <a:endParaRPr kumimoji="1" lang="en-US" altLang="zh-TW" dirty="0" smtClean="0">
              <a:latin typeface="+mn-ea"/>
            </a:endParaRPr>
          </a:p>
          <a:p>
            <a:pPr marL="0" indent="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</a:t>
            </a:r>
            <a:r>
              <a:rPr lang="zh-TW" altLang="zh-TW" dirty="0" smtClean="0"/>
              <a:t>再版</a:t>
            </a:r>
            <a:r>
              <a:rPr lang="en-US" altLang="zh-TW" dirty="0"/>
              <a:t>3,200</a:t>
            </a:r>
            <a:r>
              <a:rPr lang="zh-TW" altLang="zh-TW" dirty="0"/>
              <a:t>冊，並延攬素</a:t>
            </a:r>
            <a:r>
              <a:rPr lang="zh-TW" altLang="zh-TW" dirty="0" smtClean="0"/>
              <a:t>人錄製</a:t>
            </a:r>
            <a:r>
              <a:rPr lang="zh-TW" altLang="en-US" dirty="0"/>
              <a:t>，</a:t>
            </a:r>
            <a:endParaRPr lang="en-US" altLang="zh-TW" dirty="0" smtClean="0"/>
          </a:p>
          <a:p>
            <a:pPr marL="0" indent="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zh-TW" dirty="0" smtClean="0"/>
              <a:t>透過</a:t>
            </a:r>
            <a:r>
              <a:rPr lang="zh-TW" altLang="zh-TW" dirty="0"/>
              <a:t>富</a:t>
            </a:r>
            <a:r>
              <a:rPr lang="zh-TW" altLang="zh-TW" dirty="0" smtClean="0"/>
              <a:t>含客家文化</a:t>
            </a:r>
            <a:r>
              <a:rPr lang="zh-TW" altLang="zh-TW" dirty="0"/>
              <a:t>內涵的繪本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marL="0" indent="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鼓勵</a:t>
            </a:r>
            <a:r>
              <a:rPr lang="zh-TW" altLang="zh-TW" dirty="0" smtClean="0"/>
              <a:t>學童</a:t>
            </a:r>
            <a:r>
              <a:rPr lang="zh-TW" altLang="zh-TW" dirty="0"/>
              <a:t>及</a:t>
            </a:r>
            <a:r>
              <a:rPr lang="zh-TW" altLang="zh-TW" dirty="0" smtClean="0"/>
              <a:t>民眾學習</a:t>
            </a:r>
            <a:r>
              <a:rPr lang="zh-TW" altLang="zh-TW" dirty="0"/>
              <a:t>客</a:t>
            </a:r>
            <a:r>
              <a:rPr lang="zh-TW" altLang="zh-TW" dirty="0" smtClean="0"/>
              <a:t>語</a:t>
            </a:r>
            <a:r>
              <a:rPr lang="zh-TW" altLang="en-US" dirty="0" smtClean="0"/>
              <a:t>及</a:t>
            </a:r>
            <a:r>
              <a:rPr lang="zh-TW" altLang="zh-TW" dirty="0" smtClean="0"/>
              <a:t>客家</a:t>
            </a:r>
            <a:endParaRPr lang="en-US" altLang="zh-TW" dirty="0" smtClean="0"/>
          </a:p>
          <a:p>
            <a:pPr marL="0" indent="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zh-TW" altLang="zh-TW" dirty="0" smtClean="0"/>
              <a:t>文學創作</a:t>
            </a:r>
            <a:r>
              <a:rPr lang="zh-TW" altLang="zh-TW" dirty="0"/>
              <a:t>。</a:t>
            </a:r>
            <a:endParaRPr kumimoji="1" lang="zh-TW" altLang="en-US" dirty="0"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5" y="4725147"/>
            <a:ext cx="1884045" cy="134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6</a:t>
            </a:r>
            <a:endParaRPr lang="zh-TW" altLang="en-US" sz="1200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6166"/>
            <a:ext cx="1566196" cy="221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4852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發行客家童詩歌謠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專輯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340768"/>
            <a:ext cx="79144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 </a:t>
            </a:r>
            <a:r>
              <a:rPr lang="zh-TW" altLang="zh-TW" dirty="0" smtClean="0"/>
              <a:t>邀請</a:t>
            </a:r>
            <a:r>
              <a:rPr lang="zh-TW" altLang="zh-TW" dirty="0"/>
              <a:t>客籍音樂</a:t>
            </a:r>
            <a:r>
              <a:rPr lang="zh-TW" altLang="zh-TW" dirty="0" smtClean="0"/>
              <a:t>人</a:t>
            </a:r>
            <a:r>
              <a:rPr lang="zh-TW" altLang="en-US" dirty="0" smtClean="0"/>
              <a:t>創作、</a:t>
            </a:r>
            <a:r>
              <a:rPr lang="zh-TW" altLang="zh-TW" dirty="0" smtClean="0"/>
              <a:t>美濃國小小朋友</a:t>
            </a:r>
            <a:r>
              <a:rPr lang="zh-TW" altLang="en-US" dirty="0" smtClean="0"/>
              <a:t>共同</a:t>
            </a:r>
            <a:r>
              <a:rPr lang="zh-TW" altLang="zh-TW" dirty="0" smtClean="0"/>
              <a:t>錄製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富有</a:t>
            </a:r>
            <a:r>
              <a:rPr lang="zh-TW" altLang="zh-TW" dirty="0"/>
              <a:t>客語文化意</a:t>
            </a:r>
            <a:r>
              <a:rPr lang="zh-TW" altLang="zh-TW" dirty="0" smtClean="0"/>
              <a:t>涵</a:t>
            </a:r>
            <a:r>
              <a:rPr lang="zh-TW" altLang="en-US" dirty="0"/>
              <a:t>、</a:t>
            </a:r>
            <a:r>
              <a:rPr lang="zh-TW" altLang="zh-TW" dirty="0" smtClean="0"/>
              <a:t>音樂性</a:t>
            </a:r>
            <a:r>
              <a:rPr lang="zh-TW" altLang="zh-TW" dirty="0"/>
              <a:t>、趣味性的客語</a:t>
            </a:r>
            <a:r>
              <a:rPr lang="zh-TW" altLang="zh-TW" dirty="0" smtClean="0"/>
              <a:t>兒童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歌謠</a:t>
            </a:r>
            <a:r>
              <a:rPr lang="zh-TW" altLang="en-US" dirty="0" smtClean="0"/>
              <a:t>專輯</a:t>
            </a:r>
            <a:r>
              <a:rPr lang="zh-TW" altLang="zh-TW" dirty="0" smtClean="0"/>
              <a:t>《</a:t>
            </a:r>
            <a:r>
              <a:rPr lang="zh-TW" altLang="zh-TW" dirty="0"/>
              <a:t>野來野去唱</a:t>
            </a:r>
            <a:r>
              <a:rPr lang="zh-TW" altLang="zh-TW" dirty="0" smtClean="0"/>
              <a:t>生趣</a:t>
            </a:r>
            <a:r>
              <a:rPr lang="en-US" altLang="zh-TW" dirty="0" smtClean="0"/>
              <a:t>3</a:t>
            </a:r>
            <a:r>
              <a:rPr lang="zh-TW" altLang="zh-TW" dirty="0"/>
              <a:t>》，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 </a:t>
            </a:r>
            <a:r>
              <a:rPr lang="zh-TW" altLang="zh-TW" dirty="0" smtClean="0"/>
              <a:t>提升</a:t>
            </a:r>
            <a:r>
              <a:rPr lang="zh-TW" altLang="zh-TW" dirty="0"/>
              <a:t>學童及</a:t>
            </a:r>
            <a:r>
              <a:rPr lang="zh-TW" altLang="zh-TW" dirty="0" smtClean="0"/>
              <a:t>民眾客</a:t>
            </a:r>
            <a:r>
              <a:rPr lang="zh-TW" altLang="zh-TW" dirty="0"/>
              <a:t>語學習</a:t>
            </a:r>
            <a:r>
              <a:rPr lang="zh-TW" altLang="zh-TW" dirty="0" smtClean="0"/>
              <a:t>興趣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0437" y="3697868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itchFamily="18" charset="-120"/>
              </a:rPr>
              <a:t>（三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itchFamily="18" charset="-120"/>
              </a:rPr>
              <a:t>）</a:t>
            </a:r>
            <a:r>
              <a:rPr kumimoji="1" lang="zh-TW" altLang="zh-TW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itchFamily="18" charset="-120"/>
              </a:rPr>
              <a:t>瀰</a:t>
            </a:r>
            <a:r>
              <a:rPr kumimoji="1" lang="zh-TW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itchFamily="18" charset="-120"/>
              </a:rPr>
              <a:t>濃開庄史調查研究</a:t>
            </a:r>
            <a:r>
              <a:rPr kumimoji="1" lang="zh-TW" altLang="zh-TW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itchFamily="18" charset="-120"/>
              </a:rPr>
              <a:t>計畫</a:t>
            </a:r>
            <a:endParaRPr kumimoji="1" lang="zh-TW" altLang="en-US" sz="2800" b="1" dirty="0">
              <a:solidFill>
                <a:srgbClr val="FF0000"/>
              </a:solidFill>
              <a:latin typeface="新細明體" panose="02020500000000000000" pitchFamily="18" charset="-120"/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4008" y="4149080"/>
            <a:ext cx="79144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 </a:t>
            </a:r>
            <a:r>
              <a:rPr lang="zh-TW" altLang="zh-TW" dirty="0" smtClean="0"/>
              <a:t>以</a:t>
            </a:r>
            <a:r>
              <a:rPr lang="zh-TW" altLang="zh-TW" dirty="0"/>
              <a:t>中庄永安聚落為主軸，將瀰濃開庄歷史源流</a:t>
            </a:r>
            <a:r>
              <a:rPr lang="zh-TW" altLang="zh-TW" dirty="0" smtClean="0"/>
              <a:t>及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脈絡</a:t>
            </a:r>
            <a:r>
              <a:rPr lang="zh-TW" altLang="zh-TW" dirty="0"/>
              <a:t>之調查研究結果整合論述，建立一套穩定</a:t>
            </a:r>
            <a:r>
              <a:rPr lang="zh-TW" altLang="zh-TW" dirty="0" smtClean="0"/>
              <a:t>之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說法</a:t>
            </a:r>
            <a:r>
              <a:rPr lang="zh-TW" altLang="zh-TW" dirty="0"/>
              <a:t>，同時編撰</a:t>
            </a:r>
            <a:r>
              <a:rPr lang="en-US" altLang="zh-TW" dirty="0"/>
              <a:t>5</a:t>
            </a:r>
            <a:r>
              <a:rPr lang="zh-TW" altLang="zh-TW" dirty="0"/>
              <a:t>則美濃在地傳說故事</a:t>
            </a:r>
            <a:r>
              <a:rPr lang="zh-TW" altLang="zh-TW" dirty="0" smtClean="0"/>
              <a:t>，豐富</a:t>
            </a:r>
            <a:r>
              <a:rPr lang="zh-TW" altLang="en-US" dirty="0" smtClean="0"/>
              <a:t>在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zh-TW" dirty="0" smtClean="0"/>
              <a:t>地</a:t>
            </a:r>
            <a:r>
              <a:rPr lang="zh-TW" altLang="zh-TW" dirty="0"/>
              <a:t>文化故事性。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350671"/>
            <a:ext cx="1981676" cy="136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7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864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三、推廣客家文化</a:t>
            </a:r>
            <a:endParaRPr lang="en-US" altLang="zh-TW" sz="36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5166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（一）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「</a:t>
            </a:r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2014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高雄客家文化節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」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8</a:t>
            </a:r>
            <a:endParaRPr lang="zh-TW" altLang="en-US" sz="1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340767"/>
            <a:ext cx="8077200" cy="24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/>
              <a:t>活動日期：</a:t>
            </a:r>
            <a:r>
              <a:rPr lang="en-US" altLang="zh-TW" dirty="0"/>
              <a:t>103</a:t>
            </a:r>
            <a:r>
              <a:rPr lang="zh-TW" altLang="en-US" dirty="0"/>
              <a:t>年</a:t>
            </a:r>
            <a:r>
              <a:rPr lang="en-US" altLang="zh-TW" dirty="0"/>
              <a:t>11</a:t>
            </a:r>
            <a:r>
              <a:rPr lang="zh-TW" altLang="zh-TW" dirty="0"/>
              <a:t>月</a:t>
            </a:r>
            <a:r>
              <a:rPr lang="en-US" altLang="zh-TW" dirty="0"/>
              <a:t>22</a:t>
            </a:r>
            <a:r>
              <a:rPr lang="zh-TW" altLang="en-US" dirty="0"/>
              <a:t>、</a:t>
            </a:r>
            <a:r>
              <a:rPr lang="en-US" altLang="zh-TW" dirty="0"/>
              <a:t>23</a:t>
            </a:r>
            <a:r>
              <a:rPr lang="zh-TW" altLang="zh-TW" dirty="0" smtClean="0"/>
              <a:t>日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sz="800" dirty="0"/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活動內容</a:t>
            </a:r>
            <a:r>
              <a:rPr lang="zh-TW" altLang="en-US" dirty="0" smtClean="0"/>
              <a:t>：</a:t>
            </a:r>
            <a:r>
              <a:rPr lang="zh-TW" altLang="zh-TW" dirty="0" smtClean="0"/>
              <a:t>客家</a:t>
            </a:r>
            <a:r>
              <a:rPr lang="zh-TW" altLang="zh-TW" dirty="0"/>
              <a:t>有囍婚禮、田園音樂節、客家文</a:t>
            </a:r>
            <a:r>
              <a:rPr lang="zh-TW" altLang="zh-TW" dirty="0" smtClean="0"/>
              <a:t>創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                   </a:t>
            </a:r>
            <a:r>
              <a:rPr lang="zh-TW" altLang="zh-TW" dirty="0" smtClean="0"/>
              <a:t>及</a:t>
            </a:r>
            <a:r>
              <a:rPr lang="zh-TW" altLang="zh-TW" dirty="0"/>
              <a:t>農特</a:t>
            </a:r>
            <a:r>
              <a:rPr lang="zh-TW" altLang="zh-TW" dirty="0" smtClean="0"/>
              <a:t>產品展</a:t>
            </a:r>
            <a:r>
              <a:rPr lang="zh-TW" altLang="zh-TW" dirty="0"/>
              <a:t>、客家美食節、客庄</a:t>
            </a:r>
            <a:r>
              <a:rPr lang="zh-TW" altLang="zh-TW" dirty="0" smtClean="0"/>
              <a:t>農</a:t>
            </a:r>
            <a:r>
              <a:rPr lang="zh-TW" altLang="zh-TW" dirty="0"/>
              <a:t>村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                    </a:t>
            </a:r>
            <a:r>
              <a:rPr lang="zh-TW" altLang="zh-TW" dirty="0" smtClean="0"/>
              <a:t>旅遊</a:t>
            </a:r>
            <a:r>
              <a:rPr lang="zh-TW" altLang="zh-TW" dirty="0"/>
              <a:t>、環湖健走闖關</a:t>
            </a:r>
            <a:r>
              <a:rPr lang="zh-TW" altLang="zh-TW" dirty="0" smtClean="0"/>
              <a:t>趣等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sz="800" dirty="0"/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/>
              <a:t>參與人次：</a:t>
            </a:r>
            <a:r>
              <a:rPr lang="zh-TW" altLang="zh-TW" dirty="0" smtClean="0"/>
              <a:t>吸引</a:t>
            </a:r>
            <a:r>
              <a:rPr lang="en-US" altLang="zh-TW" dirty="0" smtClean="0"/>
              <a:t>1</a:t>
            </a:r>
            <a:r>
              <a:rPr lang="zh-TW" altLang="zh-TW" dirty="0"/>
              <a:t>萬</a:t>
            </a:r>
            <a:r>
              <a:rPr lang="en-US" altLang="zh-TW" dirty="0"/>
              <a:t>4,000</a:t>
            </a:r>
            <a:r>
              <a:rPr lang="zh-TW" altLang="zh-TW" dirty="0"/>
              <a:t>人次</a:t>
            </a:r>
            <a:r>
              <a:rPr lang="zh-TW" altLang="zh-TW" dirty="0" smtClean="0"/>
              <a:t>共襄盛舉</a:t>
            </a:r>
            <a:r>
              <a:rPr lang="zh-TW" altLang="en-US" dirty="0"/>
              <a:t>。</a:t>
            </a:r>
            <a:endParaRPr lang="en-US" altLang="zh-TW" dirty="0" smtClean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2032" y="3943835"/>
            <a:ext cx="3337960" cy="222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934305"/>
            <a:ext cx="3343616" cy="223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新春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祈福祭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儀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1412776"/>
            <a:ext cx="79144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>
              <a:lnSpc>
                <a:spcPts val="3500"/>
              </a:lnSpc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活動日期：</a:t>
            </a:r>
            <a:r>
              <a:rPr lang="en-US" altLang="zh-TW" dirty="0" smtClean="0"/>
              <a:t>104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</a:t>
            </a:r>
            <a:r>
              <a:rPr lang="en-US" altLang="zh-TW" dirty="0"/>
              <a:t>26</a:t>
            </a:r>
            <a:r>
              <a:rPr lang="zh-TW" altLang="zh-TW" dirty="0" smtClean="0"/>
              <a:t>日</a:t>
            </a:r>
            <a:endParaRPr lang="en-US" altLang="zh-TW" dirty="0" smtClean="0"/>
          </a:p>
          <a:p>
            <a:pPr indent="-360000">
              <a:lnSpc>
                <a:spcPts val="3500"/>
              </a:lnSpc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TW" altLang="zh-TW" dirty="0" smtClean="0"/>
              <a:t>與</a:t>
            </a:r>
            <a:r>
              <a:rPr lang="zh-TW" altLang="zh-TW" dirty="0"/>
              <a:t>屏東縣</a:t>
            </a:r>
            <a:r>
              <a:rPr lang="zh-TW" altLang="zh-TW" dirty="0" smtClean="0"/>
              <a:t>政府合辦「</a:t>
            </a:r>
            <a:r>
              <a:rPr lang="zh-TW" altLang="zh-TW" dirty="0"/>
              <a:t>新春祈福暨元宵客庄</a:t>
            </a:r>
            <a:r>
              <a:rPr lang="en-US" altLang="zh-TW" dirty="0"/>
              <a:t>12</a:t>
            </a:r>
            <a:r>
              <a:rPr lang="zh-TW" altLang="zh-TW" dirty="0"/>
              <a:t>大節慶</a:t>
            </a:r>
            <a:endParaRPr lang="en-US" altLang="zh-TW" dirty="0" smtClean="0"/>
          </a:p>
          <a:p>
            <a:pPr marL="0" indent="0">
              <a:lnSpc>
                <a:spcPts val="35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/>
              <a:t>-</a:t>
            </a:r>
            <a:r>
              <a:rPr lang="zh-TW" altLang="zh-TW" dirty="0"/>
              <a:t>六堆</a:t>
            </a:r>
            <a:r>
              <a:rPr lang="zh-TW" altLang="zh-TW" dirty="0" smtClean="0"/>
              <a:t>祈福</a:t>
            </a:r>
            <a:r>
              <a:rPr lang="zh-TW" altLang="zh-TW" dirty="0"/>
              <a:t>尖炮城記者會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 indent="-360000">
              <a:lnSpc>
                <a:spcPts val="3500"/>
              </a:lnSpc>
              <a:spcBef>
                <a:spcPct val="0"/>
              </a:spcBef>
              <a:buClr>
                <a:srgbClr val="7030A0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/>
              <a:t>由</a:t>
            </a:r>
            <a:r>
              <a:rPr lang="zh-TW" altLang="zh-TW" dirty="0" smtClean="0"/>
              <a:t>副</a:t>
            </a:r>
            <a:r>
              <a:rPr lang="zh-TW" altLang="zh-TW" dirty="0"/>
              <a:t>市長吳宏謀與屏東縣長潘孟安合率鄉親祈福</a:t>
            </a:r>
            <a:r>
              <a:rPr lang="zh-TW" altLang="zh-TW" dirty="0" smtClean="0"/>
              <a:t>祭</a:t>
            </a:r>
            <a:endParaRPr lang="en-US" altLang="zh-TW" dirty="0" smtClean="0"/>
          </a:p>
          <a:p>
            <a:pPr marL="0" indent="0">
              <a:lnSpc>
                <a:spcPts val="35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zh-TW" dirty="0"/>
              <a:t>拜，約</a:t>
            </a:r>
            <a:r>
              <a:rPr lang="en-US" altLang="zh-TW" dirty="0"/>
              <a:t>600</a:t>
            </a:r>
            <a:r>
              <a:rPr lang="zh-TW" altLang="zh-TW" dirty="0"/>
              <a:t>人</a:t>
            </a:r>
            <a:r>
              <a:rPr lang="zh-TW" altLang="zh-TW" dirty="0" smtClean="0"/>
              <a:t>參與。</a:t>
            </a:r>
          </a:p>
        </p:txBody>
      </p:sp>
      <p:pic>
        <p:nvPicPr>
          <p:cNvPr id="2050" name="Picture 2" descr="Z:\02第一組\瑞君\2015新春祈福照片\挑選過的\IMG_5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84" y="3933288"/>
            <a:ext cx="3132000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02第一組\瑞君\2015新春祈福照片\挑選過的\IMG_57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33288"/>
            <a:ext cx="3132000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9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773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輔導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社團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發</a:t>
            </a:r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展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371601"/>
            <a:ext cx="7914456" cy="30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輔導</a:t>
            </a:r>
            <a:r>
              <a:rPr lang="en-US" altLang="zh-TW" dirty="0" smtClean="0"/>
              <a:t>34</a:t>
            </a:r>
            <a:r>
              <a:rPr lang="zh-TW" altLang="zh-TW" dirty="0" smtClean="0"/>
              <a:t>個</a:t>
            </a:r>
            <a:r>
              <a:rPr lang="zh-TW" altLang="zh-TW" dirty="0"/>
              <a:t>客家社團</a:t>
            </a:r>
            <a:r>
              <a:rPr lang="zh-TW" altLang="zh-TW" dirty="0" smtClean="0"/>
              <a:t>開辦培訓</a:t>
            </a:r>
            <a:r>
              <a:rPr lang="zh-TW" altLang="zh-TW" dirty="0"/>
              <a:t>課程及推廣客家文化</a:t>
            </a:r>
            <a:r>
              <a:rPr lang="zh-TW" altLang="zh-TW" dirty="0" smtClean="0"/>
              <a:t>活動，</a:t>
            </a:r>
            <a:r>
              <a:rPr lang="zh-TW" altLang="zh-TW" dirty="0"/>
              <a:t>社區</a:t>
            </a:r>
            <a:r>
              <a:rPr lang="zh-TW" altLang="zh-TW" dirty="0" smtClean="0"/>
              <a:t>公演</a:t>
            </a:r>
            <a:r>
              <a:rPr lang="en-US" altLang="zh-TW" dirty="0" smtClean="0"/>
              <a:t>6</a:t>
            </a:r>
            <a:r>
              <a:rPr lang="zh-TW" altLang="zh-TW" dirty="0"/>
              <a:t>場次，</a:t>
            </a:r>
            <a:r>
              <a:rPr lang="zh-TW" altLang="zh-TW" dirty="0" smtClean="0"/>
              <a:t>計</a:t>
            </a:r>
            <a:r>
              <a:rPr lang="en-US" altLang="zh-TW" dirty="0" smtClean="0"/>
              <a:t>9,160</a:t>
            </a:r>
            <a:r>
              <a:rPr lang="zh-TW" altLang="zh-TW" dirty="0" smtClean="0"/>
              <a:t>人</a:t>
            </a:r>
            <a:r>
              <a:rPr lang="zh-TW" altLang="en-US" dirty="0" smtClean="0"/>
              <a:t>次</a:t>
            </a:r>
            <a:r>
              <a:rPr lang="zh-TW" altLang="zh-TW" dirty="0" smtClean="0"/>
              <a:t>參與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kumimoji="1" lang="zh-TW" altLang="en-US" dirty="0" smtClean="0">
                <a:latin typeface="+mn-ea"/>
              </a:rPr>
              <a:t>輔導</a:t>
            </a:r>
            <a:r>
              <a:rPr lang="zh-TW" altLang="zh-TW" dirty="0" smtClean="0"/>
              <a:t>客家</a:t>
            </a:r>
            <a:r>
              <a:rPr lang="zh-TW" altLang="zh-TW" dirty="0"/>
              <a:t>社團辦理</a:t>
            </a:r>
            <a:r>
              <a:rPr lang="zh-TW" altLang="zh-TW" dirty="0" smtClean="0"/>
              <a:t>「</a:t>
            </a:r>
            <a:r>
              <a:rPr lang="zh-TW" altLang="zh-TW" dirty="0"/>
              <a:t>新年福春報夜祭活動</a:t>
            </a:r>
            <a:r>
              <a:rPr lang="zh-TW" altLang="zh-TW" dirty="0" smtClean="0"/>
              <a:t>」、吳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zh-TW" dirty="0" smtClean="0"/>
              <a:t>連</a:t>
            </a:r>
            <a:r>
              <a:rPr lang="zh-TW" altLang="zh-TW" dirty="0"/>
              <a:t>昌書畫作品</a:t>
            </a:r>
            <a:r>
              <a:rPr lang="zh-TW" altLang="zh-TW" dirty="0" smtClean="0"/>
              <a:t>展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捐血公益</a:t>
            </a:r>
            <a:r>
              <a:rPr lang="zh-TW" altLang="en-US" dirty="0" smtClean="0"/>
              <a:t>等</a:t>
            </a:r>
            <a:r>
              <a:rPr lang="zh-TW" altLang="zh-TW" dirty="0" smtClean="0"/>
              <a:t>活動，計</a:t>
            </a:r>
            <a:r>
              <a:rPr lang="en-US" altLang="zh-TW" dirty="0"/>
              <a:t>8,000</a:t>
            </a:r>
            <a:r>
              <a:rPr lang="zh-TW" altLang="zh-TW" dirty="0" smtClean="0"/>
              <a:t>人</a:t>
            </a:r>
            <a:r>
              <a:rPr lang="zh-TW" altLang="en-US" dirty="0" smtClean="0"/>
              <a:t>次  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zh-TW" altLang="zh-TW" dirty="0" smtClean="0"/>
              <a:t>參與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kumimoji="1" lang="zh-TW" altLang="en-US" dirty="0" smtClean="0">
                <a:latin typeface="+mn-ea"/>
              </a:rPr>
              <a:t>輔導</a:t>
            </a:r>
            <a:r>
              <a:rPr lang="en-US" altLang="zh-TW" dirty="0"/>
              <a:t>7</a:t>
            </a:r>
            <a:r>
              <a:rPr lang="zh-TW" altLang="zh-TW" dirty="0" smtClean="0"/>
              <a:t>個</a:t>
            </a:r>
            <a:r>
              <a:rPr lang="zh-TW" altLang="zh-TW" dirty="0"/>
              <a:t>客家</a:t>
            </a:r>
            <a:r>
              <a:rPr lang="zh-TW" altLang="zh-TW" dirty="0" smtClean="0"/>
              <a:t>社團</a:t>
            </a:r>
            <a:r>
              <a:rPr lang="en-US" altLang="zh-TW" dirty="0" smtClean="0"/>
              <a:t>487</a:t>
            </a:r>
            <a:r>
              <a:rPr lang="zh-TW" altLang="zh-TW" dirty="0" smtClean="0"/>
              <a:t>人次</a:t>
            </a:r>
            <a:r>
              <a:rPr lang="zh-TW" altLang="en-US" dirty="0"/>
              <a:t>前往國外及外縣市</a:t>
            </a:r>
            <a:r>
              <a:rPr lang="zh-TW" altLang="zh-TW" dirty="0"/>
              <a:t>客家文化交流</a:t>
            </a:r>
            <a:r>
              <a:rPr lang="zh-TW" altLang="en-US" dirty="0"/>
              <a:t>，促進本市客家藝文創新與發展。</a:t>
            </a:r>
            <a:endParaRPr kumimoji="1" lang="zh-TW" altLang="en-US" dirty="0"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1931" y="4437112"/>
            <a:ext cx="3352237" cy="2077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10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386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（三）善用媒體行銷客家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71600"/>
            <a:ext cx="6696744" cy="13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zh-TW" dirty="0" smtClean="0"/>
              <a:t>與高雄廣播電台合作</a:t>
            </a:r>
            <a:r>
              <a:rPr lang="zh-TW" altLang="en-US" dirty="0" smtClean="0"/>
              <a:t>製播</a:t>
            </a:r>
            <a:r>
              <a:rPr lang="zh-TW" altLang="zh-TW" dirty="0" smtClean="0"/>
              <a:t>「最佳時客」節目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，</a:t>
            </a:r>
            <a:r>
              <a:rPr lang="zh-TW" altLang="en-US" dirty="0"/>
              <a:t>提供客家藝文、生活、人物專訪、客語教學等多元化節目內容</a:t>
            </a:r>
            <a:r>
              <a:rPr lang="zh-TW" altLang="zh-TW" dirty="0"/>
              <a:t>。</a:t>
            </a:r>
            <a:endParaRPr lang="en-US" altLang="zh-TW" dirty="0"/>
          </a:p>
        </p:txBody>
      </p:sp>
      <p:pic>
        <p:nvPicPr>
          <p:cNvPr id="1026" name="Picture 2" descr="C:\Users\hakka304\Desktop\電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21797"/>
            <a:ext cx="3721534" cy="2488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125956"/>
            <a:ext cx="3384376" cy="253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11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623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47764"/>
            <a:ext cx="8458200" cy="7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四、客家產業輔導與行銷</a:t>
            </a:r>
            <a:endParaRPr lang="en-US" altLang="zh-TW" sz="36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6712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（一）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客家特色產品遴選、</a:t>
            </a:r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設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計包裝及通路發展計畫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7280" y="1359932"/>
            <a:ext cx="7770440" cy="20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協助</a:t>
            </a:r>
            <a:r>
              <a:rPr lang="zh-TW" altLang="zh-TW" dirty="0"/>
              <a:t>美濃、杉林、甲仙、六龜</a:t>
            </a:r>
            <a:r>
              <a:rPr lang="zh-TW" altLang="zh-TW" dirty="0" smtClean="0"/>
              <a:t>區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zh-TW" altLang="en-US" dirty="0">
                <a:latin typeface="新細明體" panose="02020500000000000000" pitchFamily="18" charset="-120"/>
              </a:rPr>
              <a:t> 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      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 客家</a:t>
            </a:r>
            <a:r>
              <a:rPr lang="zh-TW" altLang="zh-TW" dirty="0" smtClean="0"/>
              <a:t>特色產</a:t>
            </a:r>
            <a:r>
              <a:rPr lang="zh-TW" altLang="en-US" dirty="0" smtClean="0"/>
              <a:t>品</a:t>
            </a:r>
            <a:r>
              <a:rPr lang="zh-TW" altLang="zh-TW" dirty="0" smtClean="0"/>
              <a:t>發展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遴選出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12</a:t>
            </a:r>
            <a:r>
              <a:rPr lang="zh-TW" altLang="zh-TW" dirty="0" smtClean="0"/>
              <a:t>家</a:t>
            </a:r>
            <a:r>
              <a:rPr lang="en-US" altLang="zh-TW" dirty="0" smtClean="0"/>
              <a:t>4</a:t>
            </a:r>
            <a:r>
              <a:rPr lang="zh-TW" altLang="zh-TW" dirty="0"/>
              <a:t>項主力</a:t>
            </a:r>
            <a:r>
              <a:rPr lang="zh-TW" altLang="zh-TW" dirty="0" smtClean="0"/>
              <a:t>、</a:t>
            </a:r>
            <a:r>
              <a:rPr lang="en-US" altLang="zh-TW" dirty="0"/>
              <a:t>4</a:t>
            </a:r>
            <a:r>
              <a:rPr lang="zh-TW" altLang="zh-TW" dirty="0"/>
              <a:t>項</a:t>
            </a:r>
            <a:r>
              <a:rPr lang="zh-TW" altLang="zh-TW" dirty="0" smtClean="0"/>
              <a:t>潛力</a:t>
            </a:r>
            <a:r>
              <a:rPr lang="zh-TW" altLang="zh-TW" dirty="0"/>
              <a:t>產品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進行文創</a:t>
            </a:r>
            <a:r>
              <a:rPr lang="zh-TW" altLang="zh-TW" dirty="0"/>
              <a:t>及包裝設計，</a:t>
            </a:r>
            <a:r>
              <a:rPr lang="zh-TW" altLang="zh-TW" dirty="0" smtClean="0"/>
              <a:t>提</a:t>
            </a:r>
            <a:r>
              <a:rPr lang="zh-TW" altLang="zh-TW" dirty="0"/>
              <a:t>升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客家</a:t>
            </a:r>
            <a:r>
              <a:rPr lang="zh-TW" altLang="zh-TW" dirty="0"/>
              <a:t>產品品質及價</a:t>
            </a:r>
            <a:r>
              <a:rPr lang="zh-TW" altLang="en-US" dirty="0"/>
              <a:t>值。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>
                <a:latin typeface="+mn-ea"/>
              </a:rPr>
              <a:t> 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3410997"/>
            <a:ext cx="8075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建置「杉林區重點發展形象標誌暨觀光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產業</a:t>
            </a:r>
            <a:endParaRPr kumimoji="1"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     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導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覽服務系統」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293096"/>
            <a:ext cx="77704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   </a:t>
            </a:r>
            <a:r>
              <a:rPr lang="zh-TW" altLang="zh-TW" dirty="0" smtClean="0"/>
              <a:t>以</a:t>
            </a:r>
            <a:r>
              <a:rPr lang="zh-TW" altLang="zh-TW" dirty="0"/>
              <a:t>杉林特色產業葫蘆雕作為入口意象標誌，</a:t>
            </a:r>
            <a:r>
              <a:rPr lang="zh-TW" altLang="zh-TW" dirty="0" smtClean="0"/>
              <a:t>及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</a:t>
            </a:r>
            <a:r>
              <a:rPr lang="zh-TW" altLang="zh-TW" dirty="0" smtClean="0"/>
              <a:t>產業</a:t>
            </a:r>
            <a:r>
              <a:rPr lang="zh-TW" altLang="zh-TW" dirty="0"/>
              <a:t>、景點、幹道指引與資訊</a:t>
            </a:r>
            <a:r>
              <a:rPr lang="zh-TW" altLang="zh-TW" dirty="0" smtClean="0"/>
              <a:t>導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</a:t>
            </a:r>
            <a:r>
              <a:rPr lang="zh-TW" altLang="zh-TW" dirty="0" smtClean="0"/>
              <a:t>覽，加強</a:t>
            </a:r>
            <a:r>
              <a:rPr lang="zh-TW" altLang="zh-TW" dirty="0"/>
              <a:t>區內相關產業</a:t>
            </a:r>
            <a:r>
              <a:rPr lang="zh-TW" altLang="zh-TW" dirty="0" smtClean="0"/>
              <a:t>發展</a:t>
            </a:r>
            <a:r>
              <a:rPr lang="zh-TW" altLang="en-US" dirty="0" smtClean="0"/>
              <a:t>，已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於</a:t>
            </a:r>
            <a:r>
              <a:rPr lang="en-US" altLang="zh-TW" dirty="0" smtClean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7</a:t>
            </a:r>
            <a:r>
              <a:rPr lang="zh-TW" altLang="zh-TW" dirty="0"/>
              <a:t>月</a:t>
            </a:r>
            <a:r>
              <a:rPr lang="en-US" altLang="zh-TW" dirty="0" smtClean="0"/>
              <a:t>28</a:t>
            </a:r>
            <a:r>
              <a:rPr lang="zh-TW" altLang="en-US" dirty="0" smtClean="0"/>
              <a:t>日建置</a:t>
            </a:r>
            <a:r>
              <a:rPr lang="zh-TW" altLang="en-US" dirty="0"/>
              <a:t>完成。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>
                <a:latin typeface="+mn-ea"/>
              </a:rPr>
              <a:t> 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12</a:t>
            </a:r>
            <a:endParaRPr lang="zh-TW" altLang="en-US" sz="1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2200" y="4797152"/>
            <a:ext cx="2008823" cy="125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705" b="6282"/>
          <a:stretch/>
        </p:blipFill>
        <p:spPr>
          <a:xfrm>
            <a:off x="5724128" y="2123112"/>
            <a:ext cx="1689029" cy="12338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6759" b="5879"/>
          <a:stretch/>
        </p:blipFill>
        <p:spPr>
          <a:xfrm>
            <a:off x="7092280" y="1365558"/>
            <a:ext cx="1614546" cy="11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18709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（三）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辦理「福安菸葉輔導站客家藝文、音樂及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產業</a:t>
            </a:r>
            <a:endParaRPr kumimoji="1"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     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交流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中心規劃設計暨工程」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9592" y="1711724"/>
            <a:ext cx="8130480" cy="11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 smtClean="0"/>
              <a:t>整</a:t>
            </a:r>
            <a:r>
              <a:rPr lang="zh-TW" altLang="zh-TW" dirty="0"/>
              <a:t>建</a:t>
            </a:r>
            <a:r>
              <a:rPr lang="zh-TW" altLang="zh-TW" dirty="0" smtClean="0"/>
              <a:t>閒置</a:t>
            </a:r>
            <a:r>
              <a:rPr lang="zh-TW" altLang="zh-TW" dirty="0"/>
              <a:t>荒廢的福安菸葉輔導</a:t>
            </a:r>
            <a:r>
              <a:rPr lang="zh-TW" altLang="zh-TW" dirty="0" smtClean="0"/>
              <a:t>站</a:t>
            </a:r>
            <a:r>
              <a:rPr lang="zh-TW" altLang="en-US" dirty="0" smtClean="0"/>
              <a:t>成為產業交流中心</a:t>
            </a:r>
            <a:endParaRPr lang="en-US" altLang="zh-TW" dirty="0" smtClean="0"/>
          </a:p>
          <a:p>
            <a:pPr marL="0" indent="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，促進</a:t>
            </a:r>
            <a:r>
              <a:rPr lang="zh-TW" altLang="zh-TW" dirty="0" smtClean="0"/>
              <a:t>地方</a:t>
            </a:r>
            <a:r>
              <a:rPr lang="zh-TW" altLang="zh-TW" dirty="0"/>
              <a:t>相關</a:t>
            </a:r>
            <a:r>
              <a:rPr lang="zh-TW" altLang="zh-TW" dirty="0" smtClean="0"/>
              <a:t>產業交流</a:t>
            </a:r>
            <a:r>
              <a:rPr lang="zh-TW" altLang="zh-TW" dirty="0"/>
              <a:t>與發展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預計</a:t>
            </a:r>
            <a:r>
              <a:rPr lang="en-US" altLang="zh-TW" dirty="0" smtClean="0"/>
              <a:t>105</a:t>
            </a:r>
            <a:r>
              <a:rPr lang="zh-TW" altLang="zh-TW" dirty="0"/>
              <a:t>年</a:t>
            </a:r>
            <a:r>
              <a:rPr lang="zh-TW" altLang="zh-TW" dirty="0" smtClean="0"/>
              <a:t>完成</a:t>
            </a:r>
            <a:r>
              <a:rPr lang="zh-TW" altLang="en-US" dirty="0" smtClean="0"/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4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 smtClean="0">
              <a:latin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4705980"/>
            <a:ext cx="8075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（四）</a:t>
            </a:r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2015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六堆嘉年華</a:t>
            </a:r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—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高雄客庄行銷推廣計畫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6360" y="5157192"/>
            <a:ext cx="777044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第</a:t>
            </a:r>
            <a:r>
              <a:rPr lang="en-US" altLang="zh-TW" dirty="0"/>
              <a:t>50</a:t>
            </a:r>
            <a:r>
              <a:rPr lang="zh-TW" altLang="zh-TW" dirty="0"/>
              <a:t>屆六堆</a:t>
            </a:r>
            <a:r>
              <a:rPr lang="zh-TW" altLang="zh-TW" dirty="0" smtClean="0"/>
              <a:t>運動會由六龜</a:t>
            </a:r>
            <a:r>
              <a:rPr lang="zh-TW" altLang="zh-TW" dirty="0"/>
              <a:t>區公所</a:t>
            </a:r>
            <a:r>
              <a:rPr lang="zh-TW" altLang="zh-TW" dirty="0" smtClean="0"/>
              <a:t>主辦</a:t>
            </a:r>
            <a:r>
              <a:rPr lang="zh-TW" altLang="en-US" dirty="0" smtClean="0"/>
              <a:t>，活</a:t>
            </a:r>
            <a:r>
              <a:rPr lang="zh-TW" altLang="zh-TW" dirty="0" smtClean="0"/>
              <a:t>動期間</a:t>
            </a:r>
            <a:r>
              <a:rPr lang="zh-TW" altLang="en-US" dirty="0" smtClean="0"/>
              <a:t>配合推廣</a:t>
            </a:r>
            <a:r>
              <a:rPr lang="zh-TW" altLang="zh-TW" dirty="0" smtClean="0"/>
              <a:t>客庄</a:t>
            </a:r>
            <a:r>
              <a:rPr lang="zh-TW" altLang="en-US" dirty="0" smtClean="0"/>
              <a:t>農特產品</a:t>
            </a:r>
            <a:r>
              <a:rPr lang="zh-TW" altLang="zh-TW" dirty="0" smtClean="0"/>
              <a:t>，規劃套裝旅遊行程</a:t>
            </a:r>
            <a:r>
              <a:rPr lang="zh-TW" altLang="en-US" dirty="0" smtClean="0"/>
              <a:t>，行銷客庄人文生態與觀光產業。</a:t>
            </a:r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13</a:t>
            </a:r>
            <a:endParaRPr lang="zh-TW" altLang="en-US" sz="1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36" y="2868305"/>
            <a:ext cx="2376264" cy="1667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68306"/>
            <a:ext cx="2489317" cy="1667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向右箭號 8"/>
          <p:cNvSpPr/>
          <p:nvPr/>
        </p:nvSpPr>
        <p:spPr>
          <a:xfrm>
            <a:off x="4801580" y="3701856"/>
            <a:ext cx="490500" cy="281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五、活絡客家文化館舍</a:t>
            </a:r>
            <a:endParaRPr lang="en-US" altLang="zh-TW" sz="36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7007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（一）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「新客家文化園區」委外營運及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活化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8153400" cy="49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演藝廳</a:t>
            </a:r>
            <a:endParaRPr lang="en-US" altLang="zh-TW" dirty="0" smtClean="0">
              <a:latin typeface="+mn-ea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zh-TW" altLang="en-US" dirty="0" smtClean="0">
                <a:latin typeface="新細明體" panose="02020500000000000000" pitchFamily="18" charset="-120"/>
              </a:rPr>
              <a:t>       以</a:t>
            </a:r>
            <a:r>
              <a:rPr kumimoji="1" lang="zh-TW" altLang="en-US" dirty="0">
                <a:latin typeface="新細明體" panose="02020500000000000000" pitchFamily="18" charset="-120"/>
              </a:rPr>
              <a:t>國內外藝文表演結合客家文化藝術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呈現，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en-US" altLang="zh-TW" dirty="0">
                <a:latin typeface="新細明體" panose="02020500000000000000" pitchFamily="18" charset="-120"/>
              </a:rPr>
              <a:t> </a:t>
            </a:r>
            <a:r>
              <a:rPr kumimoji="1" lang="en-US" altLang="zh-TW" dirty="0" smtClean="0">
                <a:latin typeface="新細明體" panose="02020500000000000000" pitchFamily="18" charset="-120"/>
              </a:rPr>
              <a:t>      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103.08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－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104.02 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計有 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萬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760 </a:t>
            </a:r>
            <a:r>
              <a:rPr lang="zh-TW" altLang="en-US" dirty="0">
                <a:latin typeface="新細明體" panose="02020500000000000000" pitchFamily="18" charset="-120"/>
                <a:ea typeface="新細明體" pitchFamily="18" charset="-120"/>
              </a:rPr>
              <a:t>人次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參觀。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0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圓樓餐廳及</a:t>
            </a:r>
            <a:r>
              <a:rPr lang="en-US" altLang="zh-TW" dirty="0" smtClean="0">
                <a:latin typeface="+mn-ea"/>
              </a:rPr>
              <a:t>2</a:t>
            </a:r>
            <a:r>
              <a:rPr lang="zh-TW" altLang="en-US" dirty="0" smtClean="0">
                <a:latin typeface="+mn-ea"/>
              </a:rPr>
              <a:t>棟展售中心</a:t>
            </a:r>
            <a:endParaRPr lang="en-US" altLang="zh-TW" dirty="0" smtClean="0">
              <a:latin typeface="+mn-ea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zh-TW" altLang="en-US" dirty="0" smtClean="0">
                <a:latin typeface="新細明體" panose="02020500000000000000" pitchFamily="18" charset="-120"/>
              </a:rPr>
              <a:t>       每日開館對外營運績效良好，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en-US" altLang="zh-TW" dirty="0">
                <a:latin typeface="新細明體" panose="02020500000000000000" pitchFamily="18" charset="-120"/>
                <a:ea typeface="新細明體" pitchFamily="18" charset="-120"/>
              </a:rPr>
              <a:t> </a:t>
            </a:r>
            <a:r>
              <a:rPr kumimoji="1"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      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103.08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－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104.02 </a:t>
            </a:r>
            <a:r>
              <a:rPr lang="zh-TW" altLang="en-US" dirty="0">
                <a:latin typeface="新細明體" panose="02020500000000000000" pitchFamily="18" charset="-120"/>
                <a:ea typeface="新細明體" pitchFamily="18" charset="-120"/>
              </a:rPr>
              <a:t>來客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數 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2</a:t>
            </a:r>
            <a:r>
              <a:rPr lang="zh-TW" altLang="zh-TW" dirty="0"/>
              <a:t>萬</a:t>
            </a:r>
            <a:r>
              <a:rPr lang="en-US" altLang="zh-TW" dirty="0" smtClean="0"/>
              <a:t>8,900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人次。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2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kumimoji="1" lang="en-US" altLang="zh-TW" sz="2000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kumimoji="1" lang="zh-TW" altLang="en-US" dirty="0" smtClean="0">
                <a:latin typeface="+mn-ea"/>
              </a:rPr>
              <a:t>文物館</a:t>
            </a:r>
            <a:endParaRPr kumimoji="1" lang="en-US" altLang="zh-TW" dirty="0" smtClean="0">
              <a:latin typeface="+mn-ea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en-US" altLang="zh-TW" dirty="0">
                <a:latin typeface="+mn-ea"/>
              </a:rPr>
              <a:t> </a:t>
            </a:r>
            <a:r>
              <a:rPr kumimoji="1" lang="en-US" altLang="zh-TW" dirty="0" smtClean="0">
                <a:latin typeface="+mn-ea"/>
              </a:rPr>
              <a:t>      </a:t>
            </a:r>
            <a:r>
              <a:rPr kumimoji="1" lang="zh-TW" altLang="en-US" dirty="0" smtClean="0">
                <a:latin typeface="+mn-ea"/>
              </a:rPr>
              <a:t>展示多元</a:t>
            </a:r>
            <a:r>
              <a:rPr kumimoji="1" lang="zh-TW" altLang="en-US" dirty="0">
                <a:latin typeface="新細明體" panose="02020500000000000000" pitchFamily="18" charset="-120"/>
              </a:rPr>
              <a:t>豐富的客家文化，是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學校</a:t>
            </a:r>
            <a:r>
              <a:rPr kumimoji="1" lang="zh-TW" altLang="en-US" dirty="0">
                <a:latin typeface="新細明體" panose="02020500000000000000" pitchFamily="18" charset="-120"/>
              </a:rPr>
              <a:t>鄉土戶外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教學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en-US" altLang="zh-TW" dirty="0">
                <a:latin typeface="新細明體" panose="02020500000000000000" pitchFamily="18" charset="-120"/>
              </a:rPr>
              <a:t> </a:t>
            </a:r>
            <a:r>
              <a:rPr kumimoji="1" lang="en-US" altLang="zh-TW" dirty="0" smtClean="0">
                <a:latin typeface="新細明體" panose="02020500000000000000" pitchFamily="18" charset="-120"/>
              </a:rPr>
              <a:t>      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及</a:t>
            </a:r>
            <a:r>
              <a:rPr kumimoji="1" lang="zh-TW" altLang="en-US" dirty="0">
                <a:latin typeface="新細明體" panose="02020500000000000000" pitchFamily="18" charset="-120"/>
              </a:rPr>
              <a:t>市民體驗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客家文化</a:t>
            </a:r>
            <a:r>
              <a:rPr kumimoji="1" lang="zh-TW" altLang="en-US" dirty="0">
                <a:latin typeface="新細明體" panose="02020500000000000000" pitchFamily="18" charset="-120"/>
              </a:rPr>
              <a:t>的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平台。</a:t>
            </a:r>
            <a:endParaRPr kumimoji="1" lang="en-US" altLang="zh-TW" dirty="0">
              <a:latin typeface="新細明體" panose="02020500000000000000" pitchFamily="18" charset="-120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       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103.08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－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104.02 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辦理</a:t>
            </a:r>
            <a:r>
              <a:rPr lang="zh-TW" altLang="zh-TW" dirty="0" smtClean="0"/>
              <a:t>「</a:t>
            </a:r>
            <a:r>
              <a:rPr lang="zh-TW" altLang="zh-TW" dirty="0"/>
              <a:t>傘耀客家</a:t>
            </a:r>
            <a:r>
              <a:rPr lang="en-US" altLang="zh-TW" dirty="0"/>
              <a:t>-</a:t>
            </a:r>
            <a:r>
              <a:rPr lang="zh-TW" altLang="zh-TW" dirty="0"/>
              <a:t>紙傘</a:t>
            </a:r>
            <a:r>
              <a:rPr lang="en-US" altLang="zh-TW" dirty="0"/>
              <a:t> </a:t>
            </a:r>
            <a:r>
              <a:rPr lang="zh-TW" altLang="zh-TW" dirty="0"/>
              <a:t>工藝展</a:t>
            </a:r>
            <a:r>
              <a:rPr lang="zh-TW" altLang="zh-TW" dirty="0" smtClean="0"/>
              <a:t>」</a:t>
            </a:r>
            <a:r>
              <a:rPr lang="zh-TW" altLang="en-US" dirty="0"/>
              <a:t>、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 smtClean="0"/>
              <a:t>      </a:t>
            </a:r>
            <a:r>
              <a:rPr lang="zh-TW" altLang="zh-TW" dirty="0" smtClean="0"/>
              <a:t>「</a:t>
            </a:r>
            <a:r>
              <a:rPr lang="zh-TW" altLang="en-US" dirty="0"/>
              <a:t>吳連昌書畫展</a:t>
            </a:r>
            <a:r>
              <a:rPr lang="zh-TW" altLang="zh-TW" dirty="0" smtClean="0"/>
              <a:t>」</a:t>
            </a:r>
            <a:r>
              <a:rPr lang="zh-TW" altLang="en-US" dirty="0" smtClean="0"/>
              <a:t>等</a:t>
            </a:r>
            <a:r>
              <a:rPr lang="en-US" altLang="zh-TW" dirty="0" smtClean="0"/>
              <a:t>5</a:t>
            </a:r>
            <a:r>
              <a:rPr lang="zh-TW" altLang="en-US" dirty="0" smtClean="0"/>
              <a:t>場展覽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。</a:t>
            </a:r>
            <a:endParaRPr lang="en-US" altLang="zh-TW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14</a:t>
            </a:r>
            <a:endParaRPr lang="zh-TW" altLang="en-US" sz="1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85" y="3140968"/>
            <a:ext cx="1911179" cy="127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202" y="203258"/>
            <a:ext cx="1912294" cy="6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活化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「美濃客家文物館」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3608"/>
            <a:ext cx="7770440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kumimoji="1" lang="zh-TW" altLang="en-US" dirty="0">
                <a:latin typeface="新細明體" panose="02020500000000000000" pitchFamily="18" charset="-120"/>
              </a:rPr>
              <a:t>以門票收入為營運來源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，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103.08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－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104.02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營</a:t>
            </a:r>
            <a:r>
              <a:rPr lang="zh-TW" altLang="en-US" dirty="0">
                <a:latin typeface="新細明體" panose="02020500000000000000" pitchFamily="18" charset="-120"/>
                <a:ea typeface="新細明體" pitchFamily="18" charset="-120"/>
              </a:rPr>
              <a:t>收總計 </a:t>
            </a:r>
            <a:r>
              <a:rPr lang="en-US" altLang="zh-TW" dirty="0">
                <a:latin typeface="新細明體" panose="02020500000000000000" pitchFamily="18" charset="-120"/>
                <a:ea typeface="新細明體" pitchFamily="18" charset="-120"/>
              </a:rPr>
              <a:t>190</a:t>
            </a:r>
            <a:r>
              <a:rPr lang="zh-TW" altLang="zh-TW" dirty="0">
                <a:latin typeface="新細明體" panose="02020500000000000000" pitchFamily="18" charset="-120"/>
                <a:ea typeface="新細明體" pitchFamily="18" charset="-120"/>
              </a:rPr>
              <a:t>萬</a:t>
            </a:r>
            <a:r>
              <a:rPr lang="en-US" altLang="zh-TW" dirty="0">
                <a:latin typeface="新細明體" panose="02020500000000000000" pitchFamily="18" charset="-120"/>
                <a:ea typeface="新細明體" pitchFamily="18" charset="-120"/>
              </a:rPr>
              <a:t>5,767</a:t>
            </a:r>
            <a:r>
              <a:rPr lang="zh-TW" altLang="en-US" dirty="0">
                <a:latin typeface="新細明體" panose="02020500000000000000" pitchFamily="18" charset="-120"/>
                <a:ea typeface="新細明體" pitchFamily="18" charset="-120"/>
              </a:rPr>
              <a:t>元，入館參觀人數 </a:t>
            </a:r>
            <a:r>
              <a:rPr lang="en-US" altLang="zh-TW" dirty="0">
                <a:latin typeface="新細明體" panose="02020500000000000000" pitchFamily="18" charset="-120"/>
                <a:ea typeface="新細明體" pitchFamily="18" charset="-120"/>
              </a:rPr>
              <a:t>81,805</a:t>
            </a:r>
            <a:r>
              <a:rPr lang="zh-TW" altLang="en-US" dirty="0">
                <a:latin typeface="新細明體" panose="02020500000000000000" pitchFamily="18" charset="-120"/>
                <a:ea typeface="新細明體" pitchFamily="18" charset="-120"/>
              </a:rPr>
              <a:t>人次。</a:t>
            </a:r>
            <a:endParaRPr lang="en-US" altLang="zh-TW" dirty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4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103.08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－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104.03  </a:t>
            </a:r>
            <a:r>
              <a:rPr lang="zh-TW" altLang="en-US" dirty="0" smtClean="0">
                <a:latin typeface="+mn-ea"/>
              </a:rPr>
              <a:t>展出</a:t>
            </a:r>
            <a:endParaRPr lang="en-US" altLang="zh-TW" dirty="0" smtClean="0">
              <a:latin typeface="+mn-ea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     </a:t>
            </a:r>
            <a:r>
              <a:rPr lang="zh-TW" altLang="zh-TW" dirty="0" smtClean="0"/>
              <a:t>「</a:t>
            </a:r>
            <a:r>
              <a:rPr lang="zh-TW" altLang="zh-TW" dirty="0"/>
              <a:t>淨、敬、境」書法、彩墨特</a:t>
            </a:r>
            <a:r>
              <a:rPr lang="zh-TW" altLang="zh-TW" dirty="0" smtClean="0"/>
              <a:t>展</a:t>
            </a:r>
            <a:r>
              <a:rPr lang="zh-TW" altLang="en-US" dirty="0" smtClean="0"/>
              <a:t>、</a:t>
            </a:r>
            <a:r>
              <a:rPr lang="zh-TW" altLang="zh-TW" dirty="0"/>
              <a:t>「回望二十</a:t>
            </a:r>
            <a:r>
              <a:rPr lang="zh-TW" altLang="zh-TW" dirty="0" smtClean="0"/>
              <a:t>世</a:t>
            </a:r>
            <a:r>
              <a:rPr lang="en-US" altLang="zh-TW" dirty="0" smtClean="0"/>
              <a:t>   </a:t>
            </a: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zh-TW" dirty="0" smtClean="0"/>
              <a:t>紀</a:t>
            </a:r>
            <a:r>
              <a:rPr lang="zh-TW" altLang="zh-TW" dirty="0"/>
              <a:t>的美濃」典藏攝影</a:t>
            </a:r>
            <a:r>
              <a:rPr lang="zh-TW" altLang="zh-TW" dirty="0" smtClean="0"/>
              <a:t>展</a:t>
            </a:r>
            <a:r>
              <a:rPr lang="zh-TW" altLang="en-US" dirty="0" smtClean="0"/>
              <a:t>等</a:t>
            </a:r>
            <a:r>
              <a:rPr lang="en-US" altLang="zh-TW" dirty="0" smtClean="0"/>
              <a:t>4</a:t>
            </a:r>
            <a:r>
              <a:rPr lang="zh-TW" altLang="en-US" dirty="0" smtClean="0"/>
              <a:t>場展覽，讓</a:t>
            </a:r>
            <a:r>
              <a:rPr lang="zh-TW" altLang="en-US" dirty="0"/>
              <a:t>參觀民眾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透過不同的藝術展覽認識客家文化。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 smtClean="0"/>
          </a:p>
        </p:txBody>
      </p:sp>
      <p:pic>
        <p:nvPicPr>
          <p:cNvPr id="6" name="圖片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5954" y="4149080"/>
            <a:ext cx="2666365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4531196"/>
            <a:ext cx="2517201" cy="146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29372"/>
            <a:ext cx="1872208" cy="105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15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5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8575" y="4572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客委會組織架構</a:t>
            </a:r>
            <a:endParaRPr lang="zh-TW" altLang="en-US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5" y="1260231"/>
            <a:ext cx="72009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32656"/>
            <a:ext cx="845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六、</a:t>
            </a:r>
            <a:r>
              <a:rPr lang="zh-TW" altLang="en-US" sz="36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營造客家文化生活環境</a:t>
            </a:r>
            <a:endParaRPr lang="en-US" altLang="zh-TW" sz="36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1034733"/>
            <a:ext cx="838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（一）積極爭取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中央補助辦理客家文化生活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環境</a:t>
            </a:r>
            <a:endParaRPr kumimoji="1"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     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營造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計畫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6014" y="1988840"/>
            <a:ext cx="793318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/>
              <a:t>成立輔導團</a:t>
            </a:r>
            <a:r>
              <a:rPr lang="zh-TW" altLang="en-US" dirty="0" smtClean="0"/>
              <a:t>，</a:t>
            </a:r>
            <a:r>
              <a:rPr lang="zh-TW" altLang="zh-TW" dirty="0"/>
              <a:t>協助各機關爭取中央</a:t>
            </a:r>
            <a:r>
              <a:rPr lang="zh-TW" altLang="en-US" dirty="0"/>
              <a:t>經費</a:t>
            </a:r>
            <a:r>
              <a:rPr lang="zh-TW" altLang="zh-TW" dirty="0"/>
              <a:t>補助</a:t>
            </a:r>
            <a:r>
              <a:rPr lang="zh-TW" altLang="en-US" dirty="0"/>
              <a:t>，並針對現有</a:t>
            </a:r>
            <a:r>
              <a:rPr lang="zh-TW" altLang="zh-TW" dirty="0"/>
              <a:t>執行計畫提供專業務實之諮詢及意見，提升</a:t>
            </a:r>
            <a:r>
              <a:rPr lang="zh-TW" altLang="en-US" dirty="0"/>
              <a:t>計畫執行品質與成效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4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en-US" altLang="zh-TW" dirty="0" smtClean="0">
                <a:latin typeface="+mn-ea"/>
              </a:rPr>
              <a:t>103.08</a:t>
            </a:r>
            <a:r>
              <a:rPr lang="zh-TW" altLang="en-US" dirty="0" smtClean="0">
                <a:latin typeface="+mn-ea"/>
              </a:rPr>
              <a:t>－</a:t>
            </a:r>
            <a:r>
              <a:rPr lang="en-US" altLang="zh-TW" dirty="0" smtClean="0">
                <a:latin typeface="+mn-ea"/>
              </a:rPr>
              <a:t>103.12 </a:t>
            </a:r>
            <a:r>
              <a:rPr lang="zh-TW" altLang="zh-TW" dirty="0" smtClean="0"/>
              <a:t>提報</a:t>
            </a:r>
            <a:r>
              <a:rPr lang="en-US" altLang="zh-TW" dirty="0"/>
              <a:t>8</a:t>
            </a:r>
            <a:r>
              <a:rPr lang="zh-TW" altLang="zh-TW" dirty="0"/>
              <a:t>案</a:t>
            </a:r>
            <a:r>
              <a:rPr lang="zh-TW" altLang="en-US" dirty="0">
                <a:latin typeface="新細明體" panose="02020500000000000000" pitchFamily="18" charset="-120"/>
              </a:rPr>
              <a:t>計畫</a:t>
            </a:r>
            <a:endParaRPr lang="en-US" altLang="zh-TW" dirty="0" smtClean="0">
              <a:latin typeface="+mn-ea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      </a:t>
            </a:r>
            <a:r>
              <a:rPr lang="zh-TW" altLang="en-US" dirty="0" smtClean="0">
                <a:latin typeface="新細明體" panose="02020500000000000000" pitchFamily="18" charset="-120"/>
              </a:rPr>
              <a:t>其中</a:t>
            </a:r>
            <a:r>
              <a:rPr lang="en-US" altLang="zh-TW" dirty="0">
                <a:latin typeface="新細明體" panose="02020500000000000000" pitchFamily="18" charset="-120"/>
              </a:rPr>
              <a:t>3</a:t>
            </a:r>
            <a:r>
              <a:rPr lang="zh-TW" altLang="en-US" dirty="0" smtClean="0">
                <a:latin typeface="新細明體" panose="02020500000000000000" pitchFamily="18" charset="-120"/>
              </a:rPr>
              <a:t>案</a:t>
            </a:r>
            <a:r>
              <a:rPr lang="zh-TW" altLang="en-US" dirty="0">
                <a:latin typeface="新細明體" panose="02020500000000000000" pitchFamily="18" charset="-120"/>
              </a:rPr>
              <a:t>獲中央</a:t>
            </a:r>
            <a:r>
              <a:rPr lang="zh-TW" altLang="en-US" dirty="0" smtClean="0">
                <a:latin typeface="新細明體" panose="02020500000000000000" pitchFamily="18" charset="-120"/>
              </a:rPr>
              <a:t>補助</a:t>
            </a:r>
            <a:r>
              <a:rPr lang="en-US" altLang="zh-TW" dirty="0"/>
              <a:t>1,550</a:t>
            </a:r>
            <a:r>
              <a:rPr lang="zh-TW" altLang="zh-TW" dirty="0"/>
              <a:t>萬</a:t>
            </a:r>
            <a:r>
              <a:rPr lang="en-US" altLang="zh-TW" dirty="0" smtClean="0"/>
              <a:t>6,400</a:t>
            </a:r>
            <a:r>
              <a:rPr lang="zh-TW" altLang="en-US" dirty="0"/>
              <a:t>元。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>
                <a:latin typeface="新細明體" panose="02020500000000000000" pitchFamily="18" charset="-120"/>
              </a:rPr>
              <a:t>       未來</a:t>
            </a:r>
            <a:r>
              <a:rPr lang="zh-TW" altLang="en-US" dirty="0">
                <a:latin typeface="新細明體" panose="02020500000000000000" pitchFamily="18" charset="-120"/>
              </a:rPr>
              <a:t>將繼續提案爭取補助，挹注本市建設</a:t>
            </a:r>
            <a:r>
              <a:rPr lang="zh-TW" altLang="en-US" dirty="0" smtClean="0">
                <a:latin typeface="新細明體" panose="02020500000000000000" pitchFamily="18" charset="-120"/>
              </a:rPr>
              <a:t>經費。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16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37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7931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（二）美濃中正湖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整體客家文化發展暨景觀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環境</a:t>
            </a:r>
            <a:endParaRPr kumimoji="1"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           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營造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計畫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17</a:t>
            </a:r>
            <a:endParaRPr lang="zh-TW" altLang="en-US" sz="1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81287" y="1844824"/>
            <a:ext cx="3285256" cy="21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4149080"/>
            <a:ext cx="77704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串連南側環湖步道及東側景觀營造，塑造水與綠優質環境，提升美濃地區客家文化生活環境及遊憩品質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lnSpc>
                <a:spcPts val="14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en-US" altLang="zh-TW" dirty="0" smtClean="0"/>
              <a:t>103</a:t>
            </a:r>
            <a:r>
              <a:rPr lang="zh-TW" altLang="zh-TW" dirty="0"/>
              <a:t>年</a:t>
            </a:r>
            <a:r>
              <a:rPr lang="en-US" altLang="zh-TW" dirty="0"/>
              <a:t>11</a:t>
            </a:r>
            <a:r>
              <a:rPr lang="zh-TW" altLang="zh-TW" dirty="0"/>
              <a:t>月完工</a:t>
            </a:r>
            <a:r>
              <a:rPr lang="zh-TW" altLang="en-US" dirty="0" smtClean="0">
                <a:latin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4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8218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（三）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中庄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歷史空間環境景觀整體規劃設計暨工程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340768"/>
            <a:ext cx="79144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>
                <a:latin typeface="+mn-ea"/>
              </a:rPr>
              <a:t>針對美</a:t>
            </a:r>
            <a:r>
              <a:rPr lang="zh-TW" altLang="zh-TW" dirty="0">
                <a:latin typeface="+mn-ea"/>
              </a:rPr>
              <a:t>濃警察分駐所、日式木構宿舍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棟</a:t>
            </a:r>
            <a:r>
              <a:rPr lang="zh-TW" altLang="zh-TW" dirty="0">
                <a:latin typeface="+mn-ea"/>
              </a:rPr>
              <a:t>歷史建築及週邊景觀整體規劃再利用，促成歷史建築文化空間再生，並建構成觀光旅遊諮詢、藝文中心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>
                <a:latin typeface="+mn-ea"/>
              </a:rPr>
              <a:t>總經費</a:t>
            </a:r>
            <a:r>
              <a:rPr lang="en-US" altLang="zh-TW" dirty="0">
                <a:latin typeface="+mn-ea"/>
              </a:rPr>
              <a:t>5,918</a:t>
            </a:r>
            <a:r>
              <a:rPr lang="zh-TW" altLang="zh-TW" dirty="0">
                <a:latin typeface="+mn-ea"/>
              </a:rPr>
              <a:t>萬元</a:t>
            </a:r>
            <a:r>
              <a:rPr lang="zh-TW" altLang="en-US" dirty="0">
                <a:latin typeface="+mn-ea"/>
              </a:rPr>
              <a:t>，預計</a:t>
            </a:r>
            <a:r>
              <a:rPr lang="en-US" altLang="zh-TW" dirty="0">
                <a:latin typeface="+mn-ea"/>
              </a:rPr>
              <a:t>104</a:t>
            </a:r>
            <a:r>
              <a:rPr lang="zh-TW" altLang="en-US" dirty="0" smtClean="0">
                <a:latin typeface="+mn-ea"/>
              </a:rPr>
              <a:t>年</a:t>
            </a:r>
            <a:r>
              <a:rPr lang="en-US" altLang="zh-TW" dirty="0" smtClean="0">
                <a:latin typeface="+mn-ea"/>
              </a:rPr>
              <a:t>11</a:t>
            </a:r>
            <a:r>
              <a:rPr lang="zh-TW" altLang="en-US" dirty="0" smtClean="0">
                <a:latin typeface="+mn-ea"/>
              </a:rPr>
              <a:t>月</a:t>
            </a:r>
            <a:r>
              <a:rPr lang="zh-TW" altLang="en-US" dirty="0">
                <a:latin typeface="+mn-ea"/>
              </a:rPr>
              <a:t>完工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</p:txBody>
      </p:sp>
      <p:pic>
        <p:nvPicPr>
          <p:cNvPr id="4" name="Picture 2" descr="D:\美濃中-正-湖\照片\IMAG1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16" y="3573015"/>
            <a:ext cx="3643884" cy="205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美濃中-正-湖\照片\IMAG11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532" y="3573014"/>
            <a:ext cx="3643884" cy="205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18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669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8236" y="836712"/>
            <a:ext cx="8218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（四）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美濃學園</a:t>
            </a:r>
            <a:r>
              <a:rPr kumimoji="1"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-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教育藝文館規劃設計暨工程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340768"/>
            <a:ext cx="79144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>
                <a:latin typeface="+mn-ea"/>
              </a:rPr>
              <a:t>結合美濃中庄歷史地景門戶意象，兼顧地方圖書、藝文空間實質需求，興建一座集教育、圖書、文化、藝術複合式功能之「教育藝文館」</a:t>
            </a:r>
            <a:r>
              <a:rPr lang="zh-TW" altLang="en-US" dirty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pPr marL="609600" indent="-60960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>
                <a:latin typeface="+mn-ea"/>
              </a:rPr>
              <a:t>總經費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zh-TW" dirty="0">
                <a:latin typeface="+mn-ea"/>
              </a:rPr>
              <a:t>億</a:t>
            </a:r>
            <a:r>
              <a:rPr lang="en-US" altLang="zh-TW" dirty="0">
                <a:latin typeface="+mn-ea"/>
              </a:rPr>
              <a:t>833</a:t>
            </a:r>
            <a:r>
              <a:rPr lang="zh-TW" altLang="zh-TW" dirty="0">
                <a:latin typeface="+mn-ea"/>
              </a:rPr>
              <a:t>萬元</a:t>
            </a:r>
            <a:r>
              <a:rPr lang="zh-TW" altLang="en-US" dirty="0">
                <a:latin typeface="+mn-ea"/>
              </a:rPr>
              <a:t>，工程委託本府工務局新建工程處辦理，</a:t>
            </a:r>
            <a:r>
              <a:rPr lang="zh-TW" altLang="zh-TW" dirty="0">
                <a:latin typeface="+mn-ea"/>
              </a:rPr>
              <a:t>預</a:t>
            </a:r>
            <a:r>
              <a:rPr lang="zh-TW" altLang="en-US" dirty="0">
                <a:latin typeface="+mn-ea"/>
              </a:rPr>
              <a:t>計</a:t>
            </a:r>
            <a:r>
              <a:rPr lang="en-US" altLang="zh-TW" dirty="0">
                <a:latin typeface="+mn-ea"/>
              </a:rPr>
              <a:t>104</a:t>
            </a:r>
            <a:r>
              <a:rPr lang="zh-TW" altLang="zh-TW" dirty="0" smtClean="0">
                <a:latin typeface="+mn-ea"/>
              </a:rPr>
              <a:t>年</a:t>
            </a:r>
            <a:r>
              <a:rPr lang="en-US" altLang="zh-TW" dirty="0">
                <a:latin typeface="+mn-ea"/>
              </a:rPr>
              <a:t>7</a:t>
            </a:r>
            <a:r>
              <a:rPr lang="zh-TW" altLang="zh-TW" dirty="0" smtClean="0">
                <a:latin typeface="+mn-ea"/>
              </a:rPr>
              <a:t>月</a:t>
            </a:r>
            <a:r>
              <a:rPr lang="zh-TW" altLang="zh-TW" dirty="0">
                <a:latin typeface="+mn-ea"/>
              </a:rPr>
              <a:t>完工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</p:txBody>
      </p:sp>
      <p:pic>
        <p:nvPicPr>
          <p:cNvPr id="4" name="Picture 7" descr="C:\Users\Cheng\Desktop\SketchUp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801" y="3646935"/>
            <a:ext cx="3332784" cy="215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0579" y="3646935"/>
            <a:ext cx="331236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19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03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8236" y="836712"/>
            <a:ext cx="8218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（五）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高雄市美濃區白馬名家宋屋學堂調查計畫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06016" y="1412776"/>
            <a:ext cx="79144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/>
              <a:t>為</a:t>
            </a:r>
            <a:r>
              <a:rPr lang="zh-TW" altLang="zh-TW" dirty="0" smtClean="0"/>
              <a:t>保存</a:t>
            </a:r>
            <a:r>
              <a:rPr lang="zh-TW" altLang="zh-TW" dirty="0"/>
              <a:t>美濃在地生活空間歷史記憶，發掘宋屋學堂再利用</a:t>
            </a:r>
            <a:r>
              <a:rPr lang="zh-TW" altLang="zh-TW" dirty="0" smtClean="0"/>
              <a:t>契機</a:t>
            </a:r>
            <a:r>
              <a:rPr lang="zh-TW" altLang="en-US" dirty="0" smtClean="0"/>
              <a:t>，</a:t>
            </a:r>
            <a:r>
              <a:rPr lang="zh-TW" altLang="zh-TW" dirty="0" smtClean="0"/>
              <a:t>研究</a:t>
            </a:r>
            <a:r>
              <a:rPr lang="zh-TW" altLang="zh-TW" dirty="0"/>
              <a:t>結果將作為後續規劃整建或運用之參據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>
                <a:latin typeface="+mn-ea"/>
              </a:rPr>
              <a:t>總</a:t>
            </a:r>
            <a:r>
              <a:rPr lang="zh-TW" altLang="zh-TW" dirty="0" smtClean="0">
                <a:latin typeface="+mn-ea"/>
              </a:rPr>
              <a:t>經費</a:t>
            </a:r>
            <a:r>
              <a:rPr lang="en-US" altLang="zh-TW" dirty="0"/>
              <a:t>150</a:t>
            </a:r>
            <a:r>
              <a:rPr lang="zh-TW" altLang="zh-TW" dirty="0" smtClean="0">
                <a:latin typeface="+mn-ea"/>
              </a:rPr>
              <a:t>萬</a:t>
            </a:r>
            <a:r>
              <a:rPr lang="zh-TW" altLang="zh-TW" dirty="0">
                <a:latin typeface="+mn-ea"/>
              </a:rPr>
              <a:t>元</a:t>
            </a:r>
            <a:r>
              <a:rPr lang="zh-TW" altLang="en-US" dirty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預計</a:t>
            </a:r>
            <a:r>
              <a:rPr lang="en-US" altLang="zh-TW" dirty="0"/>
              <a:t>104</a:t>
            </a:r>
            <a:r>
              <a:rPr lang="zh-TW" altLang="zh-TW" dirty="0"/>
              <a:t>年</a:t>
            </a:r>
            <a:r>
              <a:rPr lang="en-US" altLang="zh-TW" dirty="0"/>
              <a:t>10</a:t>
            </a:r>
            <a:r>
              <a:rPr lang="zh-TW" altLang="zh-TW" dirty="0"/>
              <a:t>月</a:t>
            </a:r>
            <a:r>
              <a:rPr lang="zh-TW" altLang="zh-TW" dirty="0" smtClean="0"/>
              <a:t>完</a:t>
            </a:r>
            <a:r>
              <a:rPr lang="zh-TW" altLang="en-US" dirty="0" smtClean="0">
                <a:latin typeface="+mn-ea"/>
              </a:rPr>
              <a:t>工。</a:t>
            </a:r>
            <a:endParaRPr lang="en-US" altLang="zh-TW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20</a:t>
            </a:r>
            <a:endParaRPr lang="zh-TW" altLang="en-US" sz="1200" dirty="0"/>
          </a:p>
        </p:txBody>
      </p:sp>
      <p:pic>
        <p:nvPicPr>
          <p:cNvPr id="5" name="圖片 4" descr="IMG_30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649" y="3284984"/>
            <a:ext cx="5274310" cy="272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0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8236" y="836712"/>
            <a:ext cx="82182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（六）</a:t>
            </a:r>
            <a:r>
              <a:rPr kumimoji="1" lang="zh-TW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高雄市客家信仰中心整體風貌改善規劃設計</a:t>
            </a:r>
            <a:endParaRPr kumimoji="1" lang="en-US" altLang="zh-TW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            </a:t>
            </a:r>
            <a:r>
              <a:rPr kumimoji="1" lang="zh-TW" altLang="zh-TW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暨工程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8024" y="1700808"/>
            <a:ext cx="79144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>
                <a:latin typeface="+mn-ea"/>
              </a:rPr>
              <a:t>針對義民廟廣場與周邊場域進行客家環境意象改造及綠美化，有效提升社區居民生活品質，營造優質客家文化生活圈。</a:t>
            </a:r>
            <a:endParaRPr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>
                <a:latin typeface="+mn-ea"/>
              </a:rPr>
              <a:t>總</a:t>
            </a:r>
            <a:r>
              <a:rPr lang="zh-TW" altLang="zh-TW" dirty="0" smtClean="0">
                <a:latin typeface="+mn-ea"/>
              </a:rPr>
              <a:t>經費</a:t>
            </a:r>
            <a:r>
              <a:rPr lang="en-US" altLang="zh-TW" dirty="0"/>
              <a:t>2,420</a:t>
            </a:r>
            <a:r>
              <a:rPr lang="zh-TW" altLang="zh-TW" dirty="0" smtClean="0">
                <a:latin typeface="+mn-ea"/>
              </a:rPr>
              <a:t>萬元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en-US" altLang="zh-TW" dirty="0" smtClean="0">
                <a:latin typeface="+mn-ea"/>
              </a:rPr>
              <a:t>104</a:t>
            </a:r>
            <a:r>
              <a:rPr lang="zh-TW" altLang="en-US" dirty="0" smtClean="0">
                <a:latin typeface="+mn-ea"/>
              </a:rPr>
              <a:t>年</a:t>
            </a:r>
            <a:r>
              <a:rPr lang="en-US" altLang="zh-TW" dirty="0" smtClean="0">
                <a:latin typeface="+mn-ea"/>
              </a:rPr>
              <a:t>3</a:t>
            </a:r>
            <a:r>
              <a:rPr lang="zh-TW" altLang="en-US" dirty="0" smtClean="0">
                <a:latin typeface="+mn-ea"/>
              </a:rPr>
              <a:t>月</a:t>
            </a:r>
            <a:r>
              <a:rPr lang="en-US" altLang="zh-TW" dirty="0" smtClean="0">
                <a:latin typeface="+mn-ea"/>
              </a:rPr>
              <a:t>12</a:t>
            </a:r>
            <a:r>
              <a:rPr lang="zh-TW" altLang="en-US" dirty="0" smtClean="0">
                <a:latin typeface="+mn-ea"/>
              </a:rPr>
              <a:t>日開工，預計</a:t>
            </a:r>
            <a:r>
              <a:rPr lang="en-US" altLang="zh-TW" dirty="0">
                <a:latin typeface="+mn-ea"/>
              </a:rPr>
              <a:t>104</a:t>
            </a:r>
            <a:r>
              <a:rPr lang="zh-TW" altLang="en-US" dirty="0" smtClean="0">
                <a:latin typeface="+mn-ea"/>
              </a:rPr>
              <a:t>年</a:t>
            </a:r>
            <a:r>
              <a:rPr lang="en-US" altLang="zh-TW" dirty="0" smtClean="0">
                <a:latin typeface="+mn-ea"/>
              </a:rPr>
              <a:t>7</a:t>
            </a:r>
            <a:r>
              <a:rPr lang="zh-TW" altLang="en-US" dirty="0" smtClean="0">
                <a:latin typeface="+mn-ea"/>
              </a:rPr>
              <a:t>月</a:t>
            </a:r>
            <a:r>
              <a:rPr lang="zh-TW" altLang="en-US" dirty="0">
                <a:latin typeface="+mn-ea"/>
              </a:rPr>
              <a:t>完工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21</a:t>
            </a:r>
            <a:endParaRPr lang="zh-TW" altLang="en-US" sz="1200" dirty="0"/>
          </a:p>
        </p:txBody>
      </p:sp>
      <p:pic>
        <p:nvPicPr>
          <p:cNvPr id="1026" name="Picture 2" descr="Z:\02第一組\客家信仰中心動土典禮\IMG_5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700" y="3933056"/>
            <a:ext cx="3563976" cy="2375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08007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貳、未來施政要項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202" y="3127481"/>
            <a:ext cx="1835596" cy="2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836712"/>
            <a:ext cx="84582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一、推行客語學習多元化</a:t>
            </a:r>
            <a:endParaRPr lang="en-US" altLang="zh-TW" sz="32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414264"/>
            <a:ext cx="7842448" cy="17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/>
              <a:t>賡續</a:t>
            </a:r>
            <a:r>
              <a:rPr lang="zh-TW" altLang="zh-TW" dirty="0" smtClean="0"/>
              <a:t>推動</a:t>
            </a:r>
            <a:r>
              <a:rPr lang="zh-TW" altLang="zh-TW" dirty="0"/>
              <a:t>「全客語沉浸教學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、</a:t>
            </a:r>
            <a:r>
              <a:rPr lang="zh-TW" altLang="zh-TW" dirty="0" smtClean="0"/>
              <a:t>「</a:t>
            </a:r>
            <a:r>
              <a:rPr lang="zh-TW" altLang="zh-TW" dirty="0"/>
              <a:t>客話大家庭</a:t>
            </a:r>
            <a:r>
              <a:rPr lang="zh-TW" altLang="zh-TW" dirty="0" smtClean="0"/>
              <a:t>」</a:t>
            </a:r>
            <a:endParaRPr lang="en-US" altLang="zh-TW" dirty="0" smtClean="0"/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zh-TW" dirty="0" smtClean="0"/>
              <a:t>，</a:t>
            </a:r>
            <a:r>
              <a:rPr lang="zh-TW" altLang="zh-TW" dirty="0"/>
              <a:t>落實家庭客語教育，增進客語復甦及文化</a:t>
            </a:r>
            <a:r>
              <a:rPr lang="zh-TW" altLang="zh-TW" dirty="0" smtClean="0"/>
              <a:t>傳承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 smtClean="0"/>
              <a:t>編撰</a:t>
            </a:r>
            <a:r>
              <a:rPr lang="zh-TW" altLang="zh-TW" dirty="0"/>
              <a:t>客家文化出版品，提升讀者學習客家文化興趣，發揚客家優美文化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。</a:t>
            </a:r>
            <a:endParaRPr lang="zh-TW" altLang="en-US" dirty="0">
              <a:latin typeface="新細明體" panose="02020500000000000000" pitchFamily="18" charset="-120"/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22</a:t>
            </a:r>
            <a:endParaRPr lang="zh-TW" altLang="en-US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3284984"/>
            <a:ext cx="8458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二、</a:t>
            </a:r>
            <a:r>
              <a:rPr lang="zh-TW" altLang="zh-TW" sz="32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整合民俗節慶與客庄特色，</a:t>
            </a:r>
            <a:r>
              <a:rPr lang="zh-TW" altLang="zh-TW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創意行銷</a:t>
            </a:r>
            <a:endParaRPr lang="en-US" altLang="zh-TW" sz="3200" b="1" dirty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</a:t>
            </a:r>
            <a:r>
              <a:rPr lang="zh-TW" altLang="zh-TW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客家文化</a:t>
            </a:r>
            <a:endParaRPr lang="en-US" altLang="zh-TW" sz="3200" b="1" dirty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66056" y="4293096"/>
            <a:ext cx="69783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zh-TW" altLang="zh-TW" dirty="0" smtClean="0">
                <a:latin typeface="新細明體" panose="02020500000000000000" pitchFamily="18" charset="-120"/>
              </a:rPr>
              <a:t>舉辦</a:t>
            </a:r>
            <a:r>
              <a:rPr kumimoji="1" lang="zh-TW" altLang="zh-TW" dirty="0">
                <a:latin typeface="新細明體" panose="02020500000000000000" pitchFamily="18" charset="-120"/>
              </a:rPr>
              <a:t>「</a:t>
            </a:r>
            <a:r>
              <a:rPr kumimoji="1" lang="en-US" altLang="zh-TW" dirty="0" smtClean="0">
                <a:latin typeface="新細明體" panose="02020500000000000000" pitchFamily="18" charset="-120"/>
              </a:rPr>
              <a:t>2015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客庄</a:t>
            </a:r>
            <a:r>
              <a:rPr kumimoji="1" lang="en-US" altLang="zh-TW" dirty="0">
                <a:latin typeface="新細明體" panose="02020500000000000000" pitchFamily="18" charset="-120"/>
              </a:rPr>
              <a:t>12</a:t>
            </a:r>
            <a:r>
              <a:rPr kumimoji="1" lang="zh-TW" altLang="zh-TW" dirty="0">
                <a:latin typeface="新細明體" panose="02020500000000000000" pitchFamily="18" charset="-120"/>
              </a:rPr>
              <a:t>大節慶～高雄客家文化節」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，整合</a:t>
            </a:r>
            <a:r>
              <a:rPr kumimoji="1" lang="zh-TW" altLang="zh-TW" dirty="0">
                <a:latin typeface="新細明體" panose="02020500000000000000" pitchFamily="18" charset="-120"/>
              </a:rPr>
              <a:t>民俗節慶與客庄特色，呈現最精緻的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客家文化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。</a:t>
            </a:r>
            <a:endParaRPr lang="zh-TW" altLang="en-US" dirty="0">
              <a:latin typeface="新細明體" panose="02020500000000000000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3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764704"/>
            <a:ext cx="84582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三、</a:t>
            </a:r>
            <a:r>
              <a:rPr lang="zh-TW" altLang="zh-TW" sz="32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積極行銷客家文化館舍，提升</a:t>
            </a:r>
            <a:r>
              <a:rPr lang="zh-TW" altLang="zh-TW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觀光</a:t>
            </a:r>
            <a:r>
              <a:rPr lang="zh-TW" altLang="zh-TW" sz="32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效益</a:t>
            </a:r>
            <a:endParaRPr lang="en-US" altLang="zh-TW" sz="3200" b="1" dirty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78424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kumimoji="1" lang="zh-TW" altLang="en-US" dirty="0" smtClean="0">
                <a:latin typeface="新細明體" panose="02020500000000000000" pitchFamily="18" charset="-120"/>
              </a:rPr>
              <a:t>充實「</a:t>
            </a:r>
            <a:r>
              <a:rPr kumimoji="1" lang="zh-TW" altLang="zh-TW" dirty="0">
                <a:latin typeface="新細明體" panose="02020500000000000000" pitchFamily="18" charset="-120"/>
              </a:rPr>
              <a:t>新客家文化園區</a:t>
            </a:r>
            <a:r>
              <a:rPr kumimoji="1" lang="zh-TW" altLang="en-US" dirty="0">
                <a:latin typeface="新細明體" panose="02020500000000000000" pitchFamily="18" charset="-120"/>
              </a:rPr>
              <a:t>」公共</a:t>
            </a:r>
            <a:r>
              <a:rPr kumimoji="1" lang="zh-TW" altLang="zh-TW" dirty="0">
                <a:latin typeface="新細明體" panose="02020500000000000000" pitchFamily="18" charset="-120"/>
              </a:rPr>
              <a:t>設施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，</a:t>
            </a:r>
            <a:r>
              <a:rPr lang="zh-TW" altLang="zh-TW" dirty="0" smtClean="0"/>
              <a:t>協助</a:t>
            </a:r>
            <a:r>
              <a:rPr lang="zh-TW" altLang="zh-TW" dirty="0"/>
              <a:t>承租廠商加強營運能力，共同合作永續</a:t>
            </a:r>
            <a:r>
              <a:rPr lang="zh-TW" altLang="zh-TW" dirty="0" smtClean="0"/>
              <a:t>經營</a:t>
            </a:r>
            <a:r>
              <a:rPr lang="zh-TW" altLang="en-US" dirty="0" smtClean="0"/>
              <a:t>。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kumimoji="1" lang="zh-TW" altLang="en-US" dirty="0" smtClean="0">
                <a:latin typeface="新細明體" panose="02020500000000000000" pitchFamily="18" charset="-120"/>
              </a:rPr>
              <a:t>強化「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美濃客家文物館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」營運績效，提高國內外遊客參訪率，帶動美濃觀光產業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23</a:t>
            </a:r>
            <a:endParaRPr lang="zh-TW" altLang="en-US" sz="1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3212976"/>
            <a:ext cx="84582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四、</a:t>
            </a:r>
            <a:r>
              <a:rPr lang="zh-TW" altLang="zh-TW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發展</a:t>
            </a:r>
            <a:r>
              <a:rPr lang="zh-TW" altLang="zh-TW" sz="32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客家文化創意產業</a:t>
            </a:r>
            <a:endParaRPr lang="en-US" altLang="zh-TW" sz="3200" b="1" dirty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3789040"/>
            <a:ext cx="78424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 smtClean="0"/>
              <a:t>整修</a:t>
            </a:r>
            <a:r>
              <a:rPr lang="zh-TW" altLang="zh-TW" dirty="0"/>
              <a:t>活化毀損老舊的「美濃福安菸葉輔導站</a:t>
            </a:r>
            <a:r>
              <a:rPr lang="zh-TW" altLang="zh-TW" dirty="0" smtClean="0"/>
              <a:t>」，</a:t>
            </a:r>
            <a:r>
              <a:rPr lang="zh-TW" altLang="zh-TW" dirty="0"/>
              <a:t>作為客家藝文、音樂及產業交流中心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。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609600" indent="-60960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辦理客家特色產品發展計畫及客庄農特產品展售與套裝旅遊活動，協助業者提升產業技術、培育行銷人才與開發通路，永續推動客家產業發展</a:t>
            </a:r>
            <a:r>
              <a:rPr lang="zh-TW" altLang="zh-TW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50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908720"/>
            <a:ext cx="84582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五、</a:t>
            </a:r>
            <a:r>
              <a:rPr lang="zh-TW" altLang="zh-TW" sz="3200" b="1" dirty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營造優質客家文化生活</a:t>
            </a:r>
            <a:r>
              <a:rPr lang="zh-TW" altLang="zh-TW" sz="32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環境</a:t>
            </a:r>
            <a:endParaRPr lang="en-US" altLang="zh-TW" sz="3200" b="1" dirty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484784"/>
            <a:ext cx="784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賡續調查本市各區客家文史地景</a:t>
            </a:r>
            <a:r>
              <a:rPr lang="zh-TW" altLang="en-US" dirty="0"/>
              <a:t>及</a:t>
            </a:r>
            <a:r>
              <a:rPr lang="zh-TW" altLang="zh-TW" dirty="0"/>
              <a:t>潛力新亮點，提案爭取中央補助，以保存、修復、營造本市客家文化生活環境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。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Clr>
                <a:srgbClr val="7030A0"/>
              </a:buClr>
              <a:buNone/>
            </a:pP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 marL="609600" indent="-609600">
              <a:lnSpc>
                <a:spcPts val="34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/>
              <a:t>積極</a:t>
            </a:r>
            <a:r>
              <a:rPr lang="zh-TW" altLang="zh-TW" dirty="0" smtClean="0"/>
              <a:t>趕辦「</a:t>
            </a:r>
            <a:r>
              <a:rPr lang="zh-TW" altLang="zh-TW" dirty="0"/>
              <a:t>美濃中庄歷史空間環境景觀整體監造暨工程」、「美濃學園─教育藝文館規劃設計暨工程」、「高雄市客家信仰中心整體風貌改善規劃設計暨工程」</a:t>
            </a:r>
            <a:r>
              <a:rPr lang="zh-TW" altLang="zh-TW" dirty="0" smtClean="0"/>
              <a:t>等計畫</a:t>
            </a:r>
            <a:r>
              <a:rPr lang="zh-TW" altLang="zh-TW" dirty="0"/>
              <a:t>，務求如期如質</a:t>
            </a:r>
            <a:r>
              <a:rPr lang="zh-TW" altLang="zh-TW" dirty="0" smtClean="0"/>
              <a:t>完工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401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99415" y="2209800"/>
            <a:ext cx="5760640" cy="30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主任秘書                 </a:t>
            </a:r>
            <a:r>
              <a:rPr lang="zh-TW" altLang="en-US" sz="10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32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陳華英</a:t>
            </a:r>
            <a:endParaRPr lang="en-US" altLang="zh-TW" sz="3200" b="1" dirty="0" smtClean="0">
              <a:solidFill>
                <a:srgbClr val="080F9A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綜合規劃組組長      陳燕萍</a:t>
            </a:r>
          </a:p>
          <a:p>
            <a:pPr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文教發展組組長      胡敦如</a:t>
            </a:r>
          </a:p>
          <a:p>
            <a:pPr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客家文化中心主任  黃冠靜</a:t>
            </a:r>
          </a:p>
          <a:p>
            <a:pPr>
              <a:lnSpc>
                <a:spcPts val="4000"/>
              </a:lnSpc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80F9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秘書室主任              劉國雄</a:t>
            </a:r>
            <a:endParaRPr lang="en-US" altLang="zh-TW" sz="3200" dirty="0" smtClean="0">
              <a:solidFill>
                <a:srgbClr val="080F9A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3200" dirty="0" smtClean="0">
              <a:solidFill>
                <a:srgbClr val="080F9A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1397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4400" dirty="0">
                <a:solidFill>
                  <a:srgbClr val="FF0000"/>
                </a:solidFill>
                <a:latin typeface="新細明體" panose="02020500000000000000" pitchFamily="18" charset="-120"/>
              </a:rPr>
              <a:t>客委會同仁介紹</a:t>
            </a:r>
          </a:p>
        </p:txBody>
      </p:sp>
    </p:spTree>
    <p:extLst>
      <p:ext uri="{BB962C8B-B14F-4D97-AF65-F5344CB8AC3E}">
        <p14:creationId xmlns:p14="http://schemas.microsoft.com/office/powerpoint/2010/main" val="35754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08007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簡報結束 敬請指教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202" y="3127481"/>
            <a:ext cx="1835596" cy="2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08007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壹、當前施政重點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202" y="3127481"/>
            <a:ext cx="1835596" cy="2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rgbClr val="333399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一、積極推廣客語學習課程</a:t>
            </a:r>
            <a:endParaRPr lang="en-US" altLang="zh-TW" sz="3600" b="1" dirty="0" smtClean="0">
              <a:solidFill>
                <a:srgbClr val="333399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4806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（一）本市各級學校及幼兒園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8153400" cy="11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輔導開辦客語課程及</a:t>
            </a:r>
            <a:r>
              <a:rPr lang="zh-TW" altLang="zh-TW" dirty="0"/>
              <a:t>推展客家文化活動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，全力提供</a:t>
            </a:r>
            <a:endParaRPr lang="en-US" altLang="zh-TW" dirty="0" smtClean="0">
              <a:latin typeface="新細明體" panose="02020500000000000000" pitchFamily="18" charset="-120"/>
              <a:ea typeface="新細明體" pitchFamily="18" charset="-120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r>
              <a:rPr lang="en-US" altLang="zh-TW" dirty="0">
                <a:latin typeface="新細明體" panose="02020500000000000000" pitchFamily="18" charset="-120"/>
                <a:ea typeface="新細明體" pitchFamily="18" charset="-120"/>
              </a:rPr>
              <a:t> </a:t>
            </a:r>
            <a:r>
              <a:rPr lang="en-US" altLang="zh-TW" dirty="0" smtClean="0">
                <a:latin typeface="新細明體" panose="02020500000000000000" pitchFamily="18" charset="-120"/>
                <a:ea typeface="新細明體" pitchFamily="18" charset="-120"/>
              </a:rPr>
              <a:t>      </a:t>
            </a:r>
            <a:r>
              <a:rPr lang="zh-TW" altLang="en-US" dirty="0" smtClean="0">
                <a:latin typeface="新細明體" panose="02020500000000000000" pitchFamily="18" charset="-120"/>
                <a:ea typeface="新細明體" pitchFamily="18" charset="-120"/>
              </a:rPr>
              <a:t>師資、教師鐘點費。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5" y="4563125"/>
            <a:ext cx="2520280" cy="189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1</a:t>
            </a:r>
            <a:endParaRPr lang="zh-TW" altLang="en-US" sz="12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80319"/>
              </p:ext>
            </p:extLst>
          </p:nvPr>
        </p:nvGraphicFramePr>
        <p:xfrm>
          <a:off x="1475656" y="2403336"/>
          <a:ext cx="6768752" cy="210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790"/>
                <a:gridCol w="1823488"/>
                <a:gridCol w="1794286"/>
                <a:gridCol w="1692188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103.08 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－ </a:t>
                      </a:r>
                      <a:r>
                        <a:rPr lang="en-US" altLang="zh-TW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104.02   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開班情形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07504"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高中職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endParaRPr lang="zh-TW" altLang="en-US" sz="2400" b="1" strike="sngStrike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幼兒園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開課學校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上課人次 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en-US" altLang="zh-TW" sz="2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5,312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3,722</a:t>
                      </a: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371600"/>
            <a:ext cx="8153400" cy="42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 smtClean="0">
                <a:latin typeface="+mn-ea"/>
              </a:rPr>
              <a:t>「</a:t>
            </a:r>
            <a:r>
              <a:rPr lang="zh-TW" altLang="zh-TW" dirty="0">
                <a:latin typeface="+mn-ea"/>
              </a:rPr>
              <a:t>幼教全客語沉浸教學」</a:t>
            </a:r>
            <a:endParaRPr lang="en-US" altLang="zh-TW" dirty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US" altLang="zh-TW" dirty="0" smtClean="0">
                <a:latin typeface="+mn-ea"/>
              </a:rPr>
              <a:t>       </a:t>
            </a:r>
            <a:r>
              <a:rPr kumimoji="1" lang="zh-TW" altLang="zh-TW" dirty="0">
                <a:latin typeface="+mn-ea"/>
              </a:rPr>
              <a:t>輔導</a:t>
            </a:r>
            <a:r>
              <a:rPr kumimoji="1" lang="en-US" altLang="zh-TW" dirty="0">
                <a:latin typeface="+mn-ea"/>
              </a:rPr>
              <a:t> </a:t>
            </a:r>
            <a:r>
              <a:rPr kumimoji="1" lang="zh-TW" altLang="zh-TW" dirty="0">
                <a:latin typeface="+mn-ea"/>
              </a:rPr>
              <a:t>美濃區</a:t>
            </a:r>
            <a:r>
              <a:rPr kumimoji="1" lang="en-US" altLang="zh-TW" dirty="0">
                <a:latin typeface="+mn-ea"/>
              </a:rPr>
              <a:t>5</a:t>
            </a:r>
            <a:r>
              <a:rPr kumimoji="1" lang="zh-TW" altLang="zh-TW" dirty="0">
                <a:latin typeface="+mn-ea"/>
              </a:rPr>
              <a:t>所國小附幼</a:t>
            </a:r>
            <a:r>
              <a:rPr kumimoji="1" lang="zh-TW" altLang="zh-TW" dirty="0" smtClean="0">
                <a:latin typeface="+mn-ea"/>
              </a:rPr>
              <a:t>、</a:t>
            </a:r>
            <a:r>
              <a:rPr kumimoji="1" lang="en-US" altLang="zh-TW" dirty="0">
                <a:latin typeface="+mn-ea"/>
              </a:rPr>
              <a:t> 6</a:t>
            </a:r>
            <a:r>
              <a:rPr kumimoji="1" lang="zh-TW" altLang="zh-TW" dirty="0">
                <a:latin typeface="+mn-ea"/>
              </a:rPr>
              <a:t>所私立幼兒園、旗山</a:t>
            </a:r>
            <a:endParaRPr kumimoji="1" lang="en-US" altLang="zh-TW" dirty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kumimoji="1" lang="zh-TW" altLang="en-US" dirty="0">
                <a:latin typeface="+mn-ea"/>
              </a:rPr>
              <a:t>       </a:t>
            </a:r>
            <a:r>
              <a:rPr kumimoji="1" lang="zh-TW" altLang="zh-TW" dirty="0">
                <a:latin typeface="+mn-ea"/>
              </a:rPr>
              <a:t>區</a:t>
            </a:r>
            <a:r>
              <a:rPr kumimoji="1" lang="en-US" altLang="zh-TW" dirty="0">
                <a:latin typeface="+mn-ea"/>
              </a:rPr>
              <a:t> </a:t>
            </a:r>
            <a:r>
              <a:rPr kumimoji="1" lang="zh-TW" altLang="zh-TW" dirty="0">
                <a:latin typeface="+mn-ea"/>
              </a:rPr>
              <a:t>及</a:t>
            </a:r>
            <a:r>
              <a:rPr kumimoji="1" lang="en-US" altLang="zh-TW" dirty="0">
                <a:latin typeface="+mn-ea"/>
              </a:rPr>
              <a:t> </a:t>
            </a:r>
            <a:r>
              <a:rPr kumimoji="1" lang="zh-TW" altLang="zh-TW" dirty="0">
                <a:latin typeface="+mn-ea"/>
              </a:rPr>
              <a:t>杉林區</a:t>
            </a:r>
            <a:r>
              <a:rPr kumimoji="1" lang="en-US" altLang="zh-TW" dirty="0">
                <a:latin typeface="+mn-ea"/>
              </a:rPr>
              <a:t> </a:t>
            </a:r>
            <a:r>
              <a:rPr kumimoji="1" lang="zh-TW" altLang="zh-TW" dirty="0">
                <a:latin typeface="+mn-ea"/>
              </a:rPr>
              <a:t>各</a:t>
            </a:r>
            <a:r>
              <a:rPr kumimoji="1" lang="en-US" altLang="zh-TW" dirty="0">
                <a:latin typeface="+mn-ea"/>
              </a:rPr>
              <a:t>1</a:t>
            </a:r>
            <a:r>
              <a:rPr kumimoji="1" lang="zh-TW" altLang="zh-TW" dirty="0">
                <a:latin typeface="+mn-ea"/>
              </a:rPr>
              <a:t>所私立幼兒園實施，</a:t>
            </a:r>
            <a:r>
              <a:rPr kumimoji="1" lang="zh-TW" altLang="en-US" dirty="0">
                <a:latin typeface="+mn-ea"/>
              </a:rPr>
              <a:t>並</a:t>
            </a:r>
            <a:r>
              <a:rPr kumimoji="1" lang="zh-TW" altLang="zh-TW" dirty="0">
                <a:latin typeface="+mn-ea"/>
              </a:rPr>
              <a:t>辦理師資</a:t>
            </a:r>
            <a:endParaRPr kumimoji="1" lang="en-US" altLang="zh-TW" dirty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kumimoji="1" lang="zh-TW" altLang="en-US" dirty="0">
                <a:latin typeface="+mn-ea"/>
              </a:rPr>
              <a:t>       </a:t>
            </a:r>
            <a:r>
              <a:rPr kumimoji="1" lang="zh-TW" altLang="zh-TW" dirty="0">
                <a:latin typeface="+mn-ea"/>
              </a:rPr>
              <a:t>培訓</a:t>
            </a:r>
            <a:r>
              <a:rPr kumimoji="1" lang="zh-TW" altLang="en-US" dirty="0">
                <a:latin typeface="+mn-ea"/>
              </a:rPr>
              <a:t>，共同</a:t>
            </a:r>
            <a:r>
              <a:rPr kumimoji="1" lang="zh-TW" altLang="zh-TW" dirty="0">
                <a:latin typeface="+mn-ea"/>
              </a:rPr>
              <a:t>營造全客語學習環境</a:t>
            </a:r>
            <a:r>
              <a:rPr kumimoji="1" lang="zh-TW" altLang="zh-TW" dirty="0" smtClean="0">
                <a:latin typeface="+mn-ea"/>
              </a:rPr>
              <a:t>。</a:t>
            </a:r>
            <a:endParaRPr kumimoji="1" lang="en-US" altLang="zh-TW" dirty="0">
              <a:latin typeface="+mn-ea"/>
            </a:endParaRPr>
          </a:p>
          <a:p>
            <a:pPr marL="0" indent="0">
              <a:lnSpc>
                <a:spcPts val="2000"/>
              </a:lnSpc>
              <a:buClr>
                <a:schemeClr val="accent2"/>
              </a:buClr>
              <a:buNone/>
            </a:pPr>
            <a:endParaRPr kumimoji="1" lang="en-US" altLang="zh-TW" dirty="0" smtClean="0">
              <a:latin typeface="+mn-ea"/>
            </a:endParaRPr>
          </a:p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>
                <a:latin typeface="+mn-ea"/>
              </a:rPr>
              <a:t>「國小中高年級客語沉浸教學」</a:t>
            </a:r>
            <a:endParaRPr lang="en-US" altLang="zh-TW" dirty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kumimoji="1" lang="zh-TW" altLang="en-US" dirty="0">
                <a:latin typeface="+mn-ea"/>
              </a:rPr>
              <a:t>       輔導 龍肚、龍山、中壇、</a:t>
            </a:r>
            <a:r>
              <a:rPr lang="zh-TW" altLang="zh-TW" dirty="0"/>
              <a:t>美濃</a:t>
            </a:r>
            <a:r>
              <a:rPr lang="en-US" altLang="zh-TW" dirty="0"/>
              <a:t> </a:t>
            </a:r>
            <a:r>
              <a:rPr kumimoji="1" lang="en-US" altLang="zh-TW" dirty="0">
                <a:latin typeface="+mn-ea"/>
              </a:rPr>
              <a:t>4</a:t>
            </a:r>
            <a:r>
              <a:rPr kumimoji="1" lang="zh-TW" altLang="en-US" dirty="0">
                <a:latin typeface="+mn-ea"/>
              </a:rPr>
              <a:t>所</a:t>
            </a:r>
            <a:r>
              <a:rPr kumimoji="1" lang="zh-TW" altLang="en-US" dirty="0" smtClean="0">
                <a:latin typeface="+mn-ea"/>
              </a:rPr>
              <a:t>國小</a:t>
            </a:r>
            <a:r>
              <a:rPr kumimoji="1" lang="en-US" altLang="zh-TW" dirty="0" smtClean="0">
                <a:latin typeface="+mn-ea"/>
              </a:rPr>
              <a:t>3</a:t>
            </a:r>
            <a:r>
              <a:rPr kumimoji="1" lang="zh-TW" altLang="en-US" dirty="0" smtClean="0">
                <a:latin typeface="+mn-ea"/>
              </a:rPr>
              <a:t>年級為實  </a:t>
            </a:r>
            <a:endParaRPr kumimoji="1" lang="en-US" altLang="zh-TW" dirty="0" smtClean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kumimoji="1" lang="zh-TW" altLang="en-US" dirty="0">
                <a:latin typeface="+mn-ea"/>
              </a:rPr>
              <a:t> </a:t>
            </a:r>
            <a:r>
              <a:rPr kumimoji="1" lang="zh-TW" altLang="en-US" dirty="0" smtClean="0">
                <a:latin typeface="+mn-ea"/>
              </a:rPr>
              <a:t>      驗</a:t>
            </a:r>
            <a:r>
              <a:rPr kumimoji="1" lang="zh-TW" altLang="en-US" dirty="0">
                <a:latin typeface="+mn-ea"/>
              </a:rPr>
              <a:t>班</a:t>
            </a:r>
            <a:r>
              <a:rPr kumimoji="1" lang="zh-TW" altLang="en-US" dirty="0" smtClean="0">
                <a:latin typeface="+mn-ea"/>
              </a:rPr>
              <a:t>，</a:t>
            </a:r>
            <a:r>
              <a:rPr lang="zh-TW" altLang="zh-TW" dirty="0" smtClean="0">
                <a:latin typeface="+mn-ea"/>
              </a:rPr>
              <a:t>每月</a:t>
            </a:r>
            <a:r>
              <a:rPr lang="zh-TW" altLang="zh-TW" dirty="0">
                <a:latin typeface="+mn-ea"/>
              </a:rPr>
              <a:t>進行教師實作、課堂</a:t>
            </a:r>
            <a:r>
              <a:rPr lang="zh-TW" altLang="zh-TW" dirty="0" smtClean="0">
                <a:latin typeface="+mn-ea"/>
              </a:rPr>
              <a:t>觀摩</a:t>
            </a:r>
            <a:r>
              <a:rPr lang="zh-TW" altLang="zh-TW" dirty="0">
                <a:latin typeface="+mn-ea"/>
              </a:rPr>
              <a:t>、教案撰寫</a:t>
            </a:r>
            <a:r>
              <a:rPr lang="zh-TW" altLang="en-US" dirty="0" smtClean="0">
                <a:latin typeface="+mn-ea"/>
              </a:rPr>
              <a:t>，</a:t>
            </a:r>
            <a:endParaRPr lang="en-US" altLang="zh-TW" dirty="0" smtClean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   </a:t>
            </a:r>
            <a:r>
              <a:rPr kumimoji="1" lang="zh-TW" altLang="en-US" dirty="0" smtClean="0">
                <a:latin typeface="+mn-ea"/>
              </a:rPr>
              <a:t>建立</a:t>
            </a:r>
            <a:r>
              <a:rPr kumimoji="1" lang="zh-TW" altLang="en-US" dirty="0">
                <a:latin typeface="+mn-ea"/>
              </a:rPr>
              <a:t>全客語教學</a:t>
            </a:r>
            <a:r>
              <a:rPr kumimoji="1" lang="zh-TW" altLang="en-US" dirty="0" smtClean="0">
                <a:latin typeface="+mn-ea"/>
              </a:rPr>
              <a:t>模式</a:t>
            </a:r>
            <a:r>
              <a:rPr lang="zh-TW" altLang="en-US" dirty="0" smtClean="0">
                <a:latin typeface="+mn-ea"/>
              </a:rPr>
              <a:t>。</a:t>
            </a:r>
            <a:endParaRPr kumimoji="1" lang="zh-TW" altLang="en-US" dirty="0"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2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438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838200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（二）社會大眾</a:t>
            </a:r>
            <a:endParaRPr kumimoji="1" lang="zh-TW" altLang="en-US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17051" y="1484785"/>
            <a:ext cx="80034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客家學苑</a:t>
            </a:r>
            <a:endParaRPr lang="en-US" altLang="zh-TW" dirty="0" smtClean="0">
              <a:latin typeface="+mn-ea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kumimoji="1" lang="en-US" altLang="zh-TW" dirty="0" smtClean="0">
                <a:latin typeface="+mn-ea"/>
              </a:rPr>
              <a:t>        </a:t>
            </a:r>
            <a:r>
              <a:rPr kumimoji="1" lang="zh-TW" altLang="en-US" dirty="0" smtClean="0">
                <a:latin typeface="+mn-ea"/>
              </a:rPr>
              <a:t>開辦客語初級班</a:t>
            </a:r>
            <a:r>
              <a:rPr lang="zh-TW" altLang="zh-TW" dirty="0" smtClean="0"/>
              <a:t>、客</a:t>
            </a:r>
            <a:r>
              <a:rPr lang="zh-TW" altLang="zh-TW" dirty="0"/>
              <a:t>語中級暨中高級</a:t>
            </a:r>
            <a:r>
              <a:rPr lang="zh-TW" altLang="zh-TW" dirty="0" smtClean="0"/>
              <a:t>班、客家建</a:t>
            </a:r>
            <a:endParaRPr lang="en-US" altLang="zh-TW" dirty="0" smtClean="0"/>
          </a:p>
          <a:p>
            <a:pPr marL="0" indent="0">
              <a:buClr>
                <a:schemeClr val="accent2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築</a:t>
            </a:r>
            <a:r>
              <a:rPr lang="zh-TW" altLang="zh-TW" dirty="0" smtClean="0"/>
              <a:t>與風水等</a:t>
            </a:r>
            <a:r>
              <a:rPr lang="en-US" altLang="zh-TW" dirty="0" smtClean="0"/>
              <a:t>33</a:t>
            </a:r>
            <a:r>
              <a:rPr lang="zh-TW" altLang="zh-TW" dirty="0" smtClean="0"/>
              <a:t>門</a:t>
            </a:r>
            <a:r>
              <a:rPr lang="zh-TW" altLang="en-US" dirty="0" smtClean="0"/>
              <a:t>客語與</a:t>
            </a:r>
            <a:r>
              <a:rPr lang="zh-TW" altLang="zh-TW" dirty="0" smtClean="0"/>
              <a:t>文化技藝</a:t>
            </a:r>
            <a:r>
              <a:rPr lang="zh-TW" altLang="en-US" dirty="0" smtClean="0"/>
              <a:t>課程，</a:t>
            </a:r>
            <a:r>
              <a:rPr lang="en-US" altLang="zh-TW" dirty="0" smtClean="0"/>
              <a:t>2</a:t>
            </a:r>
            <a:r>
              <a:rPr lang="zh-TW" altLang="zh-TW" dirty="0" smtClean="0"/>
              <a:t>場客家名</a:t>
            </a:r>
            <a:endParaRPr lang="en-US" altLang="zh-TW" dirty="0" smtClean="0"/>
          </a:p>
          <a:p>
            <a:pPr marL="0" indent="0">
              <a:buClr>
                <a:schemeClr val="accent2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人</a:t>
            </a:r>
            <a:r>
              <a:rPr lang="zh-TW" altLang="zh-TW" dirty="0" smtClean="0"/>
              <a:t>講座，計</a:t>
            </a:r>
            <a:r>
              <a:rPr lang="en-US" altLang="zh-TW" dirty="0"/>
              <a:t>985</a:t>
            </a:r>
            <a:r>
              <a:rPr lang="zh-TW" altLang="zh-TW" dirty="0"/>
              <a:t>人</a:t>
            </a:r>
            <a:r>
              <a:rPr lang="zh-TW" altLang="zh-TW" dirty="0" smtClean="0"/>
              <a:t>參與。</a:t>
            </a:r>
            <a:endParaRPr lang="en-US" altLang="zh-TW" dirty="0" smtClean="0"/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zh-TW" dirty="0" smtClean="0"/>
              <a:t>美濃</a:t>
            </a:r>
            <a:r>
              <a:rPr lang="zh-TW" altLang="zh-TW" dirty="0"/>
              <a:t>客家</a:t>
            </a:r>
            <a:r>
              <a:rPr lang="zh-TW" altLang="zh-TW" dirty="0" smtClean="0"/>
              <a:t>學堂</a:t>
            </a:r>
            <a:endParaRPr lang="en-US" altLang="zh-TW" dirty="0">
              <a:latin typeface="+mn-ea"/>
            </a:endParaRPr>
          </a:p>
          <a:p>
            <a:pPr marL="0" indent="0">
              <a:lnSpc>
                <a:spcPts val="2500"/>
              </a:lnSpc>
              <a:buClr>
                <a:schemeClr val="accent2"/>
              </a:buClr>
              <a:buNone/>
            </a:pPr>
            <a:r>
              <a:rPr kumimoji="1" lang="zh-TW" altLang="en-US" dirty="0" smtClean="0">
                <a:latin typeface="+mn-ea"/>
              </a:rPr>
              <a:t>        開辦</a:t>
            </a:r>
            <a:r>
              <a:rPr lang="zh-TW" altLang="zh-TW" dirty="0" smtClean="0"/>
              <a:t>客</a:t>
            </a:r>
            <a:r>
              <a:rPr lang="zh-TW" altLang="zh-TW" dirty="0"/>
              <a:t>語認證輔導</a:t>
            </a:r>
            <a:r>
              <a:rPr lang="zh-TW" altLang="zh-TW" dirty="0" smtClean="0"/>
              <a:t>班、客庄</a:t>
            </a:r>
            <a:r>
              <a:rPr lang="zh-TW" altLang="zh-TW" dirty="0"/>
              <a:t>媽媽說故事</a:t>
            </a:r>
            <a:r>
              <a:rPr lang="zh-TW" altLang="zh-TW" dirty="0" smtClean="0"/>
              <a:t>培訓班、</a:t>
            </a:r>
            <a:endParaRPr lang="en-US" altLang="zh-TW" dirty="0" smtClean="0"/>
          </a:p>
          <a:p>
            <a:pPr marL="0" indent="0">
              <a:lnSpc>
                <a:spcPts val="2500"/>
              </a:lnSpc>
              <a:buClr>
                <a:schemeClr val="accent2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美濃</a:t>
            </a:r>
            <a:r>
              <a:rPr lang="zh-TW" altLang="zh-TW" dirty="0"/>
              <a:t>里山藝術創作</a:t>
            </a:r>
            <a:r>
              <a:rPr lang="zh-TW" altLang="zh-TW" dirty="0" smtClean="0"/>
              <a:t>班等</a:t>
            </a:r>
            <a:r>
              <a:rPr lang="en-US" altLang="zh-TW" dirty="0" smtClean="0"/>
              <a:t>7</a:t>
            </a:r>
            <a:r>
              <a:rPr lang="zh-TW" altLang="zh-TW" dirty="0" smtClean="0"/>
              <a:t>門課程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並舉辦</a:t>
            </a:r>
            <a:r>
              <a:rPr lang="zh-TW" altLang="en-US" dirty="0" smtClean="0"/>
              <a:t>「</a:t>
            </a:r>
            <a:r>
              <a:rPr lang="zh-TW" altLang="zh-TW" dirty="0" smtClean="0"/>
              <a:t>田野遊</a:t>
            </a:r>
            <a:endParaRPr lang="en-US" altLang="zh-TW" dirty="0" smtClean="0"/>
          </a:p>
          <a:p>
            <a:pPr marL="0" indent="0">
              <a:lnSpc>
                <a:spcPts val="2500"/>
              </a:lnSpc>
              <a:buClr>
                <a:schemeClr val="accent2"/>
              </a:buClr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/>
              <a:t>樂園</a:t>
            </a:r>
            <a:r>
              <a:rPr lang="zh-TW" altLang="zh-TW" dirty="0"/>
              <a:t>」兒童</a:t>
            </a:r>
            <a:r>
              <a:rPr lang="zh-TW" altLang="zh-TW" dirty="0" smtClean="0"/>
              <a:t>創作</a:t>
            </a:r>
            <a:r>
              <a:rPr lang="zh-TW" altLang="zh-TW" dirty="0"/>
              <a:t>展</a:t>
            </a:r>
            <a:r>
              <a:rPr lang="zh-TW" altLang="zh-TW" dirty="0" smtClean="0"/>
              <a:t>，計</a:t>
            </a:r>
            <a:r>
              <a:rPr lang="en-US" altLang="zh-TW" dirty="0" smtClean="0"/>
              <a:t>180</a:t>
            </a:r>
            <a:r>
              <a:rPr lang="zh-TW" altLang="zh-TW" dirty="0" smtClean="0"/>
              <a:t>人參與。</a:t>
            </a:r>
            <a:endParaRPr kumimoji="1" lang="en-US" altLang="zh-TW" dirty="0">
              <a:latin typeface="+mn-ea"/>
            </a:endParaRPr>
          </a:p>
          <a:p>
            <a:pPr marL="0" indent="0">
              <a:spcBef>
                <a:spcPct val="0"/>
              </a:spcBef>
              <a:buClr>
                <a:srgbClr val="7030A0"/>
              </a:buClr>
              <a:buNone/>
            </a:pPr>
            <a:endParaRPr lang="en-US" altLang="zh-TW" dirty="0">
              <a:latin typeface="+mn-ea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5115991"/>
            <a:ext cx="2304256" cy="140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39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0053" y="908720"/>
            <a:ext cx="79884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ts val="31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推動</a:t>
            </a:r>
            <a:r>
              <a:rPr lang="zh-TW" altLang="en-US" dirty="0">
                <a:latin typeface="+mn-ea"/>
              </a:rPr>
              <a:t>醫用客語</a:t>
            </a:r>
            <a:endParaRPr lang="en-US" altLang="zh-TW" dirty="0">
              <a:latin typeface="+mn-ea"/>
            </a:endParaRPr>
          </a:p>
          <a:p>
            <a:pPr>
              <a:lnSpc>
                <a:spcPts val="31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TW" altLang="en-US" dirty="0">
                <a:latin typeface="+mn-ea"/>
              </a:rPr>
              <a:t>       與旗山</a:t>
            </a:r>
            <a:r>
              <a:rPr lang="zh-TW" altLang="zh-TW" dirty="0">
                <a:latin typeface="+mn-ea"/>
              </a:rPr>
              <a:t>醫院</a:t>
            </a:r>
            <a:r>
              <a:rPr lang="zh-TW" altLang="en-US" dirty="0" smtClean="0">
                <a:latin typeface="+mn-ea"/>
              </a:rPr>
              <a:t>合作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，提供</a:t>
            </a:r>
            <a:r>
              <a:rPr kumimoji="1" lang="zh-TW" altLang="en-US" dirty="0">
                <a:latin typeface="新細明體" panose="02020500000000000000" pitchFamily="18" charset="-120"/>
              </a:rPr>
              <a:t>客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語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教材、宣傳</a:t>
            </a:r>
            <a:r>
              <a:rPr kumimoji="1" lang="zh-TW" altLang="zh-TW" dirty="0">
                <a:latin typeface="新細明體" panose="02020500000000000000" pitchFamily="18" charset="-120"/>
              </a:rPr>
              <a:t>用品，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鼓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>
              <a:lnSpc>
                <a:spcPts val="31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kumimoji="1" lang="zh-TW" altLang="en-US" dirty="0">
                <a:latin typeface="新細明體" panose="02020500000000000000" pitchFamily="18" charset="-120"/>
              </a:rPr>
              <a:t> 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      勵</a:t>
            </a:r>
            <a:r>
              <a:rPr kumimoji="1" lang="zh-TW" altLang="en-US" dirty="0">
                <a:latin typeface="新細明體" panose="02020500000000000000" pitchFamily="18" charset="-120"/>
              </a:rPr>
              <a:t>產婦用母語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與嬰兒溝通</a:t>
            </a:r>
            <a:r>
              <a:rPr kumimoji="1" lang="zh-TW" altLang="en-US" dirty="0">
                <a:latin typeface="新細明體" panose="02020500000000000000" pitchFamily="18" charset="-120"/>
              </a:rPr>
              <a:t>，</a:t>
            </a:r>
            <a:r>
              <a:rPr kumimoji="1" lang="zh-TW" altLang="zh-TW" dirty="0" smtClean="0">
                <a:latin typeface="新細明體" panose="02020500000000000000" pitchFamily="18" charset="-120"/>
              </a:rPr>
              <a:t>落實母語傳承</a:t>
            </a:r>
            <a:r>
              <a:rPr kumimoji="1" lang="zh-TW" altLang="en-US" dirty="0" smtClean="0">
                <a:latin typeface="新細明體" panose="02020500000000000000" pitchFamily="18" charset="-120"/>
              </a:rPr>
              <a:t>。</a:t>
            </a:r>
            <a:endParaRPr kumimoji="1" lang="en-US" altLang="zh-TW" dirty="0" smtClean="0">
              <a:latin typeface="新細明體" panose="02020500000000000000" pitchFamily="18" charset="-120"/>
            </a:endParaRPr>
          </a:p>
          <a:p>
            <a:pPr>
              <a:lnSpc>
                <a:spcPts val="1000"/>
              </a:lnSpc>
              <a:buClr>
                <a:schemeClr val="accent2"/>
              </a:buClr>
              <a:buFont typeface="Wingdings" pitchFamily="2" charset="2"/>
              <a:buNone/>
            </a:pPr>
            <a:endParaRPr kumimoji="1" lang="en-US" altLang="zh-TW" sz="1000" dirty="0" smtClean="0">
              <a:latin typeface="新細明體" panose="02020500000000000000" pitchFamily="18" charset="-120"/>
            </a:endParaRPr>
          </a:p>
          <a:p>
            <a:pPr marL="609600" indent="-60960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客</a:t>
            </a:r>
            <a:r>
              <a:rPr lang="zh-TW" altLang="en-US" dirty="0">
                <a:latin typeface="+mn-ea"/>
              </a:rPr>
              <a:t>話大家庭</a:t>
            </a:r>
            <a:endParaRPr lang="en-US" altLang="zh-TW" dirty="0">
              <a:latin typeface="+mn-ea"/>
            </a:endParaRPr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kumimoji="1" lang="en-US" altLang="zh-TW" dirty="0">
                <a:latin typeface="+mn-ea"/>
              </a:rPr>
              <a:t>       </a:t>
            </a:r>
            <a:r>
              <a:rPr kumimoji="1" lang="zh-TW" altLang="en-US" dirty="0">
                <a:latin typeface="+mn-ea"/>
              </a:rPr>
              <a:t>結合</a:t>
            </a:r>
            <a:r>
              <a:rPr lang="zh-TW" altLang="en-US" dirty="0"/>
              <a:t>家庭</a:t>
            </a:r>
            <a:r>
              <a:rPr lang="zh-TW" altLang="zh-TW" dirty="0"/>
              <a:t>、</a:t>
            </a:r>
            <a:r>
              <a:rPr kumimoji="1" lang="zh-TW" altLang="en-US" dirty="0">
                <a:latin typeface="+mn-ea"/>
              </a:rPr>
              <a:t>學校</a:t>
            </a:r>
            <a:r>
              <a:rPr lang="zh-TW" altLang="zh-TW" dirty="0"/>
              <a:t>、社區及民間團體</a:t>
            </a:r>
            <a:r>
              <a:rPr lang="zh-TW" altLang="zh-TW" dirty="0" smtClean="0"/>
              <a:t>推動「</a:t>
            </a:r>
            <a:r>
              <a:rPr lang="zh-TW" altLang="zh-TW" dirty="0"/>
              <a:t>客話</a:t>
            </a:r>
            <a:r>
              <a:rPr lang="zh-TW" altLang="zh-TW" dirty="0" smtClean="0"/>
              <a:t>大</a:t>
            </a:r>
            <a:endParaRPr lang="en-US" altLang="zh-TW" dirty="0" smtClean="0"/>
          </a:p>
          <a:p>
            <a:pPr marL="0" indent="0">
              <a:lnSpc>
                <a:spcPts val="3300"/>
              </a:lnSpc>
              <a:spcBef>
                <a:spcPct val="0"/>
              </a:spcBef>
              <a:buClr>
                <a:srgbClr val="7030A0"/>
              </a:buClr>
              <a:buNone/>
            </a:pPr>
            <a:r>
              <a:rPr lang="zh-TW" altLang="en-US" dirty="0" smtClean="0"/>
              <a:t>        </a:t>
            </a:r>
            <a:r>
              <a:rPr lang="zh-TW" altLang="zh-TW" dirty="0" smtClean="0"/>
              <a:t>家庭</a:t>
            </a:r>
            <a:r>
              <a:rPr lang="zh-TW" altLang="zh-TW" dirty="0"/>
              <a:t>」</a:t>
            </a:r>
            <a:r>
              <a:rPr lang="zh-TW" altLang="en-US" dirty="0"/>
              <a:t>，</a:t>
            </a:r>
            <a:r>
              <a:rPr lang="zh-TW" altLang="zh-TW" dirty="0"/>
              <a:t>營造家庭</a:t>
            </a:r>
            <a:r>
              <a:rPr lang="zh-TW" altLang="zh-TW" dirty="0" smtClean="0"/>
              <a:t>及社區</a:t>
            </a:r>
            <a:r>
              <a:rPr lang="zh-TW" altLang="zh-TW" dirty="0"/>
              <a:t>聽說客語</a:t>
            </a:r>
            <a:r>
              <a:rPr lang="zh-TW" altLang="zh-TW" dirty="0" smtClean="0"/>
              <a:t>環境</a:t>
            </a:r>
            <a:r>
              <a:rPr lang="zh-TW" altLang="en-US" dirty="0" smtClean="0"/>
              <a:t>。</a:t>
            </a:r>
            <a:endParaRPr lang="en-US" altLang="zh-TW" dirty="0"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352" y="4293096"/>
            <a:ext cx="2302040" cy="153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4</a:t>
            </a:r>
            <a:endParaRPr lang="zh-TW" altLang="en-US" sz="1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76" y="3861048"/>
            <a:ext cx="45000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1371600"/>
            <a:ext cx="8153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>
                <a:srgbClr val="7030A0"/>
              </a:buClr>
              <a:buFont typeface="Wingdings" pitchFamily="2" charset="2"/>
              <a:buChar char="u"/>
            </a:pPr>
            <a:r>
              <a:rPr lang="zh-TW" altLang="en-US" dirty="0" smtClean="0">
                <a:latin typeface="+mn-ea"/>
              </a:rPr>
              <a:t>營造客語無障礙環境</a:t>
            </a:r>
            <a:endParaRPr lang="en-US" altLang="zh-TW" dirty="0">
              <a:latin typeface="+mn-ea"/>
            </a:endParaRPr>
          </a:p>
          <a:p>
            <a:pPr marL="0" indent="0">
              <a:lnSpc>
                <a:spcPts val="3000"/>
              </a:lnSpc>
              <a:buClr>
                <a:schemeClr val="accent2"/>
              </a:buClr>
              <a:buNone/>
            </a:pPr>
            <a:r>
              <a:rPr lang="en-US" altLang="zh-TW" dirty="0" smtClean="0"/>
              <a:t>       </a:t>
            </a:r>
            <a:r>
              <a:rPr lang="zh-TW" altLang="zh-TW" dirty="0"/>
              <a:t>於高雄醫學大學附設醫院、火車站</a:t>
            </a:r>
            <a:r>
              <a:rPr lang="zh-TW" altLang="zh-TW" dirty="0" smtClean="0"/>
              <a:t>、榮民</a:t>
            </a:r>
            <a:r>
              <a:rPr lang="zh-TW" altLang="zh-TW" dirty="0"/>
              <a:t>總醫院、</a:t>
            </a:r>
            <a:endParaRPr lang="en-US" altLang="zh-TW" dirty="0"/>
          </a:p>
          <a:p>
            <a:pPr marL="0" indent="0">
              <a:lnSpc>
                <a:spcPts val="3000"/>
              </a:lnSpc>
              <a:buClr>
                <a:schemeClr val="accent2"/>
              </a:buClr>
              <a:buNone/>
            </a:pPr>
            <a:r>
              <a:rPr lang="zh-TW" altLang="en-US" dirty="0"/>
              <a:t>       </a:t>
            </a:r>
            <a:r>
              <a:rPr lang="zh-TW" altLang="zh-TW" dirty="0" smtClean="0"/>
              <a:t>科</a:t>
            </a:r>
            <a:r>
              <a:rPr lang="zh-TW" altLang="zh-TW" dirty="0"/>
              <a:t>工館</a:t>
            </a:r>
            <a:r>
              <a:rPr lang="zh-TW" altLang="en-US" dirty="0"/>
              <a:t>等重要公共場所</a:t>
            </a:r>
            <a:r>
              <a:rPr lang="zh-TW" altLang="zh-TW" dirty="0"/>
              <a:t>設置「客語服務窗口</a:t>
            </a:r>
            <a:r>
              <a:rPr lang="zh-TW" altLang="zh-TW" dirty="0"/>
              <a:t>」，</a:t>
            </a:r>
            <a:endParaRPr lang="en-US" altLang="zh-TW" dirty="0"/>
          </a:p>
          <a:p>
            <a:pPr marL="0" indent="0">
              <a:lnSpc>
                <a:spcPts val="3000"/>
              </a:lnSpc>
              <a:buClr>
                <a:schemeClr val="accent2"/>
              </a:buClr>
              <a:buNone/>
            </a:pPr>
            <a:r>
              <a:rPr lang="en-US" altLang="zh-TW" dirty="0" smtClean="0"/>
              <a:t>       </a:t>
            </a:r>
            <a:r>
              <a:rPr lang="zh-TW" altLang="zh-TW" dirty="0" smtClean="0"/>
              <a:t>提供</a:t>
            </a:r>
            <a:r>
              <a:rPr lang="zh-TW" altLang="zh-TW" dirty="0"/>
              <a:t>客語服務解說及導</a:t>
            </a:r>
            <a:r>
              <a:rPr lang="zh-TW" altLang="zh-TW" dirty="0" smtClean="0"/>
              <a:t>覽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103.08-12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>11</a:t>
            </a:r>
            <a:r>
              <a:rPr lang="zh-TW" altLang="en-US" dirty="0" smtClean="0"/>
              <a:t>萬人次。</a:t>
            </a:r>
            <a:endParaRPr kumimoji="1" lang="zh-TW" altLang="en-US" dirty="0"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630932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5</a:t>
            </a:r>
            <a:endParaRPr lang="zh-TW" altLang="en-US" sz="1200" dirty="0"/>
          </a:p>
        </p:txBody>
      </p:sp>
      <p:pic>
        <p:nvPicPr>
          <p:cNvPr id="1026" name="Picture 2" descr="Z:\04秘書室\@奕嫻@\典藏物解說與實務見習，黃森蘭老師帶領志工認識本館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022" y="3631565"/>
            <a:ext cx="3651246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04秘書室\@奕嫻@\16621354877_7330ea3f9a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4515" y="3631565"/>
            <a:ext cx="3456759" cy="1993452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1598</TotalTime>
  <Words>2122</Words>
  <Application>Microsoft Office PowerPoint</Application>
  <PresentationFormat>如螢幕大小 (4:3)</PresentationFormat>
  <Paragraphs>220</Paragraphs>
  <Slides>30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公正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hakka304</dc:creator>
  <cp:lastModifiedBy>hakka304</cp:lastModifiedBy>
  <cp:revision>286</cp:revision>
  <cp:lastPrinted>2015-03-27T07:56:17Z</cp:lastPrinted>
  <dcterms:created xsi:type="dcterms:W3CDTF">2014-07-15T06:46:35Z</dcterms:created>
  <dcterms:modified xsi:type="dcterms:W3CDTF">2015-03-27T07:56:22Z</dcterms:modified>
</cp:coreProperties>
</file>